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wmf" ContentType="image/x-wmf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23"/>
  </p:notesMasterIdLst>
  <p:handoutMasterIdLst>
    <p:handoutMasterId r:id="rId424"/>
  </p:handoutMasterIdLst>
  <p:sldIdLst>
    <p:sldId id="282" r:id="rId2"/>
    <p:sldId id="854" r:id="rId3"/>
    <p:sldId id="950" r:id="rId4"/>
    <p:sldId id="855" r:id="rId5"/>
    <p:sldId id="862" r:id="rId6"/>
    <p:sldId id="863" r:id="rId7"/>
    <p:sldId id="864" r:id="rId8"/>
    <p:sldId id="865" r:id="rId9"/>
    <p:sldId id="866" r:id="rId10"/>
    <p:sldId id="867" r:id="rId11"/>
    <p:sldId id="868" r:id="rId12"/>
    <p:sldId id="869" r:id="rId13"/>
    <p:sldId id="870" r:id="rId14"/>
    <p:sldId id="871" r:id="rId15"/>
    <p:sldId id="872" r:id="rId16"/>
    <p:sldId id="873" r:id="rId17"/>
    <p:sldId id="874" r:id="rId18"/>
    <p:sldId id="875" r:id="rId19"/>
    <p:sldId id="876" r:id="rId20"/>
    <p:sldId id="877" r:id="rId21"/>
    <p:sldId id="878" r:id="rId22"/>
    <p:sldId id="879" r:id="rId23"/>
    <p:sldId id="880" r:id="rId24"/>
    <p:sldId id="881" r:id="rId25"/>
    <p:sldId id="882" r:id="rId26"/>
    <p:sldId id="883" r:id="rId27"/>
    <p:sldId id="884" r:id="rId28"/>
    <p:sldId id="885" r:id="rId29"/>
    <p:sldId id="886" r:id="rId30"/>
    <p:sldId id="887" r:id="rId31"/>
    <p:sldId id="888" r:id="rId32"/>
    <p:sldId id="889" r:id="rId33"/>
    <p:sldId id="890" r:id="rId34"/>
    <p:sldId id="891" r:id="rId35"/>
    <p:sldId id="298" r:id="rId36"/>
    <p:sldId id="798" r:id="rId37"/>
    <p:sldId id="803" r:id="rId38"/>
    <p:sldId id="799" r:id="rId39"/>
    <p:sldId id="833" r:id="rId40"/>
    <p:sldId id="801" r:id="rId41"/>
    <p:sldId id="802" r:id="rId42"/>
    <p:sldId id="804" r:id="rId43"/>
    <p:sldId id="805" r:id="rId44"/>
    <p:sldId id="806" r:id="rId45"/>
    <p:sldId id="807" r:id="rId46"/>
    <p:sldId id="808" r:id="rId47"/>
    <p:sldId id="809" r:id="rId48"/>
    <p:sldId id="810" r:id="rId49"/>
    <p:sldId id="813" r:id="rId50"/>
    <p:sldId id="893" r:id="rId51"/>
    <p:sldId id="856" r:id="rId52"/>
    <p:sldId id="857" r:id="rId53"/>
    <p:sldId id="858" r:id="rId54"/>
    <p:sldId id="894" r:id="rId55"/>
    <p:sldId id="895" r:id="rId56"/>
    <p:sldId id="896" r:id="rId57"/>
    <p:sldId id="897" r:id="rId58"/>
    <p:sldId id="898" r:id="rId59"/>
    <p:sldId id="899" r:id="rId60"/>
    <p:sldId id="900" r:id="rId61"/>
    <p:sldId id="901" r:id="rId62"/>
    <p:sldId id="902" r:id="rId63"/>
    <p:sldId id="903" r:id="rId64"/>
    <p:sldId id="904" r:id="rId65"/>
    <p:sldId id="905" r:id="rId66"/>
    <p:sldId id="906" r:id="rId67"/>
    <p:sldId id="907" r:id="rId68"/>
    <p:sldId id="908" r:id="rId69"/>
    <p:sldId id="909" r:id="rId70"/>
    <p:sldId id="910" r:id="rId71"/>
    <p:sldId id="911" r:id="rId72"/>
    <p:sldId id="912" r:id="rId73"/>
    <p:sldId id="913" r:id="rId74"/>
    <p:sldId id="860" r:id="rId75"/>
    <p:sldId id="859" r:id="rId76"/>
    <p:sldId id="915" r:id="rId77"/>
    <p:sldId id="916" r:id="rId78"/>
    <p:sldId id="917" r:id="rId79"/>
    <p:sldId id="1260" r:id="rId80"/>
    <p:sldId id="1261" r:id="rId81"/>
    <p:sldId id="1262" r:id="rId82"/>
    <p:sldId id="918" r:id="rId83"/>
    <p:sldId id="919" r:id="rId84"/>
    <p:sldId id="1263" r:id="rId85"/>
    <p:sldId id="1264" r:id="rId86"/>
    <p:sldId id="920" r:id="rId87"/>
    <p:sldId id="1265" r:id="rId88"/>
    <p:sldId id="924" r:id="rId89"/>
    <p:sldId id="923" r:id="rId90"/>
    <p:sldId id="946" r:id="rId91"/>
    <p:sldId id="947" r:id="rId92"/>
    <p:sldId id="948" r:id="rId93"/>
    <p:sldId id="941" r:id="rId94"/>
    <p:sldId id="942" r:id="rId95"/>
    <p:sldId id="943" r:id="rId96"/>
    <p:sldId id="944" r:id="rId97"/>
    <p:sldId id="925" r:id="rId98"/>
    <p:sldId id="926" r:id="rId99"/>
    <p:sldId id="927" r:id="rId100"/>
    <p:sldId id="928" r:id="rId101"/>
    <p:sldId id="929" r:id="rId102"/>
    <p:sldId id="930" r:id="rId103"/>
    <p:sldId id="931" r:id="rId104"/>
    <p:sldId id="932" r:id="rId105"/>
    <p:sldId id="933" r:id="rId106"/>
    <p:sldId id="934" r:id="rId107"/>
    <p:sldId id="935" r:id="rId108"/>
    <p:sldId id="936" r:id="rId109"/>
    <p:sldId id="937" r:id="rId110"/>
    <p:sldId id="940" r:id="rId111"/>
    <p:sldId id="938" r:id="rId112"/>
    <p:sldId id="939" r:id="rId113"/>
    <p:sldId id="949" r:id="rId114"/>
    <p:sldId id="953" r:id="rId115"/>
    <p:sldId id="954" r:id="rId116"/>
    <p:sldId id="955" r:id="rId117"/>
    <p:sldId id="956" r:id="rId118"/>
    <p:sldId id="957" r:id="rId119"/>
    <p:sldId id="958" r:id="rId120"/>
    <p:sldId id="959" r:id="rId121"/>
    <p:sldId id="960" r:id="rId122"/>
    <p:sldId id="961" r:id="rId123"/>
    <p:sldId id="962" r:id="rId124"/>
    <p:sldId id="963" r:id="rId125"/>
    <p:sldId id="964" r:id="rId126"/>
    <p:sldId id="965" r:id="rId127"/>
    <p:sldId id="966" r:id="rId128"/>
    <p:sldId id="967" r:id="rId129"/>
    <p:sldId id="968" r:id="rId130"/>
    <p:sldId id="969" r:id="rId131"/>
    <p:sldId id="970" r:id="rId132"/>
    <p:sldId id="971" r:id="rId133"/>
    <p:sldId id="972" r:id="rId134"/>
    <p:sldId id="973" r:id="rId135"/>
    <p:sldId id="974" r:id="rId136"/>
    <p:sldId id="975" r:id="rId137"/>
    <p:sldId id="976" r:id="rId138"/>
    <p:sldId id="977" r:id="rId139"/>
    <p:sldId id="978" r:id="rId140"/>
    <p:sldId id="979" r:id="rId141"/>
    <p:sldId id="980" r:id="rId142"/>
    <p:sldId id="981" r:id="rId143"/>
    <p:sldId id="982" r:id="rId144"/>
    <p:sldId id="983" r:id="rId145"/>
    <p:sldId id="984" r:id="rId146"/>
    <p:sldId id="985" r:id="rId147"/>
    <p:sldId id="986" r:id="rId148"/>
    <p:sldId id="987" r:id="rId149"/>
    <p:sldId id="988" r:id="rId150"/>
    <p:sldId id="989" r:id="rId151"/>
    <p:sldId id="990" r:id="rId152"/>
    <p:sldId id="991" r:id="rId153"/>
    <p:sldId id="992" r:id="rId154"/>
    <p:sldId id="993" r:id="rId155"/>
    <p:sldId id="994" r:id="rId156"/>
    <p:sldId id="995" r:id="rId157"/>
    <p:sldId id="996" r:id="rId158"/>
    <p:sldId id="997" r:id="rId159"/>
    <p:sldId id="998" r:id="rId160"/>
    <p:sldId id="999" r:id="rId161"/>
    <p:sldId id="1000" r:id="rId162"/>
    <p:sldId id="1001" r:id="rId163"/>
    <p:sldId id="1002" r:id="rId164"/>
    <p:sldId id="1003" r:id="rId165"/>
    <p:sldId id="1004" r:id="rId166"/>
    <p:sldId id="1005" r:id="rId167"/>
    <p:sldId id="1006" r:id="rId168"/>
    <p:sldId id="1007" r:id="rId169"/>
    <p:sldId id="1008" r:id="rId170"/>
    <p:sldId id="1009" r:id="rId171"/>
    <p:sldId id="1010" r:id="rId172"/>
    <p:sldId id="1011" r:id="rId173"/>
    <p:sldId id="1012" r:id="rId174"/>
    <p:sldId id="1013" r:id="rId175"/>
    <p:sldId id="1014" r:id="rId176"/>
    <p:sldId id="1015" r:id="rId177"/>
    <p:sldId id="1016" r:id="rId178"/>
    <p:sldId id="1017" r:id="rId179"/>
    <p:sldId id="1018" r:id="rId180"/>
    <p:sldId id="1019" r:id="rId181"/>
    <p:sldId id="1020" r:id="rId182"/>
    <p:sldId id="1021" r:id="rId183"/>
    <p:sldId id="1022" r:id="rId184"/>
    <p:sldId id="1023" r:id="rId185"/>
    <p:sldId id="1024" r:id="rId186"/>
    <p:sldId id="1025" r:id="rId187"/>
    <p:sldId id="1026" r:id="rId188"/>
    <p:sldId id="1027" r:id="rId189"/>
    <p:sldId id="1028" r:id="rId190"/>
    <p:sldId id="1029" r:id="rId191"/>
    <p:sldId id="1030" r:id="rId192"/>
    <p:sldId id="1031" r:id="rId193"/>
    <p:sldId id="1032" r:id="rId194"/>
    <p:sldId id="1033" r:id="rId195"/>
    <p:sldId id="1034" r:id="rId196"/>
    <p:sldId id="1035" r:id="rId197"/>
    <p:sldId id="1036" r:id="rId198"/>
    <p:sldId id="1037" r:id="rId199"/>
    <p:sldId id="1038" r:id="rId200"/>
    <p:sldId id="1039" r:id="rId201"/>
    <p:sldId id="1040" r:id="rId202"/>
    <p:sldId id="1041" r:id="rId203"/>
    <p:sldId id="1042" r:id="rId204"/>
    <p:sldId id="1043" r:id="rId205"/>
    <p:sldId id="1044" r:id="rId206"/>
    <p:sldId id="1045" r:id="rId207"/>
    <p:sldId id="1046" r:id="rId208"/>
    <p:sldId id="1047" r:id="rId209"/>
    <p:sldId id="1048" r:id="rId210"/>
    <p:sldId id="1049" r:id="rId211"/>
    <p:sldId id="1050" r:id="rId212"/>
    <p:sldId id="1051" r:id="rId213"/>
    <p:sldId id="1052" r:id="rId214"/>
    <p:sldId id="1053" r:id="rId215"/>
    <p:sldId id="1054" r:id="rId216"/>
    <p:sldId id="1055" r:id="rId217"/>
    <p:sldId id="1056" r:id="rId218"/>
    <p:sldId id="1057" r:id="rId219"/>
    <p:sldId id="1058" r:id="rId220"/>
    <p:sldId id="1059" r:id="rId221"/>
    <p:sldId id="1060" r:id="rId222"/>
    <p:sldId id="1061" r:id="rId223"/>
    <p:sldId id="1062" r:id="rId224"/>
    <p:sldId id="1063" r:id="rId225"/>
    <p:sldId id="1064" r:id="rId226"/>
    <p:sldId id="1065" r:id="rId227"/>
    <p:sldId id="1066" r:id="rId228"/>
    <p:sldId id="1067" r:id="rId229"/>
    <p:sldId id="1068" r:id="rId230"/>
    <p:sldId id="1069" r:id="rId231"/>
    <p:sldId id="1070" r:id="rId232"/>
    <p:sldId id="1071" r:id="rId233"/>
    <p:sldId id="1072" r:id="rId234"/>
    <p:sldId id="1073" r:id="rId235"/>
    <p:sldId id="1074" r:id="rId236"/>
    <p:sldId id="1075" r:id="rId237"/>
    <p:sldId id="1076" r:id="rId238"/>
    <p:sldId id="1077" r:id="rId239"/>
    <p:sldId id="1078" r:id="rId240"/>
    <p:sldId id="1079" r:id="rId241"/>
    <p:sldId id="1080" r:id="rId242"/>
    <p:sldId id="1081" r:id="rId243"/>
    <p:sldId id="1082" r:id="rId244"/>
    <p:sldId id="1083" r:id="rId245"/>
    <p:sldId id="1084" r:id="rId246"/>
    <p:sldId id="1085" r:id="rId247"/>
    <p:sldId id="1086" r:id="rId248"/>
    <p:sldId id="1087" r:id="rId249"/>
    <p:sldId id="1088" r:id="rId250"/>
    <p:sldId id="1089" r:id="rId251"/>
    <p:sldId id="1090" r:id="rId252"/>
    <p:sldId id="1091" r:id="rId253"/>
    <p:sldId id="1092" r:id="rId254"/>
    <p:sldId id="1093" r:id="rId255"/>
    <p:sldId id="1094" r:id="rId256"/>
    <p:sldId id="1095" r:id="rId257"/>
    <p:sldId id="1096" r:id="rId258"/>
    <p:sldId id="1097" r:id="rId259"/>
    <p:sldId id="1098" r:id="rId260"/>
    <p:sldId id="1099" r:id="rId261"/>
    <p:sldId id="1100" r:id="rId262"/>
    <p:sldId id="1101" r:id="rId263"/>
    <p:sldId id="1102" r:id="rId264"/>
    <p:sldId id="1103" r:id="rId265"/>
    <p:sldId id="1104" r:id="rId266"/>
    <p:sldId id="1105" r:id="rId267"/>
    <p:sldId id="1106" r:id="rId268"/>
    <p:sldId id="1107" r:id="rId269"/>
    <p:sldId id="1108" r:id="rId270"/>
    <p:sldId id="1109" r:id="rId271"/>
    <p:sldId id="1110" r:id="rId272"/>
    <p:sldId id="1111" r:id="rId273"/>
    <p:sldId id="1112" r:id="rId274"/>
    <p:sldId id="1113" r:id="rId275"/>
    <p:sldId id="1114" r:id="rId276"/>
    <p:sldId id="1115" r:id="rId277"/>
    <p:sldId id="1116" r:id="rId278"/>
    <p:sldId id="1117" r:id="rId279"/>
    <p:sldId id="1118" r:id="rId280"/>
    <p:sldId id="1119" r:id="rId281"/>
    <p:sldId id="1120" r:id="rId282"/>
    <p:sldId id="1121" r:id="rId283"/>
    <p:sldId id="1122" r:id="rId284"/>
    <p:sldId id="1123" r:id="rId285"/>
    <p:sldId id="1124" r:id="rId286"/>
    <p:sldId id="1125" r:id="rId287"/>
    <p:sldId id="1126" r:id="rId288"/>
    <p:sldId id="1127" r:id="rId289"/>
    <p:sldId id="1128" r:id="rId290"/>
    <p:sldId id="1129" r:id="rId291"/>
    <p:sldId id="1130" r:id="rId292"/>
    <p:sldId id="1131" r:id="rId293"/>
    <p:sldId id="1132" r:id="rId294"/>
    <p:sldId id="1133" r:id="rId295"/>
    <p:sldId id="1134" r:id="rId296"/>
    <p:sldId id="1135" r:id="rId297"/>
    <p:sldId id="1136" r:id="rId298"/>
    <p:sldId id="1137" r:id="rId299"/>
    <p:sldId id="1138" r:id="rId300"/>
    <p:sldId id="1139" r:id="rId301"/>
    <p:sldId id="1140" r:id="rId302"/>
    <p:sldId id="1141" r:id="rId303"/>
    <p:sldId id="1142" r:id="rId304"/>
    <p:sldId id="1143" r:id="rId305"/>
    <p:sldId id="1144" r:id="rId306"/>
    <p:sldId id="1145" r:id="rId307"/>
    <p:sldId id="1146" r:id="rId308"/>
    <p:sldId id="1147" r:id="rId309"/>
    <p:sldId id="1148" r:id="rId310"/>
    <p:sldId id="1149" r:id="rId311"/>
    <p:sldId id="1150" r:id="rId312"/>
    <p:sldId id="1151" r:id="rId313"/>
    <p:sldId id="1152" r:id="rId314"/>
    <p:sldId id="1153" r:id="rId315"/>
    <p:sldId id="1154" r:id="rId316"/>
    <p:sldId id="1155" r:id="rId317"/>
    <p:sldId id="1156" r:id="rId318"/>
    <p:sldId id="1157" r:id="rId319"/>
    <p:sldId id="1158" r:id="rId320"/>
    <p:sldId id="1159" r:id="rId321"/>
    <p:sldId id="1160" r:id="rId322"/>
    <p:sldId id="1161" r:id="rId323"/>
    <p:sldId id="1162" r:id="rId324"/>
    <p:sldId id="1163" r:id="rId325"/>
    <p:sldId id="1164" r:id="rId326"/>
    <p:sldId id="1165" r:id="rId327"/>
    <p:sldId id="1166" r:id="rId328"/>
    <p:sldId id="1167" r:id="rId329"/>
    <p:sldId id="1168" r:id="rId330"/>
    <p:sldId id="1169" r:id="rId331"/>
    <p:sldId id="1170" r:id="rId332"/>
    <p:sldId id="1171" r:id="rId333"/>
    <p:sldId id="1172" r:id="rId334"/>
    <p:sldId id="1173" r:id="rId335"/>
    <p:sldId id="1174" r:id="rId336"/>
    <p:sldId id="1175" r:id="rId337"/>
    <p:sldId id="1176" r:id="rId338"/>
    <p:sldId id="1177" r:id="rId339"/>
    <p:sldId id="1178" r:id="rId340"/>
    <p:sldId id="1179" r:id="rId341"/>
    <p:sldId id="1180" r:id="rId342"/>
    <p:sldId id="1181" r:id="rId343"/>
    <p:sldId id="1182" r:id="rId344"/>
    <p:sldId id="1183" r:id="rId345"/>
    <p:sldId id="1184" r:id="rId346"/>
    <p:sldId id="1185" r:id="rId347"/>
    <p:sldId id="1186" r:id="rId348"/>
    <p:sldId id="1187" r:id="rId349"/>
    <p:sldId id="1188" r:id="rId350"/>
    <p:sldId id="1189" r:id="rId351"/>
    <p:sldId id="1190" r:id="rId352"/>
    <p:sldId id="1191" r:id="rId353"/>
    <p:sldId id="1192" r:id="rId354"/>
    <p:sldId id="1193" r:id="rId355"/>
    <p:sldId id="1194" r:id="rId356"/>
    <p:sldId id="1195" r:id="rId357"/>
    <p:sldId id="1196" r:id="rId358"/>
    <p:sldId id="1197" r:id="rId359"/>
    <p:sldId id="1198" r:id="rId360"/>
    <p:sldId id="1199" r:id="rId361"/>
    <p:sldId id="1200" r:id="rId362"/>
    <p:sldId id="1201" r:id="rId363"/>
    <p:sldId id="1202" r:id="rId364"/>
    <p:sldId id="1203" r:id="rId365"/>
    <p:sldId id="1204" r:id="rId366"/>
    <p:sldId id="1205" r:id="rId367"/>
    <p:sldId id="1206" r:id="rId368"/>
    <p:sldId id="1207" r:id="rId369"/>
    <p:sldId id="1208" r:id="rId370"/>
    <p:sldId id="1209" r:id="rId371"/>
    <p:sldId id="1210" r:id="rId372"/>
    <p:sldId id="1211" r:id="rId373"/>
    <p:sldId id="1212" r:id="rId374"/>
    <p:sldId id="1213" r:id="rId375"/>
    <p:sldId id="1214" r:id="rId376"/>
    <p:sldId id="1215" r:id="rId377"/>
    <p:sldId id="1216" r:id="rId378"/>
    <p:sldId id="1217" r:id="rId379"/>
    <p:sldId id="1218" r:id="rId380"/>
    <p:sldId id="1219" r:id="rId381"/>
    <p:sldId id="1220" r:id="rId382"/>
    <p:sldId id="1221" r:id="rId383"/>
    <p:sldId id="1222" r:id="rId384"/>
    <p:sldId id="1223" r:id="rId385"/>
    <p:sldId id="1224" r:id="rId386"/>
    <p:sldId id="1225" r:id="rId387"/>
    <p:sldId id="1226" r:id="rId388"/>
    <p:sldId id="1227" r:id="rId389"/>
    <p:sldId id="1228" r:id="rId390"/>
    <p:sldId id="1229" r:id="rId391"/>
    <p:sldId id="1230" r:id="rId392"/>
    <p:sldId id="1231" r:id="rId393"/>
    <p:sldId id="1232" r:id="rId394"/>
    <p:sldId id="1233" r:id="rId395"/>
    <p:sldId id="1234" r:id="rId396"/>
    <p:sldId id="1235" r:id="rId397"/>
    <p:sldId id="1236" r:id="rId398"/>
    <p:sldId id="1237" r:id="rId399"/>
    <p:sldId id="1238" r:id="rId400"/>
    <p:sldId id="1239" r:id="rId401"/>
    <p:sldId id="1240" r:id="rId402"/>
    <p:sldId id="1241" r:id="rId403"/>
    <p:sldId id="1242" r:id="rId404"/>
    <p:sldId id="1243" r:id="rId405"/>
    <p:sldId id="1244" r:id="rId406"/>
    <p:sldId id="1245" r:id="rId407"/>
    <p:sldId id="1246" r:id="rId408"/>
    <p:sldId id="1247" r:id="rId409"/>
    <p:sldId id="1248" r:id="rId410"/>
    <p:sldId id="1249" r:id="rId411"/>
    <p:sldId id="1250" r:id="rId412"/>
    <p:sldId id="1251" r:id="rId413"/>
    <p:sldId id="1252" r:id="rId414"/>
    <p:sldId id="1253" r:id="rId415"/>
    <p:sldId id="1254" r:id="rId416"/>
    <p:sldId id="1255" r:id="rId417"/>
    <p:sldId id="1256" r:id="rId418"/>
    <p:sldId id="1257" r:id="rId419"/>
    <p:sldId id="1258" r:id="rId420"/>
    <p:sldId id="1259" r:id="rId421"/>
    <p:sldId id="952" r:id="rId422"/>
  </p:sldIdLst>
  <p:sldSz cx="9144000" cy="6858000" type="screen4x3"/>
  <p:notesSz cx="6934200" cy="9120188"/>
  <p:defaultTextStyle>
    <a:defPPr>
      <a:defRPr lang="en-CA"/>
    </a:defPPr>
    <a:lvl1pPr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60093"/>
    <a:srgbClr val="66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814" autoAdjust="0"/>
    <p:restoredTop sz="94257" autoAdjust="0"/>
  </p:normalViewPr>
  <p:slideViewPr>
    <p:cSldViewPr>
      <p:cViewPr varScale="1">
        <p:scale>
          <a:sx n="78" d="100"/>
          <a:sy n="78" d="100"/>
        </p:scale>
        <p:origin x="773" y="24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  <p:sld r:id="rId38" collapse="1"/>
      <p:sld r:id="rId39" collapse="1"/>
      <p:sld r:id="rId40" collapse="1"/>
      <p:sld r:id="rId41" collapse="1"/>
      <p:sld r:id="rId42" collapse="1"/>
      <p:sld r:id="rId43" collapse="1"/>
      <p:sld r:id="rId44" collapse="1"/>
      <p:sld r:id="rId45" collapse="1"/>
      <p:sld r:id="rId46" collapse="1"/>
      <p:sld r:id="rId47" collapse="1"/>
      <p:sld r:id="rId48" collapse="1"/>
      <p:sld r:id="rId49" collapse="1"/>
      <p:sld r:id="rId50" collapse="1"/>
      <p:sld r:id="rId51" collapse="1"/>
      <p:sld r:id="rId52" collapse="1"/>
      <p:sld r:id="rId53" collapse="1"/>
      <p:sld r:id="rId54" collapse="1"/>
      <p:sld r:id="rId55" collapse="1"/>
      <p:sld r:id="rId56" collapse="1"/>
      <p:sld r:id="rId57" collapse="1"/>
      <p:sld r:id="rId58" collapse="1"/>
      <p:sld r:id="rId59" collapse="1"/>
      <p:sld r:id="rId60" collapse="1"/>
      <p:sld r:id="rId61" collapse="1"/>
      <p:sld r:id="rId62" collapse="1"/>
      <p:sld r:id="rId63" collapse="1"/>
      <p:sld r:id="rId64" collapse="1"/>
      <p:sld r:id="rId65" collapse="1"/>
      <p:sld r:id="rId66" collapse="1"/>
      <p:sld r:id="rId67" collapse="1"/>
      <p:sld r:id="rId68" collapse="1"/>
      <p:sld r:id="rId69" collapse="1"/>
      <p:sld r:id="rId70" collapse="1"/>
      <p:sld r:id="rId71" collapse="1"/>
      <p:sld r:id="rId72" collapse="1"/>
      <p:sld r:id="rId73" collapse="1"/>
      <p:sld r:id="rId74" collapse="1"/>
      <p:sld r:id="rId75" collapse="1"/>
      <p:sld r:id="rId76" collapse="1"/>
      <p:sld r:id="rId77" collapse="1"/>
      <p:sld r:id="rId78" collapse="1"/>
      <p:sld r:id="rId79" collapse="1"/>
      <p:sld r:id="rId80" collapse="1"/>
      <p:sld r:id="rId81" collapse="1"/>
      <p:sld r:id="rId82" collapse="1"/>
      <p:sld r:id="rId83" collapse="1"/>
      <p:sld r:id="rId84" collapse="1"/>
      <p:sld r:id="rId85" collapse="1"/>
      <p:sld r:id="rId86" collapse="1"/>
      <p:sld r:id="rId87" collapse="1"/>
      <p:sld r:id="rId88" collapse="1"/>
      <p:sld r:id="rId89" collapse="1"/>
      <p:sld r:id="rId90" collapse="1"/>
      <p:sld r:id="rId91" collapse="1"/>
      <p:sld r:id="rId92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4857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402" Type="http://schemas.openxmlformats.org/officeDocument/2006/relationships/slide" Target="slides/slide401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388" Type="http://schemas.openxmlformats.org/officeDocument/2006/relationships/slide" Target="slides/slide387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413" Type="http://schemas.openxmlformats.org/officeDocument/2006/relationships/slide" Target="slides/slide412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15" Type="http://schemas.openxmlformats.org/officeDocument/2006/relationships/slide" Target="slides/slide314.xml"/><Relationship Id="rId336" Type="http://schemas.openxmlformats.org/officeDocument/2006/relationships/slide" Target="slides/slide335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378" Type="http://schemas.openxmlformats.org/officeDocument/2006/relationships/slide" Target="slides/slide377.xml"/><Relationship Id="rId399" Type="http://schemas.openxmlformats.org/officeDocument/2006/relationships/slide" Target="slides/slide398.xml"/><Relationship Id="rId403" Type="http://schemas.openxmlformats.org/officeDocument/2006/relationships/slide" Target="slides/slide402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424" Type="http://schemas.openxmlformats.org/officeDocument/2006/relationships/handoutMaster" Target="handoutMasters/handoutMaster1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26" Type="http://schemas.openxmlformats.org/officeDocument/2006/relationships/slide" Target="slides/slide325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368" Type="http://schemas.openxmlformats.org/officeDocument/2006/relationships/slide" Target="slides/slide367.xml"/><Relationship Id="rId389" Type="http://schemas.openxmlformats.org/officeDocument/2006/relationships/slide" Target="slides/slide388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16" Type="http://schemas.openxmlformats.org/officeDocument/2006/relationships/slide" Target="slides/slide315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358" Type="http://schemas.openxmlformats.org/officeDocument/2006/relationships/slide" Target="slides/slide357.xml"/><Relationship Id="rId379" Type="http://schemas.openxmlformats.org/officeDocument/2006/relationships/slide" Target="slides/slide378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425" Type="http://schemas.openxmlformats.org/officeDocument/2006/relationships/presProps" Target="presProps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48" Type="http://schemas.openxmlformats.org/officeDocument/2006/relationships/slide" Target="slides/slide347.xml"/><Relationship Id="rId369" Type="http://schemas.openxmlformats.org/officeDocument/2006/relationships/slide" Target="slides/slide368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15" Type="http://schemas.openxmlformats.org/officeDocument/2006/relationships/slide" Target="slides/slide414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359" Type="http://schemas.openxmlformats.org/officeDocument/2006/relationships/slide" Target="slides/slide358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26" Type="http://schemas.openxmlformats.org/officeDocument/2006/relationships/viewProps" Target="viewProps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349" Type="http://schemas.openxmlformats.org/officeDocument/2006/relationships/slide" Target="slides/slide348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381" Type="http://schemas.openxmlformats.org/officeDocument/2006/relationships/slide" Target="slides/slide380.xml"/><Relationship Id="rId416" Type="http://schemas.openxmlformats.org/officeDocument/2006/relationships/slide" Target="slides/slide415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371" Type="http://schemas.openxmlformats.org/officeDocument/2006/relationships/slide" Target="slides/slide370.xml"/><Relationship Id="rId406" Type="http://schemas.openxmlformats.org/officeDocument/2006/relationships/slide" Target="slides/slide405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427" Type="http://schemas.openxmlformats.org/officeDocument/2006/relationships/theme" Target="theme/theme1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17" Type="http://schemas.openxmlformats.org/officeDocument/2006/relationships/slide" Target="slides/slide416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72" Type="http://schemas.openxmlformats.org/officeDocument/2006/relationships/slide" Target="slides/slide371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28" Type="http://schemas.openxmlformats.org/officeDocument/2006/relationships/tableStyles" Target="tableStyles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slide" Target="slides/slide361.xml"/><Relationship Id="rId383" Type="http://schemas.openxmlformats.org/officeDocument/2006/relationships/slide" Target="slides/slide382.xml"/><Relationship Id="rId418" Type="http://schemas.openxmlformats.org/officeDocument/2006/relationships/slide" Target="slides/slide417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373" Type="http://schemas.openxmlformats.org/officeDocument/2006/relationships/slide" Target="slides/slide372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384" Type="http://schemas.openxmlformats.org/officeDocument/2006/relationships/slide" Target="slides/slide383.xml"/><Relationship Id="rId419" Type="http://schemas.openxmlformats.org/officeDocument/2006/relationships/slide" Target="slides/slide418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slide" Target="slides/slide373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420" Type="http://schemas.openxmlformats.org/officeDocument/2006/relationships/slide" Target="slides/slide419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slide" Target="slides/slide374.xml"/><Relationship Id="rId396" Type="http://schemas.openxmlformats.org/officeDocument/2006/relationships/slide" Target="slides/slide395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400" Type="http://schemas.openxmlformats.org/officeDocument/2006/relationships/slide" Target="slides/slide399.xml"/><Relationship Id="rId421" Type="http://schemas.openxmlformats.org/officeDocument/2006/relationships/slide" Target="slides/slide420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386" Type="http://schemas.openxmlformats.org/officeDocument/2006/relationships/slide" Target="slides/slide3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slide" Target="slides/slide375.xml"/><Relationship Id="rId397" Type="http://schemas.openxmlformats.org/officeDocument/2006/relationships/slide" Target="slides/slide396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22" Type="http://schemas.openxmlformats.org/officeDocument/2006/relationships/slide" Target="slides/slide421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notesMaster" Target="notesMasters/notesMaster1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/Relationships>
</file>

<file path=ppt/_rels/viewProps.xml.rels><?xml version="1.0" encoding="UTF-8" standalone="yes"?>
<Relationships xmlns="http://schemas.openxmlformats.org/package/2006/relationships"><Relationship Id="rId13" Type="http://schemas.openxmlformats.org/officeDocument/2006/relationships/slide" Target="slides/slide19.xml"/><Relationship Id="rId18" Type="http://schemas.openxmlformats.org/officeDocument/2006/relationships/slide" Target="slides/slide28.xml"/><Relationship Id="rId26" Type="http://schemas.openxmlformats.org/officeDocument/2006/relationships/slide" Target="slides/slide49.xml"/><Relationship Id="rId39" Type="http://schemas.openxmlformats.org/officeDocument/2006/relationships/slide" Target="slides/slide137.xml"/><Relationship Id="rId21" Type="http://schemas.openxmlformats.org/officeDocument/2006/relationships/slide" Target="slides/slide34.xml"/><Relationship Id="rId34" Type="http://schemas.openxmlformats.org/officeDocument/2006/relationships/slide" Target="slides/slide114.xml"/><Relationship Id="rId42" Type="http://schemas.openxmlformats.org/officeDocument/2006/relationships/slide" Target="slides/slide180.xml"/><Relationship Id="rId47" Type="http://schemas.openxmlformats.org/officeDocument/2006/relationships/slide" Target="slides/slide228.xml"/><Relationship Id="rId50" Type="http://schemas.openxmlformats.org/officeDocument/2006/relationships/slide" Target="slides/slide273.xml"/><Relationship Id="rId55" Type="http://schemas.openxmlformats.org/officeDocument/2006/relationships/slide" Target="slides/slide294.xml"/><Relationship Id="rId63" Type="http://schemas.openxmlformats.org/officeDocument/2006/relationships/slide" Target="slides/slide302.xml"/><Relationship Id="rId68" Type="http://schemas.openxmlformats.org/officeDocument/2006/relationships/slide" Target="slides/slide308.xml"/><Relationship Id="rId76" Type="http://schemas.openxmlformats.org/officeDocument/2006/relationships/slide" Target="slides/slide326.xml"/><Relationship Id="rId84" Type="http://schemas.openxmlformats.org/officeDocument/2006/relationships/slide" Target="slides/slide342.xml"/><Relationship Id="rId89" Type="http://schemas.openxmlformats.org/officeDocument/2006/relationships/slide" Target="slides/slide356.xml"/><Relationship Id="rId7" Type="http://schemas.openxmlformats.org/officeDocument/2006/relationships/slide" Target="slides/slide13.xml"/><Relationship Id="rId71" Type="http://schemas.openxmlformats.org/officeDocument/2006/relationships/slide" Target="slides/slide321.xml"/><Relationship Id="rId92" Type="http://schemas.openxmlformats.org/officeDocument/2006/relationships/slide" Target="slides/slide421.xml"/><Relationship Id="rId2" Type="http://schemas.openxmlformats.org/officeDocument/2006/relationships/slide" Target="slides/slide5.xml"/><Relationship Id="rId16" Type="http://schemas.openxmlformats.org/officeDocument/2006/relationships/slide" Target="slides/slide26.xml"/><Relationship Id="rId29" Type="http://schemas.openxmlformats.org/officeDocument/2006/relationships/slide" Target="slides/slide84.xml"/><Relationship Id="rId11" Type="http://schemas.openxmlformats.org/officeDocument/2006/relationships/slide" Target="slides/slide17.xml"/><Relationship Id="rId24" Type="http://schemas.openxmlformats.org/officeDocument/2006/relationships/slide" Target="slides/slide46.xml"/><Relationship Id="rId32" Type="http://schemas.openxmlformats.org/officeDocument/2006/relationships/slide" Target="slides/slide87.xml"/><Relationship Id="rId37" Type="http://schemas.openxmlformats.org/officeDocument/2006/relationships/slide" Target="slides/slide135.xml"/><Relationship Id="rId40" Type="http://schemas.openxmlformats.org/officeDocument/2006/relationships/slide" Target="slides/slide162.xml"/><Relationship Id="rId45" Type="http://schemas.openxmlformats.org/officeDocument/2006/relationships/slide" Target="slides/slide225.xml"/><Relationship Id="rId53" Type="http://schemas.openxmlformats.org/officeDocument/2006/relationships/slide" Target="slides/slide286.xml"/><Relationship Id="rId58" Type="http://schemas.openxmlformats.org/officeDocument/2006/relationships/slide" Target="slides/slide297.xml"/><Relationship Id="rId66" Type="http://schemas.openxmlformats.org/officeDocument/2006/relationships/slide" Target="slides/slide305.xml"/><Relationship Id="rId74" Type="http://schemas.openxmlformats.org/officeDocument/2006/relationships/slide" Target="slides/slide324.xml"/><Relationship Id="rId79" Type="http://schemas.openxmlformats.org/officeDocument/2006/relationships/slide" Target="slides/slide330.xml"/><Relationship Id="rId87" Type="http://schemas.openxmlformats.org/officeDocument/2006/relationships/slide" Target="slides/slide354.xml"/><Relationship Id="rId5" Type="http://schemas.openxmlformats.org/officeDocument/2006/relationships/slide" Target="slides/slide10.xml"/><Relationship Id="rId61" Type="http://schemas.openxmlformats.org/officeDocument/2006/relationships/slide" Target="slides/slide300.xml"/><Relationship Id="rId82" Type="http://schemas.openxmlformats.org/officeDocument/2006/relationships/slide" Target="slides/slide333.xml"/><Relationship Id="rId90" Type="http://schemas.openxmlformats.org/officeDocument/2006/relationships/slide" Target="slides/slide357.xml"/><Relationship Id="rId19" Type="http://schemas.openxmlformats.org/officeDocument/2006/relationships/slide" Target="slides/slide29.xml"/><Relationship Id="rId14" Type="http://schemas.openxmlformats.org/officeDocument/2006/relationships/slide" Target="slides/slide20.xml"/><Relationship Id="rId22" Type="http://schemas.openxmlformats.org/officeDocument/2006/relationships/slide" Target="slides/slide44.xml"/><Relationship Id="rId27" Type="http://schemas.openxmlformats.org/officeDocument/2006/relationships/slide" Target="slides/slide82.xml"/><Relationship Id="rId30" Type="http://schemas.openxmlformats.org/officeDocument/2006/relationships/slide" Target="slides/slide85.xml"/><Relationship Id="rId35" Type="http://schemas.openxmlformats.org/officeDocument/2006/relationships/slide" Target="slides/slide117.xml"/><Relationship Id="rId43" Type="http://schemas.openxmlformats.org/officeDocument/2006/relationships/slide" Target="slides/slide181.xml"/><Relationship Id="rId48" Type="http://schemas.openxmlformats.org/officeDocument/2006/relationships/slide" Target="slides/slide229.xml"/><Relationship Id="rId56" Type="http://schemas.openxmlformats.org/officeDocument/2006/relationships/slide" Target="slides/slide295.xml"/><Relationship Id="rId64" Type="http://schemas.openxmlformats.org/officeDocument/2006/relationships/slide" Target="slides/slide303.xml"/><Relationship Id="rId69" Type="http://schemas.openxmlformats.org/officeDocument/2006/relationships/slide" Target="slides/slide311.xml"/><Relationship Id="rId77" Type="http://schemas.openxmlformats.org/officeDocument/2006/relationships/slide" Target="slides/slide327.xml"/><Relationship Id="rId8" Type="http://schemas.openxmlformats.org/officeDocument/2006/relationships/slide" Target="slides/slide14.xml"/><Relationship Id="rId51" Type="http://schemas.openxmlformats.org/officeDocument/2006/relationships/slide" Target="slides/slide274.xml"/><Relationship Id="rId72" Type="http://schemas.openxmlformats.org/officeDocument/2006/relationships/slide" Target="slides/slide322.xml"/><Relationship Id="rId80" Type="http://schemas.openxmlformats.org/officeDocument/2006/relationships/slide" Target="slides/slide331.xml"/><Relationship Id="rId85" Type="http://schemas.openxmlformats.org/officeDocument/2006/relationships/slide" Target="slides/slide347.xml"/><Relationship Id="rId3" Type="http://schemas.openxmlformats.org/officeDocument/2006/relationships/slide" Target="slides/slide7.xml"/><Relationship Id="rId12" Type="http://schemas.openxmlformats.org/officeDocument/2006/relationships/slide" Target="slides/slide18.xml"/><Relationship Id="rId17" Type="http://schemas.openxmlformats.org/officeDocument/2006/relationships/slide" Target="slides/slide27.xml"/><Relationship Id="rId25" Type="http://schemas.openxmlformats.org/officeDocument/2006/relationships/slide" Target="slides/slide47.xml"/><Relationship Id="rId33" Type="http://schemas.openxmlformats.org/officeDocument/2006/relationships/slide" Target="slides/slide106.xml"/><Relationship Id="rId38" Type="http://schemas.openxmlformats.org/officeDocument/2006/relationships/slide" Target="slides/slide136.xml"/><Relationship Id="rId46" Type="http://schemas.openxmlformats.org/officeDocument/2006/relationships/slide" Target="slides/slide226.xml"/><Relationship Id="rId59" Type="http://schemas.openxmlformats.org/officeDocument/2006/relationships/slide" Target="slides/slide298.xml"/><Relationship Id="rId67" Type="http://schemas.openxmlformats.org/officeDocument/2006/relationships/slide" Target="slides/slide306.xml"/><Relationship Id="rId20" Type="http://schemas.openxmlformats.org/officeDocument/2006/relationships/slide" Target="slides/slide33.xml"/><Relationship Id="rId41" Type="http://schemas.openxmlformats.org/officeDocument/2006/relationships/slide" Target="slides/slide179.xml"/><Relationship Id="rId54" Type="http://schemas.openxmlformats.org/officeDocument/2006/relationships/slide" Target="slides/slide293.xml"/><Relationship Id="rId62" Type="http://schemas.openxmlformats.org/officeDocument/2006/relationships/slide" Target="slides/slide301.xml"/><Relationship Id="rId70" Type="http://schemas.openxmlformats.org/officeDocument/2006/relationships/slide" Target="slides/slide313.xml"/><Relationship Id="rId75" Type="http://schemas.openxmlformats.org/officeDocument/2006/relationships/slide" Target="slides/slide325.xml"/><Relationship Id="rId83" Type="http://schemas.openxmlformats.org/officeDocument/2006/relationships/slide" Target="slides/slide334.xml"/><Relationship Id="rId88" Type="http://schemas.openxmlformats.org/officeDocument/2006/relationships/slide" Target="slides/slide355.xml"/><Relationship Id="rId91" Type="http://schemas.openxmlformats.org/officeDocument/2006/relationships/slide" Target="slides/slide411.xml"/><Relationship Id="rId1" Type="http://schemas.openxmlformats.org/officeDocument/2006/relationships/slide" Target="slides/slide1.xml"/><Relationship Id="rId6" Type="http://schemas.openxmlformats.org/officeDocument/2006/relationships/slide" Target="slides/slide11.xml"/><Relationship Id="rId15" Type="http://schemas.openxmlformats.org/officeDocument/2006/relationships/slide" Target="slides/slide24.xml"/><Relationship Id="rId23" Type="http://schemas.openxmlformats.org/officeDocument/2006/relationships/slide" Target="slides/slide45.xml"/><Relationship Id="rId28" Type="http://schemas.openxmlformats.org/officeDocument/2006/relationships/slide" Target="slides/slide83.xml"/><Relationship Id="rId36" Type="http://schemas.openxmlformats.org/officeDocument/2006/relationships/slide" Target="slides/slide133.xml"/><Relationship Id="rId49" Type="http://schemas.openxmlformats.org/officeDocument/2006/relationships/slide" Target="slides/slide272.xml"/><Relationship Id="rId57" Type="http://schemas.openxmlformats.org/officeDocument/2006/relationships/slide" Target="slides/slide296.xml"/><Relationship Id="rId10" Type="http://schemas.openxmlformats.org/officeDocument/2006/relationships/slide" Target="slides/slide16.xml"/><Relationship Id="rId31" Type="http://schemas.openxmlformats.org/officeDocument/2006/relationships/slide" Target="slides/slide86.xml"/><Relationship Id="rId44" Type="http://schemas.openxmlformats.org/officeDocument/2006/relationships/slide" Target="slides/slide182.xml"/><Relationship Id="rId52" Type="http://schemas.openxmlformats.org/officeDocument/2006/relationships/slide" Target="slides/slide275.xml"/><Relationship Id="rId60" Type="http://schemas.openxmlformats.org/officeDocument/2006/relationships/slide" Target="slides/slide299.xml"/><Relationship Id="rId65" Type="http://schemas.openxmlformats.org/officeDocument/2006/relationships/slide" Target="slides/slide304.xml"/><Relationship Id="rId73" Type="http://schemas.openxmlformats.org/officeDocument/2006/relationships/slide" Target="slides/slide323.xml"/><Relationship Id="rId78" Type="http://schemas.openxmlformats.org/officeDocument/2006/relationships/slide" Target="slides/slide329.xml"/><Relationship Id="rId81" Type="http://schemas.openxmlformats.org/officeDocument/2006/relationships/slide" Target="slides/slide332.xml"/><Relationship Id="rId86" Type="http://schemas.openxmlformats.org/officeDocument/2006/relationships/slide" Target="slides/slide353.xml"/><Relationship Id="rId4" Type="http://schemas.openxmlformats.org/officeDocument/2006/relationships/slide" Target="slides/slide8.xml"/><Relationship Id="rId9" Type="http://schemas.openxmlformats.org/officeDocument/2006/relationships/slide" Target="slides/slide1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4.emf"/><Relationship Id="rId1" Type="http://schemas.openxmlformats.org/officeDocument/2006/relationships/image" Target="../media/image13.e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image" Target="../media/image15.e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.emf"/><Relationship Id="rId1" Type="http://schemas.openxmlformats.org/officeDocument/2006/relationships/image" Target="../media/image18.e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image" Target="../media/image20.emf"/></Relationships>
</file>

<file path=ppt/drawings/_rels/vmlDrawing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image" Target="../media/image23.emf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27.emf"/><Relationship Id="rId1" Type="http://schemas.openxmlformats.org/officeDocument/2006/relationships/image" Target="../media/image26.emf"/></Relationships>
</file>

<file path=ppt/drawings/_rels/vmlDrawing16.vml.rels><?xml version="1.0" encoding="UTF-8" standalone="yes"?>
<Relationships xmlns="http://schemas.openxmlformats.org/package/2006/relationships"><Relationship Id="rId2" Type="http://schemas.openxmlformats.org/officeDocument/2006/relationships/image" Target="../media/image29.emf"/><Relationship Id="rId1" Type="http://schemas.openxmlformats.org/officeDocument/2006/relationships/image" Target="../media/image28.emf"/></Relationships>
</file>

<file path=ppt/drawings/_rels/vmlDrawing17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image" Target="../media/image31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.w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9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image" Target="../media/image53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wmf"/></Relationships>
</file>

<file path=ppt/drawings/_rels/vmlDrawing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w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w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wmf"/></Relationships>
</file>

<file path=ppt/drawings/_rels/vmlDrawing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wmf"/></Relationships>
</file>

<file path=ppt/drawings/_rels/vmlDrawing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w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wmf"/></Relationships>
</file>

<file path=ppt/drawings/_rels/vmlDrawing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wmf"/></Relationships>
</file>

<file path=ppt/drawings/_rels/vmlDrawing58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image" Target="../media/image10.wmf"/></Relationships>
</file>

<file path=ppt/drawings/_rels/vmlDrawing59.vml.rels><?xml version="1.0" encoding="UTF-8" standalone="yes"?>
<Relationships xmlns="http://schemas.openxmlformats.org/package/2006/relationships"><Relationship Id="rId2" Type="http://schemas.openxmlformats.org/officeDocument/2006/relationships/image" Target="../media/image55.wmf"/><Relationship Id="rId1" Type="http://schemas.openxmlformats.org/officeDocument/2006/relationships/image" Target="../media/image54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60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image" Target="../media/image10.wmf"/></Relationships>
</file>

<file path=ppt/drawings/_rels/vmlDrawing61.vml.rels><?xml version="1.0" encoding="UTF-8" standalone="yes"?>
<Relationships xmlns="http://schemas.openxmlformats.org/package/2006/relationships"><Relationship Id="rId2" Type="http://schemas.openxmlformats.org/officeDocument/2006/relationships/image" Target="../media/image57.emf"/><Relationship Id="rId1" Type="http://schemas.openxmlformats.org/officeDocument/2006/relationships/image" Target="../media/image56.emf"/></Relationships>
</file>

<file path=ppt/drawings/_rels/vmlDrawing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.emf"/></Relationships>
</file>

<file path=ppt/drawings/_rels/vmlDrawing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64.vml.rels><?xml version="1.0" encoding="UTF-8" standalone="yes"?>
<Relationships xmlns="http://schemas.openxmlformats.org/package/2006/relationships"><Relationship Id="rId2" Type="http://schemas.openxmlformats.org/officeDocument/2006/relationships/image" Target="../media/image66.emf"/><Relationship Id="rId1" Type="http://schemas.openxmlformats.org/officeDocument/2006/relationships/image" Target="../media/image65.emf"/></Relationships>
</file>

<file path=ppt/drawings/_rels/vmlDrawing65.vml.rels><?xml version="1.0" encoding="UTF-8" standalone="yes"?>
<Relationships xmlns="http://schemas.openxmlformats.org/package/2006/relationships"><Relationship Id="rId2" Type="http://schemas.openxmlformats.org/officeDocument/2006/relationships/image" Target="../media/image68.emf"/><Relationship Id="rId1" Type="http://schemas.openxmlformats.org/officeDocument/2006/relationships/image" Target="../media/image67.emf"/></Relationships>
</file>

<file path=ppt/drawings/_rels/vmlDrawing66.vml.rels><?xml version="1.0" encoding="UTF-8" standalone="yes"?>
<Relationships xmlns="http://schemas.openxmlformats.org/package/2006/relationships"><Relationship Id="rId2" Type="http://schemas.openxmlformats.org/officeDocument/2006/relationships/image" Target="../media/image70.emf"/><Relationship Id="rId1" Type="http://schemas.openxmlformats.org/officeDocument/2006/relationships/image" Target="../media/image69.emf"/></Relationships>
</file>

<file path=ppt/drawings/_rels/vmlDrawing67.vml.rels><?xml version="1.0" encoding="UTF-8" standalone="yes"?>
<Relationships xmlns="http://schemas.openxmlformats.org/package/2006/relationships"><Relationship Id="rId2" Type="http://schemas.openxmlformats.org/officeDocument/2006/relationships/image" Target="../media/image72.emf"/><Relationship Id="rId1" Type="http://schemas.openxmlformats.org/officeDocument/2006/relationships/image" Target="../media/image71.emf"/></Relationships>
</file>

<file path=ppt/drawings/_rels/vmlDrawing68.vml.rels><?xml version="1.0" encoding="UTF-8" standalone="yes"?>
<Relationships xmlns="http://schemas.openxmlformats.org/package/2006/relationships"><Relationship Id="rId2" Type="http://schemas.openxmlformats.org/officeDocument/2006/relationships/image" Target="../media/image74.emf"/><Relationship Id="rId1" Type="http://schemas.openxmlformats.org/officeDocument/2006/relationships/image" Target="../media/image73.emf"/></Relationships>
</file>

<file path=ppt/drawings/_rels/vmlDrawing69.vml.rels><?xml version="1.0" encoding="UTF-8" standalone="yes"?>
<Relationships xmlns="http://schemas.openxmlformats.org/package/2006/relationships"><Relationship Id="rId2" Type="http://schemas.openxmlformats.org/officeDocument/2006/relationships/image" Target="../media/image76.emf"/><Relationship Id="rId1" Type="http://schemas.openxmlformats.org/officeDocument/2006/relationships/image" Target="../media/image75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70.vml.rels><?xml version="1.0" encoding="UTF-8" standalone="yes"?>
<Relationships xmlns="http://schemas.openxmlformats.org/package/2006/relationships"><Relationship Id="rId2" Type="http://schemas.openxmlformats.org/officeDocument/2006/relationships/image" Target="../media/image78.emf"/><Relationship Id="rId1" Type="http://schemas.openxmlformats.org/officeDocument/2006/relationships/image" Target="../media/image77.emf"/></Relationships>
</file>

<file path=ppt/drawings/_rels/vmlDrawing71.vml.rels><?xml version="1.0" encoding="UTF-8" standalone="yes"?>
<Relationships xmlns="http://schemas.openxmlformats.org/package/2006/relationships"><Relationship Id="rId2" Type="http://schemas.openxmlformats.org/officeDocument/2006/relationships/image" Target="../media/image80.emf"/><Relationship Id="rId1" Type="http://schemas.openxmlformats.org/officeDocument/2006/relationships/image" Target="../media/image79.emf"/></Relationships>
</file>

<file path=ppt/drawings/_rels/vmlDrawing72.vml.rels><?xml version="1.0" encoding="UTF-8" standalone="yes"?>
<Relationships xmlns="http://schemas.openxmlformats.org/package/2006/relationships"><Relationship Id="rId2" Type="http://schemas.openxmlformats.org/officeDocument/2006/relationships/image" Target="../media/image97.wmf"/><Relationship Id="rId1" Type="http://schemas.openxmlformats.org/officeDocument/2006/relationships/image" Target="../media/image96.wmf"/></Relationships>
</file>

<file path=ppt/drawings/_rels/vmlDrawing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98.wmf"/></Relationships>
</file>

<file path=ppt/drawings/_rels/vmlDrawing8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image" Target="../media/image10.w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image" Target="../media/image1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25A06468-A4A6-486C-8EF6-BEA310631D6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2307253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331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 smtClean="0"/>
              <a:t>Click to edit Master text styles</a:t>
            </a:r>
          </a:p>
          <a:p>
            <a:pPr lvl="1"/>
            <a:r>
              <a:rPr lang="en-CA" noProof="0" smtClean="0"/>
              <a:t>Second level</a:t>
            </a:r>
          </a:p>
          <a:p>
            <a:pPr lvl="2"/>
            <a:r>
              <a:rPr lang="en-CA" noProof="0" smtClean="0"/>
              <a:t>Third level</a:t>
            </a:r>
          </a:p>
          <a:p>
            <a:pPr lvl="3"/>
            <a:r>
              <a:rPr lang="en-CA" noProof="0" smtClean="0"/>
              <a:t>Fourth level</a:t>
            </a:r>
          </a:p>
          <a:p>
            <a:pPr lvl="4"/>
            <a:r>
              <a:rPr lang="en-CA" noProof="0" smtClean="0"/>
              <a:t>Fifth level</a:t>
            </a:r>
          </a:p>
        </p:txBody>
      </p:sp>
      <p:sp>
        <p:nvSpPr>
          <p:cNvPr id="8089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6EC1EDA4-6E25-4230-AA96-50811D8ECCF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14825617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D116C78-FB93-4FE7-A913-D55BAF14800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</a:t>
            </a:fld>
            <a:endParaRPr lang="en-CA" altLang="en-US" smtClean="0"/>
          </a:p>
        </p:txBody>
      </p:sp>
      <p:sp>
        <p:nvSpPr>
          <p:cNvPr id="434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4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203BF92-8BE1-4038-AA68-97D3E569670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</a:t>
            </a:fld>
            <a:endParaRPr lang="en-CA" altLang="en-US" smtClean="0"/>
          </a:p>
        </p:txBody>
      </p:sp>
      <p:sp>
        <p:nvSpPr>
          <p:cNvPr id="443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3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DFA6473-60BF-4F1E-84B3-817CD5E00F23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100</a:t>
            </a:fld>
            <a:endParaRPr lang="en-CA" altLang="en-US" smtClean="0"/>
          </a:p>
        </p:txBody>
      </p:sp>
      <p:sp>
        <p:nvSpPr>
          <p:cNvPr id="535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5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AE9ABB6-1BD4-411F-BDD5-49ED74B1612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101</a:t>
            </a:fld>
            <a:endParaRPr lang="en-CA" altLang="en-US" smtClean="0"/>
          </a:p>
        </p:txBody>
      </p:sp>
      <p:sp>
        <p:nvSpPr>
          <p:cNvPr id="536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6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BD04356-4768-45BE-8AA4-2BE2C520B8C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102</a:t>
            </a:fld>
            <a:endParaRPr lang="en-CA" altLang="en-US" smtClean="0"/>
          </a:p>
        </p:txBody>
      </p:sp>
      <p:sp>
        <p:nvSpPr>
          <p:cNvPr id="537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7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BA5EE84-9BDA-4081-A892-5EB5700F4BE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103</a:t>
            </a:fld>
            <a:endParaRPr lang="en-CA" altLang="en-US" smtClean="0"/>
          </a:p>
        </p:txBody>
      </p:sp>
      <p:sp>
        <p:nvSpPr>
          <p:cNvPr id="538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8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FB7CF3F-B63E-46EA-B70D-C7C862BAF36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104</a:t>
            </a:fld>
            <a:endParaRPr lang="en-CA" altLang="en-US" smtClean="0"/>
          </a:p>
        </p:txBody>
      </p:sp>
      <p:sp>
        <p:nvSpPr>
          <p:cNvPr id="539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9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99B96AA-C4AA-43DA-A517-F9F37760B97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105</a:t>
            </a:fld>
            <a:endParaRPr lang="en-CA" altLang="en-US" smtClean="0"/>
          </a:p>
        </p:txBody>
      </p:sp>
      <p:sp>
        <p:nvSpPr>
          <p:cNvPr id="540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0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31D7BFB-ED97-4E34-AFC1-B7581A09F47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106</a:t>
            </a:fld>
            <a:endParaRPr lang="en-CA" altLang="en-US" smtClean="0"/>
          </a:p>
        </p:txBody>
      </p:sp>
      <p:sp>
        <p:nvSpPr>
          <p:cNvPr id="541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1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8B92FC8-DD99-4503-BF0C-D8E3291D27A9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107</a:t>
            </a:fld>
            <a:endParaRPr lang="en-CA" altLang="en-US" smtClean="0"/>
          </a:p>
        </p:txBody>
      </p:sp>
      <p:sp>
        <p:nvSpPr>
          <p:cNvPr id="542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87CEA4-D7DF-4A33-A56E-90D4877E35A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108</a:t>
            </a:fld>
            <a:endParaRPr lang="en-CA" altLang="en-US" smtClean="0"/>
          </a:p>
        </p:txBody>
      </p:sp>
      <p:sp>
        <p:nvSpPr>
          <p:cNvPr id="543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3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C9F1466-E045-4F4B-B1CE-0EC30FC535B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109</a:t>
            </a:fld>
            <a:endParaRPr lang="en-CA" altLang="en-US" smtClean="0"/>
          </a:p>
        </p:txBody>
      </p:sp>
      <p:sp>
        <p:nvSpPr>
          <p:cNvPr id="544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4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B10643D-19D3-47B2-AE78-86C182B47F6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</a:t>
            </a:fld>
            <a:endParaRPr lang="en-CA" altLang="en-US" smtClean="0"/>
          </a:p>
        </p:txBody>
      </p:sp>
      <p:sp>
        <p:nvSpPr>
          <p:cNvPr id="444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4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454D7D9-9C3F-47BE-8B4F-9AE9B2E14EB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110</a:t>
            </a:fld>
            <a:endParaRPr lang="en-CA" altLang="en-US" smtClean="0"/>
          </a:p>
        </p:txBody>
      </p:sp>
      <p:sp>
        <p:nvSpPr>
          <p:cNvPr id="545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5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B7D871B-11A6-41CD-84B6-38431BAF61D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111</a:t>
            </a:fld>
            <a:endParaRPr lang="en-CA" altLang="en-US" smtClean="0"/>
          </a:p>
        </p:txBody>
      </p:sp>
      <p:sp>
        <p:nvSpPr>
          <p:cNvPr id="546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6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0DD2BA-E364-4386-A0AC-D5A9DEC9ABD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112</a:t>
            </a:fld>
            <a:endParaRPr lang="en-CA" altLang="en-US" smtClean="0"/>
          </a:p>
        </p:txBody>
      </p:sp>
      <p:sp>
        <p:nvSpPr>
          <p:cNvPr id="547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7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68149C3-F4E0-459F-8ACE-E55AD69BF9A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113</a:t>
            </a:fld>
            <a:endParaRPr lang="en-CA" altLang="en-US" smtClean="0"/>
          </a:p>
        </p:txBody>
      </p:sp>
      <p:sp>
        <p:nvSpPr>
          <p:cNvPr id="548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8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969A5DA-1F61-4C35-A290-41061507944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421</a:t>
            </a:fld>
            <a:endParaRPr lang="en-CA" altLang="en-US" smtClean="0"/>
          </a:p>
        </p:txBody>
      </p:sp>
      <p:sp>
        <p:nvSpPr>
          <p:cNvPr id="549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9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9330B69-E1D8-4D7B-878D-E2A7CF9A5D9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</a:t>
            </a:fld>
            <a:endParaRPr lang="en-CA" altLang="en-US" smtClean="0"/>
          </a:p>
        </p:txBody>
      </p:sp>
      <p:sp>
        <p:nvSpPr>
          <p:cNvPr id="445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5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3600136-23EB-41A0-9510-E34264AA10F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</a:t>
            </a:fld>
            <a:endParaRPr lang="en-CA" altLang="en-US" smtClean="0"/>
          </a:p>
        </p:txBody>
      </p:sp>
      <p:sp>
        <p:nvSpPr>
          <p:cNvPr id="446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6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0528A82-A985-466B-AA5B-5139B5BE62C9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14</a:t>
            </a:fld>
            <a:endParaRPr lang="en-CA" altLang="en-US" smtClean="0"/>
          </a:p>
        </p:txBody>
      </p:sp>
      <p:sp>
        <p:nvSpPr>
          <p:cNvPr id="447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7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F254407-9F2C-415D-9CE4-8AF7D7B8946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15</a:t>
            </a:fld>
            <a:endParaRPr lang="en-CA" altLang="en-US" smtClean="0"/>
          </a:p>
        </p:txBody>
      </p:sp>
      <p:sp>
        <p:nvSpPr>
          <p:cNvPr id="448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8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4DCC623-230D-4EE0-8CA3-C434B541CEF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16</a:t>
            </a:fld>
            <a:endParaRPr lang="en-CA" altLang="en-US" smtClean="0"/>
          </a:p>
        </p:txBody>
      </p:sp>
      <p:sp>
        <p:nvSpPr>
          <p:cNvPr id="449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9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42973F8-0D78-4856-8D6B-B75D4354437D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17</a:t>
            </a:fld>
            <a:endParaRPr lang="en-CA" altLang="en-US" smtClean="0"/>
          </a:p>
        </p:txBody>
      </p:sp>
      <p:sp>
        <p:nvSpPr>
          <p:cNvPr id="450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0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CF6F172-7611-4E72-86AC-B8ABBB34DB9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18</a:t>
            </a:fld>
            <a:endParaRPr lang="en-CA" altLang="en-US" smtClean="0"/>
          </a:p>
        </p:txBody>
      </p:sp>
      <p:sp>
        <p:nvSpPr>
          <p:cNvPr id="451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1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31CD5D-1666-49C8-A28F-CD6FDC9F974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19</a:t>
            </a:fld>
            <a:endParaRPr lang="en-CA" altLang="en-US" smtClean="0"/>
          </a:p>
        </p:txBody>
      </p:sp>
      <p:sp>
        <p:nvSpPr>
          <p:cNvPr id="452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2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1B5FDAE-7F32-4151-AFF2-C165A060364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</a:t>
            </a:fld>
            <a:endParaRPr lang="en-CA" altLang="en-US" smtClean="0"/>
          </a:p>
        </p:txBody>
      </p:sp>
      <p:sp>
        <p:nvSpPr>
          <p:cNvPr id="435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5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12B9FB8-2C40-4585-BEC6-14C18058196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20</a:t>
            </a:fld>
            <a:endParaRPr lang="en-CA" altLang="en-US" smtClean="0"/>
          </a:p>
        </p:txBody>
      </p:sp>
      <p:sp>
        <p:nvSpPr>
          <p:cNvPr id="453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3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36E1924-99A7-430F-9AE6-D5135494C2D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</a:t>
            </a:fld>
            <a:endParaRPr lang="en-CA" altLang="en-US" smtClean="0"/>
          </a:p>
        </p:txBody>
      </p:sp>
      <p:sp>
        <p:nvSpPr>
          <p:cNvPr id="454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4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51D7854-310F-4823-9848-82D40EB48BD9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</a:t>
            </a:fld>
            <a:endParaRPr lang="en-CA" altLang="en-US" smtClean="0"/>
          </a:p>
        </p:txBody>
      </p:sp>
      <p:sp>
        <p:nvSpPr>
          <p:cNvPr id="455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5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8BFC59F-D41C-42F5-ABAD-260910E5DF13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</a:t>
            </a:fld>
            <a:endParaRPr lang="en-CA" altLang="en-US" smtClean="0"/>
          </a:p>
        </p:txBody>
      </p:sp>
      <p:sp>
        <p:nvSpPr>
          <p:cNvPr id="456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6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44AEDE6-3ADC-4926-89F5-04EF2A6F318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24</a:t>
            </a:fld>
            <a:endParaRPr lang="en-CA" altLang="en-US" smtClean="0"/>
          </a:p>
        </p:txBody>
      </p:sp>
      <p:sp>
        <p:nvSpPr>
          <p:cNvPr id="457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7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015B1CD-8AD3-47EB-B6D9-EAB9B0A8C3E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25</a:t>
            </a:fld>
            <a:endParaRPr lang="en-CA" altLang="en-US" smtClean="0"/>
          </a:p>
        </p:txBody>
      </p:sp>
      <p:sp>
        <p:nvSpPr>
          <p:cNvPr id="458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8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93BE3A2-4A85-4AE6-8CDD-5B54B878D0F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26</a:t>
            </a:fld>
            <a:endParaRPr lang="en-CA" altLang="en-US" smtClean="0"/>
          </a:p>
        </p:txBody>
      </p:sp>
      <p:sp>
        <p:nvSpPr>
          <p:cNvPr id="459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9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21CDA0E-AE60-4246-AD81-945FF1887439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27</a:t>
            </a:fld>
            <a:endParaRPr lang="en-CA" altLang="en-US" smtClean="0"/>
          </a:p>
        </p:txBody>
      </p:sp>
      <p:sp>
        <p:nvSpPr>
          <p:cNvPr id="460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C7EF516-0145-4D89-921D-95190917054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28</a:t>
            </a:fld>
            <a:endParaRPr lang="en-CA" altLang="en-US" smtClean="0"/>
          </a:p>
        </p:txBody>
      </p:sp>
      <p:sp>
        <p:nvSpPr>
          <p:cNvPr id="461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1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8AF4123-7478-4B35-86AB-B0F1F50E046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29</a:t>
            </a:fld>
            <a:endParaRPr lang="en-CA" altLang="en-US" smtClean="0"/>
          </a:p>
        </p:txBody>
      </p:sp>
      <p:sp>
        <p:nvSpPr>
          <p:cNvPr id="462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2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4AF2261-74FF-496D-9CC9-254E4F59699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</a:t>
            </a:fld>
            <a:endParaRPr lang="en-CA" altLang="en-US" smtClean="0"/>
          </a:p>
        </p:txBody>
      </p:sp>
      <p:sp>
        <p:nvSpPr>
          <p:cNvPr id="436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6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74094D2-F8B6-4450-A1D5-BAE0DEA2630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30</a:t>
            </a:fld>
            <a:endParaRPr lang="en-CA" altLang="en-US" smtClean="0"/>
          </a:p>
        </p:txBody>
      </p:sp>
      <p:sp>
        <p:nvSpPr>
          <p:cNvPr id="463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3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FB984B7-2526-4828-8C9C-A487CDD42A3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31</a:t>
            </a:fld>
            <a:endParaRPr lang="en-CA" altLang="en-US" smtClean="0"/>
          </a:p>
        </p:txBody>
      </p:sp>
      <p:sp>
        <p:nvSpPr>
          <p:cNvPr id="464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4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05151FA-B760-4BFF-BFA5-374F4990BD8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32</a:t>
            </a:fld>
            <a:endParaRPr lang="en-CA" altLang="en-US" smtClean="0"/>
          </a:p>
        </p:txBody>
      </p:sp>
      <p:sp>
        <p:nvSpPr>
          <p:cNvPr id="465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5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7BB362-F3B6-4D66-86B2-7E952FB7F7A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33</a:t>
            </a:fld>
            <a:endParaRPr lang="en-CA" altLang="en-US" smtClean="0"/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A0AC939-51A6-4C2A-863C-4C2561DC0C6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34</a:t>
            </a:fld>
            <a:endParaRPr lang="en-CA" altLang="en-US" smtClean="0"/>
          </a:p>
        </p:txBody>
      </p:sp>
      <p:sp>
        <p:nvSpPr>
          <p:cNvPr id="467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7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36E2B76-1429-4A9E-ABDD-A0ED257326E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35</a:t>
            </a:fld>
            <a:endParaRPr lang="en-CA" altLang="en-US" smtClean="0"/>
          </a:p>
        </p:txBody>
      </p:sp>
      <p:sp>
        <p:nvSpPr>
          <p:cNvPr id="468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8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A0F929C-6E43-46D1-B52F-5F0521EBEE8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36</a:t>
            </a:fld>
            <a:endParaRPr lang="en-CA" altLang="en-US" smtClean="0"/>
          </a:p>
        </p:txBody>
      </p:sp>
      <p:sp>
        <p:nvSpPr>
          <p:cNvPr id="470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0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FFABC11-3434-41FF-9D5F-0437C2B29A6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37</a:t>
            </a:fld>
            <a:endParaRPr lang="en-CA" altLang="en-US" smtClean="0"/>
          </a:p>
        </p:txBody>
      </p:sp>
      <p:sp>
        <p:nvSpPr>
          <p:cNvPr id="471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5ABA4DA-E97E-4876-B817-ABE40BC78DA3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38</a:t>
            </a:fld>
            <a:endParaRPr lang="en-CA" altLang="en-US" smtClean="0"/>
          </a:p>
        </p:txBody>
      </p:sp>
      <p:sp>
        <p:nvSpPr>
          <p:cNvPr id="472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2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BB17A85-6F5B-4E61-9F9B-ABA3AA35561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39</a:t>
            </a:fld>
            <a:endParaRPr lang="en-CA" altLang="en-US" smtClean="0"/>
          </a:p>
        </p:txBody>
      </p:sp>
      <p:sp>
        <p:nvSpPr>
          <p:cNvPr id="473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3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45F8710-21E2-4571-A666-71FBAA1548F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</a:t>
            </a:fld>
            <a:endParaRPr lang="en-CA" altLang="en-US" smtClean="0"/>
          </a:p>
        </p:txBody>
      </p:sp>
      <p:sp>
        <p:nvSpPr>
          <p:cNvPr id="437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7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83000F7-87B9-42EE-B5D1-A5A64CF74D89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40</a:t>
            </a:fld>
            <a:endParaRPr lang="en-CA" altLang="en-US" smtClean="0"/>
          </a:p>
        </p:txBody>
      </p:sp>
      <p:sp>
        <p:nvSpPr>
          <p:cNvPr id="474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4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B64FCD4-EFC6-4072-9B33-D4C8F86ECCF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41</a:t>
            </a:fld>
            <a:endParaRPr lang="en-CA" altLang="en-US" smtClean="0"/>
          </a:p>
        </p:txBody>
      </p:sp>
      <p:sp>
        <p:nvSpPr>
          <p:cNvPr id="475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5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021F8AE-8691-435F-99C8-7C4DA6D6A72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42</a:t>
            </a:fld>
            <a:endParaRPr lang="en-CA" altLang="en-US" smtClean="0"/>
          </a:p>
        </p:txBody>
      </p:sp>
      <p:sp>
        <p:nvSpPr>
          <p:cNvPr id="476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6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701C56E-BA8C-4D41-81F1-A896390A412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43</a:t>
            </a:fld>
            <a:endParaRPr lang="en-CA" altLang="en-US" smtClean="0"/>
          </a:p>
        </p:txBody>
      </p:sp>
      <p:sp>
        <p:nvSpPr>
          <p:cNvPr id="477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7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C0DF07-679C-4C25-AF88-E0CD8E036A3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44</a:t>
            </a:fld>
            <a:endParaRPr lang="en-CA" altLang="en-US" smtClean="0"/>
          </a:p>
        </p:txBody>
      </p:sp>
      <p:sp>
        <p:nvSpPr>
          <p:cNvPr id="478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8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A8B9BBE-632A-4FFE-B35F-55AE17FDCC2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45</a:t>
            </a:fld>
            <a:endParaRPr lang="en-CA" altLang="en-US" smtClean="0"/>
          </a:p>
        </p:txBody>
      </p:sp>
      <p:sp>
        <p:nvSpPr>
          <p:cNvPr id="479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9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5D5C959-2E99-4A26-8E2B-FE9A6ABD26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46</a:t>
            </a:fld>
            <a:endParaRPr lang="en-CA" altLang="en-US" smtClean="0"/>
          </a:p>
        </p:txBody>
      </p:sp>
      <p:sp>
        <p:nvSpPr>
          <p:cNvPr id="480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0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0258391-38F7-441F-8606-9CE3663E683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47</a:t>
            </a:fld>
            <a:endParaRPr lang="en-CA" altLang="en-US" smtClean="0"/>
          </a:p>
        </p:txBody>
      </p:sp>
      <p:sp>
        <p:nvSpPr>
          <p:cNvPr id="481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7FD2F57-62FD-4499-B74E-D0713F922C63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48</a:t>
            </a:fld>
            <a:endParaRPr lang="en-CA" altLang="en-US" smtClean="0"/>
          </a:p>
        </p:txBody>
      </p:sp>
      <p:sp>
        <p:nvSpPr>
          <p:cNvPr id="482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2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25D139C-5B84-4904-9DD0-D467C3DA238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49</a:t>
            </a:fld>
            <a:endParaRPr lang="en-CA" altLang="en-US" smtClean="0"/>
          </a:p>
        </p:txBody>
      </p:sp>
      <p:sp>
        <p:nvSpPr>
          <p:cNvPr id="483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3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A2DE1C0-1DA4-424D-AE5B-B70666B8879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</a:t>
            </a:fld>
            <a:endParaRPr lang="en-CA" altLang="en-US" smtClean="0"/>
          </a:p>
        </p:txBody>
      </p:sp>
      <p:sp>
        <p:nvSpPr>
          <p:cNvPr id="438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8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BA3F07E-62EE-4A1B-8FE3-3589844ABDCD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50</a:t>
            </a:fld>
            <a:endParaRPr lang="en-CA" altLang="en-US" smtClean="0"/>
          </a:p>
        </p:txBody>
      </p:sp>
      <p:sp>
        <p:nvSpPr>
          <p:cNvPr id="484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4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41198FD-6E03-49EB-89A9-F82DA24FCF99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51</a:t>
            </a:fld>
            <a:endParaRPr lang="en-CA" altLang="en-US" smtClean="0"/>
          </a:p>
        </p:txBody>
      </p:sp>
      <p:sp>
        <p:nvSpPr>
          <p:cNvPr id="485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5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C01B743-C9DB-4CB0-A6D9-9ABA5031849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52</a:t>
            </a:fld>
            <a:endParaRPr lang="en-CA" altLang="en-US" smtClean="0"/>
          </a:p>
        </p:txBody>
      </p:sp>
      <p:sp>
        <p:nvSpPr>
          <p:cNvPr id="486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6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FA822A9-E927-4B2C-8820-65441170C18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53</a:t>
            </a:fld>
            <a:endParaRPr lang="en-CA" altLang="en-US" smtClean="0"/>
          </a:p>
        </p:txBody>
      </p:sp>
      <p:sp>
        <p:nvSpPr>
          <p:cNvPr id="487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7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4464036-4B5C-40BE-8D8D-CF775989C0D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54</a:t>
            </a:fld>
            <a:endParaRPr lang="en-CA" altLang="en-US" smtClean="0"/>
          </a:p>
        </p:txBody>
      </p:sp>
      <p:sp>
        <p:nvSpPr>
          <p:cNvPr id="488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8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949C1D7-735A-4677-A6D4-64BA0600AE3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55</a:t>
            </a:fld>
            <a:endParaRPr lang="en-CA" altLang="en-US" smtClean="0"/>
          </a:p>
        </p:txBody>
      </p:sp>
      <p:sp>
        <p:nvSpPr>
          <p:cNvPr id="489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9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74C97E6-A5FA-4792-8A30-D47AF17D99C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56</a:t>
            </a:fld>
            <a:endParaRPr lang="en-CA" altLang="en-US" smtClean="0"/>
          </a:p>
        </p:txBody>
      </p:sp>
      <p:sp>
        <p:nvSpPr>
          <p:cNvPr id="490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0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9B61E2D-F634-4AB9-8022-CB634A8A131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57</a:t>
            </a:fld>
            <a:endParaRPr lang="en-CA" altLang="en-US" smtClean="0"/>
          </a:p>
        </p:txBody>
      </p:sp>
      <p:sp>
        <p:nvSpPr>
          <p:cNvPr id="491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1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A401459-E09C-492D-93E7-84BDD6EE99BD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58</a:t>
            </a:fld>
            <a:endParaRPr lang="en-CA" altLang="en-US" smtClean="0"/>
          </a:p>
        </p:txBody>
      </p:sp>
      <p:sp>
        <p:nvSpPr>
          <p:cNvPr id="492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2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E26AB67-F149-4C6A-884A-19C7396E97ED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59</a:t>
            </a:fld>
            <a:endParaRPr lang="en-CA" altLang="en-US" smtClean="0"/>
          </a:p>
        </p:txBody>
      </p:sp>
      <p:sp>
        <p:nvSpPr>
          <p:cNvPr id="493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3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B71D36-A0DF-4E65-838C-1BC3E86A213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</a:t>
            </a:fld>
            <a:endParaRPr lang="en-CA" altLang="en-US" smtClean="0"/>
          </a:p>
        </p:txBody>
      </p:sp>
      <p:sp>
        <p:nvSpPr>
          <p:cNvPr id="439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9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B61B4B6-59FF-4D9E-804D-D1805B80FCF3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60</a:t>
            </a:fld>
            <a:endParaRPr lang="en-CA" altLang="en-US" smtClean="0"/>
          </a:p>
        </p:txBody>
      </p:sp>
      <p:sp>
        <p:nvSpPr>
          <p:cNvPr id="494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4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E75CE84-3C7F-4AE4-8587-E4BCD60E061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61</a:t>
            </a:fld>
            <a:endParaRPr lang="en-CA" altLang="en-US" smtClean="0"/>
          </a:p>
        </p:txBody>
      </p:sp>
      <p:sp>
        <p:nvSpPr>
          <p:cNvPr id="495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5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2B48B45-34FA-402F-A051-9D0F61E9E04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62</a:t>
            </a:fld>
            <a:endParaRPr lang="en-CA" altLang="en-US" smtClean="0"/>
          </a:p>
        </p:txBody>
      </p:sp>
      <p:sp>
        <p:nvSpPr>
          <p:cNvPr id="496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6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6601C67-0381-4593-BD9C-F7603E8DECF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63</a:t>
            </a:fld>
            <a:endParaRPr lang="en-CA" altLang="en-US" smtClean="0"/>
          </a:p>
        </p:txBody>
      </p:sp>
      <p:sp>
        <p:nvSpPr>
          <p:cNvPr id="497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7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D11E497-D97C-48A8-AF6A-F66EC11CF7B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64</a:t>
            </a:fld>
            <a:endParaRPr lang="en-CA" altLang="en-US" smtClean="0"/>
          </a:p>
        </p:txBody>
      </p:sp>
      <p:sp>
        <p:nvSpPr>
          <p:cNvPr id="498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8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8CA9522-C7C0-4B22-BFBE-851C2BFABDF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65</a:t>
            </a:fld>
            <a:endParaRPr lang="en-CA" altLang="en-US" smtClean="0"/>
          </a:p>
        </p:txBody>
      </p:sp>
      <p:sp>
        <p:nvSpPr>
          <p:cNvPr id="499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9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3479BCE-31F2-412B-8198-25A41B552BE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66</a:t>
            </a:fld>
            <a:endParaRPr lang="en-CA" altLang="en-US" smtClean="0"/>
          </a:p>
        </p:txBody>
      </p:sp>
      <p:sp>
        <p:nvSpPr>
          <p:cNvPr id="500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0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66B251A-F93F-41F8-A419-832BEBE8A56D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67</a:t>
            </a:fld>
            <a:endParaRPr lang="en-CA" altLang="en-US" smtClean="0"/>
          </a:p>
        </p:txBody>
      </p:sp>
      <p:sp>
        <p:nvSpPr>
          <p:cNvPr id="501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97FC16F-9BA2-4137-9E0B-51340A17FDA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68</a:t>
            </a:fld>
            <a:endParaRPr lang="en-CA" altLang="en-US" smtClean="0"/>
          </a:p>
        </p:txBody>
      </p:sp>
      <p:sp>
        <p:nvSpPr>
          <p:cNvPr id="502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2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CA40BE2-6970-47DE-A638-38475EB4B2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69</a:t>
            </a:fld>
            <a:endParaRPr lang="en-CA" altLang="en-US" smtClean="0"/>
          </a:p>
        </p:txBody>
      </p:sp>
      <p:sp>
        <p:nvSpPr>
          <p:cNvPr id="503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3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509B8E0-6016-416B-AC28-01D387793CE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</a:t>
            </a:fld>
            <a:endParaRPr lang="en-CA" altLang="en-US" smtClean="0"/>
          </a:p>
        </p:txBody>
      </p:sp>
      <p:sp>
        <p:nvSpPr>
          <p:cNvPr id="440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D2AC41C-94B9-4A18-B964-C42C2477AEB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70</a:t>
            </a:fld>
            <a:endParaRPr lang="en-CA" altLang="en-US" smtClean="0"/>
          </a:p>
        </p:txBody>
      </p:sp>
      <p:sp>
        <p:nvSpPr>
          <p:cNvPr id="504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4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54AD74B-0791-411D-8CF4-C9F9E0AFF84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71</a:t>
            </a:fld>
            <a:endParaRPr lang="en-CA" altLang="en-US" smtClean="0"/>
          </a:p>
        </p:txBody>
      </p:sp>
      <p:sp>
        <p:nvSpPr>
          <p:cNvPr id="505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5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BF4FF0C-8A23-4C26-8852-FFB9AFED0F2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72</a:t>
            </a:fld>
            <a:endParaRPr lang="en-CA" altLang="en-US" smtClean="0"/>
          </a:p>
        </p:txBody>
      </p:sp>
      <p:sp>
        <p:nvSpPr>
          <p:cNvPr id="506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6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060E951-0976-4F77-BF8B-306D4FD6B54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73</a:t>
            </a:fld>
            <a:endParaRPr lang="en-CA" altLang="en-US" smtClean="0"/>
          </a:p>
        </p:txBody>
      </p:sp>
      <p:sp>
        <p:nvSpPr>
          <p:cNvPr id="507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7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5C76F19-25B9-4356-A478-82EFAF45D4A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74</a:t>
            </a:fld>
            <a:endParaRPr lang="en-CA" altLang="en-US" smtClean="0"/>
          </a:p>
        </p:txBody>
      </p:sp>
      <p:sp>
        <p:nvSpPr>
          <p:cNvPr id="508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8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035FC02-121A-4F72-8C74-9705CD28C52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75</a:t>
            </a:fld>
            <a:endParaRPr lang="en-CA" altLang="en-US" smtClean="0"/>
          </a:p>
        </p:txBody>
      </p:sp>
      <p:sp>
        <p:nvSpPr>
          <p:cNvPr id="509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9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EBF6B9A-52DF-4CEA-8734-0D7652E003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76</a:t>
            </a:fld>
            <a:endParaRPr lang="en-CA" altLang="en-US" smtClean="0"/>
          </a:p>
        </p:txBody>
      </p:sp>
      <p:sp>
        <p:nvSpPr>
          <p:cNvPr id="510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0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351FDF1-BBA6-40B3-9A77-B7E5C4F1612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77</a:t>
            </a:fld>
            <a:endParaRPr lang="en-CA" altLang="en-US" smtClean="0"/>
          </a:p>
        </p:txBody>
      </p:sp>
      <p:sp>
        <p:nvSpPr>
          <p:cNvPr id="512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917E0-77B1-458C-B499-8E1C9330739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78</a:t>
            </a:fld>
            <a:endParaRPr lang="en-CA" altLang="en-US" smtClean="0"/>
          </a:p>
        </p:txBody>
      </p:sp>
      <p:sp>
        <p:nvSpPr>
          <p:cNvPr id="513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3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731BC04-DF18-4AC7-A738-32A8B626AC3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79</a:t>
            </a:fld>
            <a:endParaRPr lang="en-CA" altLang="en-US" smtClean="0"/>
          </a:p>
        </p:txBody>
      </p:sp>
      <p:sp>
        <p:nvSpPr>
          <p:cNvPr id="514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4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5E4B1B4-9790-47F6-8F65-7B452E0D4FB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</a:t>
            </a:fld>
            <a:endParaRPr lang="en-CA" altLang="en-US" smtClean="0"/>
          </a:p>
        </p:txBody>
      </p:sp>
      <p:sp>
        <p:nvSpPr>
          <p:cNvPr id="441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1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24FC0C9-6E0D-404D-8FE1-06A0526310B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80</a:t>
            </a:fld>
            <a:endParaRPr lang="en-CA" altLang="en-US" smtClean="0"/>
          </a:p>
        </p:txBody>
      </p:sp>
      <p:sp>
        <p:nvSpPr>
          <p:cNvPr id="515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5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CD4F670-C84C-4196-97FB-00854A345809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81</a:t>
            </a:fld>
            <a:endParaRPr lang="en-CA" altLang="en-US" smtClean="0"/>
          </a:p>
        </p:txBody>
      </p:sp>
      <p:sp>
        <p:nvSpPr>
          <p:cNvPr id="516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6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31C66CF-62A6-4713-B48E-AEF662EA929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82</a:t>
            </a:fld>
            <a:endParaRPr lang="en-CA" altLang="en-US" smtClean="0"/>
          </a:p>
        </p:txBody>
      </p:sp>
      <p:sp>
        <p:nvSpPr>
          <p:cNvPr id="517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7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DA8CA7B-3F52-4AD1-8ACC-7AB077877C4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83</a:t>
            </a:fld>
            <a:endParaRPr lang="en-CA" altLang="en-US" smtClean="0"/>
          </a:p>
        </p:txBody>
      </p:sp>
      <p:sp>
        <p:nvSpPr>
          <p:cNvPr id="518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8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EC95B54-AFB9-4872-B90A-B685DAC5AE49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84</a:t>
            </a:fld>
            <a:endParaRPr lang="en-CA" altLang="en-US" smtClean="0"/>
          </a:p>
        </p:txBody>
      </p:sp>
      <p:sp>
        <p:nvSpPr>
          <p:cNvPr id="519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9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2DCD1C9-1A7D-44B9-90AE-DDCF2E600C7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85</a:t>
            </a:fld>
            <a:endParaRPr lang="en-CA" altLang="en-US" smtClean="0"/>
          </a:p>
        </p:txBody>
      </p:sp>
      <p:sp>
        <p:nvSpPr>
          <p:cNvPr id="520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0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F32F6D6-6A1D-4600-9B4B-34493EF55EE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86</a:t>
            </a:fld>
            <a:endParaRPr lang="en-CA" altLang="en-US" smtClean="0"/>
          </a:p>
        </p:txBody>
      </p:sp>
      <p:sp>
        <p:nvSpPr>
          <p:cNvPr id="521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1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04E9716-672C-4ACA-872E-16CF9C92D4D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87</a:t>
            </a:fld>
            <a:endParaRPr lang="en-CA" altLang="en-US" smtClean="0"/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FE59E38-D1F4-417C-9443-F55266DF43D3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88</a:t>
            </a:fld>
            <a:endParaRPr lang="en-CA" altLang="en-US" smtClean="0"/>
          </a:p>
        </p:txBody>
      </p:sp>
      <p:sp>
        <p:nvSpPr>
          <p:cNvPr id="523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3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C4B6405-9946-4826-8D84-989A25FAC64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89</a:t>
            </a:fld>
            <a:endParaRPr lang="en-CA" altLang="en-US" smtClean="0"/>
          </a:p>
        </p:txBody>
      </p:sp>
      <p:sp>
        <p:nvSpPr>
          <p:cNvPr id="524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4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D44C7EF-3780-4915-BDD2-2B76EA83452D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</a:t>
            </a:fld>
            <a:endParaRPr lang="en-CA" altLang="en-US" smtClean="0"/>
          </a:p>
        </p:txBody>
      </p:sp>
      <p:sp>
        <p:nvSpPr>
          <p:cNvPr id="442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2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6409409-80AD-4226-9279-9454FC16475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90</a:t>
            </a:fld>
            <a:endParaRPr lang="en-CA" altLang="en-US" smtClean="0"/>
          </a:p>
        </p:txBody>
      </p:sp>
      <p:sp>
        <p:nvSpPr>
          <p:cNvPr id="525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5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FF3E8C1-71F4-4C17-A9F0-B4D3D52FD6C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91</a:t>
            </a:fld>
            <a:endParaRPr lang="en-CA" altLang="en-US" smtClean="0"/>
          </a:p>
        </p:txBody>
      </p:sp>
      <p:sp>
        <p:nvSpPr>
          <p:cNvPr id="526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6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1C79DBC-FE34-4384-9DFB-E7A07A0807F9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92</a:t>
            </a:fld>
            <a:endParaRPr lang="en-CA" altLang="en-US" smtClean="0"/>
          </a:p>
        </p:txBody>
      </p:sp>
      <p:sp>
        <p:nvSpPr>
          <p:cNvPr id="527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7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FD3E065-0BD0-463B-A8D3-E0BA9B2E333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93</a:t>
            </a:fld>
            <a:endParaRPr lang="en-CA" altLang="en-US" smtClean="0"/>
          </a:p>
        </p:txBody>
      </p:sp>
      <p:sp>
        <p:nvSpPr>
          <p:cNvPr id="528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9EABA6-C8FB-402F-97E6-62C0D8AFBA5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94</a:t>
            </a:fld>
            <a:endParaRPr lang="en-CA" altLang="en-US" smtClean="0"/>
          </a:p>
        </p:txBody>
      </p:sp>
      <p:sp>
        <p:nvSpPr>
          <p:cNvPr id="529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9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6C279A0-8C82-4902-9B0D-938A74A3FF1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95</a:t>
            </a:fld>
            <a:endParaRPr lang="en-CA" altLang="en-US" smtClean="0"/>
          </a:p>
        </p:txBody>
      </p:sp>
      <p:sp>
        <p:nvSpPr>
          <p:cNvPr id="530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0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FA10782-9F9F-49F5-B428-DC245A9757D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96</a:t>
            </a:fld>
            <a:endParaRPr lang="en-CA" altLang="en-US" smtClean="0"/>
          </a:p>
        </p:txBody>
      </p:sp>
      <p:sp>
        <p:nvSpPr>
          <p:cNvPr id="531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1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3B11918-0243-4307-B7C8-A3B253A55D2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97</a:t>
            </a:fld>
            <a:endParaRPr lang="en-CA" altLang="en-US" smtClean="0"/>
          </a:p>
        </p:txBody>
      </p:sp>
      <p:sp>
        <p:nvSpPr>
          <p:cNvPr id="532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0DD4802-AEC3-463A-9C2E-8F47DE182EA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98</a:t>
            </a:fld>
            <a:endParaRPr lang="en-CA" altLang="en-US" smtClean="0"/>
          </a:p>
        </p:txBody>
      </p:sp>
      <p:sp>
        <p:nvSpPr>
          <p:cNvPr id="533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3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3684F47-B01A-4650-B247-E89EAEC24B3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99</a:t>
            </a:fld>
            <a:endParaRPr lang="en-CA" altLang="en-US" smtClean="0"/>
          </a:p>
        </p:txBody>
      </p:sp>
      <p:sp>
        <p:nvSpPr>
          <p:cNvPr id="534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4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2D9D2-8F2B-44BA-B366-28E1DD045E9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3957869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800223-260E-44AE-961D-AEF8F085457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479756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B2CF40-7E87-4D41-A991-A8E49F27401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25797712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06F4AB-A72D-4F41-90BC-8CC8F00223A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886060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791B61-E733-4C3B-97F2-B588356D4A1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1688304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EB98FA-DADF-49E0-BE08-37597EF8C2B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8661799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530C3E-E216-4888-A2A5-6B0A78636BD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8374657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3A46E8-62A8-4A00-832E-2B143E6A84F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343687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6B227D-B095-4C1C-8DFB-2BD06871E7B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656812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AC72A5-DBF5-4516-A609-DBF36EACC2F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810313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88B3E9-3DBF-490C-9ED5-A0EF11ACF78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394004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3B41E2-8326-4C15-AF08-5B1455F565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107760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text styles</a:t>
            </a:r>
          </a:p>
          <a:p>
            <a:pPr lvl="1"/>
            <a:r>
              <a:rPr lang="en-CA" altLang="en-US" smtClean="0"/>
              <a:t>Second level</a:t>
            </a:r>
          </a:p>
          <a:p>
            <a:pPr lvl="2"/>
            <a:r>
              <a:rPr lang="en-CA" altLang="en-US" smtClean="0"/>
              <a:t>Third level</a:t>
            </a:r>
          </a:p>
          <a:p>
            <a:pPr lvl="3"/>
            <a:r>
              <a:rPr lang="en-CA" altLang="en-US" smtClean="0"/>
              <a:t>Fourth level</a:t>
            </a:r>
          </a:p>
          <a:p>
            <a:pPr lvl="4"/>
            <a:r>
              <a:rPr lang="en-CA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5DC8A3D-AAA6-4274-AAF3-A098A287D01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13" Type="http://schemas.openxmlformats.org/officeDocument/2006/relationships/slide" Target="slide230.xml"/><Relationship Id="rId3" Type="http://schemas.openxmlformats.org/officeDocument/2006/relationships/notesSlide" Target="../notesSlides/notesSlide1.xml"/><Relationship Id="rId7" Type="http://schemas.openxmlformats.org/officeDocument/2006/relationships/slide" Target="slide2.xml"/><Relationship Id="rId12" Type="http://schemas.openxmlformats.org/officeDocument/2006/relationships/slide" Target="slide117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png"/><Relationship Id="rId11" Type="http://schemas.openxmlformats.org/officeDocument/2006/relationships/slide" Target="slide77.xml"/><Relationship Id="rId5" Type="http://schemas.openxmlformats.org/officeDocument/2006/relationships/image" Target="../media/image1.wmf"/><Relationship Id="rId10" Type="http://schemas.openxmlformats.org/officeDocument/2006/relationships/slide" Target="slide50.xml"/><Relationship Id="rId4" Type="http://schemas.openxmlformats.org/officeDocument/2006/relationships/oleObject" Target="../embeddings/oleObject1.bin"/><Relationship Id="rId9" Type="http://schemas.openxmlformats.org/officeDocument/2006/relationships/slide" Target="slide35.xml"/><Relationship Id="rId14" Type="http://schemas.openxmlformats.org/officeDocument/2006/relationships/slide" Target="slide35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slide" Target="slide151.xml"/><Relationship Id="rId3" Type="http://schemas.openxmlformats.org/officeDocument/2006/relationships/oleObject" Target="../embeddings/oleObject28.bin"/><Relationship Id="rId7" Type="http://schemas.openxmlformats.org/officeDocument/2006/relationships/slide" Target="slide117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8.vml"/><Relationship Id="rId6" Type="http://schemas.openxmlformats.org/officeDocument/2006/relationships/slide" Target="slide2.xml"/><Relationship Id="rId5" Type="http://schemas.openxmlformats.org/officeDocument/2006/relationships/image" Target="../media/image2.png"/><Relationship Id="rId4" Type="http://schemas.openxmlformats.org/officeDocument/2006/relationships/image" Target="../media/image1.wmf"/><Relationship Id="rId9" Type="http://schemas.openxmlformats.org/officeDocument/2006/relationships/slide" Target="slide27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wmf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w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wmf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wmf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40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9.wmf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emf"/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emf"/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emf"/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1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3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4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5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6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7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8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9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0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1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2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3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4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5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6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7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8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9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0.vml"/><Relationship Id="rId5" Type="http://schemas.openxmlformats.org/officeDocument/2006/relationships/image" Target="../media/image9.png"/><Relationship Id="rId4" Type="http://schemas.openxmlformats.org/officeDocument/2006/relationships/image" Target="../media/image44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1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2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3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4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5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6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7.vml"/><Relationship Id="rId5" Type="http://schemas.openxmlformats.org/officeDocument/2006/relationships/image" Target="../media/image9.png"/><Relationship Id="rId4" Type="http://schemas.openxmlformats.org/officeDocument/2006/relationships/image" Target="../media/image8.wmf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8.vml"/><Relationship Id="rId5" Type="http://schemas.openxmlformats.org/officeDocument/2006/relationships/image" Target="../media/image8.wmf"/><Relationship Id="rId4" Type="http://schemas.openxmlformats.org/officeDocument/2006/relationships/oleObject" Target="../embeddings/oleObject58.bin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wmf"/><Relationship Id="rId3" Type="http://schemas.openxmlformats.org/officeDocument/2006/relationships/image" Target="../media/image46.wmf"/><Relationship Id="rId7" Type="http://schemas.openxmlformats.org/officeDocument/2006/relationships/image" Target="../media/image50.wmf"/><Relationship Id="rId2" Type="http://schemas.openxmlformats.org/officeDocument/2006/relationships/image" Target="../media/image45.w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9.wmf"/><Relationship Id="rId5" Type="http://schemas.openxmlformats.org/officeDocument/2006/relationships/image" Target="../media/image48.wmf"/><Relationship Id="rId4" Type="http://schemas.openxmlformats.org/officeDocument/2006/relationships/image" Target="../media/image47.wmf"/><Relationship Id="rId9" Type="http://schemas.openxmlformats.org/officeDocument/2006/relationships/image" Target="../media/image52.wmf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9.bin"/><Relationship Id="rId7" Type="http://schemas.openxmlformats.org/officeDocument/2006/relationships/image" Target="../media/image8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9.vml"/><Relationship Id="rId6" Type="http://schemas.openxmlformats.org/officeDocument/2006/relationships/oleObject" Target="../embeddings/oleObject60.bin"/><Relationship Id="rId5" Type="http://schemas.openxmlformats.org/officeDocument/2006/relationships/image" Target="../media/image9.png"/><Relationship Id="rId4" Type="http://schemas.openxmlformats.org/officeDocument/2006/relationships/image" Target="../media/image53.wmf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0.vml"/><Relationship Id="rId5" Type="http://schemas.openxmlformats.org/officeDocument/2006/relationships/image" Target="../media/image9.png"/><Relationship Id="rId4" Type="http://schemas.openxmlformats.org/officeDocument/2006/relationships/image" Target="../media/image53.wmf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1.vml"/><Relationship Id="rId5" Type="http://schemas.openxmlformats.org/officeDocument/2006/relationships/image" Target="../media/image9.png"/><Relationship Id="rId4" Type="http://schemas.openxmlformats.org/officeDocument/2006/relationships/image" Target="../media/image53.wmf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2.vml"/><Relationship Id="rId5" Type="http://schemas.openxmlformats.org/officeDocument/2006/relationships/image" Target="../media/image9.png"/><Relationship Id="rId4" Type="http://schemas.openxmlformats.org/officeDocument/2006/relationships/image" Target="../media/image53.wmf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3.vml"/><Relationship Id="rId5" Type="http://schemas.openxmlformats.org/officeDocument/2006/relationships/image" Target="../media/image9.png"/><Relationship Id="rId4" Type="http://schemas.openxmlformats.org/officeDocument/2006/relationships/image" Target="../media/image53.wmf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4.vml"/><Relationship Id="rId5" Type="http://schemas.openxmlformats.org/officeDocument/2006/relationships/image" Target="../media/image9.png"/><Relationship Id="rId4" Type="http://schemas.openxmlformats.org/officeDocument/2006/relationships/image" Target="../media/image53.wmf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5.vml"/><Relationship Id="rId5" Type="http://schemas.openxmlformats.org/officeDocument/2006/relationships/image" Target="../media/image9.png"/><Relationship Id="rId4" Type="http://schemas.openxmlformats.org/officeDocument/2006/relationships/image" Target="../media/image53.wmf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6.vml"/><Relationship Id="rId5" Type="http://schemas.openxmlformats.org/officeDocument/2006/relationships/image" Target="../media/image9.png"/><Relationship Id="rId4" Type="http://schemas.openxmlformats.org/officeDocument/2006/relationships/image" Target="../media/image53.wmf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7.vml"/><Relationship Id="rId5" Type="http://schemas.openxmlformats.org/officeDocument/2006/relationships/image" Target="../media/image9.png"/><Relationship Id="rId4" Type="http://schemas.openxmlformats.org/officeDocument/2006/relationships/image" Target="../media/image53.wmf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8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70.bin"/><Relationship Id="rId4" Type="http://schemas.openxmlformats.org/officeDocument/2006/relationships/image" Target="../media/image10.wmf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wmf"/><Relationship Id="rId13" Type="http://schemas.openxmlformats.org/officeDocument/2006/relationships/image" Target="../media/image51.wmf"/><Relationship Id="rId3" Type="http://schemas.openxmlformats.org/officeDocument/2006/relationships/oleObject" Target="../embeddings/oleObject71.bin"/><Relationship Id="rId7" Type="http://schemas.openxmlformats.org/officeDocument/2006/relationships/image" Target="../media/image45.wmf"/><Relationship Id="rId12" Type="http://schemas.openxmlformats.org/officeDocument/2006/relationships/image" Target="../media/image50.wm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59.vml"/><Relationship Id="rId6" Type="http://schemas.openxmlformats.org/officeDocument/2006/relationships/image" Target="../media/image55.wmf"/><Relationship Id="rId11" Type="http://schemas.openxmlformats.org/officeDocument/2006/relationships/image" Target="../media/image49.wmf"/><Relationship Id="rId5" Type="http://schemas.openxmlformats.org/officeDocument/2006/relationships/oleObject" Target="../embeddings/oleObject72.bin"/><Relationship Id="rId10" Type="http://schemas.openxmlformats.org/officeDocument/2006/relationships/image" Target="../media/image48.wmf"/><Relationship Id="rId4" Type="http://schemas.openxmlformats.org/officeDocument/2006/relationships/image" Target="../media/image54.wmf"/><Relationship Id="rId9" Type="http://schemas.openxmlformats.org/officeDocument/2006/relationships/image" Target="../media/image47.wmf"/><Relationship Id="rId14" Type="http://schemas.openxmlformats.org/officeDocument/2006/relationships/image" Target="../media/image52.wmf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0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74.bin"/><Relationship Id="rId4" Type="http://schemas.openxmlformats.org/officeDocument/2006/relationships/image" Target="../media/image10.wmf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1.vml"/><Relationship Id="rId6" Type="http://schemas.openxmlformats.org/officeDocument/2006/relationships/image" Target="../media/image57.emf"/><Relationship Id="rId5" Type="http://schemas.openxmlformats.org/officeDocument/2006/relationships/oleObject" Target="../embeddings/oleObject76.bin"/><Relationship Id="rId4" Type="http://schemas.openxmlformats.org/officeDocument/2006/relationships/image" Target="../media/image56.emf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2.vml"/><Relationship Id="rId4" Type="http://schemas.openxmlformats.org/officeDocument/2006/relationships/image" Target="../media/image58.emf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emf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emf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emf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em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3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78.bin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4.vml"/><Relationship Id="rId6" Type="http://schemas.openxmlformats.org/officeDocument/2006/relationships/image" Target="../media/image66.emf"/><Relationship Id="rId5" Type="http://schemas.openxmlformats.org/officeDocument/2006/relationships/oleObject" Target="../embeddings/oleObject80.bin"/><Relationship Id="rId4" Type="http://schemas.openxmlformats.org/officeDocument/2006/relationships/image" Target="../media/image65.emf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5.vml"/><Relationship Id="rId6" Type="http://schemas.openxmlformats.org/officeDocument/2006/relationships/image" Target="../media/image68.emf"/><Relationship Id="rId5" Type="http://schemas.openxmlformats.org/officeDocument/2006/relationships/oleObject" Target="../embeddings/oleObject82.bin"/><Relationship Id="rId4" Type="http://schemas.openxmlformats.org/officeDocument/2006/relationships/image" Target="../media/image67.emf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6.vml"/><Relationship Id="rId6" Type="http://schemas.openxmlformats.org/officeDocument/2006/relationships/image" Target="../media/image70.emf"/><Relationship Id="rId5" Type="http://schemas.openxmlformats.org/officeDocument/2006/relationships/oleObject" Target="../embeddings/oleObject84.bin"/><Relationship Id="rId4" Type="http://schemas.openxmlformats.org/officeDocument/2006/relationships/image" Target="../media/image69.emf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7.vml"/><Relationship Id="rId6" Type="http://schemas.openxmlformats.org/officeDocument/2006/relationships/image" Target="../media/image72.emf"/><Relationship Id="rId5" Type="http://schemas.openxmlformats.org/officeDocument/2006/relationships/oleObject" Target="../embeddings/oleObject86.bin"/><Relationship Id="rId4" Type="http://schemas.openxmlformats.org/officeDocument/2006/relationships/image" Target="../media/image71.emf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8.vml"/><Relationship Id="rId6" Type="http://schemas.openxmlformats.org/officeDocument/2006/relationships/image" Target="../media/image74.emf"/><Relationship Id="rId5" Type="http://schemas.openxmlformats.org/officeDocument/2006/relationships/oleObject" Target="../embeddings/oleObject88.bin"/><Relationship Id="rId4" Type="http://schemas.openxmlformats.org/officeDocument/2006/relationships/image" Target="../media/image73.emf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9.vml"/><Relationship Id="rId6" Type="http://schemas.openxmlformats.org/officeDocument/2006/relationships/image" Target="../media/image76.emf"/><Relationship Id="rId5" Type="http://schemas.openxmlformats.org/officeDocument/2006/relationships/oleObject" Target="../embeddings/oleObject90.bin"/><Relationship Id="rId4" Type="http://schemas.openxmlformats.org/officeDocument/2006/relationships/image" Target="../media/image75.emf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0.vml"/><Relationship Id="rId6" Type="http://schemas.openxmlformats.org/officeDocument/2006/relationships/image" Target="../media/image78.emf"/><Relationship Id="rId5" Type="http://schemas.openxmlformats.org/officeDocument/2006/relationships/oleObject" Target="../embeddings/oleObject92.bin"/><Relationship Id="rId4" Type="http://schemas.openxmlformats.org/officeDocument/2006/relationships/image" Target="../media/image77.emf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1.vml"/><Relationship Id="rId6" Type="http://schemas.openxmlformats.org/officeDocument/2006/relationships/image" Target="../media/image80.emf"/><Relationship Id="rId5" Type="http://schemas.openxmlformats.org/officeDocument/2006/relationships/oleObject" Target="../embeddings/oleObject94.bin"/><Relationship Id="rId4" Type="http://schemas.openxmlformats.org/officeDocument/2006/relationships/image" Target="../media/image79.emf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6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6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6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40.wmf"/><Relationship Id="rId1" Type="http://schemas.openxmlformats.org/officeDocument/2006/relationships/slideLayout" Target="../slideLayouts/slideLayout6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wmf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7" Type="http://schemas.openxmlformats.org/officeDocument/2006/relationships/image" Target="../media/image97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72.vml"/><Relationship Id="rId6" Type="http://schemas.openxmlformats.org/officeDocument/2006/relationships/oleObject" Target="../embeddings/oleObject96.bin"/><Relationship Id="rId5" Type="http://schemas.openxmlformats.org/officeDocument/2006/relationships/image" Target="../media/image96.wmf"/><Relationship Id="rId4" Type="http://schemas.openxmlformats.org/officeDocument/2006/relationships/oleObject" Target="../embeddings/oleObject95.bin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3.vml"/><Relationship Id="rId4" Type="http://schemas.openxmlformats.org/officeDocument/2006/relationships/image" Target="../media/image98.wmf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3" Type="http://schemas.openxmlformats.org/officeDocument/2006/relationships/hyperlink" Target="IterativeTheory.ppt" TargetMode="External"/><Relationship Id="rId2" Type="http://schemas.openxmlformats.org/officeDocument/2006/relationships/slide" Target="slid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Iterative.ppt" TargetMode="Externa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hyperlink" Target="08-Math.ppt" TargetMode="External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9.png"/><Relationship Id="rId5" Type="http://schemas.openxmlformats.org/officeDocument/2006/relationships/image" Target="../media/image8.wmf"/><Relationship Id="rId4" Type="http://schemas.openxmlformats.org/officeDocument/2006/relationships/oleObject" Target="../embeddings/oleObject2.bin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9.png"/><Relationship Id="rId5" Type="http://schemas.openxmlformats.org/officeDocument/2006/relationships/image" Target="../media/image8.wmf"/><Relationship Id="rId4" Type="http://schemas.openxmlformats.org/officeDocument/2006/relationships/oleObject" Target="../embeddings/oleObject3.bin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9.png"/><Relationship Id="rId5" Type="http://schemas.openxmlformats.org/officeDocument/2006/relationships/image" Target="../media/image8.wmf"/><Relationship Id="rId4" Type="http://schemas.openxmlformats.org/officeDocument/2006/relationships/oleObject" Target="../embeddings/oleObject4.bin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9.png"/><Relationship Id="rId5" Type="http://schemas.openxmlformats.org/officeDocument/2006/relationships/image" Target="../media/image8.wmf"/><Relationship Id="rId4" Type="http://schemas.openxmlformats.org/officeDocument/2006/relationships/oleObject" Target="../embeddings/oleObject5.bin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9.png"/><Relationship Id="rId5" Type="http://schemas.openxmlformats.org/officeDocument/2006/relationships/image" Target="../media/image8.wmf"/><Relationship Id="rId4" Type="http://schemas.openxmlformats.org/officeDocument/2006/relationships/oleObject" Target="../embeddings/oleObject6.bin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9.png"/><Relationship Id="rId5" Type="http://schemas.openxmlformats.org/officeDocument/2006/relationships/image" Target="../media/image8.wmf"/><Relationship Id="rId4" Type="http://schemas.openxmlformats.org/officeDocument/2006/relationships/oleObject" Target="../embeddings/oleObject7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7" Type="http://schemas.openxmlformats.org/officeDocument/2006/relationships/image" Target="../media/image8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9.bin"/><Relationship Id="rId5" Type="http://schemas.openxmlformats.org/officeDocument/2006/relationships/image" Target="../media/image10.wmf"/><Relationship Id="rId4" Type="http://schemas.openxmlformats.org/officeDocument/2006/relationships/oleObject" Target="../embeddings/oleObject8.bin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7" Type="http://schemas.openxmlformats.org/officeDocument/2006/relationships/image" Target="../media/image12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11.emf"/><Relationship Id="rId4" Type="http://schemas.openxmlformats.org/officeDocument/2006/relationships/oleObject" Target="../embeddings/oleObject10.bin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7" Type="http://schemas.openxmlformats.org/officeDocument/2006/relationships/image" Target="../media/image14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3.bin"/><Relationship Id="rId5" Type="http://schemas.openxmlformats.org/officeDocument/2006/relationships/image" Target="../media/image13.emf"/><Relationship Id="rId4" Type="http://schemas.openxmlformats.org/officeDocument/2006/relationships/oleObject" Target="../embeddings/oleObject12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7" Type="http://schemas.openxmlformats.org/officeDocument/2006/relationships/image" Target="../media/image1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15.bin"/><Relationship Id="rId5" Type="http://schemas.openxmlformats.org/officeDocument/2006/relationships/image" Target="../media/image15.emf"/><Relationship Id="rId4" Type="http://schemas.openxmlformats.org/officeDocument/2006/relationships/oleObject" Target="../embeddings/oleObject14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1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17.bin"/><Relationship Id="rId5" Type="http://schemas.openxmlformats.org/officeDocument/2006/relationships/image" Target="../media/image18.emf"/><Relationship Id="rId4" Type="http://schemas.openxmlformats.org/officeDocument/2006/relationships/oleObject" Target="../embeddings/oleObject16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7" Type="http://schemas.openxmlformats.org/officeDocument/2006/relationships/image" Target="../media/image2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oleObject19.bin"/><Relationship Id="rId5" Type="http://schemas.openxmlformats.org/officeDocument/2006/relationships/image" Target="../media/image20.emf"/><Relationship Id="rId4" Type="http://schemas.openxmlformats.org/officeDocument/2006/relationships/oleObject" Target="../embeddings/oleObject18.bin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7" Type="http://schemas.openxmlformats.org/officeDocument/2006/relationships/image" Target="../media/image24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21.bin"/><Relationship Id="rId5" Type="http://schemas.openxmlformats.org/officeDocument/2006/relationships/image" Target="../media/image23.emf"/><Relationship Id="rId4" Type="http://schemas.openxmlformats.org/officeDocument/2006/relationships/oleObject" Target="../embeddings/oleObject20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7" Type="http://schemas.openxmlformats.org/officeDocument/2006/relationships/image" Target="../media/image2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23.bin"/><Relationship Id="rId5" Type="http://schemas.openxmlformats.org/officeDocument/2006/relationships/image" Target="../media/image26.emf"/><Relationship Id="rId4" Type="http://schemas.openxmlformats.org/officeDocument/2006/relationships/oleObject" Target="../embeddings/oleObject22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7" Type="http://schemas.openxmlformats.org/officeDocument/2006/relationships/image" Target="../media/image2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25.bin"/><Relationship Id="rId5" Type="http://schemas.openxmlformats.org/officeDocument/2006/relationships/image" Target="../media/image28.emf"/><Relationship Id="rId4" Type="http://schemas.openxmlformats.org/officeDocument/2006/relationships/oleObject" Target="../embeddings/oleObject24.bin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7" Type="http://schemas.openxmlformats.org/officeDocument/2006/relationships/image" Target="../media/image32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27.bin"/><Relationship Id="rId5" Type="http://schemas.openxmlformats.org/officeDocument/2006/relationships/image" Target="../media/image31.emf"/><Relationship Id="rId4" Type="http://schemas.openxmlformats.org/officeDocument/2006/relationships/oleObject" Target="../embeddings/oleObject26.bin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6858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mtClean="0">
                <a:latin typeface="Comic Sans MS" pitchFamily="66" charset="0"/>
              </a:rPr>
              <a:t>Relevant Mathematics</a:t>
            </a:r>
            <a:br>
              <a:rPr lang="en-US" altLang="en-US" smtClean="0">
                <a:latin typeface="Comic Sans MS" pitchFamily="66" charset="0"/>
              </a:rPr>
            </a:br>
            <a:endParaRPr lang="en-US" altLang="en-US" smtClean="0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95400" y="5867400"/>
            <a:ext cx="6400800" cy="10668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z="2400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smtClean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9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200900" y="6399213"/>
            <a:ext cx="2255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accent2"/>
                </a:solidFill>
                <a:latin typeface="Comic Sans MS" pitchFamily="66" charset="0"/>
              </a:rPr>
              <a:t>COSC 3101</a:t>
            </a:r>
            <a:endParaRPr lang="en-US" altLang="en-US" sz="240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-152400" y="5943600"/>
            <a:ext cx="4114800" cy="830263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l" eaLnBrk="0" hangingPunct="0">
              <a:defRPr/>
            </a:pP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skipped.</a:t>
            </a:r>
            <a:b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</a:br>
            <a:r>
              <a:rPr lang="en-US" sz="2400" dirty="0">
                <a:latin typeface="Comic Sans MS" pitchFamily="66" charset="0"/>
              </a:rPr>
              <a:t>(Done when needed)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sp>
        <p:nvSpPr>
          <p:cNvPr id="2055" name="WordArt 7"/>
          <p:cNvSpPr>
            <a:spLocks noChangeArrowheads="1" noChangeShapeType="1" noTextEdit="1"/>
          </p:cNvSpPr>
          <p:nvPr/>
        </p:nvSpPr>
        <p:spPr bwMode="auto">
          <a:xfrm>
            <a:off x="457200" y="6858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pic>
        <p:nvPicPr>
          <p:cNvPr id="2056" name="Picture 8" descr="pooh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2" y="2333625"/>
            <a:ext cx="1597025" cy="261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7" name="Text Box 9"/>
          <p:cNvSpPr txBox="1">
            <a:spLocks noChangeArrowheads="1"/>
          </p:cNvSpPr>
          <p:nvPr/>
        </p:nvSpPr>
        <p:spPr bwMode="auto">
          <a:xfrm>
            <a:off x="1766887" y="2441575"/>
            <a:ext cx="493942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hlinkClick r:id="rId7" action="ppaction://hlinksldjump"/>
              </a:rPr>
              <a:t>Logic Quantifiers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hlinkClick r:id="rId8" action="ppaction://hlinksldjump"/>
              </a:rPr>
              <a:t>The Time Complexity of an Algorithm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9" action="ppaction://hlinksldjump"/>
              </a:rPr>
              <a:t>Classifying Functions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10" action="ppaction://hlinksldjump"/>
              </a:rPr>
              <a:t>Adding Made Easy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>
                <a:hlinkClick r:id="rId11" action="ppaction://hlinksldjump"/>
              </a:rPr>
              <a:t>Recurrence </a:t>
            </a:r>
            <a:r>
              <a:rPr lang="en-CA" altLang="en-US" sz="2400" smtClean="0">
                <a:hlinkClick r:id="rId11" action="ppaction://hlinksldjump"/>
              </a:rPr>
              <a:t>Relations</a:t>
            </a:r>
            <a:endParaRPr lang="en-CA" altLang="en-US" sz="2400" dirty="0" smtClean="0">
              <a:hlinkClick r:id="rId11" action="ppaction://hlinksldjump"/>
            </a:endParaRP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4577440" y="3167742"/>
            <a:ext cx="183415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smtClean="0">
                <a:hlinkClick r:id="rId12" action="ppaction://hlinksldjump"/>
              </a:rPr>
              <a:t>(More slides)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 smtClean="0">
                <a:hlinkClick r:id="rId13" action="ppaction://hlinksldjump"/>
              </a:rPr>
              <a:t>(More slides)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 smtClean="0">
                <a:hlinkClick r:id="rId14" action="ppaction://hlinksldjump"/>
              </a:rPr>
              <a:t>(More slides)</a:t>
            </a:r>
            <a:endParaRPr lang="en-CA" altLang="en-US" sz="2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Definition of Time</a:t>
            </a:r>
            <a:endParaRPr lang="en-CA" altLang="en-US" smtClean="0"/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362200"/>
            <a:ext cx="7772400" cy="4114800"/>
          </a:xfrm>
        </p:spPr>
        <p:txBody>
          <a:bodyPr/>
          <a:lstStyle/>
          <a:p>
            <a:pPr eaLnBrk="1" hangingPunct="1"/>
            <a:r>
              <a:rPr lang="en-CA" altLang="en-US" smtClean="0"/>
              <a:t># of seconds (machine dependent). </a:t>
            </a:r>
          </a:p>
          <a:p>
            <a:pPr eaLnBrk="1" hangingPunct="1"/>
            <a:r>
              <a:rPr lang="en-CA" altLang="en-US" smtClean="0"/>
              <a:t># lines of code executed. </a:t>
            </a:r>
          </a:p>
          <a:p>
            <a:pPr eaLnBrk="1" hangingPunct="1"/>
            <a:r>
              <a:rPr lang="en-CA" altLang="en-US" smtClean="0"/>
              <a:t># of times a specific operation is performed </a:t>
            </a:r>
            <a:r>
              <a:rPr lang="en-US" altLang="en-US" smtClean="0"/>
              <a:t>    (</a:t>
            </a:r>
            <a:r>
              <a:rPr lang="en-CA" altLang="en-US" smtClean="0"/>
              <a:t>e.g., addition).  </a:t>
            </a:r>
            <a:endParaRPr lang="en-US" altLang="en-US" smtClean="0"/>
          </a:p>
          <a:p>
            <a:pPr eaLnBrk="1" hangingPunct="1">
              <a:buFontTx/>
              <a:buNone/>
            </a:pPr>
            <a:endParaRPr lang="en-US" altLang="en-US" smtClean="0"/>
          </a:p>
          <a:p>
            <a:pPr algn="ctr" eaLnBrk="1" hangingPunct="1">
              <a:buFontTx/>
              <a:buNone/>
            </a:pPr>
            <a:r>
              <a:rPr lang="en-US" altLang="en-US" smtClean="0">
                <a:solidFill>
                  <a:schemeClr val="hlink"/>
                </a:solidFill>
              </a:rPr>
              <a:t>Which?</a:t>
            </a:r>
          </a:p>
          <a:p>
            <a:pPr algn="ctr" eaLnBrk="1" hangingPunct="1">
              <a:buFontTx/>
              <a:buNone/>
            </a:pPr>
            <a:endParaRPr lang="en-CA" altLang="en-US" smtClean="0">
              <a:solidFill>
                <a:schemeClr val="hlink"/>
              </a:solidFill>
            </a:endParaRPr>
          </a:p>
          <a:p>
            <a:pPr eaLnBrk="1" hangingPunct="1"/>
            <a:endParaRPr lang="en-CA" altLang="en-US" smtClean="0"/>
          </a:p>
        </p:txBody>
      </p:sp>
      <p:pic>
        <p:nvPicPr>
          <p:cNvPr id="11268" name="Picture 4" descr="j007873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6163" y="228600"/>
            <a:ext cx="1062037" cy="318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9" name="Group 5"/>
          <p:cNvGrpSpPr>
            <a:grpSpLocks/>
          </p:cNvGrpSpPr>
          <p:nvPr/>
        </p:nvGrpSpPr>
        <p:grpSpPr bwMode="auto">
          <a:xfrm>
            <a:off x="5486400" y="5181600"/>
            <a:ext cx="401638" cy="1143000"/>
            <a:chOff x="5760" y="720"/>
            <a:chExt cx="1021" cy="2477"/>
          </a:xfrm>
        </p:grpSpPr>
        <p:grpSp>
          <p:nvGrpSpPr>
            <p:cNvPr id="11270" name="Group 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274" name="Freeform 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5" name="Freeform 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6" name="Freeform 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7" name="Freeform 1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8" name="Freeform 1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9" name="Freeform 1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71" name="Group 1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1272" name="Freeform 1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3" name="Oval 1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 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endParaRPr lang="en-US" altLang="en-US" smtClean="0"/>
          </a:p>
        </p:txBody>
      </p:sp>
      <p:sp>
        <p:nvSpPr>
          <p:cNvPr id="103427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103428" name="Text Box 4"/>
          <p:cNvSpPr txBox="1">
            <a:spLocks noChangeArrowheads="1"/>
          </p:cNvSpPr>
          <p:nvPr/>
        </p:nvSpPr>
        <p:spPr bwMode="auto">
          <a:xfrm>
            <a:off x="34290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3429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3430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15636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3431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889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?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?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grpSp>
        <p:nvGrpSpPr>
          <p:cNvPr id="103432" name="Group 8"/>
          <p:cNvGrpSpPr>
            <a:grpSpLocks/>
          </p:cNvGrpSpPr>
          <p:nvPr/>
        </p:nvGrpSpPr>
        <p:grpSpPr bwMode="auto">
          <a:xfrm>
            <a:off x="6858000" y="2895600"/>
            <a:ext cx="401638" cy="1143000"/>
            <a:chOff x="5760" y="720"/>
            <a:chExt cx="1021" cy="2477"/>
          </a:xfrm>
        </p:grpSpPr>
        <p:grpSp>
          <p:nvGrpSpPr>
            <p:cNvPr id="103433" name="Group 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3437" name="Freeform 1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8" name="Freeform 1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9" name="Freeform 1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0" name="Freeform 1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1" name="Freeform 1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2" name="Freeform 1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3434" name="Group 1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3435" name="Freeform 1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6" name="Oval 1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 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endParaRPr lang="en-US" altLang="en-US" smtClean="0"/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104452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4453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4454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1764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?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4455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grpSp>
        <p:nvGrpSpPr>
          <p:cNvPr id="104456" name="Group 8"/>
          <p:cNvGrpSpPr>
            <a:grpSpLocks/>
          </p:cNvGrpSpPr>
          <p:nvPr/>
        </p:nvGrpSpPr>
        <p:grpSpPr bwMode="auto">
          <a:xfrm>
            <a:off x="7467600" y="2895600"/>
            <a:ext cx="401638" cy="1143000"/>
            <a:chOff x="5760" y="720"/>
            <a:chExt cx="1021" cy="2477"/>
          </a:xfrm>
        </p:grpSpPr>
        <p:grpSp>
          <p:nvGrpSpPr>
            <p:cNvPr id="104457" name="Group 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4461" name="Freeform 1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62" name="Freeform 1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63" name="Freeform 1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64" name="Freeform 1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65" name="Freeform 1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66" name="Freeform 1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458" name="Group 1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4459" name="Freeform 1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60" name="Oval 1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?</a:t>
            </a:r>
          </a:p>
        </p:txBody>
      </p:sp>
      <p:sp>
        <p:nvSpPr>
          <p:cNvPr id="105475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105476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5477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5478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5479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5480" name="Rectangle 8"/>
          <p:cNvSpPr>
            <a:spLocks noChangeArrowheads="1"/>
          </p:cNvSpPr>
          <p:nvPr/>
        </p:nvSpPr>
        <p:spPr bwMode="auto">
          <a:xfrm>
            <a:off x="3352800" y="2971800"/>
            <a:ext cx="1752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2800" baseline="30000">
                <a:solidFill>
                  <a:schemeClr val="accent2"/>
                </a:solidFill>
              </a:rPr>
              <a:t>log</a:t>
            </a:r>
            <a:r>
              <a:rPr lang="en-US" altLang="en-US" sz="2800" baseline="30000">
                <a:solidFill>
                  <a:schemeClr val="accent2"/>
                </a:solidFill>
              </a:rPr>
              <a:t> </a:t>
            </a:r>
            <a:r>
              <a:rPr lang="en-CA" altLang="en-US" sz="2800" baseline="30000">
                <a:solidFill>
                  <a:schemeClr val="accent2"/>
                </a:solidFill>
              </a:rPr>
              <a:t>a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l</a:t>
            </a:r>
            <a:r>
              <a:rPr lang="en-CA" altLang="en-US" sz="2800" baseline="-25000">
                <a:solidFill>
                  <a:schemeClr val="accent2"/>
                </a:solidFill>
              </a:rPr>
              <a:t>og b </a:t>
            </a:r>
            <a:r>
              <a:rPr lang="en-CA" altLang="en-US" sz="2800">
                <a:solidFill>
                  <a:schemeClr val="accent2"/>
                </a:solidFill>
              </a:rPr>
              <a:t>= ?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grpSp>
        <p:nvGrpSpPr>
          <p:cNvPr id="105481" name="Group 9"/>
          <p:cNvGrpSpPr>
            <a:grpSpLocks/>
          </p:cNvGrpSpPr>
          <p:nvPr/>
        </p:nvGrpSpPr>
        <p:grpSpPr bwMode="auto">
          <a:xfrm>
            <a:off x="3200400" y="3505200"/>
            <a:ext cx="401638" cy="1143000"/>
            <a:chOff x="5760" y="720"/>
            <a:chExt cx="1021" cy="2477"/>
          </a:xfrm>
        </p:grpSpPr>
        <p:grpSp>
          <p:nvGrpSpPr>
            <p:cNvPr id="105482" name="Group 10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5486" name="Freeform 1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87" name="Freeform 1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88" name="Freeform 1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89" name="Freeform 1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90" name="Freeform 1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91" name="Freeform 1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5483" name="Group 17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5484" name="Freeform 1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85" name="Oval 1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3 &gt;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106500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6501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6502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6503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6504" name="Rectangle 8"/>
          <p:cNvSpPr>
            <a:spLocks noChangeArrowheads="1"/>
          </p:cNvSpPr>
          <p:nvPr/>
        </p:nvSpPr>
        <p:spPr bwMode="auto">
          <a:xfrm>
            <a:off x="304800" y="3549650"/>
            <a:ext cx="24368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Hence, </a:t>
            </a:r>
            <a:r>
              <a:rPr lang="en-CA" altLang="en-US" sz="2800">
                <a:solidFill>
                  <a:schemeClr val="accent2"/>
                </a:solidFill>
              </a:rPr>
              <a:t>T(n) = </a:t>
            </a:r>
            <a:r>
              <a:rPr lang="en-US" altLang="en-US" sz="2800">
                <a:solidFill>
                  <a:schemeClr val="accent2"/>
                </a:solidFill>
              </a:rPr>
              <a:t>?</a:t>
            </a:r>
          </a:p>
        </p:txBody>
      </p:sp>
      <p:grpSp>
        <p:nvGrpSpPr>
          <p:cNvPr id="106505" name="Group 9"/>
          <p:cNvGrpSpPr>
            <a:grpSpLocks/>
          </p:cNvGrpSpPr>
          <p:nvPr/>
        </p:nvGrpSpPr>
        <p:grpSpPr bwMode="auto">
          <a:xfrm>
            <a:off x="2819400" y="3657600"/>
            <a:ext cx="401638" cy="1143000"/>
            <a:chOff x="5760" y="720"/>
            <a:chExt cx="1021" cy="2477"/>
          </a:xfrm>
        </p:grpSpPr>
        <p:grpSp>
          <p:nvGrpSpPr>
            <p:cNvPr id="106506" name="Group 10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6510" name="Freeform 1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1" name="Freeform 1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2" name="Freeform 1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3" name="Freeform 1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4" name="Freeform 1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5" name="Freeform 1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507" name="Group 17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6508" name="Freeform 1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09" name="Oval 1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3 &gt;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107523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107524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7525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7526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7527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7528" name="Rectangle 8"/>
          <p:cNvSpPr>
            <a:spLocks noChangeArrowheads="1"/>
          </p:cNvSpPr>
          <p:nvPr/>
        </p:nvSpPr>
        <p:spPr bwMode="auto">
          <a:xfrm>
            <a:off x="304800" y="3549650"/>
            <a:ext cx="61515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Hence, </a:t>
            </a:r>
            <a:r>
              <a:rPr lang="en-CA" altLang="en-US" sz="2800">
                <a:solidFill>
                  <a:schemeClr val="accent2"/>
                </a:solidFill>
              </a:rPr>
              <a:t>T(n) = θ(top) = θ(f(n)) = θ(n</a:t>
            </a:r>
            <a:r>
              <a:rPr lang="en-CA" altLang="en-US" sz="2800" baseline="30000">
                <a:solidFill>
                  <a:schemeClr val="accent2"/>
                </a:solidFill>
              </a:rPr>
              <a:t>3</a:t>
            </a:r>
            <a:r>
              <a:rPr lang="en-US" altLang="en-US" sz="2400">
                <a:solidFill>
                  <a:schemeClr val="accent2"/>
                </a:solidFill>
              </a:rPr>
              <a:t>/</a:t>
            </a:r>
            <a:r>
              <a:rPr lang="en-US" altLang="en-US" sz="1600">
                <a:solidFill>
                  <a:schemeClr val="accent2"/>
                </a:solidFill>
              </a:rPr>
              <a:t>lo</a:t>
            </a:r>
            <a:r>
              <a:rPr lang="en-CA" altLang="en-US" sz="1600">
                <a:solidFill>
                  <a:schemeClr val="accent2"/>
                </a:solidFill>
              </a:rPr>
              <a:t>g</a:t>
            </a:r>
            <a:r>
              <a:rPr lang="en-US" altLang="en-US" sz="1600" baseline="30000">
                <a:solidFill>
                  <a:schemeClr val="accent2"/>
                </a:solidFill>
              </a:rPr>
              <a:t>5</a:t>
            </a:r>
            <a:r>
              <a:rPr lang="en-CA" altLang="en-US" sz="1600">
                <a:solidFill>
                  <a:schemeClr val="accent2"/>
                </a:solidFill>
              </a:rPr>
              <a:t>n</a:t>
            </a:r>
            <a:r>
              <a:rPr lang="en-CA" altLang="en-US" sz="2800">
                <a:solidFill>
                  <a:schemeClr val="accent2"/>
                </a:solidFill>
              </a:rPr>
              <a:t>).</a:t>
            </a:r>
            <a:endParaRPr lang="en-US" altLang="en-US" sz="28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2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n</a:t>
            </a:r>
            <a:endParaRPr lang="en-US" altLang="en-US" sz="4000" baseline="30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 </a:t>
            </a:r>
            <a:r>
              <a:rPr lang="en-US" altLang="en-US" sz="2800" smtClean="0">
                <a:solidFill>
                  <a:schemeClr val="hlink"/>
                </a:solidFill>
                <a:latin typeface="Arial Rounded MT Bold" pitchFamily="34" charset="0"/>
              </a:rPr>
              <a:t>?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   &gt;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108547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US" altLang="en-US" sz="3600" baseline="300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108548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8549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8550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8551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8552" name="Rectangle 8"/>
          <p:cNvSpPr>
            <a:spLocks noChangeArrowheads="1"/>
          </p:cNvSpPr>
          <p:nvPr/>
        </p:nvSpPr>
        <p:spPr bwMode="auto">
          <a:xfrm>
            <a:off x="307975" y="3549650"/>
            <a:ext cx="56356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Hence, </a:t>
            </a:r>
            <a:r>
              <a:rPr lang="en-CA" altLang="en-US" sz="2800">
                <a:solidFill>
                  <a:schemeClr val="accent2"/>
                </a:solidFill>
              </a:rPr>
              <a:t>T(n) = θ(top) = θ(f(n)) = θ(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CA" altLang="en-US" sz="2800" baseline="30000">
                <a:solidFill>
                  <a:schemeClr val="accent2"/>
                </a:solidFill>
              </a:rPr>
              <a:t>n</a:t>
            </a:r>
            <a:r>
              <a:rPr lang="en-CA" altLang="en-US" sz="2800">
                <a:solidFill>
                  <a:schemeClr val="accent2"/>
                </a:solidFill>
              </a:rPr>
              <a:t>).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>
        <p:nvSpPr>
          <p:cNvPr id="108553" name="Oval 9"/>
          <p:cNvSpPr>
            <a:spLocks noChangeArrowheads="1"/>
          </p:cNvSpPr>
          <p:nvPr/>
        </p:nvSpPr>
        <p:spPr bwMode="auto">
          <a:xfrm>
            <a:off x="7162800" y="914400"/>
            <a:ext cx="6096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08554" name="Text Box 10"/>
          <p:cNvSpPr txBox="1">
            <a:spLocks noChangeArrowheads="1"/>
          </p:cNvSpPr>
          <p:nvPr/>
        </p:nvSpPr>
        <p:spPr bwMode="auto">
          <a:xfrm>
            <a:off x="7451725" y="487363"/>
            <a:ext cx="12223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bigger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2571750" y="2986088"/>
            <a:ext cx="6496050" cy="3217862"/>
            <a:chOff x="1620" y="1881"/>
            <a:chExt cx="4092" cy="2027"/>
          </a:xfrm>
        </p:grpSpPr>
        <p:sp useBgFill="1">
          <p:nvSpPr>
            <p:cNvPr id="108556" name="Rectangle 12"/>
            <p:cNvSpPr>
              <a:spLocks noChangeArrowheads="1"/>
            </p:cNvSpPr>
            <p:nvPr/>
          </p:nvSpPr>
          <p:spPr bwMode="auto">
            <a:xfrm>
              <a:off x="1620" y="1881"/>
              <a:ext cx="588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&gt;big</a:t>
              </a:r>
            </a:p>
          </p:txBody>
        </p:sp>
        <p:sp>
          <p:nvSpPr>
            <p:cNvPr id="108557" name="Text Box 13"/>
            <p:cNvSpPr txBox="1">
              <a:spLocks noChangeArrowheads="1"/>
            </p:cNvSpPr>
            <p:nvPr/>
          </p:nvSpPr>
          <p:spPr bwMode="auto">
            <a:xfrm>
              <a:off x="2540" y="3312"/>
              <a:ext cx="3172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US" altLang="en-US" sz="2800"/>
                <a:t>T</a:t>
              </a:r>
              <a:r>
                <a:rPr lang="en-CA" altLang="en-US" sz="2800"/>
                <a:t>he time is </a:t>
              </a:r>
              <a:r>
                <a:rPr lang="en-US" altLang="en-US" sz="2800"/>
                <a:t>even more </a:t>
              </a:r>
              <a:r>
                <a:rPr lang="en-CA" altLang="en-US" sz="2800"/>
                <a:t>dominated </a:t>
              </a:r>
              <a:endParaRPr lang="en-US" altLang="en-US" sz="2800"/>
            </a:p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800"/>
                <a:t>by the top level of recursion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 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44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</a:t>
            </a:r>
            <a:r>
              <a:rPr lang="en-US" altLang="en-US" sz="2800" smtClean="0">
                <a:solidFill>
                  <a:schemeClr val="hlink"/>
                </a:solidFill>
                <a:latin typeface="Arial Rounded MT Bold" pitchFamily="34" charset="0"/>
              </a:rPr>
              <a:t>?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  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10957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109572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9573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9574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09575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09576" name="Oval 8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306388" y="2986088"/>
            <a:ext cx="3040062" cy="1114425"/>
            <a:chOff x="193" y="1881"/>
            <a:chExt cx="1915" cy="702"/>
          </a:xfrm>
        </p:grpSpPr>
        <p:sp>
          <p:nvSpPr>
            <p:cNvPr id="109581" name="Rectangle 10"/>
            <p:cNvSpPr>
              <a:spLocks noChangeArrowheads="1"/>
            </p:cNvSpPr>
            <p:nvPr/>
          </p:nvSpPr>
          <p:spPr bwMode="auto">
            <a:xfrm>
              <a:off x="193" y="2256"/>
              <a:ext cx="153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/>
                <a:t>Hence, </a:t>
              </a:r>
              <a:r>
                <a:rPr lang="en-CA" altLang="en-US" sz="2800">
                  <a:solidFill>
                    <a:schemeClr val="accent2"/>
                  </a:solidFill>
                </a:rPr>
                <a:t>T(n) = </a:t>
              </a:r>
              <a:r>
                <a:rPr lang="en-CA" altLang="en-US" sz="2800">
                  <a:solidFill>
                    <a:schemeClr val="hlink"/>
                  </a:solidFill>
                </a:rPr>
                <a:t>?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109582" name="Rectangle 11"/>
            <p:cNvSpPr>
              <a:spLocks noChangeArrowheads="1"/>
            </p:cNvSpPr>
            <p:nvPr/>
          </p:nvSpPr>
          <p:spPr bwMode="auto">
            <a:xfrm>
              <a:off x="1728" y="1881"/>
              <a:ext cx="380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1&lt;</a:t>
              </a:r>
            </a:p>
          </p:txBody>
        </p:sp>
      </p:grp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2178050" y="3473450"/>
            <a:ext cx="5662613" cy="641350"/>
            <a:chOff x="1372" y="2188"/>
            <a:chExt cx="3567" cy="404"/>
          </a:xfrm>
        </p:grpSpPr>
        <p:sp useBgFill="1">
          <p:nvSpPr>
            <p:cNvPr id="109579" name="Text Box 13"/>
            <p:cNvSpPr txBox="1">
              <a:spLocks noChangeArrowheads="1"/>
            </p:cNvSpPr>
            <p:nvPr/>
          </p:nvSpPr>
          <p:spPr bwMode="auto">
            <a:xfrm>
              <a:off x="1372" y="2227"/>
              <a:ext cx="3567" cy="365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= θ(base cases) = θ(</a:t>
              </a:r>
              <a:r>
                <a:rPr lang="en-US" altLang="en-US">
                  <a:solidFill>
                    <a:schemeClr val="accent2"/>
                  </a:solidFill>
                </a:rPr>
                <a:t>n       ) </a:t>
              </a:r>
              <a:r>
                <a:rPr lang="en-CA" altLang="en-US" sz="2800">
                  <a:solidFill>
                    <a:schemeClr val="accent2"/>
                  </a:solidFill>
                </a:rPr>
                <a:t>= θ(n</a:t>
              </a:r>
              <a:r>
                <a:rPr lang="en-US" altLang="en-US" sz="2800" baseline="30000">
                  <a:solidFill>
                    <a:schemeClr val="accent2"/>
                  </a:solidFill>
                </a:rPr>
                <a:t>2</a:t>
              </a:r>
              <a:r>
                <a:rPr lang="en-CA" altLang="en-US" sz="2800">
                  <a:solidFill>
                    <a:schemeClr val="accent2"/>
                  </a:solidFill>
                </a:rPr>
                <a:t>).</a:t>
              </a:r>
            </a:p>
          </p:txBody>
        </p:sp>
        <p:sp>
          <p:nvSpPr>
            <p:cNvPr id="109580" name="Text Box 14"/>
            <p:cNvSpPr txBox="1">
              <a:spLocks noChangeArrowheads="1"/>
            </p:cNvSpPr>
            <p:nvPr/>
          </p:nvSpPr>
          <p:spPr bwMode="auto">
            <a:xfrm>
              <a:off x="3552" y="2188"/>
              <a:ext cx="56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aseline="30000">
                  <a:solidFill>
                    <a:schemeClr val="accent2"/>
                  </a:solidFill>
                </a:rPr>
                <a:t>log a</a:t>
              </a:r>
              <a:r>
                <a:rPr lang="en-US" altLang="en-US" sz="1800">
                  <a:solidFill>
                    <a:schemeClr val="accent2"/>
                  </a:solidFill>
                </a:rPr>
                <a:t>/</a:t>
              </a:r>
              <a:r>
                <a:rPr lang="en-US" altLang="en-US" sz="1800" baseline="-25000">
                  <a:solidFill>
                    <a:schemeClr val="accent2"/>
                  </a:solidFill>
                </a:rPr>
                <a:t>log b </a:t>
              </a:r>
              <a:endParaRPr lang="en-CA" altLang="en-US" sz="1800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lo</a:t>
            </a:r>
            <a:r>
              <a:rPr lang="en-CA" altLang="en-US" sz="2800" smtClean="0">
                <a:solidFill>
                  <a:schemeClr val="accent2"/>
                </a:solidFill>
              </a:rPr>
              <a:t>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800" smtClean="0">
                <a:solidFill>
                  <a:schemeClr val="accent2"/>
                </a:solidFill>
              </a:rPr>
              <a:t>n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</a:t>
            </a:r>
            <a:r>
              <a:rPr lang="en-US" altLang="en-US" sz="2800" smtClean="0">
                <a:solidFill>
                  <a:schemeClr val="hlink"/>
                </a:solidFill>
                <a:latin typeface="Arial Rounded MT Bold" pitchFamily="34" charset="0"/>
              </a:rPr>
              <a:t>?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  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</a:t>
            </a:r>
            <a:r>
              <a:rPr lang="en-US" altLang="en-US" sz="3200" smtClean="0">
                <a:solidFill>
                  <a:schemeClr val="accent2"/>
                </a:solidFill>
              </a:rPr>
              <a:t>lo</a:t>
            </a:r>
            <a:r>
              <a:rPr lang="en-CA" altLang="en-US" sz="3200" smtClean="0">
                <a:solidFill>
                  <a:schemeClr val="accent2"/>
                </a:solidFill>
              </a:rPr>
              <a:t>g</a:t>
            </a:r>
            <a:r>
              <a:rPr lang="en-US" altLang="en-US" sz="32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3200" smtClean="0">
                <a:solidFill>
                  <a:schemeClr val="accent2"/>
                </a:solidFill>
              </a:rPr>
              <a:t>n </a:t>
            </a:r>
            <a:endParaRPr lang="en-US" altLang="en-US" sz="3200" smtClean="0">
              <a:solidFill>
                <a:schemeClr val="accent2"/>
              </a:solidFill>
            </a:endParaRPr>
          </a:p>
        </p:txBody>
      </p:sp>
      <p:sp>
        <p:nvSpPr>
          <p:cNvPr id="110596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10597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10598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10599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10600" name="Oval 8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306388" y="2986088"/>
            <a:ext cx="7534275" cy="1128712"/>
            <a:chOff x="193" y="1881"/>
            <a:chExt cx="4746" cy="711"/>
          </a:xfrm>
        </p:grpSpPr>
        <p:grpSp>
          <p:nvGrpSpPr>
            <p:cNvPr id="110602" name="Group 10"/>
            <p:cNvGrpSpPr>
              <a:grpSpLocks/>
            </p:cNvGrpSpPr>
            <p:nvPr/>
          </p:nvGrpSpPr>
          <p:grpSpPr bwMode="auto">
            <a:xfrm>
              <a:off x="193" y="1881"/>
              <a:ext cx="1915" cy="702"/>
              <a:chOff x="193" y="1881"/>
              <a:chExt cx="1915" cy="702"/>
            </a:xfrm>
          </p:grpSpPr>
          <p:sp>
            <p:nvSpPr>
              <p:cNvPr id="110606" name="Rectangle 11"/>
              <p:cNvSpPr>
                <a:spLocks noChangeArrowheads="1"/>
              </p:cNvSpPr>
              <p:nvPr/>
            </p:nvSpPr>
            <p:spPr bwMode="auto">
              <a:xfrm>
                <a:off x="193" y="2256"/>
                <a:ext cx="1535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/>
                  <a:t>Hence, </a:t>
                </a:r>
                <a:r>
                  <a:rPr lang="en-CA" altLang="en-US" sz="2800">
                    <a:solidFill>
                      <a:schemeClr val="accent2"/>
                    </a:solidFill>
                  </a:rPr>
                  <a:t>T(n) = </a:t>
                </a:r>
                <a:r>
                  <a:rPr lang="en-CA" altLang="en-US" sz="2800">
                    <a:solidFill>
                      <a:schemeClr val="hlink"/>
                    </a:solidFill>
                  </a:rPr>
                  <a:t>?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 useBgFill="1">
            <p:nvSpPr>
              <p:cNvPr id="110607" name="Rectangle 12"/>
              <p:cNvSpPr>
                <a:spLocks noChangeArrowheads="1"/>
              </p:cNvSpPr>
              <p:nvPr/>
            </p:nvSpPr>
            <p:spPr bwMode="auto">
              <a:xfrm>
                <a:off x="1728" y="1881"/>
                <a:ext cx="380" cy="327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  <a:latin typeface="Arial Rounded MT Bold" pitchFamily="34" charset="0"/>
                  </a:rPr>
                  <a:t>0&lt;</a:t>
                </a:r>
              </a:p>
            </p:txBody>
          </p:sp>
        </p:grpSp>
        <p:grpSp>
          <p:nvGrpSpPr>
            <p:cNvPr id="110603" name="Group 13"/>
            <p:cNvGrpSpPr>
              <a:grpSpLocks/>
            </p:cNvGrpSpPr>
            <p:nvPr/>
          </p:nvGrpSpPr>
          <p:grpSpPr bwMode="auto">
            <a:xfrm>
              <a:off x="1372" y="2188"/>
              <a:ext cx="3567" cy="404"/>
              <a:chOff x="1372" y="2188"/>
              <a:chExt cx="3567" cy="404"/>
            </a:xfrm>
          </p:grpSpPr>
          <p:sp useBgFill="1">
            <p:nvSpPr>
              <p:cNvPr id="110604" name="Text Box 14"/>
              <p:cNvSpPr txBox="1">
                <a:spLocks noChangeArrowheads="1"/>
              </p:cNvSpPr>
              <p:nvPr/>
            </p:nvSpPr>
            <p:spPr bwMode="auto">
              <a:xfrm>
                <a:off x="1372" y="2227"/>
                <a:ext cx="3567" cy="365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</a:rPr>
                  <a:t>= θ(base cases) = θ(</a:t>
                </a:r>
                <a:r>
                  <a:rPr lang="en-US" altLang="en-US">
                    <a:solidFill>
                      <a:schemeClr val="accent2"/>
                    </a:solidFill>
                  </a:rPr>
                  <a:t>n       ) </a:t>
                </a:r>
                <a:r>
                  <a:rPr lang="en-CA" altLang="en-US" sz="2800">
                    <a:solidFill>
                      <a:schemeClr val="accent2"/>
                    </a:solidFill>
                  </a:rPr>
                  <a:t>= θ(n</a:t>
                </a:r>
                <a:r>
                  <a:rPr lang="en-US" altLang="en-US" sz="2800" baseline="30000">
                    <a:solidFill>
                      <a:schemeClr val="accent2"/>
                    </a:solidFill>
                  </a:rPr>
                  <a:t>2</a:t>
                </a:r>
                <a:r>
                  <a:rPr lang="en-CA" altLang="en-US" sz="2800">
                    <a:solidFill>
                      <a:schemeClr val="accent2"/>
                    </a:solidFill>
                  </a:rPr>
                  <a:t>).</a:t>
                </a:r>
              </a:p>
            </p:txBody>
          </p:sp>
          <p:sp>
            <p:nvSpPr>
              <p:cNvPr id="110605" name="Text Box 15"/>
              <p:cNvSpPr txBox="1">
                <a:spLocks noChangeArrowheads="1"/>
              </p:cNvSpPr>
              <p:nvPr/>
            </p:nvSpPr>
            <p:spPr bwMode="auto">
              <a:xfrm>
                <a:off x="3552" y="2188"/>
                <a:ext cx="56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baseline="30000">
                    <a:solidFill>
                      <a:schemeClr val="accent2"/>
                    </a:solidFill>
                  </a:rPr>
                  <a:t>log a</a:t>
                </a:r>
                <a:r>
                  <a:rPr lang="en-US" altLang="en-US" sz="1800">
                    <a:solidFill>
                      <a:schemeClr val="accent2"/>
                    </a:solidFill>
                  </a:rPr>
                  <a:t>/</a:t>
                </a:r>
                <a:r>
                  <a:rPr lang="en-US" altLang="en-US" sz="1800" baseline="-25000">
                    <a:solidFill>
                      <a:schemeClr val="accent2"/>
                    </a:solidFill>
                  </a:rPr>
                  <a:t>log b </a:t>
                </a:r>
                <a:endParaRPr lang="en-CA" altLang="en-US" sz="1800">
                  <a:solidFill>
                    <a:schemeClr val="accent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2</a:t>
            </a:r>
            <a:endParaRPr lang="en-US" altLang="en-US" sz="4400" baseline="30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</a:t>
            </a:r>
            <a:r>
              <a:rPr lang="en-US" altLang="en-US" sz="2800" smtClean="0">
                <a:solidFill>
                  <a:schemeClr val="hlink"/>
                </a:solidFill>
                <a:latin typeface="Arial Rounded MT Bold" pitchFamily="34" charset="0"/>
              </a:rPr>
              <a:t>?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  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111619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US" altLang="en-US" sz="3600" baseline="300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111620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11621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11622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11623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11624" name="Oval 8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111625" name="Group 9"/>
          <p:cNvGrpSpPr>
            <a:grpSpLocks/>
          </p:cNvGrpSpPr>
          <p:nvPr/>
        </p:nvGrpSpPr>
        <p:grpSpPr bwMode="auto">
          <a:xfrm>
            <a:off x="304800" y="2986088"/>
            <a:ext cx="3040063" cy="1114425"/>
            <a:chOff x="193" y="1881"/>
            <a:chExt cx="1915" cy="702"/>
          </a:xfrm>
        </p:grpSpPr>
        <p:sp>
          <p:nvSpPr>
            <p:cNvPr id="111627" name="Rectangle 10"/>
            <p:cNvSpPr>
              <a:spLocks noChangeArrowheads="1"/>
            </p:cNvSpPr>
            <p:nvPr/>
          </p:nvSpPr>
          <p:spPr bwMode="auto">
            <a:xfrm>
              <a:off x="193" y="2256"/>
              <a:ext cx="153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/>
                <a:t>Hence, </a:t>
              </a:r>
              <a:r>
                <a:rPr lang="en-CA" altLang="en-US" sz="2800">
                  <a:solidFill>
                    <a:schemeClr val="accent2"/>
                  </a:solidFill>
                </a:rPr>
                <a:t>T(n) = </a:t>
              </a:r>
              <a:r>
                <a:rPr lang="en-CA" altLang="en-US" sz="2800">
                  <a:solidFill>
                    <a:schemeClr val="hlink"/>
                  </a:solidFill>
                </a:rPr>
                <a:t>?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111628" name="Rectangle 11"/>
            <p:cNvSpPr>
              <a:spLocks noChangeArrowheads="1"/>
            </p:cNvSpPr>
            <p:nvPr/>
          </p:nvSpPr>
          <p:spPr bwMode="auto">
            <a:xfrm>
              <a:off x="1728" y="1881"/>
              <a:ext cx="380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2=</a:t>
              </a:r>
            </a:p>
          </p:txBody>
        </p:sp>
      </p:grpSp>
      <p:sp useBgFill="1">
        <p:nvSpPr>
          <p:cNvPr id="787468" name="Text Box 12"/>
          <p:cNvSpPr txBox="1">
            <a:spLocks noChangeArrowheads="1"/>
          </p:cNvSpPr>
          <p:nvPr/>
        </p:nvSpPr>
        <p:spPr bwMode="auto">
          <a:xfrm>
            <a:off x="2178050" y="3535363"/>
            <a:ext cx="4954588" cy="579437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θ(f(n) </a:t>
            </a:r>
            <a:r>
              <a:rPr lang="en-CA" altLang="en-US" sz="2800">
                <a:solidFill>
                  <a:schemeClr val="accent2"/>
                </a:solidFill>
              </a:rPr>
              <a:t>log(n)</a:t>
            </a:r>
            <a:r>
              <a:rPr lang="en-CA" altLang="en-US">
                <a:solidFill>
                  <a:schemeClr val="accent2"/>
                </a:solidFill>
              </a:rPr>
              <a:t> ) = 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log(n)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 sz="2800">
                <a:solidFill>
                  <a:schemeClr val="accent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7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7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7468" grpId="0" animBg="1" autoUpdateAnimBg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2</a:t>
            </a:r>
            <a:r>
              <a:rPr lang="en-US" altLang="en-US" sz="2400" smtClean="0">
                <a:solidFill>
                  <a:schemeClr val="accent2"/>
                </a:solidFill>
              </a:rPr>
              <a:t> </a:t>
            </a:r>
            <a:r>
              <a:rPr lang="en-US" altLang="en-US" sz="2000" smtClean="0">
                <a:solidFill>
                  <a:schemeClr val="accent2"/>
                </a:solidFill>
              </a:rPr>
              <a:t>lo</a:t>
            </a:r>
            <a:r>
              <a:rPr lang="en-CA" altLang="en-US" sz="2000" smtClean="0">
                <a:solidFill>
                  <a:schemeClr val="accent2"/>
                </a:solidFill>
              </a:rPr>
              <a:t>g</a:t>
            </a:r>
            <a:r>
              <a:rPr lang="en-US" altLang="en-US" sz="20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000" smtClean="0">
                <a:solidFill>
                  <a:schemeClr val="accent2"/>
                </a:solidFill>
              </a:rPr>
              <a:t>n</a:t>
            </a:r>
            <a:endParaRPr lang="en-US" altLang="en-US" sz="5400" baseline="30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2 =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112643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US" altLang="en-US" sz="3600" baseline="30000" smtClean="0">
                <a:solidFill>
                  <a:schemeClr val="accent2"/>
                </a:solidFill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112644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12646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12647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112648" name="Oval 8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2214563" y="3429000"/>
            <a:ext cx="1290637" cy="533400"/>
            <a:chOff x="1395" y="2160"/>
            <a:chExt cx="813" cy="336"/>
          </a:xfrm>
        </p:grpSpPr>
        <p:sp>
          <p:nvSpPr>
            <p:cNvPr id="112654" name="Rectangle 10"/>
            <p:cNvSpPr>
              <a:spLocks noChangeArrowheads="1"/>
            </p:cNvSpPr>
            <p:nvPr/>
          </p:nvSpPr>
          <p:spPr bwMode="auto">
            <a:xfrm>
              <a:off x="1395" y="2169"/>
              <a:ext cx="62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d = </a:t>
              </a: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?</a:t>
              </a:r>
            </a:p>
          </p:txBody>
        </p:sp>
        <p:sp useBgFill="1">
          <p:nvSpPr>
            <p:cNvPr id="112655" name="Rectangle 11"/>
            <p:cNvSpPr>
              <a:spLocks noChangeArrowheads="1"/>
            </p:cNvSpPr>
            <p:nvPr/>
          </p:nvSpPr>
          <p:spPr bwMode="auto">
            <a:xfrm>
              <a:off x="1775" y="2160"/>
              <a:ext cx="433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5 </a:t>
              </a: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?</a:t>
              </a:r>
            </a:p>
          </p:txBody>
        </p:sp>
      </p:grp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304800" y="3429000"/>
            <a:ext cx="3657600" cy="1085850"/>
            <a:chOff x="192" y="2160"/>
            <a:chExt cx="2304" cy="684"/>
          </a:xfrm>
        </p:grpSpPr>
        <p:sp>
          <p:nvSpPr>
            <p:cNvPr id="112652" name="Rectangle 13"/>
            <p:cNvSpPr>
              <a:spLocks noChangeArrowheads="1"/>
            </p:cNvSpPr>
            <p:nvPr/>
          </p:nvSpPr>
          <p:spPr bwMode="auto">
            <a:xfrm>
              <a:off x="192" y="2517"/>
              <a:ext cx="153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/>
                <a:t>Hence, </a:t>
              </a:r>
              <a:r>
                <a:rPr lang="en-CA" altLang="en-US" sz="2800">
                  <a:solidFill>
                    <a:schemeClr val="accent2"/>
                  </a:solidFill>
                </a:rPr>
                <a:t>T(n) = </a:t>
              </a:r>
              <a:r>
                <a:rPr lang="en-CA" altLang="en-US" sz="2800">
                  <a:solidFill>
                    <a:schemeClr val="hlink"/>
                  </a:solidFill>
                </a:rPr>
                <a:t>?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112653" name="Rectangle 14"/>
            <p:cNvSpPr>
              <a:spLocks noChangeArrowheads="1"/>
            </p:cNvSpPr>
            <p:nvPr/>
          </p:nvSpPr>
          <p:spPr bwMode="auto">
            <a:xfrm>
              <a:off x="1985" y="2160"/>
              <a:ext cx="511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&gt; -1</a:t>
              </a:r>
              <a:endParaRPr lang="en-US" altLang="en-US" sz="2800">
                <a:solidFill>
                  <a:schemeClr val="hlink"/>
                </a:solidFill>
                <a:latin typeface="Arial Rounded MT Bold" pitchFamily="34" charset="0"/>
              </a:endParaRPr>
            </a:p>
          </p:txBody>
        </p:sp>
      </p:grpSp>
      <p:sp useBgFill="1">
        <p:nvSpPr>
          <p:cNvPr id="788495" name="Text Box 15"/>
          <p:cNvSpPr txBox="1">
            <a:spLocks noChangeArrowheads="1"/>
          </p:cNvSpPr>
          <p:nvPr/>
        </p:nvSpPr>
        <p:spPr bwMode="auto">
          <a:xfrm>
            <a:off x="2133600" y="3992563"/>
            <a:ext cx="5075238" cy="579437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θ(f(n) </a:t>
            </a:r>
            <a:r>
              <a:rPr lang="en-CA" altLang="en-US" sz="2800">
                <a:solidFill>
                  <a:schemeClr val="accent2"/>
                </a:solidFill>
              </a:rPr>
              <a:t>log(n)</a:t>
            </a:r>
            <a:r>
              <a:rPr lang="en-CA" altLang="en-US">
                <a:solidFill>
                  <a:schemeClr val="accent2"/>
                </a:solidFill>
              </a:rPr>
              <a:t> ) = 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log</a:t>
            </a:r>
            <a:r>
              <a:rPr lang="en-US" altLang="en-US" sz="2800" baseline="30000">
                <a:solidFill>
                  <a:schemeClr val="accent2"/>
                </a:solidFill>
              </a:rPr>
              <a:t>6</a:t>
            </a:r>
            <a:r>
              <a:rPr lang="en-US" altLang="en-US" sz="2800">
                <a:solidFill>
                  <a:schemeClr val="accent2"/>
                </a:solidFill>
              </a:rPr>
              <a:t>(n)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 sz="2800">
                <a:solidFill>
                  <a:schemeClr val="accent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88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88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8495" grpId="0" animBg="1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Definition of Time</a:t>
            </a:r>
            <a:endParaRPr lang="en-CA" altLang="en-US" smtClean="0"/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514600"/>
            <a:ext cx="7772400" cy="41148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CA" altLang="en-US" smtClean="0"/>
              <a:t># of seconds (machine dependent). 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mtClean="0"/>
              <a:t># lines of code executed. 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mtClean="0"/>
              <a:t># of times a specific operation is performed </a:t>
            </a:r>
            <a:r>
              <a:rPr lang="en-US" altLang="en-US" smtClean="0"/>
              <a:t>    (</a:t>
            </a:r>
            <a:r>
              <a:rPr lang="en-CA" altLang="en-US" smtClean="0"/>
              <a:t>e.g., addition).  </a:t>
            </a:r>
            <a:endParaRPr lang="en-US" altLang="en-US" smtClean="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mtClean="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mtClean="0"/>
              <a:t>These are all reasonable definitions of time, because they are within a constant factor of each other.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CA" altLang="en-US" smtClean="0"/>
          </a:p>
          <a:p>
            <a:pPr eaLnBrk="1" hangingPunct="1">
              <a:lnSpc>
                <a:spcPct val="90000"/>
              </a:lnSpc>
            </a:pPr>
            <a:endParaRPr lang="en-CA" altLang="en-US" smtClean="0"/>
          </a:p>
        </p:txBody>
      </p:sp>
      <p:pic>
        <p:nvPicPr>
          <p:cNvPr id="12292" name="Picture 4" descr="j007873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6163" y="228600"/>
            <a:ext cx="1062037" cy="318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i="1" smtClean="0"/>
              <a:t>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 =</a:t>
            </a:r>
            <a:r>
              <a:rPr lang="en-US" altLang="en-US" sz="3600" smtClean="0"/>
              <a:t> </a:t>
            </a:r>
            <a:r>
              <a:rPr lang="en-CA" altLang="en-US" sz="3600" i="1" smtClean="0"/>
              <a:t>aT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/</a:t>
            </a:r>
            <a:r>
              <a:rPr lang="en-CA" altLang="en-US" sz="3600" i="1" smtClean="0"/>
              <a:t>b</a:t>
            </a:r>
            <a:r>
              <a:rPr lang="en-CA" altLang="en-US" sz="3600" smtClean="0"/>
              <a:t>)+</a:t>
            </a:r>
            <a:r>
              <a:rPr lang="en-CA" altLang="en-US" sz="3600" i="1" smtClean="0"/>
              <a:t>f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</a:t>
            </a:r>
          </a:p>
        </p:txBody>
      </p:sp>
      <p:pic>
        <p:nvPicPr>
          <p:cNvPr id="113667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913" y="1976438"/>
            <a:ext cx="9067800" cy="3814762"/>
          </a:xfrm>
          <a:noFill/>
        </p:spPr>
      </p:pic>
      <p:sp useBgFill="1">
        <p:nvSpPr>
          <p:cNvPr id="794628" name="Rectangle 4"/>
          <p:cNvSpPr>
            <a:spLocks noChangeArrowheads="1"/>
          </p:cNvSpPr>
          <p:nvPr/>
        </p:nvSpPr>
        <p:spPr bwMode="auto">
          <a:xfrm>
            <a:off x="0" y="4191000"/>
            <a:ext cx="9372600" cy="2057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794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794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4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628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aT(n-b)+f(n)</a:t>
            </a:r>
          </a:p>
        </p:txBody>
      </p:sp>
      <p:sp>
        <p:nvSpPr>
          <p:cNvPr id="114691" name="Rectangle 3"/>
          <p:cNvSpPr>
            <a:spLocks noChangeArrowheads="1"/>
          </p:cNvSpPr>
          <p:nvPr/>
        </p:nvSpPr>
        <p:spPr bwMode="auto">
          <a:xfrm>
            <a:off x="76200" y="5284788"/>
            <a:ext cx="12192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h = ?</a:t>
            </a:r>
            <a:endParaRPr lang="en-CA" altLang="en-US" sz="2400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613025" y="3462338"/>
            <a:ext cx="1527175" cy="2278062"/>
            <a:chOff x="1646" y="2181"/>
            <a:chExt cx="962" cy="1435"/>
          </a:xfrm>
        </p:grpSpPr>
        <p:sp>
          <p:nvSpPr>
            <p:cNvPr id="114827" name="Rectangle 5"/>
            <p:cNvSpPr>
              <a:spLocks noChangeArrowheads="1"/>
            </p:cNvSpPr>
            <p:nvPr/>
          </p:nvSpPr>
          <p:spPr bwMode="auto">
            <a:xfrm>
              <a:off x="1646" y="3329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n-hb</a:t>
              </a:r>
              <a:endParaRPr lang="en-CA" altLang="en-US" sz="2000" baseline="30000"/>
            </a:p>
          </p:txBody>
        </p:sp>
        <p:sp>
          <p:nvSpPr>
            <p:cNvPr id="114828" name="Rectangle 6"/>
            <p:cNvSpPr>
              <a:spLocks noChangeArrowheads="1"/>
            </p:cNvSpPr>
            <p:nvPr/>
          </p:nvSpPr>
          <p:spPr bwMode="auto">
            <a:xfrm>
              <a:off x="1646" y="3042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829" name="Rectangle 7"/>
            <p:cNvSpPr>
              <a:spLocks noChangeArrowheads="1"/>
            </p:cNvSpPr>
            <p:nvPr/>
          </p:nvSpPr>
          <p:spPr bwMode="auto">
            <a:xfrm>
              <a:off x="1646" y="2755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n-ib</a:t>
              </a:r>
              <a:endParaRPr lang="en-CA" altLang="en-US" sz="2000" baseline="30000"/>
            </a:p>
          </p:txBody>
        </p:sp>
        <p:sp>
          <p:nvSpPr>
            <p:cNvPr id="114830" name="Rectangle 8"/>
            <p:cNvSpPr>
              <a:spLocks noChangeArrowheads="1"/>
            </p:cNvSpPr>
            <p:nvPr/>
          </p:nvSpPr>
          <p:spPr bwMode="auto">
            <a:xfrm>
              <a:off x="1646" y="2468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831" name="Rectangle 9"/>
            <p:cNvSpPr>
              <a:spLocks noChangeArrowheads="1"/>
            </p:cNvSpPr>
            <p:nvPr/>
          </p:nvSpPr>
          <p:spPr bwMode="auto">
            <a:xfrm>
              <a:off x="1646" y="2181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n-2b</a:t>
              </a:r>
              <a:endParaRPr lang="en-CA" altLang="en-US" sz="2000" baseline="30000"/>
            </a:p>
          </p:txBody>
        </p:sp>
      </p:grpSp>
      <p:sp>
        <p:nvSpPr>
          <p:cNvPr id="792586" name="Rectangle 10"/>
          <p:cNvSpPr>
            <a:spLocks noChangeArrowheads="1"/>
          </p:cNvSpPr>
          <p:nvPr/>
        </p:nvSpPr>
        <p:spPr bwMode="auto">
          <a:xfrm>
            <a:off x="2613025" y="3006725"/>
            <a:ext cx="15271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000"/>
              <a:t>n-b</a:t>
            </a:r>
            <a:endParaRPr lang="en-CA" altLang="en-US" sz="2000" baseline="30000"/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4140200" y="2551113"/>
            <a:ext cx="1701800" cy="3189287"/>
            <a:chOff x="2608" y="1607"/>
            <a:chExt cx="1072" cy="2009"/>
          </a:xfrm>
        </p:grpSpPr>
        <p:sp>
          <p:nvSpPr>
            <p:cNvPr id="114820" name="Rectangle 12"/>
            <p:cNvSpPr>
              <a:spLocks noChangeArrowheads="1"/>
            </p:cNvSpPr>
            <p:nvPr/>
          </p:nvSpPr>
          <p:spPr bwMode="auto">
            <a:xfrm>
              <a:off x="2608" y="3329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T(0)</a:t>
              </a:r>
              <a:endParaRPr lang="en-CA" altLang="en-US" sz="2000"/>
            </a:p>
          </p:txBody>
        </p:sp>
        <p:sp>
          <p:nvSpPr>
            <p:cNvPr id="114821" name="Rectangle 13"/>
            <p:cNvSpPr>
              <a:spLocks noChangeArrowheads="1"/>
            </p:cNvSpPr>
            <p:nvPr/>
          </p:nvSpPr>
          <p:spPr bwMode="auto">
            <a:xfrm>
              <a:off x="2608" y="3042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822" name="Rectangle 14"/>
            <p:cNvSpPr>
              <a:spLocks noChangeArrowheads="1"/>
            </p:cNvSpPr>
            <p:nvPr/>
          </p:nvSpPr>
          <p:spPr bwMode="auto">
            <a:xfrm>
              <a:off x="2608" y="2755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f(n-ib)</a:t>
              </a:r>
              <a:endParaRPr lang="en-CA" altLang="en-US" sz="2400"/>
            </a:p>
          </p:txBody>
        </p:sp>
        <p:sp>
          <p:nvSpPr>
            <p:cNvPr id="114823" name="Rectangle 15"/>
            <p:cNvSpPr>
              <a:spLocks noChangeArrowheads="1"/>
            </p:cNvSpPr>
            <p:nvPr/>
          </p:nvSpPr>
          <p:spPr bwMode="auto">
            <a:xfrm>
              <a:off x="2608" y="2468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824" name="Rectangle 16"/>
            <p:cNvSpPr>
              <a:spLocks noChangeArrowheads="1"/>
            </p:cNvSpPr>
            <p:nvPr/>
          </p:nvSpPr>
          <p:spPr bwMode="auto">
            <a:xfrm>
              <a:off x="2608" y="2181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f(n-2b)</a:t>
              </a:r>
              <a:endParaRPr lang="en-CA" altLang="en-US" sz="2000"/>
            </a:p>
          </p:txBody>
        </p:sp>
        <p:sp>
          <p:nvSpPr>
            <p:cNvPr id="114825" name="Rectangle 17"/>
            <p:cNvSpPr>
              <a:spLocks noChangeArrowheads="1"/>
            </p:cNvSpPr>
            <p:nvPr/>
          </p:nvSpPr>
          <p:spPr bwMode="auto">
            <a:xfrm>
              <a:off x="2608" y="1894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f(n-b)</a:t>
              </a:r>
              <a:endParaRPr lang="en-CA" altLang="en-US" sz="2000"/>
            </a:p>
          </p:txBody>
        </p:sp>
        <p:sp>
          <p:nvSpPr>
            <p:cNvPr id="114826" name="Rectangle 18"/>
            <p:cNvSpPr>
              <a:spLocks noChangeArrowheads="1"/>
            </p:cNvSpPr>
            <p:nvPr/>
          </p:nvSpPr>
          <p:spPr bwMode="auto">
            <a:xfrm>
              <a:off x="2608" y="1607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f(n)</a:t>
              </a:r>
              <a:endParaRPr lang="en-CA" altLang="en-US" sz="2000"/>
            </a:p>
          </p:txBody>
        </p:sp>
      </p:grpSp>
      <p:sp>
        <p:nvSpPr>
          <p:cNvPr id="792595" name="Rectangle 19"/>
          <p:cNvSpPr>
            <a:spLocks noChangeArrowheads="1"/>
          </p:cNvSpPr>
          <p:nvPr/>
        </p:nvSpPr>
        <p:spPr bwMode="auto">
          <a:xfrm>
            <a:off x="2613025" y="2551113"/>
            <a:ext cx="1527175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n</a:t>
            </a:r>
            <a:endParaRPr lang="en-CA" altLang="en-US" sz="2400"/>
          </a:p>
        </p:txBody>
      </p:sp>
      <p:sp>
        <p:nvSpPr>
          <p:cNvPr id="114696" name="Rectangle 20"/>
          <p:cNvSpPr>
            <a:spLocks noChangeArrowheads="1"/>
          </p:cNvSpPr>
          <p:nvPr/>
        </p:nvSpPr>
        <p:spPr bwMode="auto">
          <a:xfrm>
            <a:off x="7253288" y="1219200"/>
            <a:ext cx="1814512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Work in Level</a:t>
            </a:r>
            <a:endParaRPr lang="en-CA" altLang="en-US" sz="2400"/>
          </a:p>
        </p:txBody>
      </p:sp>
      <p:sp>
        <p:nvSpPr>
          <p:cNvPr id="114697" name="Rectangle 21"/>
          <p:cNvSpPr>
            <a:spLocks noChangeArrowheads="1"/>
          </p:cNvSpPr>
          <p:nvPr/>
        </p:nvSpPr>
        <p:spPr bwMode="auto">
          <a:xfrm>
            <a:off x="5842000" y="1219200"/>
            <a:ext cx="1411288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# stack frames</a:t>
            </a:r>
            <a:endParaRPr lang="en-CA" altLang="en-US" sz="2400"/>
          </a:p>
        </p:txBody>
      </p:sp>
      <p:sp>
        <p:nvSpPr>
          <p:cNvPr id="114698" name="Rectangle 22"/>
          <p:cNvSpPr>
            <a:spLocks noChangeArrowheads="1"/>
          </p:cNvSpPr>
          <p:nvPr/>
        </p:nvSpPr>
        <p:spPr bwMode="auto">
          <a:xfrm>
            <a:off x="4140200" y="1219200"/>
            <a:ext cx="1701800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Work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in stack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frame </a:t>
            </a:r>
            <a:endParaRPr lang="en-CA" altLang="en-US" sz="2400"/>
          </a:p>
        </p:txBody>
      </p:sp>
      <p:sp>
        <p:nvSpPr>
          <p:cNvPr id="114699" name="Rectangle 23"/>
          <p:cNvSpPr>
            <a:spLocks noChangeArrowheads="1"/>
          </p:cNvSpPr>
          <p:nvPr/>
        </p:nvSpPr>
        <p:spPr bwMode="auto">
          <a:xfrm>
            <a:off x="2613025" y="1219200"/>
            <a:ext cx="1527175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Instance</a:t>
            </a:r>
          </a:p>
          <a:p>
            <a:pPr algn="ctr" eaLnBrk="1" hangingPunct="1">
              <a:buFontTx/>
              <a:buNone/>
            </a:pPr>
            <a:r>
              <a:rPr lang="en-US" altLang="en-US" sz="2400"/>
              <a:t>size</a:t>
            </a:r>
            <a:endParaRPr lang="en-CA" altLang="en-US" sz="2400"/>
          </a:p>
        </p:txBody>
      </p:sp>
      <p:sp>
        <p:nvSpPr>
          <p:cNvPr id="114700" name="Line 24"/>
          <p:cNvSpPr>
            <a:spLocks noChangeShapeType="1"/>
          </p:cNvSpPr>
          <p:nvPr/>
        </p:nvSpPr>
        <p:spPr bwMode="auto">
          <a:xfrm>
            <a:off x="76200" y="12192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01" name="Line 25"/>
          <p:cNvSpPr>
            <a:spLocks noChangeShapeType="1"/>
          </p:cNvSpPr>
          <p:nvPr/>
        </p:nvSpPr>
        <p:spPr bwMode="auto">
          <a:xfrm>
            <a:off x="76200" y="255111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02" name="Line 26"/>
          <p:cNvSpPr>
            <a:spLocks noChangeShapeType="1"/>
          </p:cNvSpPr>
          <p:nvPr/>
        </p:nvSpPr>
        <p:spPr bwMode="auto">
          <a:xfrm>
            <a:off x="76200" y="3006725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03" name="Line 27"/>
          <p:cNvSpPr>
            <a:spLocks noChangeShapeType="1"/>
          </p:cNvSpPr>
          <p:nvPr/>
        </p:nvSpPr>
        <p:spPr bwMode="auto">
          <a:xfrm>
            <a:off x="76200" y="346233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04" name="Line 28"/>
          <p:cNvSpPr>
            <a:spLocks noChangeShapeType="1"/>
          </p:cNvSpPr>
          <p:nvPr/>
        </p:nvSpPr>
        <p:spPr bwMode="auto">
          <a:xfrm>
            <a:off x="76200" y="3917950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05" name="Line 29"/>
          <p:cNvSpPr>
            <a:spLocks noChangeShapeType="1"/>
          </p:cNvSpPr>
          <p:nvPr/>
        </p:nvSpPr>
        <p:spPr bwMode="auto">
          <a:xfrm>
            <a:off x="76200" y="437356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06" name="Line 30"/>
          <p:cNvSpPr>
            <a:spLocks noChangeShapeType="1"/>
          </p:cNvSpPr>
          <p:nvPr/>
        </p:nvSpPr>
        <p:spPr bwMode="auto">
          <a:xfrm>
            <a:off x="76200" y="4829175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07" name="Line 31"/>
          <p:cNvSpPr>
            <a:spLocks noChangeShapeType="1"/>
          </p:cNvSpPr>
          <p:nvPr/>
        </p:nvSpPr>
        <p:spPr bwMode="auto">
          <a:xfrm>
            <a:off x="76200" y="528478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08" name="Line 32"/>
          <p:cNvSpPr>
            <a:spLocks noChangeShapeType="1"/>
          </p:cNvSpPr>
          <p:nvPr/>
        </p:nvSpPr>
        <p:spPr bwMode="auto">
          <a:xfrm>
            <a:off x="76200" y="57404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09" name="Line 33"/>
          <p:cNvSpPr>
            <a:spLocks noChangeShapeType="1"/>
          </p:cNvSpPr>
          <p:nvPr/>
        </p:nvSpPr>
        <p:spPr bwMode="auto">
          <a:xfrm>
            <a:off x="762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10" name="Line 34"/>
          <p:cNvSpPr>
            <a:spLocks noChangeShapeType="1"/>
          </p:cNvSpPr>
          <p:nvPr/>
        </p:nvSpPr>
        <p:spPr bwMode="auto">
          <a:xfrm>
            <a:off x="12954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11" name="Line 35"/>
          <p:cNvSpPr>
            <a:spLocks noChangeShapeType="1"/>
          </p:cNvSpPr>
          <p:nvPr/>
        </p:nvSpPr>
        <p:spPr bwMode="auto">
          <a:xfrm>
            <a:off x="2613025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12" name="Line 36"/>
          <p:cNvSpPr>
            <a:spLocks noChangeShapeType="1"/>
          </p:cNvSpPr>
          <p:nvPr/>
        </p:nvSpPr>
        <p:spPr bwMode="auto">
          <a:xfrm>
            <a:off x="41402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13" name="Line 37"/>
          <p:cNvSpPr>
            <a:spLocks noChangeShapeType="1"/>
          </p:cNvSpPr>
          <p:nvPr/>
        </p:nvSpPr>
        <p:spPr bwMode="auto">
          <a:xfrm>
            <a:off x="58420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14" name="Line 38"/>
          <p:cNvSpPr>
            <a:spLocks noChangeShapeType="1"/>
          </p:cNvSpPr>
          <p:nvPr/>
        </p:nvSpPr>
        <p:spPr bwMode="auto">
          <a:xfrm>
            <a:off x="7253288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4715" name="Line 39"/>
          <p:cNvSpPr>
            <a:spLocks noChangeShapeType="1"/>
          </p:cNvSpPr>
          <p:nvPr/>
        </p:nvSpPr>
        <p:spPr bwMode="auto">
          <a:xfrm>
            <a:off x="90678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grpSp>
        <p:nvGrpSpPr>
          <p:cNvPr id="114716" name="Group 40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114786" name="Oval 41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87" name="Oval 42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88" name="Oval 43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89" name="Oval 44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0" name="Oval 45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1" name="Oval 46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2" name="Oval 47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3" name="Oval 48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4" name="Oval 49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5" name="Oval 50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6" name="Oval 51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7" name="Oval 52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8" name="Oval 53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99" name="Oval 54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0" name="Oval 55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1" name="Oval 56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2" name="Rectangle 57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3" name="Oval 58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4" name="Oval 59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5" name="Oval 60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6" name="Oval 61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7" name="Oval 62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8" name="Oval 63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09" name="Oval 64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0" name="Oval 65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1" name="Oval 66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2" name="Oval 67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3" name="Oval 68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4" name="Oval 69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5" name="Oval 70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6" name="Oval 71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7" name="Oval 72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8" name="Oval 73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819" name="Rectangle 74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5" name="Group 75"/>
          <p:cNvGrpSpPr>
            <a:grpSpLocks/>
          </p:cNvGrpSpPr>
          <p:nvPr/>
        </p:nvGrpSpPr>
        <p:grpSpPr bwMode="auto">
          <a:xfrm>
            <a:off x="5842000" y="2551113"/>
            <a:ext cx="1411288" cy="3189287"/>
            <a:chOff x="3680" y="1607"/>
            <a:chExt cx="889" cy="2009"/>
          </a:xfrm>
        </p:grpSpPr>
        <p:sp>
          <p:nvSpPr>
            <p:cNvPr id="114778" name="Rectangle 76"/>
            <p:cNvSpPr>
              <a:spLocks noChangeArrowheads="1"/>
            </p:cNvSpPr>
            <p:nvPr/>
          </p:nvSpPr>
          <p:spPr bwMode="auto">
            <a:xfrm>
              <a:off x="3680" y="3329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a </a:t>
              </a:r>
            </a:p>
          </p:txBody>
        </p:sp>
        <p:sp>
          <p:nvSpPr>
            <p:cNvPr id="114779" name="Rectangle 77"/>
            <p:cNvSpPr>
              <a:spLocks noChangeArrowheads="1"/>
            </p:cNvSpPr>
            <p:nvPr/>
          </p:nvSpPr>
          <p:spPr bwMode="auto">
            <a:xfrm>
              <a:off x="3680" y="3042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80" name="Rectangle 78"/>
            <p:cNvSpPr>
              <a:spLocks noChangeArrowheads="1"/>
            </p:cNvSpPr>
            <p:nvPr/>
          </p:nvSpPr>
          <p:spPr bwMode="auto">
            <a:xfrm>
              <a:off x="3680" y="2755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a</a:t>
              </a:r>
              <a:r>
                <a:rPr lang="en-US" altLang="en-US" sz="2400" baseline="30000"/>
                <a:t>i</a:t>
              </a:r>
              <a:endParaRPr lang="en-CA" altLang="en-US" sz="2400" baseline="30000"/>
            </a:p>
          </p:txBody>
        </p:sp>
        <p:sp>
          <p:nvSpPr>
            <p:cNvPr id="114781" name="Rectangle 79"/>
            <p:cNvSpPr>
              <a:spLocks noChangeArrowheads="1"/>
            </p:cNvSpPr>
            <p:nvPr/>
          </p:nvSpPr>
          <p:spPr bwMode="auto">
            <a:xfrm>
              <a:off x="3680" y="2468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82" name="Rectangle 80"/>
            <p:cNvSpPr>
              <a:spLocks noChangeArrowheads="1"/>
            </p:cNvSpPr>
            <p:nvPr/>
          </p:nvSpPr>
          <p:spPr bwMode="auto">
            <a:xfrm>
              <a:off x="3680" y="2181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a</a:t>
              </a:r>
              <a:r>
                <a:rPr lang="en-US" altLang="en-US" sz="2400" baseline="30000"/>
                <a:t>2</a:t>
              </a:r>
              <a:endParaRPr lang="en-CA" altLang="en-US" sz="2400" baseline="30000"/>
            </a:p>
          </p:txBody>
        </p:sp>
        <p:sp>
          <p:nvSpPr>
            <p:cNvPr id="114783" name="Rectangle 81"/>
            <p:cNvSpPr>
              <a:spLocks noChangeArrowheads="1"/>
            </p:cNvSpPr>
            <p:nvPr/>
          </p:nvSpPr>
          <p:spPr bwMode="auto">
            <a:xfrm>
              <a:off x="3680" y="1894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a</a:t>
              </a:r>
              <a:endParaRPr lang="en-CA" altLang="en-US" sz="2400"/>
            </a:p>
          </p:txBody>
        </p:sp>
        <p:sp>
          <p:nvSpPr>
            <p:cNvPr id="114784" name="Rectangle 82"/>
            <p:cNvSpPr>
              <a:spLocks noChangeArrowheads="1"/>
            </p:cNvSpPr>
            <p:nvPr/>
          </p:nvSpPr>
          <p:spPr bwMode="auto">
            <a:xfrm>
              <a:off x="3680" y="1607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114785" name="Rectangle 83"/>
            <p:cNvSpPr>
              <a:spLocks noChangeArrowheads="1"/>
            </p:cNvSpPr>
            <p:nvPr/>
          </p:nvSpPr>
          <p:spPr bwMode="auto">
            <a:xfrm>
              <a:off x="4080" y="3264"/>
              <a:ext cx="26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n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b</a:t>
              </a:r>
            </a:p>
          </p:txBody>
        </p:sp>
      </p:grpSp>
      <p:grpSp>
        <p:nvGrpSpPr>
          <p:cNvPr id="6" name="Group 84"/>
          <p:cNvGrpSpPr>
            <a:grpSpLocks/>
          </p:cNvGrpSpPr>
          <p:nvPr/>
        </p:nvGrpSpPr>
        <p:grpSpPr bwMode="auto">
          <a:xfrm>
            <a:off x="7253288" y="2551113"/>
            <a:ext cx="1814512" cy="3189287"/>
            <a:chOff x="4569" y="1607"/>
            <a:chExt cx="1143" cy="2009"/>
          </a:xfrm>
        </p:grpSpPr>
        <p:sp>
          <p:nvSpPr>
            <p:cNvPr id="114770" name="Rectangle 85"/>
            <p:cNvSpPr>
              <a:spLocks noChangeArrowheads="1"/>
            </p:cNvSpPr>
            <p:nvPr/>
          </p:nvSpPr>
          <p:spPr bwMode="auto">
            <a:xfrm>
              <a:off x="4569" y="3329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a     </a:t>
              </a:r>
              <a:r>
                <a:rPr lang="en-CA" altLang="en-US" sz="2400"/>
                <a:t>·</a:t>
              </a:r>
              <a:r>
                <a:rPr lang="en-US" altLang="en-US" sz="2400"/>
                <a:t> T(0)    </a:t>
              </a:r>
              <a:endParaRPr lang="en-CA" altLang="en-US" sz="2400"/>
            </a:p>
          </p:txBody>
        </p:sp>
        <p:sp>
          <p:nvSpPr>
            <p:cNvPr id="114771" name="Rectangle 86"/>
            <p:cNvSpPr>
              <a:spLocks noChangeArrowheads="1"/>
            </p:cNvSpPr>
            <p:nvPr/>
          </p:nvSpPr>
          <p:spPr bwMode="auto">
            <a:xfrm>
              <a:off x="4569" y="3042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72" name="Rectangle 87"/>
            <p:cNvSpPr>
              <a:spLocks noChangeArrowheads="1"/>
            </p:cNvSpPr>
            <p:nvPr/>
          </p:nvSpPr>
          <p:spPr bwMode="auto">
            <a:xfrm>
              <a:off x="4569" y="2755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a</a:t>
              </a:r>
              <a:r>
                <a:rPr lang="en-US" altLang="en-US" sz="2000" baseline="30000"/>
                <a:t>i  </a:t>
              </a:r>
              <a:r>
                <a:rPr lang="en-CA" altLang="en-US" sz="2000"/>
                <a:t>·</a:t>
              </a:r>
              <a:r>
                <a:rPr lang="en-CA" altLang="en-US" sz="2000">
                  <a:solidFill>
                    <a:schemeClr val="accent2"/>
                  </a:solidFill>
                </a:rPr>
                <a:t> </a:t>
              </a:r>
              <a:r>
                <a:rPr lang="en-US" altLang="en-US" sz="2000"/>
                <a:t>f(n-ib)</a:t>
              </a:r>
              <a:endParaRPr lang="en-CA" altLang="en-US" sz="2000"/>
            </a:p>
          </p:txBody>
        </p:sp>
        <p:sp>
          <p:nvSpPr>
            <p:cNvPr id="114773" name="Rectangle 88"/>
            <p:cNvSpPr>
              <a:spLocks noChangeArrowheads="1"/>
            </p:cNvSpPr>
            <p:nvPr/>
          </p:nvSpPr>
          <p:spPr bwMode="auto">
            <a:xfrm>
              <a:off x="4569" y="2468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74" name="Rectangle 89"/>
            <p:cNvSpPr>
              <a:spLocks noChangeArrowheads="1"/>
            </p:cNvSpPr>
            <p:nvPr/>
          </p:nvSpPr>
          <p:spPr bwMode="auto">
            <a:xfrm>
              <a:off x="4569" y="2181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a</a:t>
              </a:r>
              <a:r>
                <a:rPr lang="en-US" altLang="en-US" sz="2000" baseline="30000"/>
                <a:t>2  </a:t>
              </a:r>
              <a:r>
                <a:rPr lang="en-CA" altLang="en-US" sz="2000"/>
                <a:t>·</a:t>
              </a:r>
              <a:r>
                <a:rPr lang="en-CA" altLang="en-US" sz="2000">
                  <a:solidFill>
                    <a:schemeClr val="accent2"/>
                  </a:solidFill>
                </a:rPr>
                <a:t> </a:t>
              </a:r>
              <a:r>
                <a:rPr lang="en-US" altLang="en-US" sz="2000"/>
                <a:t>f(n-2b)</a:t>
              </a:r>
              <a:endParaRPr lang="en-CA" altLang="en-US" sz="2000"/>
            </a:p>
          </p:txBody>
        </p:sp>
        <p:sp>
          <p:nvSpPr>
            <p:cNvPr id="114775" name="Rectangle 90"/>
            <p:cNvSpPr>
              <a:spLocks noChangeArrowheads="1"/>
            </p:cNvSpPr>
            <p:nvPr/>
          </p:nvSpPr>
          <p:spPr bwMode="auto">
            <a:xfrm>
              <a:off x="4569" y="1894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a </a:t>
              </a:r>
              <a:r>
                <a:rPr lang="en-CA" altLang="en-US" sz="2000"/>
                <a:t>·</a:t>
              </a:r>
              <a:r>
                <a:rPr lang="en-CA" altLang="en-US" sz="2000">
                  <a:solidFill>
                    <a:schemeClr val="accent2"/>
                  </a:solidFill>
                </a:rPr>
                <a:t> </a:t>
              </a:r>
              <a:r>
                <a:rPr lang="en-US" altLang="en-US" sz="2000"/>
                <a:t>f(n-b)</a:t>
              </a:r>
              <a:endParaRPr lang="en-CA" altLang="en-US" sz="2000"/>
            </a:p>
          </p:txBody>
        </p:sp>
        <p:sp>
          <p:nvSpPr>
            <p:cNvPr id="114776" name="Rectangle 91"/>
            <p:cNvSpPr>
              <a:spLocks noChangeArrowheads="1"/>
            </p:cNvSpPr>
            <p:nvPr/>
          </p:nvSpPr>
          <p:spPr bwMode="auto">
            <a:xfrm>
              <a:off x="4569" y="1607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1 </a:t>
              </a:r>
              <a:r>
                <a:rPr lang="en-CA" altLang="en-US" sz="2000"/>
                <a:t>·</a:t>
              </a:r>
              <a:r>
                <a:rPr lang="en-CA" altLang="en-US" sz="2000">
                  <a:solidFill>
                    <a:schemeClr val="accent2"/>
                  </a:solidFill>
                </a:rPr>
                <a:t> </a:t>
              </a:r>
              <a:r>
                <a:rPr lang="en-US" altLang="en-US" sz="2000"/>
                <a:t>f(n)</a:t>
              </a:r>
              <a:endParaRPr lang="en-CA" altLang="en-US" sz="2000"/>
            </a:p>
          </p:txBody>
        </p:sp>
        <p:sp>
          <p:nvSpPr>
            <p:cNvPr id="114777" name="Rectangle 92"/>
            <p:cNvSpPr>
              <a:spLocks noChangeArrowheads="1"/>
            </p:cNvSpPr>
            <p:nvPr/>
          </p:nvSpPr>
          <p:spPr bwMode="auto">
            <a:xfrm>
              <a:off x="4752" y="3264"/>
              <a:ext cx="26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n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b</a:t>
              </a:r>
            </a:p>
          </p:txBody>
        </p:sp>
      </p:grpSp>
      <p:sp>
        <p:nvSpPr>
          <p:cNvPr id="792669" name="Text Box 93"/>
          <p:cNvSpPr txBox="1">
            <a:spLocks noChangeArrowheads="1"/>
          </p:cNvSpPr>
          <p:nvPr/>
        </p:nvSpPr>
        <p:spPr bwMode="auto">
          <a:xfrm>
            <a:off x="1233488" y="5791200"/>
            <a:ext cx="2805112" cy="89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|base case| = 0 = n-hb</a:t>
            </a:r>
          </a:p>
          <a:p>
            <a:pPr algn="ctr" eaLnBrk="1" hangingPunct="1">
              <a:buFontTx/>
              <a:buNone/>
            </a:pPr>
            <a:r>
              <a:rPr lang="en-US" altLang="en-US" sz="2400"/>
              <a:t>h = </a:t>
            </a:r>
            <a:r>
              <a:rPr lang="en-US" altLang="en-US" sz="2400" baseline="30000"/>
              <a:t>n</a:t>
            </a:r>
            <a:r>
              <a:rPr lang="en-US" altLang="en-US" sz="2400"/>
              <a:t>/</a:t>
            </a:r>
            <a:r>
              <a:rPr lang="en-US" altLang="en-US" sz="2400" baseline="-25000"/>
              <a:t>b</a:t>
            </a:r>
            <a:endParaRPr lang="en-US" altLang="en-US" sz="2400"/>
          </a:p>
        </p:txBody>
      </p:sp>
      <p:sp useBgFill="1">
        <p:nvSpPr>
          <p:cNvPr id="792670" name="Rectangle 94"/>
          <p:cNvSpPr>
            <a:spLocks noChangeArrowheads="1"/>
          </p:cNvSpPr>
          <p:nvPr/>
        </p:nvSpPr>
        <p:spPr bwMode="auto">
          <a:xfrm>
            <a:off x="76200" y="5284788"/>
            <a:ext cx="1219200" cy="4556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h = </a:t>
            </a:r>
            <a:r>
              <a:rPr lang="en-US" altLang="en-US" sz="2400" baseline="30000"/>
              <a:t>n</a:t>
            </a:r>
            <a:r>
              <a:rPr lang="en-US" altLang="en-US" sz="2400"/>
              <a:t>/</a:t>
            </a:r>
            <a:r>
              <a:rPr lang="en-US" altLang="en-US" sz="2400" baseline="-25000"/>
              <a:t>b</a:t>
            </a:r>
            <a:endParaRPr lang="en-CA" altLang="en-US" sz="2400"/>
          </a:p>
        </p:txBody>
      </p:sp>
      <p:grpSp>
        <p:nvGrpSpPr>
          <p:cNvPr id="114721" name="Group 95"/>
          <p:cNvGrpSpPr>
            <a:grpSpLocks/>
          </p:cNvGrpSpPr>
          <p:nvPr/>
        </p:nvGrpSpPr>
        <p:grpSpPr bwMode="auto">
          <a:xfrm>
            <a:off x="76200" y="1219200"/>
            <a:ext cx="2536825" cy="4521200"/>
            <a:chOff x="48" y="768"/>
            <a:chExt cx="1598" cy="2848"/>
          </a:xfrm>
        </p:grpSpPr>
        <p:sp>
          <p:nvSpPr>
            <p:cNvPr id="114730" name="Rectangle 96"/>
            <p:cNvSpPr>
              <a:spLocks noChangeArrowheads="1"/>
            </p:cNvSpPr>
            <p:nvPr/>
          </p:nvSpPr>
          <p:spPr bwMode="auto">
            <a:xfrm>
              <a:off x="816" y="3329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31" name="Rectangle 97"/>
            <p:cNvSpPr>
              <a:spLocks noChangeArrowheads="1"/>
            </p:cNvSpPr>
            <p:nvPr/>
          </p:nvSpPr>
          <p:spPr bwMode="auto">
            <a:xfrm>
              <a:off x="816" y="3042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32" name="Rectangle 98"/>
            <p:cNvSpPr>
              <a:spLocks noChangeArrowheads="1"/>
            </p:cNvSpPr>
            <p:nvPr/>
          </p:nvSpPr>
          <p:spPr bwMode="auto">
            <a:xfrm>
              <a:off x="48" y="3042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33" name="Rectangle 99"/>
            <p:cNvSpPr>
              <a:spLocks noChangeArrowheads="1"/>
            </p:cNvSpPr>
            <p:nvPr/>
          </p:nvSpPr>
          <p:spPr bwMode="auto">
            <a:xfrm>
              <a:off x="816" y="2755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34" name="Rectangle 100"/>
            <p:cNvSpPr>
              <a:spLocks noChangeArrowheads="1"/>
            </p:cNvSpPr>
            <p:nvPr/>
          </p:nvSpPr>
          <p:spPr bwMode="auto">
            <a:xfrm>
              <a:off x="48" y="2755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i</a:t>
              </a:r>
              <a:endParaRPr lang="en-CA" altLang="en-US" sz="2400"/>
            </a:p>
          </p:txBody>
        </p:sp>
        <p:sp>
          <p:nvSpPr>
            <p:cNvPr id="114735" name="Rectangle 101"/>
            <p:cNvSpPr>
              <a:spLocks noChangeArrowheads="1"/>
            </p:cNvSpPr>
            <p:nvPr/>
          </p:nvSpPr>
          <p:spPr bwMode="auto">
            <a:xfrm>
              <a:off x="816" y="2468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36" name="Rectangle 102"/>
            <p:cNvSpPr>
              <a:spLocks noChangeArrowheads="1"/>
            </p:cNvSpPr>
            <p:nvPr/>
          </p:nvSpPr>
          <p:spPr bwMode="auto">
            <a:xfrm>
              <a:off x="48" y="2468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37" name="Rectangle 103"/>
            <p:cNvSpPr>
              <a:spLocks noChangeArrowheads="1"/>
            </p:cNvSpPr>
            <p:nvPr/>
          </p:nvSpPr>
          <p:spPr bwMode="auto">
            <a:xfrm>
              <a:off x="816" y="2181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38" name="Rectangle 104"/>
            <p:cNvSpPr>
              <a:spLocks noChangeArrowheads="1"/>
            </p:cNvSpPr>
            <p:nvPr/>
          </p:nvSpPr>
          <p:spPr bwMode="auto">
            <a:xfrm>
              <a:off x="48" y="2181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2</a:t>
              </a:r>
              <a:endParaRPr lang="en-CA" altLang="en-US" sz="2400"/>
            </a:p>
          </p:txBody>
        </p:sp>
        <p:sp>
          <p:nvSpPr>
            <p:cNvPr id="114739" name="Rectangle 105"/>
            <p:cNvSpPr>
              <a:spLocks noChangeArrowheads="1"/>
            </p:cNvSpPr>
            <p:nvPr/>
          </p:nvSpPr>
          <p:spPr bwMode="auto">
            <a:xfrm>
              <a:off x="816" y="1894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40" name="Rectangle 106"/>
            <p:cNvSpPr>
              <a:spLocks noChangeArrowheads="1"/>
            </p:cNvSpPr>
            <p:nvPr/>
          </p:nvSpPr>
          <p:spPr bwMode="auto">
            <a:xfrm>
              <a:off x="48" y="1894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114741" name="Rectangle 107"/>
            <p:cNvSpPr>
              <a:spLocks noChangeArrowheads="1"/>
            </p:cNvSpPr>
            <p:nvPr/>
          </p:nvSpPr>
          <p:spPr bwMode="auto">
            <a:xfrm>
              <a:off x="816" y="1607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42" name="Rectangle 108"/>
            <p:cNvSpPr>
              <a:spLocks noChangeArrowheads="1"/>
            </p:cNvSpPr>
            <p:nvPr/>
          </p:nvSpPr>
          <p:spPr bwMode="auto">
            <a:xfrm>
              <a:off x="48" y="1607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0</a:t>
              </a:r>
              <a:endParaRPr lang="en-CA" altLang="en-US" sz="2400"/>
            </a:p>
          </p:txBody>
        </p:sp>
        <p:sp>
          <p:nvSpPr>
            <p:cNvPr id="114743" name="Rectangle 109"/>
            <p:cNvSpPr>
              <a:spLocks noChangeArrowheads="1"/>
            </p:cNvSpPr>
            <p:nvPr/>
          </p:nvSpPr>
          <p:spPr bwMode="auto">
            <a:xfrm>
              <a:off x="816" y="768"/>
              <a:ext cx="830" cy="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4744" name="Rectangle 110"/>
            <p:cNvSpPr>
              <a:spLocks noChangeArrowheads="1"/>
            </p:cNvSpPr>
            <p:nvPr/>
          </p:nvSpPr>
          <p:spPr bwMode="auto">
            <a:xfrm>
              <a:off x="48" y="768"/>
              <a:ext cx="768" cy="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Level</a:t>
              </a:r>
              <a:endParaRPr lang="en-CA" altLang="en-US" sz="2400"/>
            </a:p>
          </p:txBody>
        </p:sp>
        <p:grpSp>
          <p:nvGrpSpPr>
            <p:cNvPr id="114745" name="Group 111"/>
            <p:cNvGrpSpPr>
              <a:grpSpLocks/>
            </p:cNvGrpSpPr>
            <p:nvPr/>
          </p:nvGrpSpPr>
          <p:grpSpPr bwMode="auto">
            <a:xfrm>
              <a:off x="894" y="1983"/>
              <a:ext cx="650" cy="106"/>
              <a:chOff x="260" y="1787"/>
              <a:chExt cx="942" cy="147"/>
            </a:xfrm>
          </p:grpSpPr>
          <p:sp>
            <p:nvSpPr>
              <p:cNvPr id="114766" name="Oval 112"/>
              <p:cNvSpPr>
                <a:spLocks noChangeArrowheads="1"/>
              </p:cNvSpPr>
              <p:nvPr/>
            </p:nvSpPr>
            <p:spPr bwMode="auto">
              <a:xfrm>
                <a:off x="805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67" name="Oval 113"/>
              <p:cNvSpPr>
                <a:spLocks noChangeArrowheads="1"/>
              </p:cNvSpPr>
              <p:nvPr/>
            </p:nvSpPr>
            <p:spPr bwMode="auto">
              <a:xfrm>
                <a:off x="533" y="1792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114768" name="Oval 114"/>
              <p:cNvSpPr>
                <a:spLocks noChangeArrowheads="1"/>
              </p:cNvSpPr>
              <p:nvPr/>
            </p:nvSpPr>
            <p:spPr bwMode="auto">
              <a:xfrm>
                <a:off x="1100" y="1787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69" name="Oval 115"/>
              <p:cNvSpPr>
                <a:spLocks noChangeArrowheads="1"/>
              </p:cNvSpPr>
              <p:nvPr/>
            </p:nvSpPr>
            <p:spPr bwMode="auto">
              <a:xfrm>
                <a:off x="260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sp>
          <p:nvSpPr>
            <p:cNvPr id="114746" name="Oval 116"/>
            <p:cNvSpPr>
              <a:spLocks noChangeArrowheads="1"/>
            </p:cNvSpPr>
            <p:nvPr/>
          </p:nvSpPr>
          <p:spPr bwMode="auto">
            <a:xfrm>
              <a:off x="1177" y="1727"/>
              <a:ext cx="71" cy="10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grpSp>
          <p:nvGrpSpPr>
            <p:cNvPr id="114747" name="Group 117"/>
            <p:cNvGrpSpPr>
              <a:grpSpLocks/>
            </p:cNvGrpSpPr>
            <p:nvPr/>
          </p:nvGrpSpPr>
          <p:grpSpPr bwMode="auto">
            <a:xfrm>
              <a:off x="829" y="2887"/>
              <a:ext cx="778" cy="57"/>
              <a:chOff x="530" y="1115"/>
              <a:chExt cx="3575" cy="182"/>
            </a:xfrm>
          </p:grpSpPr>
          <p:sp>
            <p:nvSpPr>
              <p:cNvPr id="114749" name="Oval 118"/>
              <p:cNvSpPr>
                <a:spLocks noChangeArrowheads="1"/>
              </p:cNvSpPr>
              <p:nvPr/>
            </p:nvSpPr>
            <p:spPr bwMode="auto">
              <a:xfrm>
                <a:off x="232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0" name="Oval 119"/>
              <p:cNvSpPr>
                <a:spLocks noChangeArrowheads="1"/>
              </p:cNvSpPr>
              <p:nvPr/>
            </p:nvSpPr>
            <p:spPr bwMode="auto">
              <a:xfrm>
                <a:off x="3925" y="1115"/>
                <a:ext cx="180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1" name="Oval 120"/>
              <p:cNvSpPr>
                <a:spLocks noChangeArrowheads="1"/>
              </p:cNvSpPr>
              <p:nvPr/>
            </p:nvSpPr>
            <p:spPr bwMode="auto">
              <a:xfrm>
                <a:off x="53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2" name="Oval 121"/>
              <p:cNvSpPr>
                <a:spLocks noChangeArrowheads="1"/>
              </p:cNvSpPr>
              <p:nvPr/>
            </p:nvSpPr>
            <p:spPr bwMode="auto">
              <a:xfrm>
                <a:off x="746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3" name="Oval 122"/>
              <p:cNvSpPr>
                <a:spLocks noChangeArrowheads="1"/>
              </p:cNvSpPr>
              <p:nvPr/>
            </p:nvSpPr>
            <p:spPr bwMode="auto">
              <a:xfrm>
                <a:off x="9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4" name="Oval 123"/>
              <p:cNvSpPr>
                <a:spLocks noChangeArrowheads="1"/>
              </p:cNvSpPr>
              <p:nvPr/>
            </p:nvSpPr>
            <p:spPr bwMode="auto">
              <a:xfrm>
                <a:off x="1199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5" name="Oval 124"/>
              <p:cNvSpPr>
                <a:spLocks noChangeArrowheads="1"/>
              </p:cNvSpPr>
              <p:nvPr/>
            </p:nvSpPr>
            <p:spPr bwMode="auto">
              <a:xfrm>
                <a:off x="1429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6" name="Oval 125"/>
              <p:cNvSpPr>
                <a:spLocks noChangeArrowheads="1"/>
              </p:cNvSpPr>
              <p:nvPr/>
            </p:nvSpPr>
            <p:spPr bwMode="auto">
              <a:xfrm>
                <a:off x="166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7" name="Oval 126"/>
              <p:cNvSpPr>
                <a:spLocks noChangeArrowheads="1"/>
              </p:cNvSpPr>
              <p:nvPr/>
            </p:nvSpPr>
            <p:spPr bwMode="auto">
              <a:xfrm>
                <a:off x="1877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8" name="Oval 127"/>
              <p:cNvSpPr>
                <a:spLocks noChangeArrowheads="1"/>
              </p:cNvSpPr>
              <p:nvPr/>
            </p:nvSpPr>
            <p:spPr bwMode="auto">
              <a:xfrm>
                <a:off x="2093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59" name="Oval 128"/>
              <p:cNvSpPr>
                <a:spLocks noChangeArrowheads="1"/>
              </p:cNvSpPr>
              <p:nvPr/>
            </p:nvSpPr>
            <p:spPr bwMode="auto">
              <a:xfrm>
                <a:off x="255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60" name="Oval 129"/>
              <p:cNvSpPr>
                <a:spLocks noChangeArrowheads="1"/>
              </p:cNvSpPr>
              <p:nvPr/>
            </p:nvSpPr>
            <p:spPr bwMode="auto">
              <a:xfrm>
                <a:off x="27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61" name="Oval 130"/>
              <p:cNvSpPr>
                <a:spLocks noChangeArrowheads="1"/>
              </p:cNvSpPr>
              <p:nvPr/>
            </p:nvSpPr>
            <p:spPr bwMode="auto">
              <a:xfrm>
                <a:off x="3008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62" name="Oval 131"/>
              <p:cNvSpPr>
                <a:spLocks noChangeArrowheads="1"/>
              </p:cNvSpPr>
              <p:nvPr/>
            </p:nvSpPr>
            <p:spPr bwMode="auto">
              <a:xfrm>
                <a:off x="3240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63" name="Oval 132"/>
              <p:cNvSpPr>
                <a:spLocks noChangeArrowheads="1"/>
              </p:cNvSpPr>
              <p:nvPr/>
            </p:nvSpPr>
            <p:spPr bwMode="auto">
              <a:xfrm>
                <a:off x="345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64" name="Oval 133"/>
              <p:cNvSpPr>
                <a:spLocks noChangeArrowheads="1"/>
              </p:cNvSpPr>
              <p:nvPr/>
            </p:nvSpPr>
            <p:spPr bwMode="auto">
              <a:xfrm>
                <a:off x="36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65" name="Rectangle 134"/>
              <p:cNvSpPr>
                <a:spLocks noChangeArrowheads="1"/>
              </p:cNvSpPr>
              <p:nvPr/>
            </p:nvSpPr>
            <p:spPr bwMode="auto">
              <a:xfrm>
                <a:off x="2130" y="1141"/>
                <a:ext cx="350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  <p:sp>
          <p:nvSpPr>
            <p:cNvPr id="114748" name="Line 135"/>
            <p:cNvSpPr>
              <a:spLocks noChangeShapeType="1"/>
            </p:cNvSpPr>
            <p:nvPr/>
          </p:nvSpPr>
          <p:spPr bwMode="auto">
            <a:xfrm>
              <a:off x="48" y="3328"/>
              <a:ext cx="81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136"/>
          <p:cNvGrpSpPr>
            <a:grpSpLocks/>
          </p:cNvGrpSpPr>
          <p:nvPr/>
        </p:nvGrpSpPr>
        <p:grpSpPr bwMode="auto">
          <a:xfrm>
            <a:off x="3030538" y="5562600"/>
            <a:ext cx="4208462" cy="890588"/>
            <a:chOff x="1909" y="3504"/>
            <a:chExt cx="2651" cy="561"/>
          </a:xfrm>
        </p:grpSpPr>
        <p:sp>
          <p:nvSpPr>
            <p:cNvPr id="114728" name="Text Box 137"/>
            <p:cNvSpPr txBox="1">
              <a:spLocks noChangeArrowheads="1"/>
            </p:cNvSpPr>
            <p:nvPr/>
          </p:nvSpPr>
          <p:spPr bwMode="auto">
            <a:xfrm>
              <a:off x="1909" y="3777"/>
              <a:ext cx="265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Likely dominated by</a:t>
              </a:r>
              <a:r>
                <a:rPr lang="en-US" altLang="en-US" sz="2400">
                  <a:solidFill>
                    <a:schemeClr val="hlink"/>
                  </a:solidFill>
                </a:rPr>
                <a:t> base cases  </a:t>
              </a:r>
              <a:endParaRPr lang="en-CA" altLang="en-US" sz="2400">
                <a:solidFill>
                  <a:schemeClr val="hlink"/>
                </a:solidFill>
              </a:endParaRPr>
            </a:p>
          </p:txBody>
        </p:sp>
        <p:sp>
          <p:nvSpPr>
            <p:cNvPr id="114729" name="Freeform 138"/>
            <p:cNvSpPr>
              <a:spLocks/>
            </p:cNvSpPr>
            <p:nvPr/>
          </p:nvSpPr>
          <p:spPr bwMode="auto">
            <a:xfrm>
              <a:off x="3504" y="3504"/>
              <a:ext cx="1008" cy="336"/>
            </a:xfrm>
            <a:custGeom>
              <a:avLst/>
              <a:gdLst>
                <a:gd name="T0" fmla="*/ 0 w 1008"/>
                <a:gd name="T1" fmla="*/ 336 h 336"/>
                <a:gd name="T2" fmla="*/ 365 w 1008"/>
                <a:gd name="T3" fmla="*/ 91 h 336"/>
                <a:gd name="T4" fmla="*/ 1008 w 1008"/>
                <a:gd name="T5" fmla="*/ 0 h 336"/>
                <a:gd name="T6" fmla="*/ 0 60000 65536"/>
                <a:gd name="T7" fmla="*/ 0 60000 65536"/>
                <a:gd name="T8" fmla="*/ 0 60000 65536"/>
                <a:gd name="T9" fmla="*/ 0 w 1008"/>
                <a:gd name="T10" fmla="*/ 0 h 336"/>
                <a:gd name="T11" fmla="*/ 1008 w 1008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8" h="336">
                  <a:moveTo>
                    <a:pt x="0" y="336"/>
                  </a:moveTo>
                  <a:cubicBezTo>
                    <a:pt x="61" y="295"/>
                    <a:pt x="197" y="147"/>
                    <a:pt x="365" y="91"/>
                  </a:cubicBezTo>
                  <a:cubicBezTo>
                    <a:pt x="533" y="35"/>
                    <a:pt x="874" y="19"/>
                    <a:pt x="1008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39"/>
          <p:cNvGrpSpPr>
            <a:grpSpLocks/>
          </p:cNvGrpSpPr>
          <p:nvPr/>
        </p:nvGrpSpPr>
        <p:grpSpPr bwMode="auto">
          <a:xfrm>
            <a:off x="7162800" y="5257800"/>
            <a:ext cx="1981200" cy="1193800"/>
            <a:chOff x="4512" y="3312"/>
            <a:chExt cx="1248" cy="752"/>
          </a:xfrm>
        </p:grpSpPr>
        <p:sp>
          <p:nvSpPr>
            <p:cNvPr id="114725" name="Oval 140"/>
            <p:cNvSpPr>
              <a:spLocks noChangeArrowheads="1"/>
            </p:cNvSpPr>
            <p:nvPr/>
          </p:nvSpPr>
          <p:spPr bwMode="auto">
            <a:xfrm>
              <a:off x="4512" y="3312"/>
              <a:ext cx="1248" cy="38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4726" name="Rectangle 141"/>
            <p:cNvSpPr>
              <a:spLocks noChangeArrowheads="1"/>
            </p:cNvSpPr>
            <p:nvPr/>
          </p:nvSpPr>
          <p:spPr bwMode="auto">
            <a:xfrm>
              <a:off x="4622" y="3776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hlink"/>
                  </a:solidFill>
                </a:rPr>
                <a:t>Exponential</a:t>
              </a:r>
            </a:p>
          </p:txBody>
        </p:sp>
        <p:sp>
          <p:nvSpPr>
            <p:cNvPr id="114727" name="Line 142"/>
            <p:cNvSpPr>
              <a:spLocks noChangeShapeType="1"/>
            </p:cNvSpPr>
            <p:nvPr/>
          </p:nvSpPr>
          <p:spPr bwMode="auto">
            <a:xfrm flipV="1">
              <a:off x="5136" y="3696"/>
              <a:ext cx="0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92719" name="Oval 143"/>
          <p:cNvSpPr>
            <a:spLocks noChangeArrowheads="1"/>
          </p:cNvSpPr>
          <p:nvPr/>
        </p:nvSpPr>
        <p:spPr bwMode="auto">
          <a:xfrm>
            <a:off x="5943600" y="609600"/>
            <a:ext cx="9144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2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2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9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92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92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2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2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2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2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92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92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92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2586" grpId="0" autoUpdateAnimBg="0"/>
      <p:bldP spid="792595" grpId="0" autoUpdateAnimBg="0"/>
      <p:bldP spid="792669" grpId="0" autoUpdateAnimBg="0"/>
      <p:bldP spid="792670" grpId="0" animBg="1" autoUpdateAnimBg="0"/>
      <p:bldP spid="792719" grpId="0" animBg="1" autoUpdateAnimBg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1T(n-b)+f(n)</a:t>
            </a:r>
          </a:p>
        </p:txBody>
      </p:sp>
      <p:sp>
        <p:nvSpPr>
          <p:cNvPr id="115715" name="Rectangle 3"/>
          <p:cNvSpPr>
            <a:spLocks noChangeArrowheads="1"/>
          </p:cNvSpPr>
          <p:nvPr/>
        </p:nvSpPr>
        <p:spPr bwMode="auto">
          <a:xfrm>
            <a:off x="76200" y="5284788"/>
            <a:ext cx="12192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h = ?</a:t>
            </a:r>
            <a:endParaRPr lang="en-CA" altLang="en-US" sz="2400"/>
          </a:p>
        </p:txBody>
      </p:sp>
      <p:sp>
        <p:nvSpPr>
          <p:cNvPr id="115716" name="Rectangle 4"/>
          <p:cNvSpPr>
            <a:spLocks noChangeArrowheads="1"/>
          </p:cNvSpPr>
          <p:nvPr/>
        </p:nvSpPr>
        <p:spPr bwMode="auto">
          <a:xfrm>
            <a:off x="7253288" y="1219200"/>
            <a:ext cx="1814512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Work in Level</a:t>
            </a:r>
            <a:endParaRPr lang="en-CA" altLang="en-US" sz="2400"/>
          </a:p>
        </p:txBody>
      </p:sp>
      <p:sp>
        <p:nvSpPr>
          <p:cNvPr id="115717" name="Rectangle 5"/>
          <p:cNvSpPr>
            <a:spLocks noChangeArrowheads="1"/>
          </p:cNvSpPr>
          <p:nvPr/>
        </p:nvSpPr>
        <p:spPr bwMode="auto">
          <a:xfrm>
            <a:off x="5842000" y="1219200"/>
            <a:ext cx="1411288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# stack frames</a:t>
            </a:r>
            <a:endParaRPr lang="en-CA" altLang="en-US" sz="2400"/>
          </a:p>
        </p:txBody>
      </p:sp>
      <p:sp>
        <p:nvSpPr>
          <p:cNvPr id="115718" name="Rectangle 6"/>
          <p:cNvSpPr>
            <a:spLocks noChangeArrowheads="1"/>
          </p:cNvSpPr>
          <p:nvPr/>
        </p:nvSpPr>
        <p:spPr bwMode="auto">
          <a:xfrm>
            <a:off x="4140200" y="1219200"/>
            <a:ext cx="1701800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Work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in stack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frame </a:t>
            </a:r>
            <a:endParaRPr lang="en-CA" altLang="en-US" sz="2400"/>
          </a:p>
        </p:txBody>
      </p:sp>
      <p:sp>
        <p:nvSpPr>
          <p:cNvPr id="115719" name="Rectangle 7"/>
          <p:cNvSpPr>
            <a:spLocks noChangeArrowheads="1"/>
          </p:cNvSpPr>
          <p:nvPr/>
        </p:nvSpPr>
        <p:spPr bwMode="auto">
          <a:xfrm>
            <a:off x="2613025" y="1219200"/>
            <a:ext cx="1527175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Instance</a:t>
            </a:r>
          </a:p>
          <a:p>
            <a:pPr algn="ctr" eaLnBrk="1" hangingPunct="1">
              <a:buFontTx/>
              <a:buNone/>
            </a:pPr>
            <a:r>
              <a:rPr lang="en-US" altLang="en-US" sz="2400"/>
              <a:t>size</a:t>
            </a:r>
            <a:endParaRPr lang="en-CA" altLang="en-US" sz="2400"/>
          </a:p>
        </p:txBody>
      </p:sp>
      <p:sp>
        <p:nvSpPr>
          <p:cNvPr id="115720" name="Line 8"/>
          <p:cNvSpPr>
            <a:spLocks noChangeShapeType="1"/>
          </p:cNvSpPr>
          <p:nvPr/>
        </p:nvSpPr>
        <p:spPr bwMode="auto">
          <a:xfrm>
            <a:off x="76200" y="12192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21" name="Line 9"/>
          <p:cNvSpPr>
            <a:spLocks noChangeShapeType="1"/>
          </p:cNvSpPr>
          <p:nvPr/>
        </p:nvSpPr>
        <p:spPr bwMode="auto">
          <a:xfrm>
            <a:off x="76200" y="255111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22" name="Line 10"/>
          <p:cNvSpPr>
            <a:spLocks noChangeShapeType="1"/>
          </p:cNvSpPr>
          <p:nvPr/>
        </p:nvSpPr>
        <p:spPr bwMode="auto">
          <a:xfrm flipV="1">
            <a:off x="0" y="3006725"/>
            <a:ext cx="9067800" cy="412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23" name="Line 11"/>
          <p:cNvSpPr>
            <a:spLocks noChangeShapeType="1"/>
          </p:cNvSpPr>
          <p:nvPr/>
        </p:nvSpPr>
        <p:spPr bwMode="auto">
          <a:xfrm>
            <a:off x="76200" y="346233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24" name="Line 12"/>
          <p:cNvSpPr>
            <a:spLocks noChangeShapeType="1"/>
          </p:cNvSpPr>
          <p:nvPr/>
        </p:nvSpPr>
        <p:spPr bwMode="auto">
          <a:xfrm>
            <a:off x="76200" y="3917950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25" name="Line 13"/>
          <p:cNvSpPr>
            <a:spLocks noChangeShapeType="1"/>
          </p:cNvSpPr>
          <p:nvPr/>
        </p:nvSpPr>
        <p:spPr bwMode="auto">
          <a:xfrm>
            <a:off x="76200" y="437356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26" name="Line 14"/>
          <p:cNvSpPr>
            <a:spLocks noChangeShapeType="1"/>
          </p:cNvSpPr>
          <p:nvPr/>
        </p:nvSpPr>
        <p:spPr bwMode="auto">
          <a:xfrm>
            <a:off x="76200" y="4829175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27" name="Line 15"/>
          <p:cNvSpPr>
            <a:spLocks noChangeShapeType="1"/>
          </p:cNvSpPr>
          <p:nvPr/>
        </p:nvSpPr>
        <p:spPr bwMode="auto">
          <a:xfrm>
            <a:off x="76200" y="528478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28" name="Line 16"/>
          <p:cNvSpPr>
            <a:spLocks noChangeShapeType="1"/>
          </p:cNvSpPr>
          <p:nvPr/>
        </p:nvSpPr>
        <p:spPr bwMode="auto">
          <a:xfrm>
            <a:off x="76200" y="57404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29" name="Line 17"/>
          <p:cNvSpPr>
            <a:spLocks noChangeShapeType="1"/>
          </p:cNvSpPr>
          <p:nvPr/>
        </p:nvSpPr>
        <p:spPr bwMode="auto">
          <a:xfrm>
            <a:off x="762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30" name="Line 18"/>
          <p:cNvSpPr>
            <a:spLocks noChangeShapeType="1"/>
          </p:cNvSpPr>
          <p:nvPr/>
        </p:nvSpPr>
        <p:spPr bwMode="auto">
          <a:xfrm>
            <a:off x="12954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31" name="Line 19"/>
          <p:cNvSpPr>
            <a:spLocks noChangeShapeType="1"/>
          </p:cNvSpPr>
          <p:nvPr/>
        </p:nvSpPr>
        <p:spPr bwMode="auto">
          <a:xfrm>
            <a:off x="2613025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32" name="Line 20"/>
          <p:cNvSpPr>
            <a:spLocks noChangeShapeType="1"/>
          </p:cNvSpPr>
          <p:nvPr/>
        </p:nvSpPr>
        <p:spPr bwMode="auto">
          <a:xfrm>
            <a:off x="41402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33" name="Line 21"/>
          <p:cNvSpPr>
            <a:spLocks noChangeShapeType="1"/>
          </p:cNvSpPr>
          <p:nvPr/>
        </p:nvSpPr>
        <p:spPr bwMode="auto">
          <a:xfrm>
            <a:off x="58420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34" name="Line 22"/>
          <p:cNvSpPr>
            <a:spLocks noChangeShapeType="1"/>
          </p:cNvSpPr>
          <p:nvPr/>
        </p:nvSpPr>
        <p:spPr bwMode="auto">
          <a:xfrm>
            <a:off x="7253288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5735" name="Line 23"/>
          <p:cNvSpPr>
            <a:spLocks noChangeShapeType="1"/>
          </p:cNvSpPr>
          <p:nvPr/>
        </p:nvSpPr>
        <p:spPr bwMode="auto">
          <a:xfrm>
            <a:off x="90678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grpSp>
        <p:nvGrpSpPr>
          <p:cNvPr id="115736" name="Group 24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115817" name="Oval 25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18" name="Oval 26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19" name="Oval 27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0" name="Oval 28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1" name="Oval 29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2" name="Oval 30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3" name="Oval 31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4" name="Oval 32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5" name="Oval 33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6" name="Oval 34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7" name="Oval 35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8" name="Oval 36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29" name="Oval 37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0" name="Oval 38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1" name="Oval 39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2" name="Oval 40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3" name="Rectangle 41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4" name="Oval 42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5" name="Oval 43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6" name="Oval 44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7" name="Oval 45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8" name="Oval 46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39" name="Oval 47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0" name="Oval 48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1" name="Oval 49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2" name="Oval 50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3" name="Oval 51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4" name="Oval 52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5" name="Oval 53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6" name="Oval 54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7" name="Oval 55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8" name="Oval 56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49" name="Oval 57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5850" name="Rectangle 58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" name="Group 59"/>
          <p:cNvGrpSpPr>
            <a:grpSpLocks/>
          </p:cNvGrpSpPr>
          <p:nvPr/>
        </p:nvGrpSpPr>
        <p:grpSpPr bwMode="auto">
          <a:xfrm>
            <a:off x="5867400" y="2590800"/>
            <a:ext cx="1411288" cy="3189288"/>
            <a:chOff x="3680" y="1607"/>
            <a:chExt cx="889" cy="2009"/>
          </a:xfrm>
        </p:grpSpPr>
        <p:sp>
          <p:nvSpPr>
            <p:cNvPr id="115809" name="Rectangle 60"/>
            <p:cNvSpPr>
              <a:spLocks noChangeArrowheads="1"/>
            </p:cNvSpPr>
            <p:nvPr/>
          </p:nvSpPr>
          <p:spPr bwMode="auto">
            <a:xfrm>
              <a:off x="3680" y="3329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 </a:t>
              </a:r>
            </a:p>
          </p:txBody>
        </p:sp>
        <p:sp>
          <p:nvSpPr>
            <p:cNvPr id="115810" name="Rectangle 61"/>
            <p:cNvSpPr>
              <a:spLocks noChangeArrowheads="1"/>
            </p:cNvSpPr>
            <p:nvPr/>
          </p:nvSpPr>
          <p:spPr bwMode="auto">
            <a:xfrm>
              <a:off x="3680" y="3042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811" name="Rectangle 62"/>
            <p:cNvSpPr>
              <a:spLocks noChangeArrowheads="1"/>
            </p:cNvSpPr>
            <p:nvPr/>
          </p:nvSpPr>
          <p:spPr bwMode="auto">
            <a:xfrm>
              <a:off x="3680" y="2755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 baseline="30000"/>
            </a:p>
          </p:txBody>
        </p:sp>
        <p:sp>
          <p:nvSpPr>
            <p:cNvPr id="115812" name="Rectangle 63"/>
            <p:cNvSpPr>
              <a:spLocks noChangeArrowheads="1"/>
            </p:cNvSpPr>
            <p:nvPr/>
          </p:nvSpPr>
          <p:spPr bwMode="auto">
            <a:xfrm>
              <a:off x="3680" y="2468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813" name="Rectangle 64"/>
            <p:cNvSpPr>
              <a:spLocks noChangeArrowheads="1"/>
            </p:cNvSpPr>
            <p:nvPr/>
          </p:nvSpPr>
          <p:spPr bwMode="auto">
            <a:xfrm>
              <a:off x="3680" y="2181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 baseline="30000"/>
            </a:p>
          </p:txBody>
        </p:sp>
        <p:sp>
          <p:nvSpPr>
            <p:cNvPr id="115814" name="Rectangle 65"/>
            <p:cNvSpPr>
              <a:spLocks noChangeArrowheads="1"/>
            </p:cNvSpPr>
            <p:nvPr/>
          </p:nvSpPr>
          <p:spPr bwMode="auto">
            <a:xfrm>
              <a:off x="3680" y="1894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115815" name="Rectangle 66"/>
            <p:cNvSpPr>
              <a:spLocks noChangeArrowheads="1"/>
            </p:cNvSpPr>
            <p:nvPr/>
          </p:nvSpPr>
          <p:spPr bwMode="auto">
            <a:xfrm>
              <a:off x="3680" y="1607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115816" name="Rectangle 67"/>
            <p:cNvSpPr>
              <a:spLocks noChangeArrowheads="1"/>
            </p:cNvSpPr>
            <p:nvPr/>
          </p:nvSpPr>
          <p:spPr bwMode="auto">
            <a:xfrm>
              <a:off x="4228" y="3317"/>
              <a:ext cx="116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sz="2000" baseline="-25000"/>
            </a:p>
          </p:txBody>
        </p:sp>
      </p:grp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7253288" y="2551113"/>
            <a:ext cx="1814512" cy="3189287"/>
            <a:chOff x="4569" y="1607"/>
            <a:chExt cx="1143" cy="2009"/>
          </a:xfrm>
        </p:grpSpPr>
        <p:sp>
          <p:nvSpPr>
            <p:cNvPr id="115801" name="Rectangle 69"/>
            <p:cNvSpPr>
              <a:spLocks noChangeArrowheads="1"/>
            </p:cNvSpPr>
            <p:nvPr/>
          </p:nvSpPr>
          <p:spPr bwMode="auto">
            <a:xfrm>
              <a:off x="4569" y="3329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f(0)    </a:t>
              </a:r>
              <a:endParaRPr lang="en-CA" altLang="en-US" sz="2400"/>
            </a:p>
          </p:txBody>
        </p:sp>
        <p:sp>
          <p:nvSpPr>
            <p:cNvPr id="115802" name="Rectangle 70"/>
            <p:cNvSpPr>
              <a:spLocks noChangeArrowheads="1"/>
            </p:cNvSpPr>
            <p:nvPr/>
          </p:nvSpPr>
          <p:spPr bwMode="auto">
            <a:xfrm>
              <a:off x="4569" y="3042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803" name="Rectangle 71"/>
            <p:cNvSpPr>
              <a:spLocks noChangeArrowheads="1"/>
            </p:cNvSpPr>
            <p:nvPr/>
          </p:nvSpPr>
          <p:spPr bwMode="auto">
            <a:xfrm>
              <a:off x="4569" y="2755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f(n-ib)</a:t>
              </a:r>
              <a:endParaRPr lang="en-CA" altLang="en-US" sz="2000"/>
            </a:p>
          </p:txBody>
        </p:sp>
        <p:sp>
          <p:nvSpPr>
            <p:cNvPr id="115804" name="Rectangle 72"/>
            <p:cNvSpPr>
              <a:spLocks noChangeArrowheads="1"/>
            </p:cNvSpPr>
            <p:nvPr/>
          </p:nvSpPr>
          <p:spPr bwMode="auto">
            <a:xfrm>
              <a:off x="4569" y="2468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805" name="Rectangle 73"/>
            <p:cNvSpPr>
              <a:spLocks noChangeArrowheads="1"/>
            </p:cNvSpPr>
            <p:nvPr/>
          </p:nvSpPr>
          <p:spPr bwMode="auto">
            <a:xfrm>
              <a:off x="4569" y="2181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f(n-2b)</a:t>
              </a:r>
              <a:endParaRPr lang="en-CA" altLang="en-US" sz="2000"/>
            </a:p>
          </p:txBody>
        </p:sp>
        <p:sp>
          <p:nvSpPr>
            <p:cNvPr id="115806" name="Rectangle 74"/>
            <p:cNvSpPr>
              <a:spLocks noChangeArrowheads="1"/>
            </p:cNvSpPr>
            <p:nvPr/>
          </p:nvSpPr>
          <p:spPr bwMode="auto">
            <a:xfrm>
              <a:off x="4569" y="1894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f(n-b)</a:t>
              </a:r>
              <a:endParaRPr lang="en-CA" altLang="en-US" sz="2000"/>
            </a:p>
          </p:txBody>
        </p:sp>
        <p:sp>
          <p:nvSpPr>
            <p:cNvPr id="115807" name="Rectangle 75"/>
            <p:cNvSpPr>
              <a:spLocks noChangeArrowheads="1"/>
            </p:cNvSpPr>
            <p:nvPr/>
          </p:nvSpPr>
          <p:spPr bwMode="auto">
            <a:xfrm>
              <a:off x="4569" y="1607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f(n)</a:t>
              </a:r>
              <a:endParaRPr lang="en-CA" altLang="en-US" sz="2000"/>
            </a:p>
          </p:txBody>
        </p:sp>
        <p:sp>
          <p:nvSpPr>
            <p:cNvPr id="115808" name="Rectangle 76"/>
            <p:cNvSpPr>
              <a:spLocks noChangeArrowheads="1"/>
            </p:cNvSpPr>
            <p:nvPr/>
          </p:nvSpPr>
          <p:spPr bwMode="auto">
            <a:xfrm>
              <a:off x="4900" y="3317"/>
              <a:ext cx="116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sz="2000" baseline="-25000"/>
            </a:p>
          </p:txBody>
        </p:sp>
      </p:grpSp>
      <p:grpSp>
        <p:nvGrpSpPr>
          <p:cNvPr id="5" name="Group 77"/>
          <p:cNvGrpSpPr>
            <a:grpSpLocks/>
          </p:cNvGrpSpPr>
          <p:nvPr/>
        </p:nvGrpSpPr>
        <p:grpSpPr bwMode="auto">
          <a:xfrm>
            <a:off x="76200" y="2551113"/>
            <a:ext cx="5765800" cy="3189287"/>
            <a:chOff x="48" y="1607"/>
            <a:chExt cx="3632" cy="2009"/>
          </a:xfrm>
        </p:grpSpPr>
        <p:sp>
          <p:nvSpPr>
            <p:cNvPr id="115784" name="Rectangle 78"/>
            <p:cNvSpPr>
              <a:spLocks noChangeArrowheads="1"/>
            </p:cNvSpPr>
            <p:nvPr/>
          </p:nvSpPr>
          <p:spPr bwMode="auto">
            <a:xfrm>
              <a:off x="1646" y="1894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n-b</a:t>
              </a:r>
              <a:endParaRPr lang="en-CA" altLang="en-US" sz="2000" baseline="30000"/>
            </a:p>
          </p:txBody>
        </p:sp>
        <p:sp>
          <p:nvSpPr>
            <p:cNvPr id="115785" name="Rectangle 79"/>
            <p:cNvSpPr>
              <a:spLocks noChangeArrowheads="1"/>
            </p:cNvSpPr>
            <p:nvPr/>
          </p:nvSpPr>
          <p:spPr bwMode="auto">
            <a:xfrm>
              <a:off x="1646" y="1607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/>
            </a:p>
          </p:txBody>
        </p:sp>
        <p:grpSp>
          <p:nvGrpSpPr>
            <p:cNvPr id="115786" name="Group 80"/>
            <p:cNvGrpSpPr>
              <a:grpSpLocks/>
            </p:cNvGrpSpPr>
            <p:nvPr/>
          </p:nvGrpSpPr>
          <p:grpSpPr bwMode="auto">
            <a:xfrm>
              <a:off x="1646" y="2181"/>
              <a:ext cx="962" cy="1435"/>
              <a:chOff x="1646" y="2181"/>
              <a:chExt cx="962" cy="1435"/>
            </a:xfrm>
          </p:grpSpPr>
          <p:sp>
            <p:nvSpPr>
              <p:cNvPr id="115796" name="Rectangle 81"/>
              <p:cNvSpPr>
                <a:spLocks noChangeArrowheads="1"/>
              </p:cNvSpPr>
              <p:nvPr/>
            </p:nvSpPr>
            <p:spPr bwMode="auto">
              <a:xfrm>
                <a:off x="1646" y="3329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n-hb</a:t>
                </a:r>
                <a:endParaRPr lang="en-CA" altLang="en-US" sz="2000" baseline="30000"/>
              </a:p>
            </p:txBody>
          </p:sp>
          <p:sp>
            <p:nvSpPr>
              <p:cNvPr id="115797" name="Rectangle 82"/>
              <p:cNvSpPr>
                <a:spLocks noChangeArrowheads="1"/>
              </p:cNvSpPr>
              <p:nvPr/>
            </p:nvSpPr>
            <p:spPr bwMode="auto">
              <a:xfrm>
                <a:off x="1646" y="3042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15798" name="Rectangle 83"/>
              <p:cNvSpPr>
                <a:spLocks noChangeArrowheads="1"/>
              </p:cNvSpPr>
              <p:nvPr/>
            </p:nvSpPr>
            <p:spPr bwMode="auto">
              <a:xfrm>
                <a:off x="1646" y="2755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n-ib</a:t>
                </a:r>
                <a:endParaRPr lang="en-CA" altLang="en-US" sz="2000" baseline="30000"/>
              </a:p>
            </p:txBody>
          </p:sp>
          <p:sp>
            <p:nvSpPr>
              <p:cNvPr id="115799" name="Rectangle 84"/>
              <p:cNvSpPr>
                <a:spLocks noChangeArrowheads="1"/>
              </p:cNvSpPr>
              <p:nvPr/>
            </p:nvSpPr>
            <p:spPr bwMode="auto">
              <a:xfrm>
                <a:off x="1646" y="2468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15800" name="Rectangle 85"/>
              <p:cNvSpPr>
                <a:spLocks noChangeArrowheads="1"/>
              </p:cNvSpPr>
              <p:nvPr/>
            </p:nvSpPr>
            <p:spPr bwMode="auto">
              <a:xfrm>
                <a:off x="1646" y="2181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n-2b</a:t>
                </a:r>
                <a:endParaRPr lang="en-CA" altLang="en-US" sz="2000" baseline="30000"/>
              </a:p>
            </p:txBody>
          </p:sp>
        </p:grpSp>
        <p:grpSp>
          <p:nvGrpSpPr>
            <p:cNvPr id="115787" name="Group 86"/>
            <p:cNvGrpSpPr>
              <a:grpSpLocks/>
            </p:cNvGrpSpPr>
            <p:nvPr/>
          </p:nvGrpSpPr>
          <p:grpSpPr bwMode="auto">
            <a:xfrm>
              <a:off x="2608" y="1607"/>
              <a:ext cx="1072" cy="2009"/>
              <a:chOff x="2608" y="1607"/>
              <a:chExt cx="1072" cy="2009"/>
            </a:xfrm>
          </p:grpSpPr>
          <p:sp>
            <p:nvSpPr>
              <p:cNvPr id="115789" name="Rectangle 87"/>
              <p:cNvSpPr>
                <a:spLocks noChangeArrowheads="1"/>
              </p:cNvSpPr>
              <p:nvPr/>
            </p:nvSpPr>
            <p:spPr bwMode="auto">
              <a:xfrm>
                <a:off x="2608" y="3329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T(0)</a:t>
                </a:r>
                <a:endParaRPr lang="en-CA" altLang="en-US" sz="2000"/>
              </a:p>
            </p:txBody>
          </p:sp>
          <p:sp>
            <p:nvSpPr>
              <p:cNvPr id="115790" name="Rectangle 88"/>
              <p:cNvSpPr>
                <a:spLocks noChangeArrowheads="1"/>
              </p:cNvSpPr>
              <p:nvPr/>
            </p:nvSpPr>
            <p:spPr bwMode="auto">
              <a:xfrm>
                <a:off x="2608" y="3042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15791" name="Rectangle 89"/>
              <p:cNvSpPr>
                <a:spLocks noChangeArrowheads="1"/>
              </p:cNvSpPr>
              <p:nvPr/>
            </p:nvSpPr>
            <p:spPr bwMode="auto">
              <a:xfrm>
                <a:off x="2608" y="2755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f(n-ib)</a:t>
                </a:r>
                <a:endParaRPr lang="en-CA" altLang="en-US" sz="2400"/>
              </a:p>
            </p:txBody>
          </p:sp>
          <p:sp>
            <p:nvSpPr>
              <p:cNvPr id="115792" name="Rectangle 90"/>
              <p:cNvSpPr>
                <a:spLocks noChangeArrowheads="1"/>
              </p:cNvSpPr>
              <p:nvPr/>
            </p:nvSpPr>
            <p:spPr bwMode="auto">
              <a:xfrm>
                <a:off x="2608" y="2468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15793" name="Rectangle 91"/>
              <p:cNvSpPr>
                <a:spLocks noChangeArrowheads="1"/>
              </p:cNvSpPr>
              <p:nvPr/>
            </p:nvSpPr>
            <p:spPr bwMode="auto">
              <a:xfrm>
                <a:off x="2608" y="2181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f(n-2b)</a:t>
                </a:r>
                <a:endParaRPr lang="en-CA" altLang="en-US" sz="2000"/>
              </a:p>
            </p:txBody>
          </p:sp>
          <p:sp>
            <p:nvSpPr>
              <p:cNvPr id="115794" name="Rectangle 92"/>
              <p:cNvSpPr>
                <a:spLocks noChangeArrowheads="1"/>
              </p:cNvSpPr>
              <p:nvPr/>
            </p:nvSpPr>
            <p:spPr bwMode="auto">
              <a:xfrm>
                <a:off x="2608" y="1894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f(n-b)</a:t>
                </a:r>
                <a:endParaRPr lang="en-CA" altLang="en-US" sz="2000"/>
              </a:p>
            </p:txBody>
          </p:sp>
          <p:sp>
            <p:nvSpPr>
              <p:cNvPr id="115795" name="Rectangle 93"/>
              <p:cNvSpPr>
                <a:spLocks noChangeArrowheads="1"/>
              </p:cNvSpPr>
              <p:nvPr/>
            </p:nvSpPr>
            <p:spPr bwMode="auto">
              <a:xfrm>
                <a:off x="2608" y="1607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f(n)</a:t>
                </a:r>
                <a:endParaRPr lang="en-CA" altLang="en-US" sz="2000"/>
              </a:p>
            </p:txBody>
          </p:sp>
        </p:grpSp>
        <p:sp useBgFill="1">
          <p:nvSpPr>
            <p:cNvPr id="115788" name="Rectangle 94"/>
            <p:cNvSpPr>
              <a:spLocks noChangeArrowheads="1"/>
            </p:cNvSpPr>
            <p:nvPr/>
          </p:nvSpPr>
          <p:spPr bwMode="auto">
            <a:xfrm>
              <a:off x="48" y="3329"/>
              <a:ext cx="768" cy="28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h = </a:t>
              </a:r>
              <a:r>
                <a:rPr lang="en-US" altLang="en-US" sz="2400" baseline="30000"/>
                <a:t>n</a:t>
              </a:r>
              <a:r>
                <a:rPr lang="en-US" altLang="en-US" sz="2400"/>
                <a:t>/</a:t>
              </a:r>
              <a:r>
                <a:rPr lang="en-US" altLang="en-US" sz="2400" baseline="-25000"/>
                <a:t>b</a:t>
              </a:r>
              <a:endParaRPr lang="en-CA" altLang="en-US" sz="2400"/>
            </a:p>
          </p:txBody>
        </p:sp>
      </p:grpSp>
      <p:grpSp>
        <p:nvGrpSpPr>
          <p:cNvPr id="115740" name="Group 95"/>
          <p:cNvGrpSpPr>
            <a:grpSpLocks/>
          </p:cNvGrpSpPr>
          <p:nvPr/>
        </p:nvGrpSpPr>
        <p:grpSpPr bwMode="auto">
          <a:xfrm>
            <a:off x="76200" y="1219200"/>
            <a:ext cx="2536825" cy="4521200"/>
            <a:chOff x="48" y="768"/>
            <a:chExt cx="1598" cy="2848"/>
          </a:xfrm>
        </p:grpSpPr>
        <p:sp>
          <p:nvSpPr>
            <p:cNvPr id="115744" name="Rectangle 96"/>
            <p:cNvSpPr>
              <a:spLocks noChangeArrowheads="1"/>
            </p:cNvSpPr>
            <p:nvPr/>
          </p:nvSpPr>
          <p:spPr bwMode="auto">
            <a:xfrm>
              <a:off x="816" y="3329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45" name="Rectangle 97"/>
            <p:cNvSpPr>
              <a:spLocks noChangeArrowheads="1"/>
            </p:cNvSpPr>
            <p:nvPr/>
          </p:nvSpPr>
          <p:spPr bwMode="auto">
            <a:xfrm>
              <a:off x="816" y="3042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46" name="Rectangle 98"/>
            <p:cNvSpPr>
              <a:spLocks noChangeArrowheads="1"/>
            </p:cNvSpPr>
            <p:nvPr/>
          </p:nvSpPr>
          <p:spPr bwMode="auto">
            <a:xfrm>
              <a:off x="48" y="3042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47" name="Rectangle 99"/>
            <p:cNvSpPr>
              <a:spLocks noChangeArrowheads="1"/>
            </p:cNvSpPr>
            <p:nvPr/>
          </p:nvSpPr>
          <p:spPr bwMode="auto">
            <a:xfrm>
              <a:off x="816" y="2755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48" name="Rectangle 100"/>
            <p:cNvSpPr>
              <a:spLocks noChangeArrowheads="1"/>
            </p:cNvSpPr>
            <p:nvPr/>
          </p:nvSpPr>
          <p:spPr bwMode="auto">
            <a:xfrm>
              <a:off x="48" y="2755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i</a:t>
              </a:r>
              <a:endParaRPr lang="en-CA" altLang="en-US" sz="2400"/>
            </a:p>
          </p:txBody>
        </p:sp>
        <p:sp>
          <p:nvSpPr>
            <p:cNvPr id="115749" name="Rectangle 101"/>
            <p:cNvSpPr>
              <a:spLocks noChangeArrowheads="1"/>
            </p:cNvSpPr>
            <p:nvPr/>
          </p:nvSpPr>
          <p:spPr bwMode="auto">
            <a:xfrm>
              <a:off x="816" y="2468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50" name="Rectangle 102"/>
            <p:cNvSpPr>
              <a:spLocks noChangeArrowheads="1"/>
            </p:cNvSpPr>
            <p:nvPr/>
          </p:nvSpPr>
          <p:spPr bwMode="auto">
            <a:xfrm>
              <a:off x="48" y="2468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51" name="Rectangle 103"/>
            <p:cNvSpPr>
              <a:spLocks noChangeArrowheads="1"/>
            </p:cNvSpPr>
            <p:nvPr/>
          </p:nvSpPr>
          <p:spPr bwMode="auto">
            <a:xfrm>
              <a:off x="816" y="2181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52" name="Rectangle 104"/>
            <p:cNvSpPr>
              <a:spLocks noChangeArrowheads="1"/>
            </p:cNvSpPr>
            <p:nvPr/>
          </p:nvSpPr>
          <p:spPr bwMode="auto">
            <a:xfrm>
              <a:off x="48" y="2181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2</a:t>
              </a:r>
              <a:endParaRPr lang="en-CA" altLang="en-US" sz="2400"/>
            </a:p>
          </p:txBody>
        </p:sp>
        <p:sp>
          <p:nvSpPr>
            <p:cNvPr id="115753" name="Rectangle 105"/>
            <p:cNvSpPr>
              <a:spLocks noChangeArrowheads="1"/>
            </p:cNvSpPr>
            <p:nvPr/>
          </p:nvSpPr>
          <p:spPr bwMode="auto">
            <a:xfrm>
              <a:off x="816" y="1894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54" name="Rectangle 106"/>
            <p:cNvSpPr>
              <a:spLocks noChangeArrowheads="1"/>
            </p:cNvSpPr>
            <p:nvPr/>
          </p:nvSpPr>
          <p:spPr bwMode="auto">
            <a:xfrm>
              <a:off x="48" y="1894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115755" name="Rectangle 107"/>
            <p:cNvSpPr>
              <a:spLocks noChangeArrowheads="1"/>
            </p:cNvSpPr>
            <p:nvPr/>
          </p:nvSpPr>
          <p:spPr bwMode="auto">
            <a:xfrm>
              <a:off x="816" y="1607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56" name="Rectangle 108"/>
            <p:cNvSpPr>
              <a:spLocks noChangeArrowheads="1"/>
            </p:cNvSpPr>
            <p:nvPr/>
          </p:nvSpPr>
          <p:spPr bwMode="auto">
            <a:xfrm>
              <a:off x="48" y="1607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0</a:t>
              </a:r>
              <a:endParaRPr lang="en-CA" altLang="en-US" sz="2400"/>
            </a:p>
          </p:txBody>
        </p:sp>
        <p:sp>
          <p:nvSpPr>
            <p:cNvPr id="115757" name="Rectangle 109"/>
            <p:cNvSpPr>
              <a:spLocks noChangeArrowheads="1"/>
            </p:cNvSpPr>
            <p:nvPr/>
          </p:nvSpPr>
          <p:spPr bwMode="auto">
            <a:xfrm>
              <a:off x="816" y="768"/>
              <a:ext cx="830" cy="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115758" name="Rectangle 110"/>
            <p:cNvSpPr>
              <a:spLocks noChangeArrowheads="1"/>
            </p:cNvSpPr>
            <p:nvPr/>
          </p:nvSpPr>
          <p:spPr bwMode="auto">
            <a:xfrm>
              <a:off x="48" y="768"/>
              <a:ext cx="768" cy="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Level</a:t>
              </a:r>
              <a:endParaRPr lang="en-CA" altLang="en-US" sz="2400"/>
            </a:p>
          </p:txBody>
        </p:sp>
        <p:grpSp>
          <p:nvGrpSpPr>
            <p:cNvPr id="115759" name="Group 111"/>
            <p:cNvGrpSpPr>
              <a:grpSpLocks/>
            </p:cNvGrpSpPr>
            <p:nvPr/>
          </p:nvGrpSpPr>
          <p:grpSpPr bwMode="auto">
            <a:xfrm>
              <a:off x="894" y="1983"/>
              <a:ext cx="650" cy="106"/>
              <a:chOff x="260" y="1787"/>
              <a:chExt cx="942" cy="147"/>
            </a:xfrm>
          </p:grpSpPr>
          <p:sp>
            <p:nvSpPr>
              <p:cNvPr id="115780" name="Oval 112"/>
              <p:cNvSpPr>
                <a:spLocks noChangeArrowheads="1"/>
              </p:cNvSpPr>
              <p:nvPr/>
            </p:nvSpPr>
            <p:spPr bwMode="auto">
              <a:xfrm>
                <a:off x="805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81" name="Oval 113"/>
              <p:cNvSpPr>
                <a:spLocks noChangeArrowheads="1"/>
              </p:cNvSpPr>
              <p:nvPr/>
            </p:nvSpPr>
            <p:spPr bwMode="auto">
              <a:xfrm>
                <a:off x="533" y="1792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115782" name="Oval 114"/>
              <p:cNvSpPr>
                <a:spLocks noChangeArrowheads="1"/>
              </p:cNvSpPr>
              <p:nvPr/>
            </p:nvSpPr>
            <p:spPr bwMode="auto">
              <a:xfrm>
                <a:off x="1100" y="1787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83" name="Oval 115"/>
              <p:cNvSpPr>
                <a:spLocks noChangeArrowheads="1"/>
              </p:cNvSpPr>
              <p:nvPr/>
            </p:nvSpPr>
            <p:spPr bwMode="auto">
              <a:xfrm>
                <a:off x="260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sp>
          <p:nvSpPr>
            <p:cNvPr id="115760" name="Oval 116"/>
            <p:cNvSpPr>
              <a:spLocks noChangeArrowheads="1"/>
            </p:cNvSpPr>
            <p:nvPr/>
          </p:nvSpPr>
          <p:spPr bwMode="auto">
            <a:xfrm>
              <a:off x="1177" y="1727"/>
              <a:ext cx="71" cy="10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grpSp>
          <p:nvGrpSpPr>
            <p:cNvPr id="115761" name="Group 117"/>
            <p:cNvGrpSpPr>
              <a:grpSpLocks/>
            </p:cNvGrpSpPr>
            <p:nvPr/>
          </p:nvGrpSpPr>
          <p:grpSpPr bwMode="auto">
            <a:xfrm>
              <a:off x="829" y="2887"/>
              <a:ext cx="778" cy="57"/>
              <a:chOff x="530" y="1115"/>
              <a:chExt cx="3575" cy="182"/>
            </a:xfrm>
          </p:grpSpPr>
          <p:sp>
            <p:nvSpPr>
              <p:cNvPr id="115763" name="Oval 118"/>
              <p:cNvSpPr>
                <a:spLocks noChangeArrowheads="1"/>
              </p:cNvSpPr>
              <p:nvPr/>
            </p:nvSpPr>
            <p:spPr bwMode="auto">
              <a:xfrm>
                <a:off x="232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4" name="Oval 119"/>
              <p:cNvSpPr>
                <a:spLocks noChangeArrowheads="1"/>
              </p:cNvSpPr>
              <p:nvPr/>
            </p:nvSpPr>
            <p:spPr bwMode="auto">
              <a:xfrm>
                <a:off x="3925" y="1115"/>
                <a:ext cx="180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5" name="Oval 120"/>
              <p:cNvSpPr>
                <a:spLocks noChangeArrowheads="1"/>
              </p:cNvSpPr>
              <p:nvPr/>
            </p:nvSpPr>
            <p:spPr bwMode="auto">
              <a:xfrm>
                <a:off x="53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6" name="Oval 121"/>
              <p:cNvSpPr>
                <a:spLocks noChangeArrowheads="1"/>
              </p:cNvSpPr>
              <p:nvPr/>
            </p:nvSpPr>
            <p:spPr bwMode="auto">
              <a:xfrm>
                <a:off x="746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7" name="Oval 122"/>
              <p:cNvSpPr>
                <a:spLocks noChangeArrowheads="1"/>
              </p:cNvSpPr>
              <p:nvPr/>
            </p:nvSpPr>
            <p:spPr bwMode="auto">
              <a:xfrm>
                <a:off x="9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8" name="Oval 123"/>
              <p:cNvSpPr>
                <a:spLocks noChangeArrowheads="1"/>
              </p:cNvSpPr>
              <p:nvPr/>
            </p:nvSpPr>
            <p:spPr bwMode="auto">
              <a:xfrm>
                <a:off x="1199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9" name="Oval 124"/>
              <p:cNvSpPr>
                <a:spLocks noChangeArrowheads="1"/>
              </p:cNvSpPr>
              <p:nvPr/>
            </p:nvSpPr>
            <p:spPr bwMode="auto">
              <a:xfrm>
                <a:off x="1429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0" name="Oval 125"/>
              <p:cNvSpPr>
                <a:spLocks noChangeArrowheads="1"/>
              </p:cNvSpPr>
              <p:nvPr/>
            </p:nvSpPr>
            <p:spPr bwMode="auto">
              <a:xfrm>
                <a:off x="166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1" name="Oval 126"/>
              <p:cNvSpPr>
                <a:spLocks noChangeArrowheads="1"/>
              </p:cNvSpPr>
              <p:nvPr/>
            </p:nvSpPr>
            <p:spPr bwMode="auto">
              <a:xfrm>
                <a:off x="1877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2" name="Oval 127"/>
              <p:cNvSpPr>
                <a:spLocks noChangeArrowheads="1"/>
              </p:cNvSpPr>
              <p:nvPr/>
            </p:nvSpPr>
            <p:spPr bwMode="auto">
              <a:xfrm>
                <a:off x="2093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3" name="Oval 128"/>
              <p:cNvSpPr>
                <a:spLocks noChangeArrowheads="1"/>
              </p:cNvSpPr>
              <p:nvPr/>
            </p:nvSpPr>
            <p:spPr bwMode="auto">
              <a:xfrm>
                <a:off x="255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4" name="Oval 129"/>
              <p:cNvSpPr>
                <a:spLocks noChangeArrowheads="1"/>
              </p:cNvSpPr>
              <p:nvPr/>
            </p:nvSpPr>
            <p:spPr bwMode="auto">
              <a:xfrm>
                <a:off x="27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5" name="Oval 130"/>
              <p:cNvSpPr>
                <a:spLocks noChangeArrowheads="1"/>
              </p:cNvSpPr>
              <p:nvPr/>
            </p:nvSpPr>
            <p:spPr bwMode="auto">
              <a:xfrm>
                <a:off x="3008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6" name="Oval 131"/>
              <p:cNvSpPr>
                <a:spLocks noChangeArrowheads="1"/>
              </p:cNvSpPr>
              <p:nvPr/>
            </p:nvSpPr>
            <p:spPr bwMode="auto">
              <a:xfrm>
                <a:off x="3240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7" name="Oval 132"/>
              <p:cNvSpPr>
                <a:spLocks noChangeArrowheads="1"/>
              </p:cNvSpPr>
              <p:nvPr/>
            </p:nvSpPr>
            <p:spPr bwMode="auto">
              <a:xfrm>
                <a:off x="345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8" name="Oval 133"/>
              <p:cNvSpPr>
                <a:spLocks noChangeArrowheads="1"/>
              </p:cNvSpPr>
              <p:nvPr/>
            </p:nvSpPr>
            <p:spPr bwMode="auto">
              <a:xfrm>
                <a:off x="36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79" name="Rectangle 134"/>
              <p:cNvSpPr>
                <a:spLocks noChangeArrowheads="1"/>
              </p:cNvSpPr>
              <p:nvPr/>
            </p:nvSpPr>
            <p:spPr bwMode="auto">
              <a:xfrm>
                <a:off x="2130" y="1141"/>
                <a:ext cx="350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  <p:sp>
          <p:nvSpPr>
            <p:cNvPr id="115762" name="Line 135"/>
            <p:cNvSpPr>
              <a:spLocks noChangeShapeType="1"/>
            </p:cNvSpPr>
            <p:nvPr/>
          </p:nvSpPr>
          <p:spPr bwMode="auto">
            <a:xfrm>
              <a:off x="48" y="3328"/>
              <a:ext cx="81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93736" name="Oval 136"/>
          <p:cNvSpPr>
            <a:spLocks noChangeArrowheads="1"/>
          </p:cNvSpPr>
          <p:nvPr/>
        </p:nvSpPr>
        <p:spPr bwMode="auto">
          <a:xfrm>
            <a:off x="5105400" y="609600"/>
            <a:ext cx="9144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hlink"/>
              </a:solidFill>
            </a:endParaRPr>
          </a:p>
        </p:txBody>
      </p:sp>
      <p:sp>
        <p:nvSpPr>
          <p:cNvPr id="793737" name="Text Box 137"/>
          <p:cNvSpPr txBox="1">
            <a:spLocks noChangeArrowheads="1"/>
          </p:cNvSpPr>
          <p:nvPr/>
        </p:nvSpPr>
        <p:spPr bwMode="auto">
          <a:xfrm>
            <a:off x="2193925" y="6042025"/>
            <a:ext cx="400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Total Work  T(n) = </a:t>
            </a:r>
            <a:r>
              <a:rPr lang="en-CA" altLang="en-US" sz="2400">
                <a:cs typeface="Times New Roman" pitchFamily="18" charset="0"/>
              </a:rPr>
              <a:t>∑</a:t>
            </a:r>
            <a:r>
              <a:rPr lang="en-US" altLang="en-US" sz="2400" baseline="-25000">
                <a:cs typeface="Times New Roman" pitchFamily="18" charset="0"/>
              </a:rPr>
              <a:t>i=0..h</a:t>
            </a:r>
            <a:r>
              <a:rPr lang="en-US" altLang="en-US" sz="2400">
                <a:cs typeface="Times New Roman" pitchFamily="18" charset="0"/>
              </a:rPr>
              <a:t> </a:t>
            </a:r>
            <a:r>
              <a:rPr lang="en-US" altLang="en-US" sz="2400"/>
              <a:t>f(b</a:t>
            </a:r>
            <a:r>
              <a:rPr lang="en-CA" altLang="en-US" sz="2400"/>
              <a:t>·</a:t>
            </a:r>
            <a:r>
              <a:rPr lang="en-US" altLang="en-US" sz="2400"/>
              <a:t>i)</a:t>
            </a:r>
            <a:endParaRPr lang="en-CA" altLang="en-US" sz="2400"/>
          </a:p>
        </p:txBody>
      </p:sp>
      <p:sp>
        <p:nvSpPr>
          <p:cNvPr id="793738" name="Text Box 138"/>
          <p:cNvSpPr txBox="1">
            <a:spLocks noChangeArrowheads="1"/>
          </p:cNvSpPr>
          <p:nvPr/>
        </p:nvSpPr>
        <p:spPr bwMode="auto">
          <a:xfrm>
            <a:off x="6172200" y="6019800"/>
            <a:ext cx="2819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= </a:t>
            </a:r>
            <a:r>
              <a:rPr lang="en-CA" altLang="en-US" sz="2400"/>
              <a:t>θ</a:t>
            </a:r>
            <a:r>
              <a:rPr lang="en-US" altLang="en-US" sz="2400"/>
              <a:t>(f(n))   or </a:t>
            </a:r>
            <a:r>
              <a:rPr lang="en-CA" altLang="en-US" sz="2400"/>
              <a:t>θ</a:t>
            </a:r>
            <a:r>
              <a:rPr lang="en-US" altLang="en-US" sz="2400"/>
              <a:t>(n</a:t>
            </a:r>
            <a:r>
              <a:rPr lang="en-CA" altLang="en-US" sz="2000"/>
              <a:t>·</a:t>
            </a:r>
            <a:r>
              <a:rPr lang="en-US" altLang="en-US" sz="2400"/>
              <a:t>f(n))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3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3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9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3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3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937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937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3736" grpId="0" animBg="1" autoUpdateAnimBg="0"/>
      <p:bldP spid="793737" grpId="0" autoUpdateAnimBg="0"/>
      <p:bldP spid="793738" grpId="0" autoUpdateAnimBg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i="1" smtClean="0"/>
              <a:t>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 =</a:t>
            </a:r>
            <a:r>
              <a:rPr lang="en-US" altLang="en-US" sz="3600" smtClean="0"/>
              <a:t> </a:t>
            </a:r>
            <a:r>
              <a:rPr lang="en-CA" altLang="en-US" sz="3600" i="1" smtClean="0"/>
              <a:t>aT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/</a:t>
            </a:r>
            <a:r>
              <a:rPr lang="en-CA" altLang="en-US" sz="3600" i="1" smtClean="0"/>
              <a:t>b</a:t>
            </a:r>
            <a:r>
              <a:rPr lang="en-CA" altLang="en-US" sz="3600" smtClean="0"/>
              <a:t>)+</a:t>
            </a:r>
            <a:r>
              <a:rPr lang="en-CA" altLang="en-US" sz="3600" i="1" smtClean="0"/>
              <a:t>f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</a:t>
            </a:r>
          </a:p>
        </p:txBody>
      </p:sp>
      <p:pic>
        <p:nvPicPr>
          <p:cNvPr id="116739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913" y="1976438"/>
            <a:ext cx="9067800" cy="3814762"/>
          </a:xfr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6858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mtClean="0">
                <a:latin typeface="Comic Sans MS" pitchFamily="66" charset="0"/>
              </a:rPr>
              <a:t>Relevant Mathematics</a:t>
            </a:r>
            <a:br>
              <a:rPr lang="en-US" altLang="en-US" smtClean="0">
                <a:latin typeface="Comic Sans MS" pitchFamily="66" charset="0"/>
              </a:rPr>
            </a:br>
            <a:r>
              <a:rPr lang="en-US" altLang="en-US" smtClean="0">
                <a:latin typeface="Comic Sans MS" pitchFamily="66" charset="0"/>
              </a:rPr>
              <a:t>In more detail.</a:t>
            </a:r>
            <a:endParaRPr lang="en-US" altLang="en-US" smtClean="0"/>
          </a:p>
        </p:txBody>
      </p:sp>
      <p:sp>
        <p:nvSpPr>
          <p:cNvPr id="11776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4876800"/>
            <a:ext cx="6400800" cy="1752600"/>
          </a:xfrm>
        </p:spPr>
        <p:txBody>
          <a:bodyPr/>
          <a:lstStyle/>
          <a:p>
            <a:pPr eaLnBrk="1" hangingPunct="1"/>
            <a:r>
              <a:rPr lang="en-US" altLang="en-US" sz="2400" b="1" dirty="0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 smtClean="0">
                <a:solidFill>
                  <a:schemeClr val="tx2"/>
                </a:solidFill>
              </a:rPr>
              <a:t>York University</a:t>
            </a:r>
            <a:endParaRPr lang="en-US" altLang="en-US" sz="2400" dirty="0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 smtClean="0"/>
          </a:p>
        </p:txBody>
      </p:sp>
      <p:graphicFrame>
        <p:nvGraphicFramePr>
          <p:cNvPr id="117764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71"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7765" name="Text Box 5"/>
          <p:cNvSpPr txBox="1">
            <a:spLocks noChangeArrowheads="1"/>
          </p:cNvSpPr>
          <p:nvPr/>
        </p:nvSpPr>
        <p:spPr bwMode="auto">
          <a:xfrm>
            <a:off x="7200900" y="6399213"/>
            <a:ext cx="2255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accent2"/>
                </a:solidFill>
                <a:latin typeface="Comic Sans MS" pitchFamily="66" charset="0"/>
              </a:rPr>
              <a:t>COSC 3101</a:t>
            </a:r>
            <a:endParaRPr lang="en-US" altLang="en-US" sz="240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0" y="6019800"/>
            <a:ext cx="1958975" cy="82232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skipped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sp>
        <p:nvSpPr>
          <p:cNvPr id="117767" name="WordArt 7"/>
          <p:cNvSpPr>
            <a:spLocks noChangeArrowheads="1" noChangeShapeType="1" noTextEdit="1"/>
          </p:cNvSpPr>
          <p:nvPr/>
        </p:nvSpPr>
        <p:spPr bwMode="auto">
          <a:xfrm>
            <a:off x="457200" y="6858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pic>
        <p:nvPicPr>
          <p:cNvPr id="117768" name="Picture 8" descr="pooh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975" y="2333625"/>
            <a:ext cx="1597025" cy="261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9" name="Text Box 9"/>
          <p:cNvSpPr txBox="1">
            <a:spLocks noChangeArrowheads="1"/>
          </p:cNvSpPr>
          <p:nvPr/>
        </p:nvSpPr>
        <p:spPr bwMode="auto">
          <a:xfrm>
            <a:off x="2514600" y="2638425"/>
            <a:ext cx="4926013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6" action="ppaction://hlinksldjump"/>
              </a:rPr>
              <a:t>Classifying Functions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7" action="ppaction://hlinksldjump"/>
              </a:rPr>
              <a:t>The Time Complexity of an Algorithm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8" action="ppaction://hlinksldjump"/>
              </a:rPr>
              <a:t>Adding Made Easy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9" action="ppaction://hlinksldjump"/>
              </a:rPr>
              <a:t>Recurrence Relations</a:t>
            </a:r>
            <a:endParaRPr lang="en-CA" altLang="en-US" sz="2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Assumed Knowledge</a:t>
            </a:r>
          </a:p>
        </p:txBody>
      </p:sp>
      <p:sp>
        <p:nvSpPr>
          <p:cNvPr id="1187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en-US" altLang="en-US" smtClean="0"/>
              <a:t>Read the section on </a:t>
            </a:r>
          </a:p>
          <a:p>
            <a:pPr eaLnBrk="1" hangingPunct="1"/>
            <a:r>
              <a:rPr lang="en-US" altLang="en-US" smtClean="0"/>
              <a:t>Existential and Universal Quantifiers, </a:t>
            </a:r>
            <a:br>
              <a:rPr lang="en-US" altLang="en-US" smtClean="0"/>
            </a:br>
            <a:r>
              <a:rPr lang="en-US" altLang="en-US" smtClean="0"/>
              <a:t> </a:t>
            </a:r>
          </a:p>
          <a:p>
            <a:pPr eaLnBrk="1" hangingPunct="1"/>
            <a:endParaRPr lang="en-US" altLang="en-US" smtClean="0"/>
          </a:p>
          <a:p>
            <a:pPr eaLnBrk="1" hangingPunct="1"/>
            <a:r>
              <a:rPr lang="en-US" altLang="en-US" smtClean="0"/>
              <a:t>Logarithms and Exponentials</a:t>
            </a:r>
            <a:endParaRPr lang="en-US" altLang="en-US" smtClean="0">
              <a:latin typeface="Symbol" pitchFamily="18" charset="2"/>
            </a:endParaRPr>
          </a:p>
          <a:p>
            <a:pPr eaLnBrk="1" hangingPunct="1"/>
            <a:endParaRPr lang="en-US" altLang="en-US" smtClean="0">
              <a:latin typeface="Symbol" pitchFamily="18" charset="2"/>
            </a:endParaRPr>
          </a:p>
          <a:p>
            <a:pPr eaLnBrk="1" hangingPunct="1"/>
            <a:endParaRPr lang="en-US" altLang="en-US" smtClean="0"/>
          </a:p>
        </p:txBody>
      </p:sp>
      <p:sp>
        <p:nvSpPr>
          <p:cNvPr id="118788" name="Rectangle 4"/>
          <p:cNvSpPr>
            <a:spLocks noChangeArrowheads="1"/>
          </p:cNvSpPr>
          <p:nvPr/>
        </p:nvSpPr>
        <p:spPr bwMode="auto">
          <a:xfrm>
            <a:off x="1644650" y="3073400"/>
            <a:ext cx="3106738" cy="112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600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>
                <a:solidFill>
                  <a:srgbClr val="00FFFF"/>
                </a:solidFill>
              </a:rPr>
              <a:t>g </a:t>
            </a:r>
            <a:r>
              <a:rPr lang="en-US" altLang="en-US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rgbClr val="00FFFF"/>
                </a:solidFill>
              </a:rPr>
              <a:t>b Loves(b,g)</a:t>
            </a:r>
            <a:br>
              <a:rPr lang="en-US" altLang="en-US">
                <a:solidFill>
                  <a:srgbClr val="00FFFF"/>
                </a:solidFill>
              </a:rPr>
            </a:br>
            <a:r>
              <a:rPr lang="en-US" altLang="en-US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rgbClr val="00FFFF"/>
                </a:solidFill>
              </a:rPr>
              <a:t>b 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>
                <a:solidFill>
                  <a:schemeClr val="accent2"/>
                </a:solidFill>
              </a:rPr>
              <a:t>g Loves(b,g)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Start With Some Math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457200" y="762000"/>
            <a:ext cx="3741738" cy="3171825"/>
            <a:chOff x="288" y="480"/>
            <a:chExt cx="2357" cy="1998"/>
          </a:xfrm>
        </p:grpSpPr>
        <p:grpSp>
          <p:nvGrpSpPr>
            <p:cNvPr id="119869" name="Group 4"/>
            <p:cNvGrpSpPr>
              <a:grpSpLocks/>
            </p:cNvGrpSpPr>
            <p:nvPr/>
          </p:nvGrpSpPr>
          <p:grpSpPr bwMode="auto">
            <a:xfrm>
              <a:off x="576" y="1200"/>
              <a:ext cx="1609" cy="1278"/>
              <a:chOff x="576" y="864"/>
              <a:chExt cx="1609" cy="1278"/>
            </a:xfrm>
          </p:grpSpPr>
          <p:sp>
            <p:nvSpPr>
              <p:cNvPr id="119872" name="Arc 5"/>
              <p:cNvSpPr>
                <a:spLocks/>
              </p:cNvSpPr>
              <p:nvPr/>
            </p:nvSpPr>
            <p:spPr bwMode="auto">
              <a:xfrm flipV="1">
                <a:off x="850" y="990"/>
                <a:ext cx="1127" cy="932"/>
              </a:xfrm>
              <a:custGeom>
                <a:avLst/>
                <a:gdLst>
                  <a:gd name="T0" fmla="*/ 0 w 21600"/>
                  <a:gd name="T1" fmla="*/ 0 h 21600"/>
                  <a:gd name="T2" fmla="*/ 3 w 21600"/>
                  <a:gd name="T3" fmla="*/ 2 h 21600"/>
                  <a:gd name="T4" fmla="*/ 0 w 21600"/>
                  <a:gd name="T5" fmla="*/ 2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</a:path>
                  <a:path w="21600" h="21600" stroke="0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  <a:lnTo>
                      <a:pt x="0" y="21600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73" name="Rectangle 6"/>
              <p:cNvSpPr>
                <a:spLocks noChangeArrowheads="1"/>
              </p:cNvSpPr>
              <p:nvPr/>
            </p:nvSpPr>
            <p:spPr bwMode="auto">
              <a:xfrm>
                <a:off x="850" y="864"/>
                <a:ext cx="1335" cy="1058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9874" name="Line 7"/>
              <p:cNvSpPr>
                <a:spLocks noChangeShapeType="1"/>
              </p:cNvSpPr>
              <p:nvPr/>
            </p:nvSpPr>
            <p:spPr bwMode="auto">
              <a:xfrm flipV="1">
                <a:off x="850" y="1259"/>
                <a:ext cx="1276" cy="331"/>
              </a:xfrm>
              <a:prstGeom prst="line">
                <a:avLst/>
              </a:prstGeom>
              <a:noFill/>
              <a:ln w="44450">
                <a:solidFill>
                  <a:schemeClr val="accent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75" name="Text Box 8"/>
              <p:cNvSpPr txBox="1">
                <a:spLocks noChangeArrowheads="1"/>
              </p:cNvSpPr>
              <p:nvPr/>
            </p:nvSpPr>
            <p:spPr bwMode="auto">
              <a:xfrm>
                <a:off x="998" y="1892"/>
                <a:ext cx="88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33" tIns="45717" rIns="91433" bIns="45717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  <a:buFontTx/>
                  <a:buNone/>
                </a:pPr>
                <a:r>
                  <a:rPr lang="en-US" altLang="en-US" sz="2000" b="1">
                    <a:latin typeface="Arial Rounded MT Bold" pitchFamily="34" charset="0"/>
                  </a:rPr>
                  <a:t>Input Size</a:t>
                </a:r>
              </a:p>
            </p:txBody>
          </p:sp>
          <p:sp>
            <p:nvSpPr>
              <p:cNvPr id="119876" name="Text Box 9"/>
              <p:cNvSpPr txBox="1">
                <a:spLocks noChangeArrowheads="1"/>
              </p:cNvSpPr>
              <p:nvPr/>
            </p:nvSpPr>
            <p:spPr bwMode="auto">
              <a:xfrm rot="-5400000">
                <a:off x="334" y="1298"/>
                <a:ext cx="73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  <a:buFontTx/>
                  <a:buNone/>
                </a:pPr>
                <a:r>
                  <a:rPr lang="en-US" altLang="en-US" sz="2000" b="1">
                    <a:latin typeface="Arial Rounded MT Bold" pitchFamily="34" charset="0"/>
                  </a:rPr>
                  <a:t>Time</a:t>
                </a:r>
              </a:p>
            </p:txBody>
          </p:sp>
        </p:grpSp>
        <p:sp>
          <p:nvSpPr>
            <p:cNvPr id="119870" name="Rectangle 10"/>
            <p:cNvSpPr>
              <a:spLocks noChangeArrowheads="1"/>
            </p:cNvSpPr>
            <p:nvPr/>
          </p:nvSpPr>
          <p:spPr bwMode="auto">
            <a:xfrm>
              <a:off x="288" y="480"/>
              <a:ext cx="235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Classifying Functions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119871" name="Rectangle 11"/>
            <p:cNvSpPr>
              <a:spLocks noChangeArrowheads="1"/>
            </p:cNvSpPr>
            <p:nvPr/>
          </p:nvSpPr>
          <p:spPr bwMode="auto">
            <a:xfrm>
              <a:off x="960" y="816"/>
              <a:ext cx="116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f(i) = n</a:t>
              </a:r>
              <a:r>
                <a:rPr lang="en-US" altLang="en-US" baseline="30000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(n)</a:t>
              </a:r>
              <a:endParaRPr lang="en-CA" altLang="en-US" baseline="30000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4" name="Group 12"/>
          <p:cNvGrpSpPr>
            <a:grpSpLocks/>
          </p:cNvGrpSpPr>
          <p:nvPr/>
        </p:nvGrpSpPr>
        <p:grpSpPr bwMode="auto">
          <a:xfrm>
            <a:off x="5181600" y="3916363"/>
            <a:ext cx="3810000" cy="2560637"/>
            <a:chOff x="3264" y="2419"/>
            <a:chExt cx="2400" cy="1613"/>
          </a:xfrm>
        </p:grpSpPr>
        <p:sp>
          <p:nvSpPr>
            <p:cNvPr id="119821" name="Text Box 13"/>
            <p:cNvSpPr txBox="1">
              <a:spLocks noChangeArrowheads="1"/>
            </p:cNvSpPr>
            <p:nvPr/>
          </p:nvSpPr>
          <p:spPr bwMode="auto">
            <a:xfrm>
              <a:off x="3349" y="2419"/>
              <a:ext cx="23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Recurrence Relations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119822" name="Rectangle 14"/>
            <p:cNvSpPr>
              <a:spLocks noChangeArrowheads="1"/>
            </p:cNvSpPr>
            <p:nvPr/>
          </p:nvSpPr>
          <p:spPr bwMode="auto">
            <a:xfrm>
              <a:off x="3264" y="2784"/>
              <a:ext cx="232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T(n) = a T(n/b) + f(n)</a:t>
              </a:r>
            </a:p>
          </p:txBody>
        </p:sp>
        <p:grpSp>
          <p:nvGrpSpPr>
            <p:cNvPr id="119823" name="Group 15"/>
            <p:cNvGrpSpPr>
              <a:grpSpLocks/>
            </p:cNvGrpSpPr>
            <p:nvPr/>
          </p:nvGrpSpPr>
          <p:grpSpPr bwMode="auto">
            <a:xfrm>
              <a:off x="3408" y="3216"/>
              <a:ext cx="2112" cy="816"/>
              <a:chOff x="90" y="288"/>
              <a:chExt cx="5718" cy="1786"/>
            </a:xfrm>
          </p:grpSpPr>
          <p:sp>
            <p:nvSpPr>
              <p:cNvPr id="119824" name="Oval 16"/>
              <p:cNvSpPr>
                <a:spLocks noChangeArrowheads="1"/>
              </p:cNvSpPr>
              <p:nvPr/>
            </p:nvSpPr>
            <p:spPr bwMode="auto">
              <a:xfrm>
                <a:off x="2616" y="288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>
                  <a:latin typeface="Arial Rounded MT Bold" pitchFamily="34" charset="0"/>
                </a:endParaRPr>
              </a:p>
            </p:txBody>
          </p:sp>
          <p:cxnSp>
            <p:nvCxnSpPr>
              <p:cNvPr id="119825" name="AutoShape 17"/>
              <p:cNvCxnSpPr>
                <a:cxnSpLocks noChangeShapeType="1"/>
                <a:stCxn id="119824" idx="4"/>
              </p:cNvCxnSpPr>
              <p:nvPr/>
            </p:nvCxnSpPr>
            <p:spPr bwMode="auto">
              <a:xfrm>
                <a:off x="2868" y="678"/>
                <a:ext cx="2251" cy="48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26" name="AutoShape 18"/>
              <p:cNvCxnSpPr>
                <a:cxnSpLocks noChangeShapeType="1"/>
                <a:stCxn id="119824" idx="4"/>
              </p:cNvCxnSpPr>
              <p:nvPr/>
            </p:nvCxnSpPr>
            <p:spPr bwMode="auto">
              <a:xfrm flipH="1">
                <a:off x="745" y="678"/>
                <a:ext cx="2123" cy="49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27" name="AutoShape 19"/>
              <p:cNvCxnSpPr>
                <a:cxnSpLocks noChangeShapeType="1"/>
                <a:stCxn id="119824" idx="4"/>
              </p:cNvCxnSpPr>
              <p:nvPr/>
            </p:nvCxnSpPr>
            <p:spPr bwMode="auto">
              <a:xfrm flipH="1">
                <a:off x="2287" y="678"/>
                <a:ext cx="581" cy="468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28" name="AutoShape 20"/>
              <p:cNvCxnSpPr>
                <a:cxnSpLocks noChangeShapeType="1"/>
                <a:stCxn id="119824" idx="4"/>
              </p:cNvCxnSpPr>
              <p:nvPr/>
            </p:nvCxnSpPr>
            <p:spPr bwMode="auto">
              <a:xfrm>
                <a:off x="2868" y="678"/>
                <a:ext cx="869" cy="47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829" name="Group 21"/>
              <p:cNvGrpSpPr>
                <a:grpSpLocks/>
              </p:cNvGrpSpPr>
              <p:nvPr/>
            </p:nvGrpSpPr>
            <p:grpSpPr bwMode="auto">
              <a:xfrm>
                <a:off x="90" y="1178"/>
                <a:ext cx="1248" cy="896"/>
                <a:chOff x="90" y="1178"/>
                <a:chExt cx="1248" cy="896"/>
              </a:xfrm>
            </p:grpSpPr>
            <p:sp>
              <p:nvSpPr>
                <p:cNvPr id="119860" name="Oval 22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19861" name="AutoShape 23"/>
                <p:cNvCxnSpPr>
                  <a:cxnSpLocks noChangeShapeType="1"/>
                  <a:stCxn id="119860" idx="4"/>
                  <a:endCxn id="119868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62" name="AutoShape 24"/>
                <p:cNvCxnSpPr>
                  <a:cxnSpLocks noChangeShapeType="1"/>
                  <a:stCxn id="119860" idx="4"/>
                  <a:endCxn id="119865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63" name="AutoShape 25"/>
                <p:cNvCxnSpPr>
                  <a:cxnSpLocks noChangeShapeType="1"/>
                  <a:stCxn id="119860" idx="4"/>
                  <a:endCxn id="119866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64" name="AutoShape 26"/>
                <p:cNvCxnSpPr>
                  <a:cxnSpLocks noChangeShapeType="1"/>
                  <a:stCxn id="119860" idx="4"/>
                  <a:endCxn id="119867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9865" name="AutoShape 27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66" name="AutoShape 28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67" name="AutoShape 29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68" name="AutoShape 30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119830" name="Group 31"/>
              <p:cNvGrpSpPr>
                <a:grpSpLocks/>
              </p:cNvGrpSpPr>
              <p:nvPr/>
            </p:nvGrpSpPr>
            <p:grpSpPr bwMode="auto">
              <a:xfrm>
                <a:off x="1632" y="1168"/>
                <a:ext cx="1248" cy="896"/>
                <a:chOff x="90" y="1178"/>
                <a:chExt cx="1248" cy="896"/>
              </a:xfrm>
            </p:grpSpPr>
            <p:sp>
              <p:nvSpPr>
                <p:cNvPr id="119851" name="Oval 32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19852" name="AutoShape 33"/>
                <p:cNvCxnSpPr>
                  <a:cxnSpLocks noChangeShapeType="1"/>
                  <a:stCxn id="119851" idx="4"/>
                  <a:endCxn id="119859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53" name="AutoShape 34"/>
                <p:cNvCxnSpPr>
                  <a:cxnSpLocks noChangeShapeType="1"/>
                  <a:stCxn id="119851" idx="4"/>
                  <a:endCxn id="119856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54" name="AutoShape 35"/>
                <p:cNvCxnSpPr>
                  <a:cxnSpLocks noChangeShapeType="1"/>
                  <a:stCxn id="119851" idx="4"/>
                  <a:endCxn id="119857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55" name="AutoShape 36"/>
                <p:cNvCxnSpPr>
                  <a:cxnSpLocks noChangeShapeType="1"/>
                  <a:stCxn id="119851" idx="4"/>
                  <a:endCxn id="119858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9856" name="AutoShape 37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57" name="AutoShape 38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58" name="AutoShape 39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59" name="AutoShape 40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119831" name="Group 41"/>
              <p:cNvGrpSpPr>
                <a:grpSpLocks/>
              </p:cNvGrpSpPr>
              <p:nvPr/>
            </p:nvGrpSpPr>
            <p:grpSpPr bwMode="auto">
              <a:xfrm>
                <a:off x="3120" y="1158"/>
                <a:ext cx="1248" cy="896"/>
                <a:chOff x="90" y="1178"/>
                <a:chExt cx="1248" cy="896"/>
              </a:xfrm>
            </p:grpSpPr>
            <p:sp>
              <p:nvSpPr>
                <p:cNvPr id="119842" name="Oval 42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19843" name="AutoShape 43"/>
                <p:cNvCxnSpPr>
                  <a:cxnSpLocks noChangeShapeType="1"/>
                  <a:stCxn id="119842" idx="4"/>
                  <a:endCxn id="119850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44" name="AutoShape 44"/>
                <p:cNvCxnSpPr>
                  <a:cxnSpLocks noChangeShapeType="1"/>
                  <a:stCxn id="119842" idx="4"/>
                  <a:endCxn id="119847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45" name="AutoShape 45"/>
                <p:cNvCxnSpPr>
                  <a:cxnSpLocks noChangeShapeType="1"/>
                  <a:stCxn id="119842" idx="4"/>
                  <a:endCxn id="119848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46" name="AutoShape 46"/>
                <p:cNvCxnSpPr>
                  <a:cxnSpLocks noChangeShapeType="1"/>
                  <a:stCxn id="119842" idx="4"/>
                  <a:endCxn id="119849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9847" name="AutoShape 47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48" name="AutoShape 48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49" name="AutoShape 49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50" name="AutoShape 50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119832" name="Group 51"/>
              <p:cNvGrpSpPr>
                <a:grpSpLocks/>
              </p:cNvGrpSpPr>
              <p:nvPr/>
            </p:nvGrpSpPr>
            <p:grpSpPr bwMode="auto">
              <a:xfrm>
                <a:off x="4560" y="1148"/>
                <a:ext cx="1248" cy="896"/>
                <a:chOff x="90" y="1178"/>
                <a:chExt cx="1248" cy="896"/>
              </a:xfrm>
            </p:grpSpPr>
            <p:sp>
              <p:nvSpPr>
                <p:cNvPr id="119833" name="Oval 52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19834" name="AutoShape 53"/>
                <p:cNvCxnSpPr>
                  <a:cxnSpLocks noChangeShapeType="1"/>
                  <a:stCxn id="119833" idx="4"/>
                  <a:endCxn id="119841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35" name="AutoShape 54"/>
                <p:cNvCxnSpPr>
                  <a:cxnSpLocks noChangeShapeType="1"/>
                  <a:stCxn id="119833" idx="4"/>
                  <a:endCxn id="119838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36" name="AutoShape 55"/>
                <p:cNvCxnSpPr>
                  <a:cxnSpLocks noChangeShapeType="1"/>
                  <a:stCxn id="119833" idx="4"/>
                  <a:endCxn id="119839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837" name="AutoShape 56"/>
                <p:cNvCxnSpPr>
                  <a:cxnSpLocks noChangeShapeType="1"/>
                  <a:stCxn id="119833" idx="4"/>
                  <a:endCxn id="119840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9838" name="AutoShape 57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39" name="AutoShape 58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40" name="AutoShape 59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19841" name="AutoShape 60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</p:grpSp>
      </p:grpSp>
      <p:grpSp>
        <p:nvGrpSpPr>
          <p:cNvPr id="10" name="Group 61"/>
          <p:cNvGrpSpPr>
            <a:grpSpLocks/>
          </p:cNvGrpSpPr>
          <p:nvPr/>
        </p:nvGrpSpPr>
        <p:grpSpPr bwMode="auto">
          <a:xfrm>
            <a:off x="914400" y="3916363"/>
            <a:ext cx="3324225" cy="2767012"/>
            <a:chOff x="576" y="2467"/>
            <a:chExt cx="2094" cy="1743"/>
          </a:xfrm>
        </p:grpSpPr>
        <p:sp>
          <p:nvSpPr>
            <p:cNvPr id="119818" name="Text Box 62"/>
            <p:cNvSpPr txBox="1">
              <a:spLocks noChangeArrowheads="1"/>
            </p:cNvSpPr>
            <p:nvPr/>
          </p:nvSpPr>
          <p:spPr bwMode="auto">
            <a:xfrm>
              <a:off x="576" y="2467"/>
              <a:ext cx="209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Adding Made Easy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119819" name="Rectangle 63"/>
            <p:cNvSpPr>
              <a:spLocks noChangeArrowheads="1"/>
            </p:cNvSpPr>
            <p:nvPr/>
          </p:nvSpPr>
          <p:spPr bwMode="auto">
            <a:xfrm>
              <a:off x="1104" y="2803"/>
              <a:ext cx="97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cs typeface="Times New Roman" pitchFamily="18" charset="0"/>
                </a:rPr>
                <a:t>∑</a:t>
              </a:r>
              <a:r>
                <a:rPr lang="en-US" altLang="en-US" baseline="-25000">
                  <a:solidFill>
                    <a:schemeClr val="accent2"/>
                  </a:solidFill>
                  <a:cs typeface="Times New Roman" pitchFamily="18" charset="0"/>
                </a:rPr>
                <a:t>i=1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f(i).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  <p:pic>
          <p:nvPicPr>
            <p:cNvPr id="119820" name="Picture 64" descr="easyAddi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0" y="3168"/>
              <a:ext cx="1122" cy="10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" name="Group 65"/>
          <p:cNvGrpSpPr>
            <a:grpSpLocks/>
          </p:cNvGrpSpPr>
          <p:nvPr/>
        </p:nvGrpSpPr>
        <p:grpSpPr bwMode="auto">
          <a:xfrm>
            <a:off x="5395913" y="792163"/>
            <a:ext cx="3062287" cy="2835275"/>
            <a:chOff x="3399" y="499"/>
            <a:chExt cx="1929" cy="1786"/>
          </a:xfrm>
        </p:grpSpPr>
        <p:sp>
          <p:nvSpPr>
            <p:cNvPr id="119815" name="Rectangle 66"/>
            <p:cNvSpPr>
              <a:spLocks noChangeArrowheads="1"/>
            </p:cNvSpPr>
            <p:nvPr/>
          </p:nvSpPr>
          <p:spPr bwMode="auto">
            <a:xfrm>
              <a:off x="3399" y="499"/>
              <a:ext cx="19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Time Complexity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pic>
          <p:nvPicPr>
            <p:cNvPr id="119816" name="Picture 67" descr="j007870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" y="1200"/>
              <a:ext cx="886" cy="1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17" name="Rectangle 68"/>
            <p:cNvSpPr>
              <a:spLocks noChangeArrowheads="1"/>
            </p:cNvSpPr>
            <p:nvPr/>
          </p:nvSpPr>
          <p:spPr bwMode="auto">
            <a:xfrm>
              <a:off x="3648" y="787"/>
              <a:ext cx="13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t(n) =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(n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2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)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2083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990600" y="3886200"/>
            <a:ext cx="7391400" cy="1752600"/>
          </a:xfrm>
        </p:spPr>
        <p:txBody>
          <a:bodyPr/>
          <a:lstStyle/>
          <a:p>
            <a:pPr eaLnBrk="1" hangingPunct="1"/>
            <a:r>
              <a:rPr lang="en-US" altLang="en-US" smtClean="0"/>
              <a:t>Giving</a:t>
            </a:r>
            <a:r>
              <a:rPr lang="en-CA" altLang="en-US" smtClean="0"/>
              <a:t> an idea of how fast a function grows without going into too much detail. </a:t>
            </a:r>
          </a:p>
          <a:p>
            <a:pPr eaLnBrk="1" hangingPunct="1"/>
            <a:endParaRPr lang="en-CA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are more alike?</a:t>
            </a:r>
            <a:endParaRPr lang="en-CA" altLang="en-US" smtClean="0"/>
          </a:p>
        </p:txBody>
      </p:sp>
      <p:pic>
        <p:nvPicPr>
          <p:cNvPr id="121859" name="Picture 6" descr="an01115_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747963"/>
            <a:ext cx="1804988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60" name="Picture 7" descr="an01151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9588" y="2555875"/>
            <a:ext cx="633412" cy="174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61" name="Picture 8" descr="an01191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6125" y="2493963"/>
            <a:ext cx="1870075" cy="187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862" name="Group 11"/>
          <p:cNvGrpSpPr>
            <a:grpSpLocks/>
          </p:cNvGrpSpPr>
          <p:nvPr/>
        </p:nvGrpSpPr>
        <p:grpSpPr bwMode="auto">
          <a:xfrm>
            <a:off x="5257800" y="4648200"/>
            <a:ext cx="401638" cy="1143000"/>
            <a:chOff x="5760" y="720"/>
            <a:chExt cx="1021" cy="2477"/>
          </a:xfrm>
        </p:grpSpPr>
        <p:grpSp>
          <p:nvGrpSpPr>
            <p:cNvPr id="121863" name="Group 12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21867" name="Freeform 13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68" name="Freeform 14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69" name="Freeform 15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70" name="Freeform 16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71" name="Freeform 17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72" name="Freeform 18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1864" name="Group 19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21865" name="Freeform 20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66" name="Oval 21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are more alike?</a:t>
            </a:r>
            <a:endParaRPr lang="en-CA" altLang="en-US" smtClean="0"/>
          </a:p>
        </p:txBody>
      </p:sp>
      <p:pic>
        <p:nvPicPr>
          <p:cNvPr id="122883" name="Picture 3" descr="an01115_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747963"/>
            <a:ext cx="1804988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4" name="Picture 4" descr="an01151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9588" y="2555875"/>
            <a:ext cx="633412" cy="174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5" name="Picture 5" descr="an01191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6125" y="2493963"/>
            <a:ext cx="1870075" cy="187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6" name="AutoShape 6"/>
          <p:cNvSpPr>
            <a:spLocks/>
          </p:cNvSpPr>
          <p:nvPr/>
        </p:nvSpPr>
        <p:spPr bwMode="auto">
          <a:xfrm rot="16200000" flipV="1">
            <a:off x="3162300" y="2628900"/>
            <a:ext cx="457200" cy="4038600"/>
          </a:xfrm>
          <a:prstGeom prst="leftBrace">
            <a:avLst>
              <a:gd name="adj1" fmla="val 73611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22887" name="Text Box 7"/>
          <p:cNvSpPr txBox="1">
            <a:spLocks noChangeArrowheads="1"/>
          </p:cNvSpPr>
          <p:nvPr/>
        </p:nvSpPr>
        <p:spPr bwMode="auto">
          <a:xfrm>
            <a:off x="2590800" y="4876800"/>
            <a:ext cx="16033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Mammals</a:t>
            </a:r>
            <a:endParaRPr lang="en-CA" altLang="en-US" sz="28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Instance?</a:t>
            </a:r>
            <a:endParaRPr lang="en-CA" altLang="en-US" smtClean="0"/>
          </a:p>
        </p:txBody>
      </p:sp>
      <p:sp>
        <p:nvSpPr>
          <p:cNvPr id="13315" name="AutoShape 3"/>
          <p:cNvSpPr>
            <a:spLocks noChangeArrowheads="1"/>
          </p:cNvSpPr>
          <p:nvPr/>
        </p:nvSpPr>
        <p:spPr bwMode="auto">
          <a:xfrm>
            <a:off x="3159125" y="1722438"/>
            <a:ext cx="1905000" cy="1143000"/>
          </a:xfrm>
          <a:prstGeom prst="horizontalScroll">
            <a:avLst>
              <a:gd name="adj" fmla="val 12500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83920</a:t>
            </a:r>
            <a:endParaRPr lang="en-CA" altLang="en-US" sz="4400"/>
          </a:p>
        </p:txBody>
      </p:sp>
      <p:grpSp>
        <p:nvGrpSpPr>
          <p:cNvPr id="13316" name="Group 4"/>
          <p:cNvGrpSpPr>
            <a:grpSpLocks/>
          </p:cNvGrpSpPr>
          <p:nvPr/>
        </p:nvGrpSpPr>
        <p:grpSpPr bwMode="auto">
          <a:xfrm>
            <a:off x="5715000" y="1676400"/>
            <a:ext cx="401638" cy="1143000"/>
            <a:chOff x="5760" y="720"/>
            <a:chExt cx="1021" cy="2477"/>
          </a:xfrm>
        </p:grpSpPr>
        <p:grpSp>
          <p:nvGrpSpPr>
            <p:cNvPr id="13317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321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2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3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4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5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6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18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319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0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are more alike?</a:t>
            </a:r>
            <a:endParaRPr lang="en-CA" altLang="en-US" smtClean="0"/>
          </a:p>
        </p:txBody>
      </p:sp>
      <p:pic>
        <p:nvPicPr>
          <p:cNvPr id="123907" name="Picture 3" descr="an01115_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747963"/>
            <a:ext cx="1804988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08" name="Picture 4" descr="an01151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0388" y="2555875"/>
            <a:ext cx="633412" cy="174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09" name="Picture 8" descr="an00088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3350" y="2667000"/>
            <a:ext cx="1390650" cy="139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3910" name="Group 9"/>
          <p:cNvGrpSpPr>
            <a:grpSpLocks/>
          </p:cNvGrpSpPr>
          <p:nvPr/>
        </p:nvGrpSpPr>
        <p:grpSpPr bwMode="auto">
          <a:xfrm>
            <a:off x="5257800" y="4648200"/>
            <a:ext cx="401638" cy="1143000"/>
            <a:chOff x="5760" y="720"/>
            <a:chExt cx="1021" cy="2477"/>
          </a:xfrm>
        </p:grpSpPr>
        <p:grpSp>
          <p:nvGrpSpPr>
            <p:cNvPr id="123911" name="Group 10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23915" name="Freeform 1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16" name="Freeform 1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17" name="Freeform 1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18" name="Freeform 1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19" name="Freeform 1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0" name="Freeform 1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912" name="Group 17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23913" name="Freeform 1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14" name="Oval 1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are more alike?</a:t>
            </a:r>
            <a:endParaRPr lang="en-CA" altLang="en-US" smtClean="0"/>
          </a:p>
        </p:txBody>
      </p:sp>
      <p:pic>
        <p:nvPicPr>
          <p:cNvPr id="124931" name="Picture 3" descr="an01115_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747963"/>
            <a:ext cx="1804988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2" name="Picture 4" descr="an01151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0388" y="2555875"/>
            <a:ext cx="633412" cy="174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3" name="AutoShape 5"/>
          <p:cNvSpPr>
            <a:spLocks/>
          </p:cNvSpPr>
          <p:nvPr/>
        </p:nvSpPr>
        <p:spPr bwMode="auto">
          <a:xfrm rot="16200000" flipV="1">
            <a:off x="3162300" y="2628900"/>
            <a:ext cx="457200" cy="4038600"/>
          </a:xfrm>
          <a:prstGeom prst="leftBrace">
            <a:avLst>
              <a:gd name="adj1" fmla="val 73611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24934" name="Text Box 6"/>
          <p:cNvSpPr txBox="1">
            <a:spLocks noChangeArrowheads="1"/>
          </p:cNvSpPr>
          <p:nvPr/>
        </p:nvSpPr>
        <p:spPr bwMode="auto">
          <a:xfrm>
            <a:off x="2951163" y="4876800"/>
            <a:ext cx="9350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Dogs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pic>
        <p:nvPicPr>
          <p:cNvPr id="124935" name="Picture 7" descr="an00088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3350" y="2667000"/>
            <a:ext cx="1390650" cy="139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Animals</a:t>
            </a:r>
            <a:endParaRPr lang="en-CA" altLang="en-US" smtClean="0"/>
          </a:p>
        </p:txBody>
      </p:sp>
      <p:sp>
        <p:nvSpPr>
          <p:cNvPr id="125955" name="Text Box 3"/>
          <p:cNvSpPr txBox="1">
            <a:spLocks noChangeArrowheads="1"/>
          </p:cNvSpPr>
          <p:nvPr/>
        </p:nvSpPr>
        <p:spPr bwMode="auto">
          <a:xfrm>
            <a:off x="1625600" y="1143000"/>
            <a:ext cx="20589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Vertebrates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25956" name="Text Box 4"/>
          <p:cNvSpPr txBox="1">
            <a:spLocks noChangeArrowheads="1"/>
          </p:cNvSpPr>
          <p:nvPr/>
        </p:nvSpPr>
        <p:spPr bwMode="auto">
          <a:xfrm rot="5400000">
            <a:off x="-282575" y="2903538"/>
            <a:ext cx="16621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Birds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25957" name="Text Box 5"/>
          <p:cNvSpPr txBox="1">
            <a:spLocks noChangeArrowheads="1"/>
          </p:cNvSpPr>
          <p:nvPr/>
        </p:nvSpPr>
        <p:spPr bwMode="auto">
          <a:xfrm rot="5400000">
            <a:off x="636588" y="2981325"/>
            <a:ext cx="18113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Mammals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25958" name="Text Box 6"/>
          <p:cNvSpPr txBox="1">
            <a:spLocks noChangeArrowheads="1"/>
          </p:cNvSpPr>
          <p:nvPr/>
        </p:nvSpPr>
        <p:spPr bwMode="auto">
          <a:xfrm rot="5400000">
            <a:off x="1734344" y="2839244"/>
            <a:ext cx="15176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Reptiles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25959" name="Text Box 7"/>
          <p:cNvSpPr txBox="1">
            <a:spLocks noChangeArrowheads="1"/>
          </p:cNvSpPr>
          <p:nvPr/>
        </p:nvSpPr>
        <p:spPr bwMode="auto">
          <a:xfrm rot="5400000">
            <a:off x="3001963" y="2514600"/>
            <a:ext cx="8842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Fish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125960" name="AutoShape 8"/>
          <p:cNvCxnSpPr>
            <a:cxnSpLocks noChangeShapeType="1"/>
          </p:cNvCxnSpPr>
          <p:nvPr/>
        </p:nvCxnSpPr>
        <p:spPr bwMode="auto">
          <a:xfrm rot="-5400000">
            <a:off x="856457" y="1308894"/>
            <a:ext cx="787400" cy="1423987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1" name="AutoShape 9"/>
          <p:cNvCxnSpPr>
            <a:cxnSpLocks noChangeShapeType="1"/>
          </p:cNvCxnSpPr>
          <p:nvPr/>
        </p:nvCxnSpPr>
        <p:spPr bwMode="auto">
          <a:xfrm>
            <a:off x="1970088" y="2043113"/>
            <a:ext cx="1460500" cy="4159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2" name="AutoShape 10"/>
          <p:cNvCxnSpPr>
            <a:cxnSpLocks noChangeShapeType="1"/>
          </p:cNvCxnSpPr>
          <p:nvPr/>
        </p:nvCxnSpPr>
        <p:spPr bwMode="auto">
          <a:xfrm rot="-5400000">
            <a:off x="1331912" y="22510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3" name="AutoShape 11"/>
          <p:cNvCxnSpPr>
            <a:cxnSpLocks noChangeShapeType="1"/>
          </p:cNvCxnSpPr>
          <p:nvPr/>
        </p:nvCxnSpPr>
        <p:spPr bwMode="auto">
          <a:xfrm rot="-5400000">
            <a:off x="2251075" y="22510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4" name="Text Box 12"/>
          <p:cNvSpPr txBox="1">
            <a:spLocks noChangeArrowheads="1"/>
          </p:cNvSpPr>
          <p:nvPr/>
        </p:nvSpPr>
        <p:spPr bwMode="auto">
          <a:xfrm rot="5400000">
            <a:off x="766763" y="4592638"/>
            <a:ext cx="10429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Dogs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25965" name="Text Box 13"/>
          <p:cNvSpPr txBox="1">
            <a:spLocks noChangeArrowheads="1"/>
          </p:cNvSpPr>
          <p:nvPr/>
        </p:nvSpPr>
        <p:spPr bwMode="auto">
          <a:xfrm rot="5400000">
            <a:off x="1012826" y="4746625"/>
            <a:ext cx="13573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Giraffe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125966" name="AutoShape 14"/>
          <p:cNvCxnSpPr>
            <a:cxnSpLocks noChangeShapeType="1"/>
            <a:stCxn id="125964" idx="1"/>
            <a:endCxn id="125965" idx="1"/>
          </p:cNvCxnSpPr>
          <p:nvPr/>
        </p:nvCxnSpPr>
        <p:spPr bwMode="auto">
          <a:xfrm rot="-5400000">
            <a:off x="1490663" y="4157663"/>
            <a:ext cx="3175" cy="403225"/>
          </a:xfrm>
          <a:prstGeom prst="bentConnector3">
            <a:avLst>
              <a:gd name="adj1" fmla="val 730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7" name="Line 15"/>
          <p:cNvSpPr>
            <a:spLocks noChangeShapeType="1"/>
          </p:cNvSpPr>
          <p:nvPr/>
        </p:nvSpPr>
        <p:spPr bwMode="auto">
          <a:xfrm flipV="1">
            <a:off x="1473200" y="4076700"/>
            <a:ext cx="0" cy="76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5968" name="Picture 19" descr="an00088_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715000"/>
            <a:ext cx="935038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69" name="Picture 20" descr="an01151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5410200"/>
            <a:ext cx="454025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0325" name="Text Box 21"/>
          <p:cNvSpPr txBox="1">
            <a:spLocks noChangeArrowheads="1"/>
          </p:cNvSpPr>
          <p:nvPr/>
        </p:nvSpPr>
        <p:spPr bwMode="auto">
          <a:xfrm>
            <a:off x="4114800" y="914400"/>
            <a:ext cx="47561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consider two (of many) </a:t>
            </a:r>
            <a:br>
              <a:rPr lang="en-US" altLang="en-US"/>
            </a:br>
            <a:r>
              <a:rPr lang="en-US" altLang="en-US"/>
              <a:t>levels in this hierarchy</a:t>
            </a:r>
          </a:p>
        </p:txBody>
      </p:sp>
      <p:sp>
        <p:nvSpPr>
          <p:cNvPr id="610326" name="Text Box 22"/>
          <p:cNvSpPr txBox="1">
            <a:spLocks noChangeArrowheads="1"/>
          </p:cNvSpPr>
          <p:nvPr/>
        </p:nvSpPr>
        <p:spPr bwMode="auto">
          <a:xfrm>
            <a:off x="5562600" y="2544763"/>
            <a:ext cx="106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Class</a:t>
            </a:r>
          </a:p>
        </p:txBody>
      </p:sp>
      <p:sp>
        <p:nvSpPr>
          <p:cNvPr id="610327" name="Text Box 23"/>
          <p:cNvSpPr txBox="1">
            <a:spLocks noChangeArrowheads="1"/>
          </p:cNvSpPr>
          <p:nvPr/>
        </p:nvSpPr>
        <p:spPr bwMode="auto">
          <a:xfrm>
            <a:off x="5562600" y="4572000"/>
            <a:ext cx="12239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Genus</a:t>
            </a:r>
          </a:p>
        </p:txBody>
      </p:sp>
      <p:sp>
        <p:nvSpPr>
          <p:cNvPr id="610328" name="Text Box 24"/>
          <p:cNvSpPr txBox="1">
            <a:spLocks noChangeArrowheads="1"/>
          </p:cNvSpPr>
          <p:nvPr/>
        </p:nvSpPr>
        <p:spPr bwMode="auto">
          <a:xfrm>
            <a:off x="5224463" y="5962650"/>
            <a:ext cx="2012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Individuals</a:t>
            </a:r>
          </a:p>
        </p:txBody>
      </p:sp>
      <p:pic>
        <p:nvPicPr>
          <p:cNvPr id="125974" name="Picture 25" descr="an01191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8763" y="3389313"/>
            <a:ext cx="498475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0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0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0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0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0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0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0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0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325" grpId="0"/>
      <p:bldP spid="610326" grpId="0"/>
      <p:bldP spid="610327" grpId="0"/>
      <p:bldP spid="610328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grpSp>
        <p:nvGrpSpPr>
          <p:cNvPr id="126979" name="Group 6"/>
          <p:cNvGrpSpPr>
            <a:grpSpLocks/>
          </p:cNvGrpSpPr>
          <p:nvPr/>
        </p:nvGrpSpPr>
        <p:grpSpPr bwMode="auto">
          <a:xfrm>
            <a:off x="361950" y="914400"/>
            <a:ext cx="8477250" cy="5029200"/>
            <a:chOff x="-2" y="1131"/>
            <a:chExt cx="2576" cy="1821"/>
          </a:xfrm>
        </p:grpSpPr>
        <p:grpSp>
          <p:nvGrpSpPr>
            <p:cNvPr id="126982" name="Group 7"/>
            <p:cNvGrpSpPr>
              <a:grpSpLocks/>
            </p:cNvGrpSpPr>
            <p:nvPr/>
          </p:nvGrpSpPr>
          <p:grpSpPr bwMode="auto">
            <a:xfrm>
              <a:off x="0" y="1133"/>
              <a:ext cx="2572" cy="1817"/>
              <a:chOff x="0" y="1133"/>
              <a:chExt cx="2572" cy="1817"/>
            </a:xfrm>
          </p:grpSpPr>
          <p:grpSp>
            <p:nvGrpSpPr>
              <p:cNvPr id="126984" name="Group 8"/>
              <p:cNvGrpSpPr>
                <a:grpSpLocks/>
              </p:cNvGrpSpPr>
              <p:nvPr/>
            </p:nvGrpSpPr>
            <p:grpSpPr bwMode="auto">
              <a:xfrm>
                <a:off x="0" y="1133"/>
                <a:ext cx="516" cy="173"/>
                <a:chOff x="0" y="1133"/>
                <a:chExt cx="516" cy="173"/>
              </a:xfrm>
            </p:grpSpPr>
            <p:sp>
              <p:nvSpPr>
                <p:cNvPr id="127135" name="Rectangle 9"/>
                <p:cNvSpPr>
                  <a:spLocks noChangeArrowheads="1"/>
                </p:cNvSpPr>
                <p:nvPr/>
              </p:nvSpPr>
              <p:spPr bwMode="auto">
                <a:xfrm>
                  <a:off x="0" y="1133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endParaRPr lang="en-US" altLang="en-US" sz="2800"/>
                </a:p>
              </p:txBody>
            </p:sp>
            <p:sp>
              <p:nvSpPr>
                <p:cNvPr id="127136" name="Rectangle 10"/>
                <p:cNvSpPr>
                  <a:spLocks noChangeArrowheads="1"/>
                </p:cNvSpPr>
                <p:nvPr/>
              </p:nvSpPr>
              <p:spPr bwMode="auto">
                <a:xfrm>
                  <a:off x="0" y="1133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85" name="Group 11"/>
              <p:cNvGrpSpPr>
                <a:grpSpLocks/>
              </p:cNvGrpSpPr>
              <p:nvPr/>
            </p:nvGrpSpPr>
            <p:grpSpPr bwMode="auto">
              <a:xfrm>
                <a:off x="516" y="1133"/>
                <a:ext cx="1472" cy="173"/>
                <a:chOff x="516" y="1133"/>
                <a:chExt cx="1472" cy="173"/>
              </a:xfrm>
            </p:grpSpPr>
            <p:sp>
              <p:nvSpPr>
                <p:cNvPr id="127133" name="Rectangle 12"/>
                <p:cNvSpPr>
                  <a:spLocks noChangeArrowheads="1" noTextEdit="1"/>
                </p:cNvSpPr>
                <p:nvPr/>
              </p:nvSpPr>
              <p:spPr bwMode="auto">
                <a:xfrm>
                  <a:off x="516" y="1133"/>
                  <a:ext cx="147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7134" name="Rectangle 13"/>
                <p:cNvSpPr>
                  <a:spLocks noChangeArrowheads="1"/>
                </p:cNvSpPr>
                <p:nvPr/>
              </p:nvSpPr>
              <p:spPr bwMode="auto">
                <a:xfrm>
                  <a:off x="516" y="1133"/>
                  <a:ext cx="147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86" name="Group 14"/>
              <p:cNvGrpSpPr>
                <a:grpSpLocks/>
              </p:cNvGrpSpPr>
              <p:nvPr/>
            </p:nvGrpSpPr>
            <p:grpSpPr bwMode="auto">
              <a:xfrm>
                <a:off x="1988" y="1133"/>
                <a:ext cx="584" cy="173"/>
                <a:chOff x="1988" y="1133"/>
                <a:chExt cx="584" cy="173"/>
              </a:xfrm>
            </p:grpSpPr>
            <p:sp>
              <p:nvSpPr>
                <p:cNvPr id="127131" name="Rectangle 15"/>
                <p:cNvSpPr>
                  <a:spLocks noChangeArrowheads="1" noTextEdit="1"/>
                </p:cNvSpPr>
                <p:nvPr/>
              </p:nvSpPr>
              <p:spPr bwMode="auto">
                <a:xfrm>
                  <a:off x="1988" y="1133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7132" name="Rectangle 16"/>
                <p:cNvSpPr>
                  <a:spLocks noChangeArrowheads="1"/>
                </p:cNvSpPr>
                <p:nvPr/>
              </p:nvSpPr>
              <p:spPr bwMode="auto">
                <a:xfrm>
                  <a:off x="1988" y="1133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87" name="Group 17"/>
              <p:cNvGrpSpPr>
                <a:grpSpLocks/>
              </p:cNvGrpSpPr>
              <p:nvPr/>
            </p:nvGrpSpPr>
            <p:grpSpPr bwMode="auto">
              <a:xfrm>
                <a:off x="0" y="1306"/>
                <a:ext cx="516" cy="173"/>
                <a:chOff x="0" y="1306"/>
                <a:chExt cx="516" cy="173"/>
              </a:xfrm>
            </p:grpSpPr>
            <p:sp>
              <p:nvSpPr>
                <p:cNvPr id="127129" name="Rectangle 18"/>
                <p:cNvSpPr>
                  <a:spLocks noChangeArrowheads="1"/>
                </p:cNvSpPr>
                <p:nvPr/>
              </p:nvSpPr>
              <p:spPr bwMode="auto">
                <a:xfrm>
                  <a:off x="0" y="1306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T</a:t>
                  </a:r>
                  <a:r>
                    <a:rPr lang="en-CA" altLang="en-US" sz="2800"/>
                    <a:t>(</a:t>
                  </a: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CA" altLang="en-US" sz="2800"/>
                    <a:t>)</a:t>
                  </a:r>
                </a:p>
              </p:txBody>
            </p:sp>
            <p:sp>
              <p:nvSpPr>
                <p:cNvPr id="127130" name="Rectangle 19"/>
                <p:cNvSpPr>
                  <a:spLocks noChangeArrowheads="1"/>
                </p:cNvSpPr>
                <p:nvPr/>
              </p:nvSpPr>
              <p:spPr bwMode="auto">
                <a:xfrm>
                  <a:off x="0" y="1306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88" name="Group 20"/>
              <p:cNvGrpSpPr>
                <a:grpSpLocks/>
              </p:cNvGrpSpPr>
              <p:nvPr/>
            </p:nvGrpSpPr>
            <p:grpSpPr bwMode="auto">
              <a:xfrm>
                <a:off x="516" y="1306"/>
                <a:ext cx="332" cy="173"/>
                <a:chOff x="516" y="1306"/>
                <a:chExt cx="332" cy="173"/>
              </a:xfrm>
            </p:grpSpPr>
            <p:sp>
              <p:nvSpPr>
                <p:cNvPr id="127127" name="Rectangle 21"/>
                <p:cNvSpPr>
                  <a:spLocks noChangeArrowheads="1"/>
                </p:cNvSpPr>
                <p:nvPr/>
              </p:nvSpPr>
              <p:spPr bwMode="auto">
                <a:xfrm>
                  <a:off x="516" y="1306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</a:p>
              </p:txBody>
            </p:sp>
            <p:sp>
              <p:nvSpPr>
                <p:cNvPr id="127128" name="Rectangle 22"/>
                <p:cNvSpPr>
                  <a:spLocks noChangeArrowheads="1"/>
                </p:cNvSpPr>
                <p:nvPr/>
              </p:nvSpPr>
              <p:spPr bwMode="auto">
                <a:xfrm>
                  <a:off x="516" y="1306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89" name="Group 23"/>
              <p:cNvGrpSpPr>
                <a:grpSpLocks/>
              </p:cNvGrpSpPr>
              <p:nvPr/>
            </p:nvGrpSpPr>
            <p:grpSpPr bwMode="auto">
              <a:xfrm>
                <a:off x="848" y="1306"/>
                <a:ext cx="380" cy="173"/>
                <a:chOff x="848" y="1306"/>
                <a:chExt cx="380" cy="173"/>
              </a:xfrm>
            </p:grpSpPr>
            <p:sp>
              <p:nvSpPr>
                <p:cNvPr id="127125" name="Rectangle 24"/>
                <p:cNvSpPr>
                  <a:spLocks noChangeArrowheads="1"/>
                </p:cNvSpPr>
                <p:nvPr/>
              </p:nvSpPr>
              <p:spPr bwMode="auto">
                <a:xfrm>
                  <a:off x="848" y="1306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100</a:t>
                  </a:r>
                </a:p>
              </p:txBody>
            </p:sp>
            <p:sp>
              <p:nvSpPr>
                <p:cNvPr id="127126" name="Rectangle 25"/>
                <p:cNvSpPr>
                  <a:spLocks noChangeArrowheads="1"/>
                </p:cNvSpPr>
                <p:nvPr/>
              </p:nvSpPr>
              <p:spPr bwMode="auto">
                <a:xfrm>
                  <a:off x="848" y="1306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0" name="Group 26"/>
              <p:cNvGrpSpPr>
                <a:grpSpLocks/>
              </p:cNvGrpSpPr>
              <p:nvPr/>
            </p:nvGrpSpPr>
            <p:grpSpPr bwMode="auto">
              <a:xfrm>
                <a:off x="1228" y="1306"/>
                <a:ext cx="332" cy="173"/>
                <a:chOff x="1228" y="1306"/>
                <a:chExt cx="332" cy="173"/>
              </a:xfrm>
            </p:grpSpPr>
            <p:sp>
              <p:nvSpPr>
                <p:cNvPr id="127123" name="Rectangle 27"/>
                <p:cNvSpPr>
                  <a:spLocks noChangeArrowheads="1"/>
                </p:cNvSpPr>
                <p:nvPr/>
              </p:nvSpPr>
              <p:spPr bwMode="auto">
                <a:xfrm>
                  <a:off x="1228" y="1306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1,000</a:t>
                  </a:r>
                </a:p>
              </p:txBody>
            </p:sp>
            <p:sp>
              <p:nvSpPr>
                <p:cNvPr id="127124" name="Rectangle 28"/>
                <p:cNvSpPr>
                  <a:spLocks noChangeArrowheads="1"/>
                </p:cNvSpPr>
                <p:nvPr/>
              </p:nvSpPr>
              <p:spPr bwMode="auto">
                <a:xfrm>
                  <a:off x="1228" y="1306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1" name="Group 29"/>
              <p:cNvGrpSpPr>
                <a:grpSpLocks/>
              </p:cNvGrpSpPr>
              <p:nvPr/>
            </p:nvGrpSpPr>
            <p:grpSpPr bwMode="auto">
              <a:xfrm>
                <a:off x="1560" y="1306"/>
                <a:ext cx="428" cy="173"/>
                <a:chOff x="1560" y="1306"/>
                <a:chExt cx="428" cy="173"/>
              </a:xfrm>
            </p:grpSpPr>
            <p:sp>
              <p:nvSpPr>
                <p:cNvPr id="127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1560" y="1306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10,000</a:t>
                  </a:r>
                </a:p>
              </p:txBody>
            </p:sp>
            <p:sp>
              <p:nvSpPr>
                <p:cNvPr id="127122" name="Rectangle 31"/>
                <p:cNvSpPr>
                  <a:spLocks noChangeArrowheads="1"/>
                </p:cNvSpPr>
                <p:nvPr/>
              </p:nvSpPr>
              <p:spPr bwMode="auto">
                <a:xfrm>
                  <a:off x="1560" y="1306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2" name="Group 32"/>
              <p:cNvGrpSpPr>
                <a:grpSpLocks/>
              </p:cNvGrpSpPr>
              <p:nvPr/>
            </p:nvGrpSpPr>
            <p:grpSpPr bwMode="auto">
              <a:xfrm>
                <a:off x="1988" y="1306"/>
                <a:ext cx="584" cy="173"/>
                <a:chOff x="1988" y="1306"/>
                <a:chExt cx="584" cy="173"/>
              </a:xfrm>
            </p:grpSpPr>
            <p:sp>
              <p:nvSpPr>
                <p:cNvPr id="127119" name="Rectangle 33"/>
                <p:cNvSpPr>
                  <a:spLocks noChangeArrowheads="1" noTextEdit="1"/>
                </p:cNvSpPr>
                <p:nvPr/>
              </p:nvSpPr>
              <p:spPr bwMode="auto">
                <a:xfrm>
                  <a:off x="1988" y="1306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7120" name="Rectangle 34"/>
                <p:cNvSpPr>
                  <a:spLocks noChangeArrowheads="1"/>
                </p:cNvSpPr>
                <p:nvPr/>
              </p:nvSpPr>
              <p:spPr bwMode="auto">
                <a:xfrm>
                  <a:off x="1988" y="1306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3" name="Group 35"/>
              <p:cNvGrpSpPr>
                <a:grpSpLocks/>
              </p:cNvGrpSpPr>
              <p:nvPr/>
            </p:nvGrpSpPr>
            <p:grpSpPr bwMode="auto">
              <a:xfrm>
                <a:off x="0" y="1479"/>
                <a:ext cx="516" cy="250"/>
                <a:chOff x="0" y="1479"/>
                <a:chExt cx="516" cy="250"/>
              </a:xfrm>
            </p:grpSpPr>
            <p:sp>
              <p:nvSpPr>
                <p:cNvPr id="127117" name="Rectangle 36"/>
                <p:cNvSpPr>
                  <a:spLocks noChangeArrowheads="1"/>
                </p:cNvSpPr>
                <p:nvPr/>
              </p:nvSpPr>
              <p:spPr bwMode="auto">
                <a:xfrm>
                  <a:off x="0" y="1479"/>
                  <a:ext cx="516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/>
                    <a:t>log </a:t>
                  </a: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CA" altLang="en-US" sz="2800"/>
                    <a:t>  </a:t>
                  </a:r>
                </a:p>
              </p:txBody>
            </p:sp>
            <p:sp>
              <p:nvSpPr>
                <p:cNvPr id="127118" name="Rectangle 37"/>
                <p:cNvSpPr>
                  <a:spLocks noChangeArrowheads="1"/>
                </p:cNvSpPr>
                <p:nvPr/>
              </p:nvSpPr>
              <p:spPr bwMode="auto">
                <a:xfrm>
                  <a:off x="0" y="1479"/>
                  <a:ext cx="516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4" name="Group 38"/>
              <p:cNvGrpSpPr>
                <a:grpSpLocks/>
              </p:cNvGrpSpPr>
              <p:nvPr/>
            </p:nvGrpSpPr>
            <p:grpSpPr bwMode="auto">
              <a:xfrm>
                <a:off x="516" y="1479"/>
                <a:ext cx="332" cy="250"/>
                <a:chOff x="516" y="1479"/>
                <a:chExt cx="332" cy="250"/>
              </a:xfrm>
            </p:grpSpPr>
            <p:sp>
              <p:nvSpPr>
                <p:cNvPr id="127115" name="Rectangle 39"/>
                <p:cNvSpPr>
                  <a:spLocks noChangeArrowheads="1"/>
                </p:cNvSpPr>
                <p:nvPr/>
              </p:nvSpPr>
              <p:spPr bwMode="auto">
                <a:xfrm>
                  <a:off x="516" y="1479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3</a:t>
                  </a:r>
                </a:p>
              </p:txBody>
            </p:sp>
            <p:sp>
              <p:nvSpPr>
                <p:cNvPr id="127116" name="Rectangle 40"/>
                <p:cNvSpPr>
                  <a:spLocks noChangeArrowheads="1"/>
                </p:cNvSpPr>
                <p:nvPr/>
              </p:nvSpPr>
              <p:spPr bwMode="auto">
                <a:xfrm>
                  <a:off x="516" y="1479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5" name="Group 41"/>
              <p:cNvGrpSpPr>
                <a:grpSpLocks/>
              </p:cNvGrpSpPr>
              <p:nvPr/>
            </p:nvGrpSpPr>
            <p:grpSpPr bwMode="auto">
              <a:xfrm>
                <a:off x="848" y="1479"/>
                <a:ext cx="380" cy="250"/>
                <a:chOff x="848" y="1479"/>
                <a:chExt cx="380" cy="250"/>
              </a:xfrm>
            </p:grpSpPr>
            <p:sp>
              <p:nvSpPr>
                <p:cNvPr id="127113" name="Rectangle 42"/>
                <p:cNvSpPr>
                  <a:spLocks noChangeArrowheads="1"/>
                </p:cNvSpPr>
                <p:nvPr/>
              </p:nvSpPr>
              <p:spPr bwMode="auto">
                <a:xfrm>
                  <a:off x="848" y="1479"/>
                  <a:ext cx="380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6</a:t>
                  </a:r>
                </a:p>
              </p:txBody>
            </p:sp>
            <p:sp>
              <p:nvSpPr>
                <p:cNvPr id="127114" name="Rectangle 43"/>
                <p:cNvSpPr>
                  <a:spLocks noChangeArrowheads="1"/>
                </p:cNvSpPr>
                <p:nvPr/>
              </p:nvSpPr>
              <p:spPr bwMode="auto">
                <a:xfrm>
                  <a:off x="848" y="1479"/>
                  <a:ext cx="380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6" name="Group 44"/>
              <p:cNvGrpSpPr>
                <a:grpSpLocks/>
              </p:cNvGrpSpPr>
              <p:nvPr/>
            </p:nvGrpSpPr>
            <p:grpSpPr bwMode="auto">
              <a:xfrm>
                <a:off x="1228" y="1479"/>
                <a:ext cx="332" cy="250"/>
                <a:chOff x="1228" y="1479"/>
                <a:chExt cx="332" cy="250"/>
              </a:xfrm>
            </p:grpSpPr>
            <p:sp>
              <p:nvSpPr>
                <p:cNvPr id="127111" name="Rectangle 45"/>
                <p:cNvSpPr>
                  <a:spLocks noChangeArrowheads="1"/>
                </p:cNvSpPr>
                <p:nvPr/>
              </p:nvSpPr>
              <p:spPr bwMode="auto">
                <a:xfrm>
                  <a:off x="1228" y="1479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9</a:t>
                  </a:r>
                </a:p>
              </p:txBody>
            </p:sp>
            <p:sp>
              <p:nvSpPr>
                <p:cNvPr id="127112" name="Rectangle 46"/>
                <p:cNvSpPr>
                  <a:spLocks noChangeArrowheads="1"/>
                </p:cNvSpPr>
                <p:nvPr/>
              </p:nvSpPr>
              <p:spPr bwMode="auto">
                <a:xfrm>
                  <a:off x="1228" y="1479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7" name="Group 47"/>
              <p:cNvGrpSpPr>
                <a:grpSpLocks/>
              </p:cNvGrpSpPr>
              <p:nvPr/>
            </p:nvGrpSpPr>
            <p:grpSpPr bwMode="auto">
              <a:xfrm>
                <a:off x="1560" y="1479"/>
                <a:ext cx="428" cy="250"/>
                <a:chOff x="1560" y="1479"/>
                <a:chExt cx="428" cy="250"/>
              </a:xfrm>
            </p:grpSpPr>
            <p:sp>
              <p:nvSpPr>
                <p:cNvPr id="127109" name="Rectangle 48"/>
                <p:cNvSpPr>
                  <a:spLocks noChangeArrowheads="1"/>
                </p:cNvSpPr>
                <p:nvPr/>
              </p:nvSpPr>
              <p:spPr bwMode="auto">
                <a:xfrm>
                  <a:off x="1560" y="1479"/>
                  <a:ext cx="428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13</a:t>
                  </a:r>
                </a:p>
              </p:txBody>
            </p:sp>
            <p:sp>
              <p:nvSpPr>
                <p:cNvPr id="127110" name="Rectangle 49"/>
                <p:cNvSpPr>
                  <a:spLocks noChangeArrowheads="1"/>
                </p:cNvSpPr>
                <p:nvPr/>
              </p:nvSpPr>
              <p:spPr bwMode="auto">
                <a:xfrm>
                  <a:off x="1560" y="1479"/>
                  <a:ext cx="428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8" name="Group 50"/>
              <p:cNvGrpSpPr>
                <a:grpSpLocks/>
              </p:cNvGrpSpPr>
              <p:nvPr/>
            </p:nvGrpSpPr>
            <p:grpSpPr bwMode="auto">
              <a:xfrm>
                <a:off x="1988" y="1479"/>
                <a:ext cx="584" cy="250"/>
                <a:chOff x="1988" y="1479"/>
                <a:chExt cx="584" cy="250"/>
              </a:xfrm>
            </p:grpSpPr>
            <p:sp>
              <p:nvSpPr>
                <p:cNvPr id="127107" name="Rectangle 51"/>
                <p:cNvSpPr>
                  <a:spLocks noChangeArrowheads="1"/>
                </p:cNvSpPr>
                <p:nvPr/>
              </p:nvSpPr>
              <p:spPr bwMode="auto">
                <a:xfrm>
                  <a:off x="1988" y="1479"/>
                  <a:ext cx="584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amoeba</a:t>
                  </a:r>
                </a:p>
              </p:txBody>
            </p:sp>
            <p:sp>
              <p:nvSpPr>
                <p:cNvPr id="127108" name="Rectangle 52"/>
                <p:cNvSpPr>
                  <a:spLocks noChangeArrowheads="1"/>
                </p:cNvSpPr>
                <p:nvPr/>
              </p:nvSpPr>
              <p:spPr bwMode="auto">
                <a:xfrm>
                  <a:off x="1988" y="1479"/>
                  <a:ext cx="584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6999" name="Group 53"/>
              <p:cNvGrpSpPr>
                <a:grpSpLocks/>
              </p:cNvGrpSpPr>
              <p:nvPr/>
            </p:nvGrpSpPr>
            <p:grpSpPr bwMode="auto">
              <a:xfrm>
                <a:off x="0" y="1729"/>
                <a:ext cx="516" cy="279"/>
                <a:chOff x="0" y="1729"/>
                <a:chExt cx="516" cy="279"/>
              </a:xfrm>
            </p:grpSpPr>
            <p:sp>
              <p:nvSpPr>
                <p:cNvPr id="127105" name="Rectangle 54"/>
                <p:cNvSpPr>
                  <a:spLocks noChangeArrowheads="1"/>
                </p:cNvSpPr>
                <p:nvPr/>
              </p:nvSpPr>
              <p:spPr bwMode="auto">
                <a:xfrm>
                  <a:off x="0" y="1729"/>
                  <a:ext cx="516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US" altLang="en-US" sz="2800" baseline="30000"/>
                    <a:t>1/2</a:t>
                  </a:r>
                  <a:endParaRPr lang="en-CA" altLang="en-US" sz="2800" baseline="30000"/>
                </a:p>
              </p:txBody>
            </p:sp>
            <p:sp>
              <p:nvSpPr>
                <p:cNvPr id="127106" name="Rectangle 55"/>
                <p:cNvSpPr>
                  <a:spLocks noChangeArrowheads="1"/>
                </p:cNvSpPr>
                <p:nvPr/>
              </p:nvSpPr>
              <p:spPr bwMode="auto">
                <a:xfrm>
                  <a:off x="0" y="1729"/>
                  <a:ext cx="516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0" name="Group 56"/>
              <p:cNvGrpSpPr>
                <a:grpSpLocks/>
              </p:cNvGrpSpPr>
              <p:nvPr/>
            </p:nvGrpSpPr>
            <p:grpSpPr bwMode="auto">
              <a:xfrm>
                <a:off x="516" y="1729"/>
                <a:ext cx="332" cy="279"/>
                <a:chOff x="516" y="1729"/>
                <a:chExt cx="332" cy="279"/>
              </a:xfrm>
            </p:grpSpPr>
            <p:sp>
              <p:nvSpPr>
                <p:cNvPr id="127103" name="Rectangle 57"/>
                <p:cNvSpPr>
                  <a:spLocks noChangeArrowheads="1"/>
                </p:cNvSpPr>
                <p:nvPr/>
              </p:nvSpPr>
              <p:spPr bwMode="auto">
                <a:xfrm>
                  <a:off x="516" y="1729"/>
                  <a:ext cx="332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3</a:t>
                  </a:r>
                </a:p>
              </p:txBody>
            </p:sp>
            <p:sp>
              <p:nvSpPr>
                <p:cNvPr id="127104" name="Rectangle 58"/>
                <p:cNvSpPr>
                  <a:spLocks noChangeArrowheads="1"/>
                </p:cNvSpPr>
                <p:nvPr/>
              </p:nvSpPr>
              <p:spPr bwMode="auto">
                <a:xfrm>
                  <a:off x="516" y="1729"/>
                  <a:ext cx="332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1" name="Group 59"/>
              <p:cNvGrpSpPr>
                <a:grpSpLocks/>
              </p:cNvGrpSpPr>
              <p:nvPr/>
            </p:nvGrpSpPr>
            <p:grpSpPr bwMode="auto">
              <a:xfrm>
                <a:off x="848" y="1729"/>
                <a:ext cx="380" cy="279"/>
                <a:chOff x="848" y="1729"/>
                <a:chExt cx="380" cy="279"/>
              </a:xfrm>
            </p:grpSpPr>
            <p:sp>
              <p:nvSpPr>
                <p:cNvPr id="127101" name="Rectangle 60"/>
                <p:cNvSpPr>
                  <a:spLocks noChangeArrowheads="1"/>
                </p:cNvSpPr>
                <p:nvPr/>
              </p:nvSpPr>
              <p:spPr bwMode="auto">
                <a:xfrm>
                  <a:off x="848" y="1729"/>
                  <a:ext cx="380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</a:p>
              </p:txBody>
            </p:sp>
            <p:sp>
              <p:nvSpPr>
                <p:cNvPr id="127102" name="Rectangle 61"/>
                <p:cNvSpPr>
                  <a:spLocks noChangeArrowheads="1"/>
                </p:cNvSpPr>
                <p:nvPr/>
              </p:nvSpPr>
              <p:spPr bwMode="auto">
                <a:xfrm>
                  <a:off x="848" y="1729"/>
                  <a:ext cx="380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2" name="Group 62"/>
              <p:cNvGrpSpPr>
                <a:grpSpLocks/>
              </p:cNvGrpSpPr>
              <p:nvPr/>
            </p:nvGrpSpPr>
            <p:grpSpPr bwMode="auto">
              <a:xfrm>
                <a:off x="1228" y="1729"/>
                <a:ext cx="332" cy="279"/>
                <a:chOff x="1228" y="1729"/>
                <a:chExt cx="332" cy="279"/>
              </a:xfrm>
            </p:grpSpPr>
            <p:sp>
              <p:nvSpPr>
                <p:cNvPr id="127099" name="Rectangle 63"/>
                <p:cNvSpPr>
                  <a:spLocks noChangeArrowheads="1"/>
                </p:cNvSpPr>
                <p:nvPr/>
              </p:nvSpPr>
              <p:spPr bwMode="auto">
                <a:xfrm>
                  <a:off x="1228" y="1729"/>
                  <a:ext cx="332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31</a:t>
                  </a:r>
                </a:p>
              </p:txBody>
            </p:sp>
            <p:sp>
              <p:nvSpPr>
                <p:cNvPr id="127100" name="Rectangle 64"/>
                <p:cNvSpPr>
                  <a:spLocks noChangeArrowheads="1"/>
                </p:cNvSpPr>
                <p:nvPr/>
              </p:nvSpPr>
              <p:spPr bwMode="auto">
                <a:xfrm>
                  <a:off x="1228" y="1729"/>
                  <a:ext cx="332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3" name="Group 65"/>
              <p:cNvGrpSpPr>
                <a:grpSpLocks/>
              </p:cNvGrpSpPr>
              <p:nvPr/>
            </p:nvGrpSpPr>
            <p:grpSpPr bwMode="auto">
              <a:xfrm>
                <a:off x="1560" y="1729"/>
                <a:ext cx="428" cy="279"/>
                <a:chOff x="1560" y="1729"/>
                <a:chExt cx="428" cy="279"/>
              </a:xfrm>
            </p:grpSpPr>
            <p:sp>
              <p:nvSpPr>
                <p:cNvPr id="127097" name="Rectangle 66"/>
                <p:cNvSpPr>
                  <a:spLocks noChangeArrowheads="1"/>
                </p:cNvSpPr>
                <p:nvPr/>
              </p:nvSpPr>
              <p:spPr bwMode="auto">
                <a:xfrm>
                  <a:off x="1560" y="1729"/>
                  <a:ext cx="428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100</a:t>
                  </a:r>
                </a:p>
              </p:txBody>
            </p:sp>
            <p:sp>
              <p:nvSpPr>
                <p:cNvPr id="127098" name="Rectangle 67"/>
                <p:cNvSpPr>
                  <a:spLocks noChangeArrowheads="1"/>
                </p:cNvSpPr>
                <p:nvPr/>
              </p:nvSpPr>
              <p:spPr bwMode="auto">
                <a:xfrm>
                  <a:off x="1560" y="1729"/>
                  <a:ext cx="428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4" name="Group 68"/>
              <p:cNvGrpSpPr>
                <a:grpSpLocks/>
              </p:cNvGrpSpPr>
              <p:nvPr/>
            </p:nvGrpSpPr>
            <p:grpSpPr bwMode="auto">
              <a:xfrm>
                <a:off x="1988" y="1729"/>
                <a:ext cx="584" cy="279"/>
                <a:chOff x="1988" y="1729"/>
                <a:chExt cx="584" cy="279"/>
              </a:xfrm>
            </p:grpSpPr>
            <p:sp>
              <p:nvSpPr>
                <p:cNvPr id="127095" name="Rectangle 69"/>
                <p:cNvSpPr>
                  <a:spLocks noChangeArrowheads="1"/>
                </p:cNvSpPr>
                <p:nvPr/>
              </p:nvSpPr>
              <p:spPr bwMode="auto">
                <a:xfrm>
                  <a:off x="1988" y="1729"/>
                  <a:ext cx="584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bird</a:t>
                  </a:r>
                </a:p>
              </p:txBody>
            </p:sp>
            <p:sp>
              <p:nvSpPr>
                <p:cNvPr id="127096" name="Rectangle 70"/>
                <p:cNvSpPr>
                  <a:spLocks noChangeArrowheads="1"/>
                </p:cNvSpPr>
                <p:nvPr/>
              </p:nvSpPr>
              <p:spPr bwMode="auto">
                <a:xfrm>
                  <a:off x="1988" y="1729"/>
                  <a:ext cx="584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5" name="Group 71"/>
              <p:cNvGrpSpPr>
                <a:grpSpLocks/>
              </p:cNvGrpSpPr>
              <p:nvPr/>
            </p:nvGrpSpPr>
            <p:grpSpPr bwMode="auto">
              <a:xfrm>
                <a:off x="0" y="2008"/>
                <a:ext cx="516" cy="173"/>
                <a:chOff x="0" y="2008"/>
                <a:chExt cx="516" cy="173"/>
              </a:xfrm>
            </p:grpSpPr>
            <p:sp>
              <p:nvSpPr>
                <p:cNvPr id="127093" name="Rectangle 72"/>
                <p:cNvSpPr>
                  <a:spLocks noChangeArrowheads="1"/>
                </p:cNvSpPr>
                <p:nvPr/>
              </p:nvSpPr>
              <p:spPr bwMode="auto">
                <a:xfrm>
                  <a:off x="0" y="2008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endParaRPr lang="en-US" altLang="en-US" sz="2800" b="1" i="1">
                    <a:latin typeface="Century Schoolbook" pitchFamily="18" charset="0"/>
                  </a:endParaRPr>
                </a:p>
              </p:txBody>
            </p:sp>
            <p:sp>
              <p:nvSpPr>
                <p:cNvPr id="127094" name="Rectangle 73"/>
                <p:cNvSpPr>
                  <a:spLocks noChangeArrowheads="1"/>
                </p:cNvSpPr>
                <p:nvPr/>
              </p:nvSpPr>
              <p:spPr bwMode="auto">
                <a:xfrm>
                  <a:off x="0" y="2008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6" name="Group 74"/>
              <p:cNvGrpSpPr>
                <a:grpSpLocks/>
              </p:cNvGrpSpPr>
              <p:nvPr/>
            </p:nvGrpSpPr>
            <p:grpSpPr bwMode="auto">
              <a:xfrm>
                <a:off x="516" y="2008"/>
                <a:ext cx="332" cy="173"/>
                <a:chOff x="516" y="2008"/>
                <a:chExt cx="332" cy="173"/>
              </a:xfrm>
            </p:grpSpPr>
            <p:sp>
              <p:nvSpPr>
                <p:cNvPr id="127091" name="Rectangle 75"/>
                <p:cNvSpPr>
                  <a:spLocks noChangeArrowheads="1"/>
                </p:cNvSpPr>
                <p:nvPr/>
              </p:nvSpPr>
              <p:spPr bwMode="auto">
                <a:xfrm>
                  <a:off x="516" y="2008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</a:p>
              </p:txBody>
            </p:sp>
            <p:sp>
              <p:nvSpPr>
                <p:cNvPr id="127092" name="Rectangle 76"/>
                <p:cNvSpPr>
                  <a:spLocks noChangeArrowheads="1"/>
                </p:cNvSpPr>
                <p:nvPr/>
              </p:nvSpPr>
              <p:spPr bwMode="auto">
                <a:xfrm>
                  <a:off x="516" y="2008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7" name="Group 77"/>
              <p:cNvGrpSpPr>
                <a:grpSpLocks/>
              </p:cNvGrpSpPr>
              <p:nvPr/>
            </p:nvGrpSpPr>
            <p:grpSpPr bwMode="auto">
              <a:xfrm>
                <a:off x="848" y="2008"/>
                <a:ext cx="380" cy="173"/>
                <a:chOff x="848" y="2008"/>
                <a:chExt cx="380" cy="173"/>
              </a:xfrm>
            </p:grpSpPr>
            <p:sp>
              <p:nvSpPr>
                <p:cNvPr id="127089" name="Rectangle 78"/>
                <p:cNvSpPr>
                  <a:spLocks noChangeArrowheads="1"/>
                </p:cNvSpPr>
                <p:nvPr/>
              </p:nvSpPr>
              <p:spPr bwMode="auto">
                <a:xfrm>
                  <a:off x="848" y="2008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100</a:t>
                  </a:r>
                </a:p>
              </p:txBody>
            </p:sp>
            <p:sp>
              <p:nvSpPr>
                <p:cNvPr id="127090" name="Rectangle 79"/>
                <p:cNvSpPr>
                  <a:spLocks noChangeArrowheads="1"/>
                </p:cNvSpPr>
                <p:nvPr/>
              </p:nvSpPr>
              <p:spPr bwMode="auto">
                <a:xfrm>
                  <a:off x="848" y="2008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8" name="Group 80"/>
              <p:cNvGrpSpPr>
                <a:grpSpLocks/>
              </p:cNvGrpSpPr>
              <p:nvPr/>
            </p:nvGrpSpPr>
            <p:grpSpPr bwMode="auto">
              <a:xfrm>
                <a:off x="1228" y="2008"/>
                <a:ext cx="332" cy="173"/>
                <a:chOff x="1228" y="2008"/>
                <a:chExt cx="332" cy="173"/>
              </a:xfrm>
            </p:grpSpPr>
            <p:sp>
              <p:nvSpPr>
                <p:cNvPr id="127087" name="Rectangle 81"/>
                <p:cNvSpPr>
                  <a:spLocks noChangeArrowheads="1"/>
                </p:cNvSpPr>
                <p:nvPr/>
              </p:nvSpPr>
              <p:spPr bwMode="auto">
                <a:xfrm>
                  <a:off x="1228" y="2008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1,000</a:t>
                  </a:r>
                </a:p>
              </p:txBody>
            </p:sp>
            <p:sp>
              <p:nvSpPr>
                <p:cNvPr id="127088" name="Rectangle 82"/>
                <p:cNvSpPr>
                  <a:spLocks noChangeArrowheads="1"/>
                </p:cNvSpPr>
                <p:nvPr/>
              </p:nvSpPr>
              <p:spPr bwMode="auto">
                <a:xfrm>
                  <a:off x="1228" y="2008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09" name="Group 83"/>
              <p:cNvGrpSpPr>
                <a:grpSpLocks/>
              </p:cNvGrpSpPr>
              <p:nvPr/>
            </p:nvGrpSpPr>
            <p:grpSpPr bwMode="auto">
              <a:xfrm>
                <a:off x="1560" y="2008"/>
                <a:ext cx="428" cy="173"/>
                <a:chOff x="1560" y="2008"/>
                <a:chExt cx="428" cy="173"/>
              </a:xfrm>
            </p:grpSpPr>
            <p:sp>
              <p:nvSpPr>
                <p:cNvPr id="127085" name="Rectangle 84"/>
                <p:cNvSpPr>
                  <a:spLocks noChangeArrowheads="1"/>
                </p:cNvSpPr>
                <p:nvPr/>
              </p:nvSpPr>
              <p:spPr bwMode="auto">
                <a:xfrm>
                  <a:off x="1560" y="2008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10,000</a:t>
                  </a:r>
                </a:p>
              </p:txBody>
            </p:sp>
            <p:sp>
              <p:nvSpPr>
                <p:cNvPr id="127086" name="Rectangle 85"/>
                <p:cNvSpPr>
                  <a:spLocks noChangeArrowheads="1"/>
                </p:cNvSpPr>
                <p:nvPr/>
              </p:nvSpPr>
              <p:spPr bwMode="auto">
                <a:xfrm>
                  <a:off x="1560" y="2008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0" name="Group 86"/>
              <p:cNvGrpSpPr>
                <a:grpSpLocks/>
              </p:cNvGrpSpPr>
              <p:nvPr/>
            </p:nvGrpSpPr>
            <p:grpSpPr bwMode="auto">
              <a:xfrm>
                <a:off x="1988" y="2008"/>
                <a:ext cx="584" cy="173"/>
                <a:chOff x="1988" y="2008"/>
                <a:chExt cx="584" cy="173"/>
              </a:xfrm>
            </p:grpSpPr>
            <p:sp>
              <p:nvSpPr>
                <p:cNvPr id="127083" name="Rectangle 87"/>
                <p:cNvSpPr>
                  <a:spLocks noChangeArrowheads="1"/>
                </p:cNvSpPr>
                <p:nvPr/>
              </p:nvSpPr>
              <p:spPr bwMode="auto">
                <a:xfrm>
                  <a:off x="1988" y="2008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human</a:t>
                  </a:r>
                </a:p>
              </p:txBody>
            </p:sp>
            <p:sp>
              <p:nvSpPr>
                <p:cNvPr id="127084" name="Rectangle 88"/>
                <p:cNvSpPr>
                  <a:spLocks noChangeArrowheads="1"/>
                </p:cNvSpPr>
                <p:nvPr/>
              </p:nvSpPr>
              <p:spPr bwMode="auto">
                <a:xfrm>
                  <a:off x="1988" y="2008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1" name="Group 89"/>
              <p:cNvGrpSpPr>
                <a:grpSpLocks/>
              </p:cNvGrpSpPr>
              <p:nvPr/>
            </p:nvGrpSpPr>
            <p:grpSpPr bwMode="auto">
              <a:xfrm>
                <a:off x="0" y="2181"/>
                <a:ext cx="516" cy="250"/>
                <a:chOff x="0" y="2181"/>
                <a:chExt cx="516" cy="250"/>
              </a:xfrm>
            </p:grpSpPr>
            <p:sp>
              <p:nvSpPr>
                <p:cNvPr id="127081" name="Rectangle 90"/>
                <p:cNvSpPr>
                  <a:spLocks noChangeArrowheads="1"/>
                </p:cNvSpPr>
                <p:nvPr/>
              </p:nvSpPr>
              <p:spPr bwMode="auto">
                <a:xfrm>
                  <a:off x="0" y="2181"/>
                  <a:ext cx="516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US" altLang="en-US" sz="2800"/>
                    <a:t> log </a:t>
                  </a: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</a:p>
              </p:txBody>
            </p:sp>
            <p:sp>
              <p:nvSpPr>
                <p:cNvPr id="127082" name="Rectangle 91"/>
                <p:cNvSpPr>
                  <a:spLocks noChangeArrowheads="1"/>
                </p:cNvSpPr>
                <p:nvPr/>
              </p:nvSpPr>
              <p:spPr bwMode="auto">
                <a:xfrm>
                  <a:off x="0" y="2181"/>
                  <a:ext cx="516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2" name="Group 92"/>
              <p:cNvGrpSpPr>
                <a:grpSpLocks/>
              </p:cNvGrpSpPr>
              <p:nvPr/>
            </p:nvGrpSpPr>
            <p:grpSpPr bwMode="auto">
              <a:xfrm>
                <a:off x="516" y="2181"/>
                <a:ext cx="332" cy="250"/>
                <a:chOff x="516" y="2181"/>
                <a:chExt cx="332" cy="250"/>
              </a:xfrm>
            </p:grpSpPr>
            <p:sp>
              <p:nvSpPr>
                <p:cNvPr id="127079" name="Rectangle 93"/>
                <p:cNvSpPr>
                  <a:spLocks noChangeArrowheads="1"/>
                </p:cNvSpPr>
                <p:nvPr/>
              </p:nvSpPr>
              <p:spPr bwMode="auto">
                <a:xfrm>
                  <a:off x="516" y="2181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30</a:t>
                  </a:r>
                </a:p>
              </p:txBody>
            </p:sp>
            <p:sp>
              <p:nvSpPr>
                <p:cNvPr id="127080" name="Rectangle 94"/>
                <p:cNvSpPr>
                  <a:spLocks noChangeArrowheads="1"/>
                </p:cNvSpPr>
                <p:nvPr/>
              </p:nvSpPr>
              <p:spPr bwMode="auto">
                <a:xfrm>
                  <a:off x="516" y="2181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3" name="Group 95"/>
              <p:cNvGrpSpPr>
                <a:grpSpLocks/>
              </p:cNvGrpSpPr>
              <p:nvPr/>
            </p:nvGrpSpPr>
            <p:grpSpPr bwMode="auto">
              <a:xfrm>
                <a:off x="848" y="2181"/>
                <a:ext cx="380" cy="250"/>
                <a:chOff x="848" y="2181"/>
                <a:chExt cx="380" cy="250"/>
              </a:xfrm>
            </p:grpSpPr>
            <p:sp>
              <p:nvSpPr>
                <p:cNvPr id="127077" name="Rectangle 96"/>
                <p:cNvSpPr>
                  <a:spLocks noChangeArrowheads="1"/>
                </p:cNvSpPr>
                <p:nvPr/>
              </p:nvSpPr>
              <p:spPr bwMode="auto">
                <a:xfrm>
                  <a:off x="848" y="2181"/>
                  <a:ext cx="380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600</a:t>
                  </a:r>
                </a:p>
              </p:txBody>
            </p:sp>
            <p:sp>
              <p:nvSpPr>
                <p:cNvPr id="127078" name="Rectangle 97"/>
                <p:cNvSpPr>
                  <a:spLocks noChangeArrowheads="1"/>
                </p:cNvSpPr>
                <p:nvPr/>
              </p:nvSpPr>
              <p:spPr bwMode="auto">
                <a:xfrm>
                  <a:off x="848" y="2181"/>
                  <a:ext cx="380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4" name="Group 98"/>
              <p:cNvGrpSpPr>
                <a:grpSpLocks/>
              </p:cNvGrpSpPr>
              <p:nvPr/>
            </p:nvGrpSpPr>
            <p:grpSpPr bwMode="auto">
              <a:xfrm>
                <a:off x="1228" y="2181"/>
                <a:ext cx="332" cy="250"/>
                <a:chOff x="1228" y="2181"/>
                <a:chExt cx="332" cy="250"/>
              </a:xfrm>
            </p:grpSpPr>
            <p:sp>
              <p:nvSpPr>
                <p:cNvPr id="127075" name="Rectangle 99"/>
                <p:cNvSpPr>
                  <a:spLocks noChangeArrowheads="1"/>
                </p:cNvSpPr>
                <p:nvPr/>
              </p:nvSpPr>
              <p:spPr bwMode="auto">
                <a:xfrm>
                  <a:off x="1228" y="2181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9,000</a:t>
                  </a:r>
                </a:p>
              </p:txBody>
            </p:sp>
            <p:sp>
              <p:nvSpPr>
                <p:cNvPr id="127076" name="Rectangle 100"/>
                <p:cNvSpPr>
                  <a:spLocks noChangeArrowheads="1"/>
                </p:cNvSpPr>
                <p:nvPr/>
              </p:nvSpPr>
              <p:spPr bwMode="auto">
                <a:xfrm>
                  <a:off x="1228" y="2181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5" name="Group 101"/>
              <p:cNvGrpSpPr>
                <a:grpSpLocks/>
              </p:cNvGrpSpPr>
              <p:nvPr/>
            </p:nvGrpSpPr>
            <p:grpSpPr bwMode="auto">
              <a:xfrm>
                <a:off x="1560" y="2181"/>
                <a:ext cx="428" cy="250"/>
                <a:chOff x="1560" y="2181"/>
                <a:chExt cx="428" cy="250"/>
              </a:xfrm>
            </p:grpSpPr>
            <p:sp>
              <p:nvSpPr>
                <p:cNvPr id="127073" name="Rectangle 102"/>
                <p:cNvSpPr>
                  <a:spLocks noChangeArrowheads="1"/>
                </p:cNvSpPr>
                <p:nvPr/>
              </p:nvSpPr>
              <p:spPr bwMode="auto">
                <a:xfrm>
                  <a:off x="1560" y="2181"/>
                  <a:ext cx="428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130,000</a:t>
                  </a:r>
                </a:p>
              </p:txBody>
            </p:sp>
            <p:sp>
              <p:nvSpPr>
                <p:cNvPr id="127074" name="Rectangle 103"/>
                <p:cNvSpPr>
                  <a:spLocks noChangeArrowheads="1"/>
                </p:cNvSpPr>
                <p:nvPr/>
              </p:nvSpPr>
              <p:spPr bwMode="auto">
                <a:xfrm>
                  <a:off x="1560" y="2181"/>
                  <a:ext cx="428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6" name="Group 104"/>
              <p:cNvGrpSpPr>
                <a:grpSpLocks/>
              </p:cNvGrpSpPr>
              <p:nvPr/>
            </p:nvGrpSpPr>
            <p:grpSpPr bwMode="auto">
              <a:xfrm>
                <a:off x="1988" y="2181"/>
                <a:ext cx="584" cy="250"/>
                <a:chOff x="1988" y="2181"/>
                <a:chExt cx="584" cy="250"/>
              </a:xfrm>
            </p:grpSpPr>
            <p:sp>
              <p:nvSpPr>
                <p:cNvPr id="127071" name="Rectangle 105"/>
                <p:cNvSpPr>
                  <a:spLocks noChangeArrowheads="1"/>
                </p:cNvSpPr>
                <p:nvPr/>
              </p:nvSpPr>
              <p:spPr bwMode="auto">
                <a:xfrm>
                  <a:off x="1988" y="2181"/>
                  <a:ext cx="584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my father</a:t>
                  </a:r>
                </a:p>
              </p:txBody>
            </p:sp>
            <p:sp>
              <p:nvSpPr>
                <p:cNvPr id="127072" name="Rectangle 106"/>
                <p:cNvSpPr>
                  <a:spLocks noChangeArrowheads="1"/>
                </p:cNvSpPr>
                <p:nvPr/>
              </p:nvSpPr>
              <p:spPr bwMode="auto">
                <a:xfrm>
                  <a:off x="1988" y="2181"/>
                  <a:ext cx="584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7" name="Group 107"/>
              <p:cNvGrpSpPr>
                <a:grpSpLocks/>
              </p:cNvGrpSpPr>
              <p:nvPr/>
            </p:nvGrpSpPr>
            <p:grpSpPr bwMode="auto">
              <a:xfrm>
                <a:off x="0" y="2431"/>
                <a:ext cx="516" cy="173"/>
                <a:chOff x="0" y="2431"/>
                <a:chExt cx="516" cy="173"/>
              </a:xfrm>
            </p:grpSpPr>
            <p:sp>
              <p:nvSpPr>
                <p:cNvPr id="127069" name="Rectangle 108"/>
                <p:cNvSpPr>
                  <a:spLocks noChangeArrowheads="1"/>
                </p:cNvSpPr>
                <p:nvPr/>
              </p:nvSpPr>
              <p:spPr bwMode="auto">
                <a:xfrm>
                  <a:off x="0" y="2431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CA" altLang="en-US" sz="2800" baseline="30000"/>
                    <a:t>2</a:t>
                  </a:r>
                </a:p>
              </p:txBody>
            </p:sp>
            <p:sp>
              <p:nvSpPr>
                <p:cNvPr id="127070" name="Rectangle 109"/>
                <p:cNvSpPr>
                  <a:spLocks noChangeArrowheads="1"/>
                </p:cNvSpPr>
                <p:nvPr/>
              </p:nvSpPr>
              <p:spPr bwMode="auto">
                <a:xfrm>
                  <a:off x="0" y="2431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8" name="Group 110"/>
              <p:cNvGrpSpPr>
                <a:grpSpLocks/>
              </p:cNvGrpSpPr>
              <p:nvPr/>
            </p:nvGrpSpPr>
            <p:grpSpPr bwMode="auto">
              <a:xfrm>
                <a:off x="516" y="2431"/>
                <a:ext cx="332" cy="173"/>
                <a:chOff x="516" y="2431"/>
                <a:chExt cx="332" cy="173"/>
              </a:xfrm>
            </p:grpSpPr>
            <p:sp>
              <p:nvSpPr>
                <p:cNvPr id="127067" name="Rectangle 111"/>
                <p:cNvSpPr>
                  <a:spLocks noChangeArrowheads="1"/>
                </p:cNvSpPr>
                <p:nvPr/>
              </p:nvSpPr>
              <p:spPr bwMode="auto">
                <a:xfrm>
                  <a:off x="516" y="2431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100</a:t>
                  </a:r>
                </a:p>
              </p:txBody>
            </p:sp>
            <p:sp>
              <p:nvSpPr>
                <p:cNvPr id="127068" name="Rectangle 112"/>
                <p:cNvSpPr>
                  <a:spLocks noChangeArrowheads="1"/>
                </p:cNvSpPr>
                <p:nvPr/>
              </p:nvSpPr>
              <p:spPr bwMode="auto">
                <a:xfrm>
                  <a:off x="516" y="2431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19" name="Group 113"/>
              <p:cNvGrpSpPr>
                <a:grpSpLocks/>
              </p:cNvGrpSpPr>
              <p:nvPr/>
            </p:nvGrpSpPr>
            <p:grpSpPr bwMode="auto">
              <a:xfrm>
                <a:off x="848" y="2431"/>
                <a:ext cx="380" cy="173"/>
                <a:chOff x="848" y="2431"/>
                <a:chExt cx="380" cy="173"/>
              </a:xfrm>
            </p:grpSpPr>
            <p:sp>
              <p:nvSpPr>
                <p:cNvPr id="1270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848" y="2431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10,000</a:t>
                  </a:r>
                </a:p>
              </p:txBody>
            </p:sp>
            <p:sp>
              <p:nvSpPr>
                <p:cNvPr id="127066" name="Rectangle 115"/>
                <p:cNvSpPr>
                  <a:spLocks noChangeArrowheads="1"/>
                </p:cNvSpPr>
                <p:nvPr/>
              </p:nvSpPr>
              <p:spPr bwMode="auto">
                <a:xfrm>
                  <a:off x="848" y="2431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0" name="Group 116"/>
              <p:cNvGrpSpPr>
                <a:grpSpLocks/>
              </p:cNvGrpSpPr>
              <p:nvPr/>
            </p:nvGrpSpPr>
            <p:grpSpPr bwMode="auto">
              <a:xfrm>
                <a:off x="1228" y="2431"/>
                <a:ext cx="332" cy="173"/>
                <a:chOff x="1228" y="2431"/>
                <a:chExt cx="332" cy="173"/>
              </a:xfrm>
            </p:grpSpPr>
            <p:sp>
              <p:nvSpPr>
                <p:cNvPr id="127063" name="Rectangle 117"/>
                <p:cNvSpPr>
                  <a:spLocks noChangeArrowheads="1"/>
                </p:cNvSpPr>
                <p:nvPr/>
              </p:nvSpPr>
              <p:spPr bwMode="auto">
                <a:xfrm>
                  <a:off x="1228" y="2431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6</a:t>
                  </a:r>
                </a:p>
              </p:txBody>
            </p:sp>
            <p:sp>
              <p:nvSpPr>
                <p:cNvPr id="127064" name="Rectangle 118"/>
                <p:cNvSpPr>
                  <a:spLocks noChangeArrowheads="1"/>
                </p:cNvSpPr>
                <p:nvPr/>
              </p:nvSpPr>
              <p:spPr bwMode="auto">
                <a:xfrm>
                  <a:off x="1228" y="2431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1" name="Group 119"/>
              <p:cNvGrpSpPr>
                <a:grpSpLocks/>
              </p:cNvGrpSpPr>
              <p:nvPr/>
            </p:nvGrpSpPr>
            <p:grpSpPr bwMode="auto">
              <a:xfrm>
                <a:off x="1560" y="2431"/>
                <a:ext cx="428" cy="173"/>
                <a:chOff x="1560" y="2431"/>
                <a:chExt cx="428" cy="173"/>
              </a:xfrm>
            </p:grpSpPr>
            <p:sp>
              <p:nvSpPr>
                <p:cNvPr id="127061" name="Rectangle 120"/>
                <p:cNvSpPr>
                  <a:spLocks noChangeArrowheads="1"/>
                </p:cNvSpPr>
                <p:nvPr/>
              </p:nvSpPr>
              <p:spPr bwMode="auto">
                <a:xfrm>
                  <a:off x="1560" y="2431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8</a:t>
                  </a:r>
                </a:p>
              </p:txBody>
            </p:sp>
            <p:sp>
              <p:nvSpPr>
                <p:cNvPr id="127062" name="Rectangle 121"/>
                <p:cNvSpPr>
                  <a:spLocks noChangeArrowheads="1"/>
                </p:cNvSpPr>
                <p:nvPr/>
              </p:nvSpPr>
              <p:spPr bwMode="auto">
                <a:xfrm>
                  <a:off x="1560" y="2431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2" name="Group 122"/>
              <p:cNvGrpSpPr>
                <a:grpSpLocks/>
              </p:cNvGrpSpPr>
              <p:nvPr/>
            </p:nvGrpSpPr>
            <p:grpSpPr bwMode="auto">
              <a:xfrm>
                <a:off x="1988" y="2431"/>
                <a:ext cx="584" cy="173"/>
                <a:chOff x="1988" y="2431"/>
                <a:chExt cx="584" cy="173"/>
              </a:xfrm>
            </p:grpSpPr>
            <p:sp>
              <p:nvSpPr>
                <p:cNvPr id="127059" name="Rectangle 123"/>
                <p:cNvSpPr>
                  <a:spLocks noChangeArrowheads="1"/>
                </p:cNvSpPr>
                <p:nvPr/>
              </p:nvSpPr>
              <p:spPr bwMode="auto">
                <a:xfrm>
                  <a:off x="1988" y="2431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elephant</a:t>
                  </a:r>
                </a:p>
              </p:txBody>
            </p:sp>
            <p:sp>
              <p:nvSpPr>
                <p:cNvPr id="127060" name="Rectangle 124"/>
                <p:cNvSpPr>
                  <a:spLocks noChangeArrowheads="1"/>
                </p:cNvSpPr>
                <p:nvPr/>
              </p:nvSpPr>
              <p:spPr bwMode="auto">
                <a:xfrm>
                  <a:off x="1988" y="2431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3" name="Group 125"/>
              <p:cNvGrpSpPr>
                <a:grpSpLocks/>
              </p:cNvGrpSpPr>
              <p:nvPr/>
            </p:nvGrpSpPr>
            <p:grpSpPr bwMode="auto">
              <a:xfrm>
                <a:off x="0" y="2604"/>
                <a:ext cx="516" cy="173"/>
                <a:chOff x="0" y="2604"/>
                <a:chExt cx="516" cy="173"/>
              </a:xfrm>
            </p:grpSpPr>
            <p:sp>
              <p:nvSpPr>
                <p:cNvPr id="127057" name="Rectangle 126"/>
                <p:cNvSpPr>
                  <a:spLocks noChangeArrowheads="1"/>
                </p:cNvSpPr>
                <p:nvPr/>
              </p:nvSpPr>
              <p:spPr bwMode="auto">
                <a:xfrm>
                  <a:off x="0" y="2604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CA" altLang="en-US" sz="2800" baseline="30000"/>
                    <a:t>3</a:t>
                  </a:r>
                </a:p>
              </p:txBody>
            </p:sp>
            <p:sp>
              <p:nvSpPr>
                <p:cNvPr id="127058" name="Rectangle 127"/>
                <p:cNvSpPr>
                  <a:spLocks noChangeArrowheads="1"/>
                </p:cNvSpPr>
                <p:nvPr/>
              </p:nvSpPr>
              <p:spPr bwMode="auto">
                <a:xfrm>
                  <a:off x="0" y="2604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4" name="Group 128"/>
              <p:cNvGrpSpPr>
                <a:grpSpLocks/>
              </p:cNvGrpSpPr>
              <p:nvPr/>
            </p:nvGrpSpPr>
            <p:grpSpPr bwMode="auto">
              <a:xfrm>
                <a:off x="516" y="2604"/>
                <a:ext cx="332" cy="173"/>
                <a:chOff x="516" y="2604"/>
                <a:chExt cx="332" cy="173"/>
              </a:xfrm>
            </p:grpSpPr>
            <p:sp>
              <p:nvSpPr>
                <p:cNvPr id="127055" name="Rectangle 129"/>
                <p:cNvSpPr>
                  <a:spLocks noChangeArrowheads="1"/>
                </p:cNvSpPr>
                <p:nvPr/>
              </p:nvSpPr>
              <p:spPr bwMode="auto">
                <a:xfrm>
                  <a:off x="516" y="2604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1,000</a:t>
                  </a:r>
                </a:p>
              </p:txBody>
            </p:sp>
            <p:sp>
              <p:nvSpPr>
                <p:cNvPr id="127056" name="Rectangle 130"/>
                <p:cNvSpPr>
                  <a:spLocks noChangeArrowheads="1"/>
                </p:cNvSpPr>
                <p:nvPr/>
              </p:nvSpPr>
              <p:spPr bwMode="auto">
                <a:xfrm>
                  <a:off x="516" y="2604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5" name="Group 131"/>
              <p:cNvGrpSpPr>
                <a:grpSpLocks/>
              </p:cNvGrpSpPr>
              <p:nvPr/>
            </p:nvGrpSpPr>
            <p:grpSpPr bwMode="auto">
              <a:xfrm>
                <a:off x="848" y="2604"/>
                <a:ext cx="380" cy="173"/>
                <a:chOff x="848" y="2604"/>
                <a:chExt cx="380" cy="173"/>
              </a:xfrm>
            </p:grpSpPr>
            <p:sp>
              <p:nvSpPr>
                <p:cNvPr id="127053" name="Rectangle 132"/>
                <p:cNvSpPr>
                  <a:spLocks noChangeArrowheads="1"/>
                </p:cNvSpPr>
                <p:nvPr/>
              </p:nvSpPr>
              <p:spPr bwMode="auto">
                <a:xfrm>
                  <a:off x="848" y="2604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6</a:t>
                  </a:r>
                </a:p>
              </p:txBody>
            </p:sp>
            <p:sp>
              <p:nvSpPr>
                <p:cNvPr id="127054" name="Rectangle 133"/>
                <p:cNvSpPr>
                  <a:spLocks noChangeArrowheads="1"/>
                </p:cNvSpPr>
                <p:nvPr/>
              </p:nvSpPr>
              <p:spPr bwMode="auto">
                <a:xfrm>
                  <a:off x="848" y="2604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6" name="Group 134"/>
              <p:cNvGrpSpPr>
                <a:grpSpLocks/>
              </p:cNvGrpSpPr>
              <p:nvPr/>
            </p:nvGrpSpPr>
            <p:grpSpPr bwMode="auto">
              <a:xfrm>
                <a:off x="1228" y="2604"/>
                <a:ext cx="332" cy="173"/>
                <a:chOff x="1228" y="2604"/>
                <a:chExt cx="332" cy="173"/>
              </a:xfrm>
            </p:grpSpPr>
            <p:sp>
              <p:nvSpPr>
                <p:cNvPr id="127051" name="Rectangle 135"/>
                <p:cNvSpPr>
                  <a:spLocks noChangeArrowheads="1"/>
                </p:cNvSpPr>
                <p:nvPr/>
              </p:nvSpPr>
              <p:spPr bwMode="auto">
                <a:xfrm>
                  <a:off x="1228" y="2604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9</a:t>
                  </a:r>
                </a:p>
              </p:txBody>
            </p:sp>
            <p:sp>
              <p:nvSpPr>
                <p:cNvPr id="127052" name="Rectangle 136"/>
                <p:cNvSpPr>
                  <a:spLocks noChangeArrowheads="1"/>
                </p:cNvSpPr>
                <p:nvPr/>
              </p:nvSpPr>
              <p:spPr bwMode="auto">
                <a:xfrm>
                  <a:off x="1228" y="2604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7" name="Group 137"/>
              <p:cNvGrpSpPr>
                <a:grpSpLocks/>
              </p:cNvGrpSpPr>
              <p:nvPr/>
            </p:nvGrpSpPr>
            <p:grpSpPr bwMode="auto">
              <a:xfrm>
                <a:off x="1560" y="2604"/>
                <a:ext cx="428" cy="173"/>
                <a:chOff x="1560" y="2604"/>
                <a:chExt cx="428" cy="173"/>
              </a:xfrm>
            </p:grpSpPr>
            <p:sp>
              <p:nvSpPr>
                <p:cNvPr id="127049" name="Rectangle 138"/>
                <p:cNvSpPr>
                  <a:spLocks noChangeArrowheads="1"/>
                </p:cNvSpPr>
                <p:nvPr/>
              </p:nvSpPr>
              <p:spPr bwMode="auto">
                <a:xfrm>
                  <a:off x="1560" y="2604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12</a:t>
                  </a:r>
                </a:p>
              </p:txBody>
            </p:sp>
            <p:sp>
              <p:nvSpPr>
                <p:cNvPr id="127050" name="Rectangle 139"/>
                <p:cNvSpPr>
                  <a:spLocks noChangeArrowheads="1"/>
                </p:cNvSpPr>
                <p:nvPr/>
              </p:nvSpPr>
              <p:spPr bwMode="auto">
                <a:xfrm>
                  <a:off x="1560" y="2604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8" name="Group 140"/>
              <p:cNvGrpSpPr>
                <a:grpSpLocks/>
              </p:cNvGrpSpPr>
              <p:nvPr/>
            </p:nvGrpSpPr>
            <p:grpSpPr bwMode="auto">
              <a:xfrm>
                <a:off x="1988" y="2604"/>
                <a:ext cx="584" cy="173"/>
                <a:chOff x="1988" y="2604"/>
                <a:chExt cx="584" cy="173"/>
              </a:xfrm>
            </p:grpSpPr>
            <p:sp>
              <p:nvSpPr>
                <p:cNvPr id="127047" name="Rectangle 141"/>
                <p:cNvSpPr>
                  <a:spLocks noChangeArrowheads="1"/>
                </p:cNvSpPr>
                <p:nvPr/>
              </p:nvSpPr>
              <p:spPr bwMode="auto">
                <a:xfrm>
                  <a:off x="1988" y="2604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dinosaur</a:t>
                  </a:r>
                </a:p>
              </p:txBody>
            </p:sp>
            <p:sp>
              <p:nvSpPr>
                <p:cNvPr id="127048" name="Rectangle 142"/>
                <p:cNvSpPr>
                  <a:spLocks noChangeArrowheads="1"/>
                </p:cNvSpPr>
                <p:nvPr/>
              </p:nvSpPr>
              <p:spPr bwMode="auto">
                <a:xfrm>
                  <a:off x="1988" y="2604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29" name="Group 143"/>
              <p:cNvGrpSpPr>
                <a:grpSpLocks/>
              </p:cNvGrpSpPr>
              <p:nvPr/>
            </p:nvGrpSpPr>
            <p:grpSpPr bwMode="auto">
              <a:xfrm>
                <a:off x="0" y="2777"/>
                <a:ext cx="516" cy="173"/>
                <a:chOff x="0" y="2777"/>
                <a:chExt cx="516" cy="173"/>
              </a:xfrm>
            </p:grpSpPr>
            <p:sp>
              <p:nvSpPr>
                <p:cNvPr id="127045" name="Rectangle 144"/>
                <p:cNvSpPr>
                  <a:spLocks noChangeArrowheads="1"/>
                </p:cNvSpPr>
                <p:nvPr/>
              </p:nvSpPr>
              <p:spPr bwMode="auto">
                <a:xfrm>
                  <a:off x="0" y="2777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2</a:t>
                  </a:r>
                  <a:r>
                    <a:rPr lang="en-CA" altLang="en-US" sz="2800" b="1" i="1" baseline="30000">
                      <a:latin typeface="Century Schoolbook" pitchFamily="18" charset="0"/>
                    </a:rPr>
                    <a:t>n</a:t>
                  </a:r>
                </a:p>
              </p:txBody>
            </p:sp>
            <p:sp>
              <p:nvSpPr>
                <p:cNvPr id="127046" name="Rectangle 145"/>
                <p:cNvSpPr>
                  <a:spLocks noChangeArrowheads="1"/>
                </p:cNvSpPr>
                <p:nvPr/>
              </p:nvSpPr>
              <p:spPr bwMode="auto">
                <a:xfrm>
                  <a:off x="0" y="2777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30" name="Group 146"/>
              <p:cNvGrpSpPr>
                <a:grpSpLocks/>
              </p:cNvGrpSpPr>
              <p:nvPr/>
            </p:nvGrpSpPr>
            <p:grpSpPr bwMode="auto">
              <a:xfrm>
                <a:off x="516" y="2777"/>
                <a:ext cx="332" cy="173"/>
                <a:chOff x="516" y="2777"/>
                <a:chExt cx="332" cy="173"/>
              </a:xfrm>
            </p:grpSpPr>
            <p:sp>
              <p:nvSpPr>
                <p:cNvPr id="127043" name="Rectangle 147"/>
                <p:cNvSpPr>
                  <a:spLocks noChangeArrowheads="1"/>
                </p:cNvSpPr>
                <p:nvPr/>
              </p:nvSpPr>
              <p:spPr bwMode="auto">
                <a:xfrm>
                  <a:off x="516" y="2777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1,024</a:t>
                  </a:r>
                </a:p>
              </p:txBody>
            </p:sp>
            <p:sp>
              <p:nvSpPr>
                <p:cNvPr id="127044" name="Rectangle 148"/>
                <p:cNvSpPr>
                  <a:spLocks noChangeArrowheads="1"/>
                </p:cNvSpPr>
                <p:nvPr/>
              </p:nvSpPr>
              <p:spPr bwMode="auto">
                <a:xfrm>
                  <a:off x="516" y="2777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31" name="Group 149"/>
              <p:cNvGrpSpPr>
                <a:grpSpLocks/>
              </p:cNvGrpSpPr>
              <p:nvPr/>
            </p:nvGrpSpPr>
            <p:grpSpPr bwMode="auto">
              <a:xfrm>
                <a:off x="848" y="2777"/>
                <a:ext cx="380" cy="173"/>
                <a:chOff x="848" y="2777"/>
                <a:chExt cx="380" cy="173"/>
              </a:xfrm>
            </p:grpSpPr>
            <p:sp>
              <p:nvSpPr>
                <p:cNvPr id="127041" name="Rectangle 150"/>
                <p:cNvSpPr>
                  <a:spLocks noChangeArrowheads="1"/>
                </p:cNvSpPr>
                <p:nvPr/>
              </p:nvSpPr>
              <p:spPr bwMode="auto">
                <a:xfrm>
                  <a:off x="848" y="2777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30</a:t>
                  </a:r>
                </a:p>
              </p:txBody>
            </p:sp>
            <p:sp>
              <p:nvSpPr>
                <p:cNvPr id="127042" name="Rectangle 151"/>
                <p:cNvSpPr>
                  <a:spLocks noChangeArrowheads="1"/>
                </p:cNvSpPr>
                <p:nvPr/>
              </p:nvSpPr>
              <p:spPr bwMode="auto">
                <a:xfrm>
                  <a:off x="848" y="2777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32" name="Group 152"/>
              <p:cNvGrpSpPr>
                <a:grpSpLocks/>
              </p:cNvGrpSpPr>
              <p:nvPr/>
            </p:nvGrpSpPr>
            <p:grpSpPr bwMode="auto">
              <a:xfrm>
                <a:off x="1228" y="2777"/>
                <a:ext cx="332" cy="173"/>
                <a:chOff x="1228" y="2777"/>
                <a:chExt cx="332" cy="173"/>
              </a:xfrm>
            </p:grpSpPr>
            <p:sp>
              <p:nvSpPr>
                <p:cNvPr id="127039" name="Rectangle 153"/>
                <p:cNvSpPr>
                  <a:spLocks noChangeArrowheads="1"/>
                </p:cNvSpPr>
                <p:nvPr/>
              </p:nvSpPr>
              <p:spPr bwMode="auto">
                <a:xfrm>
                  <a:off x="1228" y="2777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300</a:t>
                  </a:r>
                </a:p>
              </p:txBody>
            </p:sp>
            <p:sp>
              <p:nvSpPr>
                <p:cNvPr id="127040" name="Rectangle 154"/>
                <p:cNvSpPr>
                  <a:spLocks noChangeArrowheads="1"/>
                </p:cNvSpPr>
                <p:nvPr/>
              </p:nvSpPr>
              <p:spPr bwMode="auto">
                <a:xfrm>
                  <a:off x="1228" y="2777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33" name="Group 155"/>
              <p:cNvGrpSpPr>
                <a:grpSpLocks/>
              </p:cNvGrpSpPr>
              <p:nvPr/>
            </p:nvGrpSpPr>
            <p:grpSpPr bwMode="auto">
              <a:xfrm>
                <a:off x="1560" y="2777"/>
                <a:ext cx="428" cy="173"/>
                <a:chOff x="1560" y="2777"/>
                <a:chExt cx="428" cy="173"/>
              </a:xfrm>
            </p:grpSpPr>
            <p:sp>
              <p:nvSpPr>
                <p:cNvPr id="127037" name="Rectangle 156"/>
                <p:cNvSpPr>
                  <a:spLocks noChangeArrowheads="1"/>
                </p:cNvSpPr>
                <p:nvPr/>
              </p:nvSpPr>
              <p:spPr bwMode="auto">
                <a:xfrm>
                  <a:off x="1560" y="2777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3000</a:t>
                  </a:r>
                </a:p>
              </p:txBody>
            </p:sp>
            <p:sp>
              <p:nvSpPr>
                <p:cNvPr id="127038" name="Rectangle 157"/>
                <p:cNvSpPr>
                  <a:spLocks noChangeArrowheads="1"/>
                </p:cNvSpPr>
                <p:nvPr/>
              </p:nvSpPr>
              <p:spPr bwMode="auto">
                <a:xfrm>
                  <a:off x="1560" y="2777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27034" name="Group 158"/>
              <p:cNvGrpSpPr>
                <a:grpSpLocks/>
              </p:cNvGrpSpPr>
              <p:nvPr/>
            </p:nvGrpSpPr>
            <p:grpSpPr bwMode="auto">
              <a:xfrm>
                <a:off x="1988" y="2777"/>
                <a:ext cx="584" cy="173"/>
                <a:chOff x="1988" y="2777"/>
                <a:chExt cx="584" cy="173"/>
              </a:xfrm>
            </p:grpSpPr>
            <p:sp>
              <p:nvSpPr>
                <p:cNvPr id="127035" name="Rectangle 159"/>
                <p:cNvSpPr>
                  <a:spLocks noChangeArrowheads="1"/>
                </p:cNvSpPr>
                <p:nvPr/>
              </p:nvSpPr>
              <p:spPr bwMode="auto">
                <a:xfrm>
                  <a:off x="1988" y="2777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the universe</a:t>
                  </a:r>
                </a:p>
              </p:txBody>
            </p:sp>
            <p:sp>
              <p:nvSpPr>
                <p:cNvPr id="127036" name="Rectangle 160"/>
                <p:cNvSpPr>
                  <a:spLocks noChangeArrowheads="1"/>
                </p:cNvSpPr>
                <p:nvPr/>
              </p:nvSpPr>
              <p:spPr bwMode="auto">
                <a:xfrm>
                  <a:off x="1988" y="2777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126983" name="Rectangle 161"/>
            <p:cNvSpPr>
              <a:spLocks noChangeArrowheads="1"/>
            </p:cNvSpPr>
            <p:nvPr/>
          </p:nvSpPr>
          <p:spPr bwMode="auto">
            <a:xfrm>
              <a:off x="-2" y="1131"/>
              <a:ext cx="2576" cy="1821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126980" name="Text Box 165"/>
          <p:cNvSpPr txBox="1">
            <a:spLocks noChangeArrowheads="1"/>
          </p:cNvSpPr>
          <p:nvPr/>
        </p:nvSpPr>
        <p:spPr bwMode="auto">
          <a:xfrm>
            <a:off x="457200" y="6216650"/>
            <a:ext cx="8383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Note: The universe contains approximately 10</a:t>
            </a:r>
            <a:r>
              <a:rPr lang="en-CA" altLang="en-US" sz="2800" baseline="30000"/>
              <a:t>5</a:t>
            </a:r>
            <a:r>
              <a:rPr lang="en-US" altLang="en-US" sz="2800" baseline="30000"/>
              <a:t>0</a:t>
            </a:r>
            <a:r>
              <a:rPr lang="en-CA" altLang="en-US" sz="2800"/>
              <a:t> particles.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126981" name="Rectangle 166"/>
          <p:cNvSpPr>
            <a:spLocks noChangeArrowheads="1"/>
          </p:cNvSpPr>
          <p:nvPr/>
        </p:nvSpPr>
        <p:spPr bwMode="auto">
          <a:xfrm>
            <a:off x="1477963" y="3290888"/>
            <a:ext cx="4270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b="1" i="1">
                <a:latin typeface="Century Schoolbook" pitchFamily="18" charset="0"/>
              </a:rPr>
              <a:t>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are more alike?</a:t>
            </a:r>
            <a:endParaRPr lang="en-CA" altLang="en-US" smtClean="0"/>
          </a:p>
        </p:txBody>
      </p:sp>
      <p:sp>
        <p:nvSpPr>
          <p:cNvPr id="128003" name="Text Box 8"/>
          <p:cNvSpPr txBox="1">
            <a:spLocks noChangeArrowheads="1"/>
          </p:cNvSpPr>
          <p:nvPr/>
        </p:nvSpPr>
        <p:spPr bwMode="auto">
          <a:xfrm>
            <a:off x="1812925" y="3062288"/>
            <a:ext cx="9207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1000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28004" name="Text Box 12"/>
          <p:cNvSpPr txBox="1">
            <a:spLocks noChangeArrowheads="1"/>
          </p:cNvSpPr>
          <p:nvPr/>
        </p:nvSpPr>
        <p:spPr bwMode="auto">
          <a:xfrm>
            <a:off x="4108450" y="3062288"/>
            <a:ext cx="520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28005" name="Text Box 13"/>
          <p:cNvSpPr txBox="1">
            <a:spLocks noChangeArrowheads="1"/>
          </p:cNvSpPr>
          <p:nvPr/>
        </p:nvSpPr>
        <p:spPr bwMode="auto">
          <a:xfrm>
            <a:off x="6251575" y="3063875"/>
            <a:ext cx="5207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28006" name="Group 14"/>
          <p:cNvGrpSpPr>
            <a:grpSpLocks/>
          </p:cNvGrpSpPr>
          <p:nvPr/>
        </p:nvGrpSpPr>
        <p:grpSpPr bwMode="auto">
          <a:xfrm>
            <a:off x="5257800" y="4648200"/>
            <a:ext cx="401638" cy="1143000"/>
            <a:chOff x="5760" y="720"/>
            <a:chExt cx="1021" cy="2477"/>
          </a:xfrm>
        </p:grpSpPr>
        <p:grpSp>
          <p:nvGrpSpPr>
            <p:cNvPr id="128007" name="Group 1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28011" name="Freeform 1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2" name="Freeform 1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3" name="Freeform 1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4" name="Freeform 1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5" name="Freeform 2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6" name="Freeform 2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8008" name="Group 2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28009" name="Freeform 2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0" name="Oval 2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are more alike?</a:t>
            </a:r>
            <a:endParaRPr lang="en-CA" altLang="en-US" smtClean="0"/>
          </a:p>
        </p:txBody>
      </p:sp>
      <p:sp>
        <p:nvSpPr>
          <p:cNvPr id="129027" name="AutoShape 3"/>
          <p:cNvSpPr>
            <a:spLocks/>
          </p:cNvSpPr>
          <p:nvPr/>
        </p:nvSpPr>
        <p:spPr bwMode="auto">
          <a:xfrm rot="16200000" flipV="1">
            <a:off x="3162300" y="1866900"/>
            <a:ext cx="457200" cy="4038600"/>
          </a:xfrm>
          <a:prstGeom prst="leftBrace">
            <a:avLst>
              <a:gd name="adj1" fmla="val 73611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29028" name="Text Box 4"/>
          <p:cNvSpPr txBox="1">
            <a:spLocks noChangeArrowheads="1"/>
          </p:cNvSpPr>
          <p:nvPr/>
        </p:nvSpPr>
        <p:spPr bwMode="auto">
          <a:xfrm>
            <a:off x="2590800" y="4038600"/>
            <a:ext cx="19605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Polynomials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129029" name="Text Box 5"/>
          <p:cNvSpPr txBox="1">
            <a:spLocks noChangeArrowheads="1"/>
          </p:cNvSpPr>
          <p:nvPr/>
        </p:nvSpPr>
        <p:spPr bwMode="auto">
          <a:xfrm>
            <a:off x="1812925" y="3062288"/>
            <a:ext cx="9207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1000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29030" name="Text Box 6"/>
          <p:cNvSpPr txBox="1">
            <a:spLocks noChangeArrowheads="1"/>
          </p:cNvSpPr>
          <p:nvPr/>
        </p:nvSpPr>
        <p:spPr bwMode="auto">
          <a:xfrm>
            <a:off x="4108450" y="3062288"/>
            <a:ext cx="520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29031" name="Text Box 7"/>
          <p:cNvSpPr txBox="1">
            <a:spLocks noChangeArrowheads="1"/>
          </p:cNvSpPr>
          <p:nvPr/>
        </p:nvSpPr>
        <p:spPr bwMode="auto">
          <a:xfrm>
            <a:off x="6251575" y="3063875"/>
            <a:ext cx="5207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are more alike?</a:t>
            </a:r>
            <a:endParaRPr lang="en-CA" altLang="en-US" smtClean="0"/>
          </a:p>
        </p:txBody>
      </p:sp>
      <p:sp>
        <p:nvSpPr>
          <p:cNvPr id="130051" name="Text Box 5"/>
          <p:cNvSpPr txBox="1">
            <a:spLocks noChangeArrowheads="1"/>
          </p:cNvSpPr>
          <p:nvPr/>
        </p:nvSpPr>
        <p:spPr bwMode="auto">
          <a:xfrm>
            <a:off x="1812925" y="3062288"/>
            <a:ext cx="13335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1000n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30052" name="Text Box 6"/>
          <p:cNvSpPr txBox="1">
            <a:spLocks noChangeArrowheads="1"/>
          </p:cNvSpPr>
          <p:nvPr/>
        </p:nvSpPr>
        <p:spPr bwMode="auto">
          <a:xfrm>
            <a:off x="4108450" y="3062288"/>
            <a:ext cx="723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30053" name="Text Box 7"/>
          <p:cNvSpPr txBox="1">
            <a:spLocks noChangeArrowheads="1"/>
          </p:cNvSpPr>
          <p:nvPr/>
        </p:nvSpPr>
        <p:spPr bwMode="auto">
          <a:xfrm>
            <a:off x="6251575" y="3063875"/>
            <a:ext cx="7239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30054" name="Group 8"/>
          <p:cNvGrpSpPr>
            <a:grpSpLocks/>
          </p:cNvGrpSpPr>
          <p:nvPr/>
        </p:nvGrpSpPr>
        <p:grpSpPr bwMode="auto">
          <a:xfrm>
            <a:off x="5257800" y="4648200"/>
            <a:ext cx="401638" cy="1143000"/>
            <a:chOff x="5760" y="720"/>
            <a:chExt cx="1021" cy="2477"/>
          </a:xfrm>
        </p:grpSpPr>
        <p:grpSp>
          <p:nvGrpSpPr>
            <p:cNvPr id="130056" name="Group 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0060" name="Freeform 1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61" name="Freeform 1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62" name="Freeform 1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63" name="Freeform 1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64" name="Freeform 1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65" name="Freeform 1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0057" name="Group 1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0058" name="Freeform 1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59" name="Oval 1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30055" name="Text Box 19"/>
          <p:cNvSpPr txBox="1">
            <a:spLocks noChangeArrowheads="1"/>
          </p:cNvSpPr>
          <p:nvPr/>
        </p:nvSpPr>
        <p:spPr bwMode="auto">
          <a:xfrm>
            <a:off x="3657600" y="2286000"/>
            <a:ext cx="19605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Polynomials</a:t>
            </a:r>
            <a:endParaRPr lang="en-CA" altLang="en-US" sz="28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are more alike?</a:t>
            </a:r>
            <a:endParaRPr lang="en-CA" altLang="en-US" smtClean="0"/>
          </a:p>
        </p:txBody>
      </p:sp>
      <p:sp>
        <p:nvSpPr>
          <p:cNvPr id="131075" name="AutoShape 3"/>
          <p:cNvSpPr>
            <a:spLocks/>
          </p:cNvSpPr>
          <p:nvPr/>
        </p:nvSpPr>
        <p:spPr bwMode="auto">
          <a:xfrm rot="16200000" flipV="1">
            <a:off x="3162300" y="1866900"/>
            <a:ext cx="457200" cy="4038600"/>
          </a:xfrm>
          <a:prstGeom prst="leftBrace">
            <a:avLst>
              <a:gd name="adj1" fmla="val 73611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31076" name="Text Box 4"/>
          <p:cNvSpPr txBox="1">
            <a:spLocks noChangeArrowheads="1"/>
          </p:cNvSpPr>
          <p:nvPr/>
        </p:nvSpPr>
        <p:spPr bwMode="auto">
          <a:xfrm>
            <a:off x="2590800" y="4038600"/>
            <a:ext cx="1584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Quadratic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131077" name="Text Box 5"/>
          <p:cNvSpPr txBox="1">
            <a:spLocks noChangeArrowheads="1"/>
          </p:cNvSpPr>
          <p:nvPr/>
        </p:nvSpPr>
        <p:spPr bwMode="auto">
          <a:xfrm>
            <a:off x="1812925" y="3062288"/>
            <a:ext cx="13335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1000n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31078" name="Text Box 6"/>
          <p:cNvSpPr txBox="1">
            <a:spLocks noChangeArrowheads="1"/>
          </p:cNvSpPr>
          <p:nvPr/>
        </p:nvSpPr>
        <p:spPr bwMode="auto">
          <a:xfrm>
            <a:off x="4108450" y="3062288"/>
            <a:ext cx="723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31079" name="Text Box 7"/>
          <p:cNvSpPr txBox="1">
            <a:spLocks noChangeArrowheads="1"/>
          </p:cNvSpPr>
          <p:nvPr/>
        </p:nvSpPr>
        <p:spPr bwMode="auto">
          <a:xfrm>
            <a:off x="6251575" y="3063875"/>
            <a:ext cx="7239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31080" name="Text Box 8"/>
          <p:cNvSpPr txBox="1">
            <a:spLocks noChangeArrowheads="1"/>
          </p:cNvSpPr>
          <p:nvPr/>
        </p:nvSpPr>
        <p:spPr bwMode="auto">
          <a:xfrm>
            <a:off x="3657600" y="2286000"/>
            <a:ext cx="19605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Polynomials</a:t>
            </a:r>
            <a:endParaRPr lang="en-CA" altLang="en-US" sz="28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Functions?</a:t>
            </a:r>
            <a:endParaRPr lang="en-CA" altLang="en-US" smtClean="0"/>
          </a:p>
        </p:txBody>
      </p:sp>
      <p:sp>
        <p:nvSpPr>
          <p:cNvPr id="132099" name="Text Box 3"/>
          <p:cNvSpPr txBox="1">
            <a:spLocks noChangeArrowheads="1"/>
          </p:cNvSpPr>
          <p:nvPr/>
        </p:nvSpPr>
        <p:spPr bwMode="auto">
          <a:xfrm>
            <a:off x="3657600" y="14605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Functions</a:t>
            </a:r>
            <a:endParaRPr lang="en-CA" altLang="en-US">
              <a:solidFill>
                <a:schemeClr val="accent2"/>
              </a:solidFill>
            </a:endParaRPr>
          </a:p>
        </p:txBody>
      </p:sp>
      <p:grpSp>
        <p:nvGrpSpPr>
          <p:cNvPr id="132100" name="Group 33"/>
          <p:cNvGrpSpPr>
            <a:grpSpLocks/>
          </p:cNvGrpSpPr>
          <p:nvPr/>
        </p:nvGrpSpPr>
        <p:grpSpPr bwMode="auto">
          <a:xfrm>
            <a:off x="5257800" y="4648200"/>
            <a:ext cx="401638" cy="1143000"/>
            <a:chOff x="5760" y="720"/>
            <a:chExt cx="1021" cy="2477"/>
          </a:xfrm>
        </p:grpSpPr>
        <p:grpSp>
          <p:nvGrpSpPr>
            <p:cNvPr id="132107" name="Group 3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2111" name="Freeform 3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12" name="Freeform 3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13" name="Freeform 3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14" name="Freeform 3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15" name="Freeform 3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16" name="Freeform 4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2108" name="Group 4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2109" name="Freeform 4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10" name="Oval 4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cxnSp>
        <p:nvCxnSpPr>
          <p:cNvPr id="132101" name="AutoShape 44"/>
          <p:cNvCxnSpPr>
            <a:cxnSpLocks noChangeShapeType="1"/>
          </p:cNvCxnSpPr>
          <p:nvPr/>
        </p:nvCxnSpPr>
        <p:spPr bwMode="auto">
          <a:xfrm rot="-5400000">
            <a:off x="2705100" y="1052513"/>
            <a:ext cx="838200" cy="27813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2" name="AutoShape 45"/>
          <p:cNvCxnSpPr>
            <a:cxnSpLocks noChangeShapeType="1"/>
          </p:cNvCxnSpPr>
          <p:nvPr/>
        </p:nvCxnSpPr>
        <p:spPr bwMode="auto">
          <a:xfrm>
            <a:off x="414655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3" name="AutoShape 46"/>
          <p:cNvCxnSpPr>
            <a:cxnSpLocks noChangeShapeType="1"/>
          </p:cNvCxnSpPr>
          <p:nvPr/>
        </p:nvCxnSpPr>
        <p:spPr bwMode="auto">
          <a:xfrm rot="-5400000">
            <a:off x="27749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4" name="AutoShape 47"/>
          <p:cNvCxnSpPr>
            <a:cxnSpLocks noChangeShapeType="1"/>
          </p:cNvCxnSpPr>
          <p:nvPr/>
        </p:nvCxnSpPr>
        <p:spPr bwMode="auto">
          <a:xfrm rot="5400000">
            <a:off x="39179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5" name="AutoShape 48"/>
          <p:cNvCxnSpPr>
            <a:cxnSpLocks noChangeShapeType="1"/>
          </p:cNvCxnSpPr>
          <p:nvPr/>
        </p:nvCxnSpPr>
        <p:spPr bwMode="auto">
          <a:xfrm rot="-5400000">
            <a:off x="52133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6" name="AutoShape 49"/>
          <p:cNvCxnSpPr>
            <a:cxnSpLocks noChangeShapeType="1"/>
          </p:cNvCxnSpPr>
          <p:nvPr/>
        </p:nvCxnSpPr>
        <p:spPr bwMode="auto">
          <a:xfrm rot="5400000" flipH="1">
            <a:off x="6513513" y="2671762"/>
            <a:ext cx="458788" cy="17463"/>
          </a:xfrm>
          <a:prstGeom prst="bentConnector3">
            <a:avLst>
              <a:gd name="adj1" fmla="val 49829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33123" name="Text Box 3"/>
          <p:cNvSpPr txBox="1">
            <a:spLocks noChangeArrowheads="1"/>
          </p:cNvSpPr>
          <p:nvPr/>
        </p:nvSpPr>
        <p:spPr bwMode="auto">
          <a:xfrm>
            <a:off x="3657600" y="14605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Functions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3124" name="Text Box 6"/>
          <p:cNvSpPr txBox="1">
            <a:spLocks noChangeArrowheads="1"/>
          </p:cNvSpPr>
          <p:nvPr/>
        </p:nvSpPr>
        <p:spPr bwMode="auto">
          <a:xfrm rot="5400000">
            <a:off x="1450181" y="4136232"/>
            <a:ext cx="303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 Logarithmic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3125" name="Text Box 7"/>
          <p:cNvSpPr txBox="1">
            <a:spLocks noChangeArrowheads="1"/>
          </p:cNvSpPr>
          <p:nvPr/>
        </p:nvSpPr>
        <p:spPr bwMode="auto">
          <a:xfrm rot="5400000">
            <a:off x="3102769" y="3647281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Polynomial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3126" name="Text Box 8"/>
          <p:cNvSpPr txBox="1">
            <a:spLocks noChangeArrowheads="1"/>
          </p:cNvSpPr>
          <p:nvPr/>
        </p:nvSpPr>
        <p:spPr bwMode="auto">
          <a:xfrm rot="5400000">
            <a:off x="4416425" y="3690938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Exponential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3127" name="Text Box 9"/>
          <p:cNvSpPr txBox="1">
            <a:spLocks noChangeArrowheads="1"/>
          </p:cNvSpPr>
          <p:nvPr/>
        </p:nvSpPr>
        <p:spPr bwMode="auto">
          <a:xfrm rot="5400000">
            <a:off x="6331744" y="3037681"/>
            <a:ext cx="838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3128" name="Text Box 10"/>
          <p:cNvSpPr txBox="1">
            <a:spLocks noChangeArrowheads="1"/>
          </p:cNvSpPr>
          <p:nvPr/>
        </p:nvSpPr>
        <p:spPr bwMode="auto">
          <a:xfrm rot="5400000">
            <a:off x="6947694" y="3686969"/>
            <a:ext cx="21367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Double Exp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3129" name="Text Box 4"/>
          <p:cNvSpPr txBox="1">
            <a:spLocks noChangeArrowheads="1"/>
          </p:cNvSpPr>
          <p:nvPr/>
        </p:nvSpPr>
        <p:spPr bwMode="auto">
          <a:xfrm rot="5400000">
            <a:off x="781844" y="3517107"/>
            <a:ext cx="176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Constant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133130" name="AutoShape 11"/>
          <p:cNvCxnSpPr>
            <a:cxnSpLocks noChangeShapeType="1"/>
          </p:cNvCxnSpPr>
          <p:nvPr/>
        </p:nvCxnSpPr>
        <p:spPr bwMode="auto">
          <a:xfrm rot="-5400000">
            <a:off x="2705100" y="1052513"/>
            <a:ext cx="838200" cy="27813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31" name="AutoShape 12"/>
          <p:cNvCxnSpPr>
            <a:cxnSpLocks noChangeShapeType="1"/>
          </p:cNvCxnSpPr>
          <p:nvPr/>
        </p:nvCxnSpPr>
        <p:spPr bwMode="auto">
          <a:xfrm>
            <a:off x="414655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32" name="AutoShape 14"/>
          <p:cNvCxnSpPr>
            <a:cxnSpLocks noChangeShapeType="1"/>
          </p:cNvCxnSpPr>
          <p:nvPr/>
        </p:nvCxnSpPr>
        <p:spPr bwMode="auto">
          <a:xfrm rot="-5400000">
            <a:off x="27749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33" name="AutoShape 15"/>
          <p:cNvCxnSpPr>
            <a:cxnSpLocks noChangeShapeType="1"/>
          </p:cNvCxnSpPr>
          <p:nvPr/>
        </p:nvCxnSpPr>
        <p:spPr bwMode="auto">
          <a:xfrm rot="5400000">
            <a:off x="39179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34" name="AutoShape 16"/>
          <p:cNvCxnSpPr>
            <a:cxnSpLocks noChangeShapeType="1"/>
          </p:cNvCxnSpPr>
          <p:nvPr/>
        </p:nvCxnSpPr>
        <p:spPr bwMode="auto">
          <a:xfrm rot="-5400000">
            <a:off x="52133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35" name="AutoShape 17"/>
          <p:cNvCxnSpPr>
            <a:cxnSpLocks noChangeShapeType="1"/>
            <a:stCxn id="133127" idx="1"/>
          </p:cNvCxnSpPr>
          <p:nvPr/>
        </p:nvCxnSpPr>
        <p:spPr bwMode="auto">
          <a:xfrm rot="5400000" flipH="1">
            <a:off x="6513513" y="2671762"/>
            <a:ext cx="458788" cy="17463"/>
          </a:xfrm>
          <a:prstGeom prst="bentConnector3">
            <a:avLst>
              <a:gd name="adj1" fmla="val 49829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136" name="Text Box 18"/>
          <p:cNvSpPr txBox="1">
            <a:spLocks noChangeArrowheads="1"/>
          </p:cNvSpPr>
          <p:nvPr/>
        </p:nvSpPr>
        <p:spPr bwMode="auto">
          <a:xfrm>
            <a:off x="2224088" y="5965825"/>
            <a:ext cx="1182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 (log n)</a:t>
            </a:r>
            <a:r>
              <a:rPr lang="en-US" altLang="en-US" sz="2400" baseline="30000">
                <a:solidFill>
                  <a:schemeClr val="accent1"/>
                </a:solidFill>
              </a:rPr>
              <a:t>5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sp>
        <p:nvSpPr>
          <p:cNvPr id="133137" name="Text Box 19"/>
          <p:cNvSpPr txBox="1">
            <a:spLocks noChangeArrowheads="1"/>
          </p:cNvSpPr>
          <p:nvPr/>
        </p:nvSpPr>
        <p:spPr bwMode="auto">
          <a:xfrm>
            <a:off x="3806825" y="5965825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n</a:t>
            </a:r>
            <a:r>
              <a:rPr lang="en-US" altLang="en-US" sz="2400" baseline="30000">
                <a:solidFill>
                  <a:schemeClr val="accent1"/>
                </a:solidFill>
              </a:rPr>
              <a:t>5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sp>
        <p:nvSpPr>
          <p:cNvPr id="133138" name="Text Box 20"/>
          <p:cNvSpPr txBox="1">
            <a:spLocks noChangeArrowheads="1"/>
          </p:cNvSpPr>
          <p:nvPr/>
        </p:nvSpPr>
        <p:spPr bwMode="auto">
          <a:xfrm>
            <a:off x="5102225" y="5965825"/>
            <a:ext cx="539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2</a:t>
            </a:r>
            <a:r>
              <a:rPr lang="en-US" altLang="en-US" sz="2400" baseline="30000">
                <a:solidFill>
                  <a:schemeClr val="accent1"/>
                </a:solidFill>
              </a:rPr>
              <a:t>5n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sp>
        <p:nvSpPr>
          <p:cNvPr id="133139" name="Text Box 22"/>
          <p:cNvSpPr txBox="1">
            <a:spLocks noChangeArrowheads="1"/>
          </p:cNvSpPr>
          <p:nvPr/>
        </p:nvSpPr>
        <p:spPr bwMode="auto">
          <a:xfrm>
            <a:off x="1371600" y="594360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5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grpSp>
        <p:nvGrpSpPr>
          <p:cNvPr id="133140" name="Group 23"/>
          <p:cNvGrpSpPr>
            <a:grpSpLocks/>
          </p:cNvGrpSpPr>
          <p:nvPr/>
        </p:nvGrpSpPr>
        <p:grpSpPr bwMode="auto">
          <a:xfrm>
            <a:off x="6280150" y="5864225"/>
            <a:ext cx="568325" cy="558800"/>
            <a:chOff x="4224" y="3694"/>
            <a:chExt cx="358" cy="352"/>
          </a:xfrm>
        </p:grpSpPr>
        <p:sp>
          <p:nvSpPr>
            <p:cNvPr id="133151" name="Text Box 24"/>
            <p:cNvSpPr txBox="1">
              <a:spLocks noChangeArrowheads="1"/>
            </p:cNvSpPr>
            <p:nvPr/>
          </p:nvSpPr>
          <p:spPr bwMode="auto">
            <a:xfrm>
              <a:off x="4224" y="3758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2</a:t>
              </a:r>
              <a:endParaRPr lang="en-CA" altLang="en-US" sz="2400" baseline="30000">
                <a:solidFill>
                  <a:schemeClr val="accent1"/>
                </a:solidFill>
              </a:endParaRPr>
            </a:p>
          </p:txBody>
        </p:sp>
        <p:sp>
          <p:nvSpPr>
            <p:cNvPr id="133152" name="Text Box 25"/>
            <p:cNvSpPr txBox="1">
              <a:spLocks noChangeArrowheads="1"/>
            </p:cNvSpPr>
            <p:nvPr/>
          </p:nvSpPr>
          <p:spPr bwMode="auto">
            <a:xfrm>
              <a:off x="4346" y="3694"/>
              <a:ext cx="23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chemeClr val="accent1"/>
                  </a:solidFill>
                </a:rPr>
                <a:t>n</a:t>
              </a:r>
              <a:r>
                <a:rPr lang="en-US" altLang="en-US" sz="1800" baseline="30000">
                  <a:solidFill>
                    <a:schemeClr val="accent1"/>
                  </a:solidFill>
                </a:rPr>
                <a:t>5</a:t>
              </a:r>
              <a:endParaRPr lang="en-CA" altLang="en-US" sz="1800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133141" name="Group 26"/>
          <p:cNvGrpSpPr>
            <a:grpSpLocks/>
          </p:cNvGrpSpPr>
          <p:nvPr/>
        </p:nvGrpSpPr>
        <p:grpSpPr bwMode="auto">
          <a:xfrm>
            <a:off x="7696200" y="5788025"/>
            <a:ext cx="558800" cy="612775"/>
            <a:chOff x="5116" y="3646"/>
            <a:chExt cx="352" cy="386"/>
          </a:xfrm>
        </p:grpSpPr>
        <p:sp>
          <p:nvSpPr>
            <p:cNvPr id="133149" name="Text Box 27"/>
            <p:cNvSpPr txBox="1">
              <a:spLocks noChangeArrowheads="1"/>
            </p:cNvSpPr>
            <p:nvPr/>
          </p:nvSpPr>
          <p:spPr bwMode="auto">
            <a:xfrm>
              <a:off x="5184" y="3646"/>
              <a:ext cx="2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chemeClr val="accent1"/>
                  </a:solidFill>
                </a:rPr>
                <a:t>2</a:t>
              </a:r>
              <a:r>
                <a:rPr lang="en-US" altLang="en-US" sz="1800" baseline="30000">
                  <a:solidFill>
                    <a:schemeClr val="accent1"/>
                  </a:solidFill>
                </a:rPr>
                <a:t>5n</a:t>
              </a:r>
              <a:endParaRPr lang="en-CA" altLang="en-US" sz="1800" baseline="30000">
                <a:solidFill>
                  <a:schemeClr val="accent1"/>
                </a:solidFill>
              </a:endParaRPr>
            </a:p>
          </p:txBody>
        </p:sp>
        <p:sp>
          <p:nvSpPr>
            <p:cNvPr id="133150" name="Text Box 28"/>
            <p:cNvSpPr txBox="1">
              <a:spLocks noChangeArrowheads="1"/>
            </p:cNvSpPr>
            <p:nvPr/>
          </p:nvSpPr>
          <p:spPr bwMode="auto">
            <a:xfrm>
              <a:off x="5116" y="3744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2</a:t>
              </a:r>
              <a:endParaRPr lang="en-CA" altLang="en-US" sz="2400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4298950" y="2438400"/>
            <a:ext cx="987425" cy="3657600"/>
            <a:chOff x="2976" y="1536"/>
            <a:chExt cx="622" cy="2304"/>
          </a:xfrm>
        </p:grpSpPr>
        <p:sp>
          <p:nvSpPr>
            <p:cNvPr id="133146" name="Text Box 29"/>
            <p:cNvSpPr txBox="1">
              <a:spLocks noChangeArrowheads="1"/>
            </p:cNvSpPr>
            <p:nvPr/>
          </p:nvSpPr>
          <p:spPr bwMode="auto">
            <a:xfrm rot="5400000">
              <a:off x="2903" y="2809"/>
              <a:ext cx="7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Others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cxnSp>
          <p:nvCxnSpPr>
            <p:cNvPr id="133147" name="AutoShape 30"/>
            <p:cNvCxnSpPr>
              <a:cxnSpLocks noChangeShapeType="1"/>
            </p:cNvCxnSpPr>
            <p:nvPr/>
          </p:nvCxnSpPr>
          <p:spPr bwMode="auto">
            <a:xfrm rot="-5400000">
              <a:off x="2817" y="1992"/>
              <a:ext cx="912" cy="0"/>
            </a:xfrm>
            <a:prstGeom prst="straightConnector1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3148" name="Text Box 31"/>
            <p:cNvSpPr txBox="1">
              <a:spLocks noChangeArrowheads="1"/>
            </p:cNvSpPr>
            <p:nvPr/>
          </p:nvSpPr>
          <p:spPr bwMode="auto">
            <a:xfrm>
              <a:off x="2976" y="3552"/>
              <a:ext cx="6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2</a:t>
              </a:r>
              <a:r>
                <a:rPr lang="en-US" altLang="en-US" sz="2400" baseline="30000">
                  <a:solidFill>
                    <a:schemeClr val="accent1"/>
                  </a:solidFill>
                </a:rPr>
                <a:t>n log(n)</a:t>
              </a:r>
              <a:endParaRPr lang="en-CA" altLang="en-US" sz="2400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5" name="Group 35"/>
          <p:cNvGrpSpPr>
            <a:grpSpLocks/>
          </p:cNvGrpSpPr>
          <p:nvPr/>
        </p:nvGrpSpPr>
        <p:grpSpPr bwMode="auto">
          <a:xfrm>
            <a:off x="4298950" y="5486400"/>
            <a:ext cx="857250" cy="733425"/>
            <a:chOff x="2976" y="3456"/>
            <a:chExt cx="540" cy="462"/>
          </a:xfrm>
        </p:grpSpPr>
        <p:sp>
          <p:nvSpPr>
            <p:cNvPr id="133144" name="Line 33"/>
            <p:cNvSpPr>
              <a:spLocks noChangeShapeType="1"/>
            </p:cNvSpPr>
            <p:nvPr/>
          </p:nvSpPr>
          <p:spPr bwMode="auto">
            <a:xfrm>
              <a:off x="2976" y="3456"/>
              <a:ext cx="528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45" name="Line 34"/>
            <p:cNvSpPr>
              <a:spLocks noChangeShapeType="1"/>
            </p:cNvSpPr>
            <p:nvPr/>
          </p:nvSpPr>
          <p:spPr bwMode="auto">
            <a:xfrm flipH="1">
              <a:off x="2988" y="3486"/>
              <a:ext cx="528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3505200"/>
            <a:ext cx="26670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paper</a:t>
            </a:r>
          </a:p>
          <a:p>
            <a:pPr eaLnBrk="1" hangingPunct="1"/>
            <a:r>
              <a:rPr lang="en-US" altLang="en-US" smtClean="0"/>
              <a:t># of bits</a:t>
            </a:r>
          </a:p>
          <a:p>
            <a:pPr eaLnBrk="1" hangingPunct="1"/>
            <a:r>
              <a:rPr lang="en-US" altLang="en-US" smtClean="0"/>
              <a:t># of digits</a:t>
            </a:r>
          </a:p>
          <a:p>
            <a:pPr eaLnBrk="1" hangingPunct="1"/>
            <a:r>
              <a:rPr lang="en-US" altLang="en-US" smtClean="0"/>
              <a:t>Value   </a:t>
            </a:r>
          </a:p>
          <a:p>
            <a:pPr eaLnBrk="1" hangingPunct="1">
              <a:buFontTx/>
              <a:buNone/>
            </a:pPr>
            <a:endParaRPr lang="en-CA" altLang="en-US" smtClean="0"/>
          </a:p>
        </p:txBody>
      </p:sp>
      <p:sp>
        <p:nvSpPr>
          <p:cNvPr id="1434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2667000" y="3505200"/>
            <a:ext cx="28956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2 in</a:t>
            </a:r>
            <a:r>
              <a:rPr lang="en-US" altLang="en-US" baseline="30000" smtClean="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17 bits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5 digits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83920</a:t>
            </a: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3159125" y="1143000"/>
            <a:ext cx="2860675" cy="2362200"/>
            <a:chOff x="96" y="720"/>
            <a:chExt cx="1802" cy="1488"/>
          </a:xfrm>
        </p:grpSpPr>
        <p:sp>
          <p:nvSpPr>
            <p:cNvPr id="14355" name="Text Box 6"/>
            <p:cNvSpPr txBox="1">
              <a:spLocks noChangeArrowheads="1"/>
            </p:cNvSpPr>
            <p:nvPr/>
          </p:nvSpPr>
          <p:spPr bwMode="auto">
            <a:xfrm>
              <a:off x="624" y="1843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2’’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4356" name="AutoShape 7"/>
            <p:cNvSpPr>
              <a:spLocks noChangeArrowheads="1"/>
            </p:cNvSpPr>
            <p:nvPr/>
          </p:nvSpPr>
          <p:spPr bwMode="auto">
            <a:xfrm>
              <a:off x="96" y="1085"/>
              <a:ext cx="1200" cy="720"/>
            </a:xfrm>
            <a:prstGeom prst="horizontalScroll">
              <a:avLst>
                <a:gd name="adj" fmla="val 125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/>
                <a:t>83920</a:t>
              </a:r>
              <a:endParaRPr lang="en-CA" altLang="en-US" sz="4400"/>
            </a:p>
          </p:txBody>
        </p:sp>
        <p:sp>
          <p:nvSpPr>
            <p:cNvPr id="14357" name="AutoShape 8"/>
            <p:cNvSpPr>
              <a:spLocks/>
            </p:cNvSpPr>
            <p:nvPr/>
          </p:nvSpPr>
          <p:spPr bwMode="auto">
            <a:xfrm rot="5400000" flipV="1">
              <a:off x="600" y="725"/>
              <a:ext cx="192" cy="816"/>
            </a:xfrm>
            <a:prstGeom prst="leftBrace">
              <a:avLst>
                <a:gd name="adj1" fmla="val 35417"/>
                <a:gd name="adj2" fmla="val 50000"/>
              </a:avLst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4358" name="Text Box 9"/>
            <p:cNvSpPr txBox="1">
              <a:spLocks noChangeArrowheads="1"/>
            </p:cNvSpPr>
            <p:nvPr/>
          </p:nvSpPr>
          <p:spPr bwMode="auto">
            <a:xfrm>
              <a:off x="576" y="72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5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4359" name="Line 10"/>
            <p:cNvSpPr>
              <a:spLocks noChangeShapeType="1"/>
            </p:cNvSpPr>
            <p:nvPr/>
          </p:nvSpPr>
          <p:spPr bwMode="auto">
            <a:xfrm>
              <a:off x="142" y="1853"/>
              <a:ext cx="115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Line 11"/>
            <p:cNvSpPr>
              <a:spLocks noChangeShapeType="1"/>
            </p:cNvSpPr>
            <p:nvPr/>
          </p:nvSpPr>
          <p:spPr bwMode="auto">
            <a:xfrm>
              <a:off x="1440" y="1133"/>
              <a:ext cx="0" cy="67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Text Box 12"/>
            <p:cNvSpPr txBox="1">
              <a:spLocks noChangeArrowheads="1"/>
            </p:cNvSpPr>
            <p:nvPr/>
          </p:nvSpPr>
          <p:spPr bwMode="auto">
            <a:xfrm>
              <a:off x="1484" y="1277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1’’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14342" name="Text Box 13"/>
          <p:cNvSpPr txBox="1">
            <a:spLocks noChangeArrowheads="1"/>
          </p:cNvSpPr>
          <p:nvPr/>
        </p:nvSpPr>
        <p:spPr bwMode="auto">
          <a:xfrm>
            <a:off x="5638800" y="44196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Which are reasonable?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14343" name="AutoShape 14"/>
          <p:cNvSpPr>
            <a:spLocks/>
          </p:cNvSpPr>
          <p:nvPr/>
        </p:nvSpPr>
        <p:spPr bwMode="auto">
          <a:xfrm>
            <a:off x="5257800" y="3656013"/>
            <a:ext cx="306388" cy="1906587"/>
          </a:xfrm>
          <a:prstGeom prst="rightBrace">
            <a:avLst>
              <a:gd name="adj1" fmla="val 51857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14344" name="Group 15"/>
          <p:cNvGrpSpPr>
            <a:grpSpLocks/>
          </p:cNvGrpSpPr>
          <p:nvPr/>
        </p:nvGrpSpPr>
        <p:grpSpPr bwMode="auto">
          <a:xfrm>
            <a:off x="8610600" y="4419600"/>
            <a:ext cx="401638" cy="1143000"/>
            <a:chOff x="5760" y="720"/>
            <a:chExt cx="1021" cy="2477"/>
          </a:xfrm>
        </p:grpSpPr>
        <p:grpSp>
          <p:nvGrpSpPr>
            <p:cNvPr id="14345" name="Group 1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4349" name="Freeform 1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0" name="Freeform 1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1" name="Freeform 1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2" name="Freeform 2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3" name="Freeform 2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4" name="Freeform 2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346" name="Group 2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4347" name="Freeform 2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48" name="Oval 2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Functions?</a:t>
            </a:r>
            <a:endParaRPr lang="en-CA" altLang="en-US" smtClean="0"/>
          </a:p>
        </p:txBody>
      </p:sp>
      <p:sp>
        <p:nvSpPr>
          <p:cNvPr id="134147" name="Text Box 3"/>
          <p:cNvSpPr txBox="1">
            <a:spLocks noChangeArrowheads="1"/>
          </p:cNvSpPr>
          <p:nvPr/>
        </p:nvSpPr>
        <p:spPr bwMode="auto">
          <a:xfrm>
            <a:off x="3657600" y="1460500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Polynomial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134148" name="AutoShape 11"/>
          <p:cNvCxnSpPr>
            <a:cxnSpLocks noChangeShapeType="1"/>
          </p:cNvCxnSpPr>
          <p:nvPr/>
        </p:nvCxnSpPr>
        <p:spPr bwMode="auto">
          <a:xfrm rot="-5400000">
            <a:off x="2230438" y="539750"/>
            <a:ext cx="866775" cy="3775075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49" name="AutoShape 12"/>
          <p:cNvCxnSpPr>
            <a:cxnSpLocks noChangeShapeType="1"/>
          </p:cNvCxnSpPr>
          <p:nvPr/>
        </p:nvCxnSpPr>
        <p:spPr bwMode="auto">
          <a:xfrm>
            <a:off x="457200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0" name="AutoShape 14"/>
          <p:cNvCxnSpPr>
            <a:cxnSpLocks noChangeShapeType="1"/>
          </p:cNvCxnSpPr>
          <p:nvPr/>
        </p:nvCxnSpPr>
        <p:spPr bwMode="auto">
          <a:xfrm rot="-5400000">
            <a:off x="32004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1" name="AutoShape 16"/>
          <p:cNvCxnSpPr>
            <a:cxnSpLocks noChangeShapeType="1"/>
          </p:cNvCxnSpPr>
          <p:nvPr/>
        </p:nvCxnSpPr>
        <p:spPr bwMode="auto">
          <a:xfrm rot="-5400000">
            <a:off x="56388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34152" name="Group 31"/>
          <p:cNvGrpSpPr>
            <a:grpSpLocks/>
          </p:cNvGrpSpPr>
          <p:nvPr/>
        </p:nvGrpSpPr>
        <p:grpSpPr bwMode="auto">
          <a:xfrm>
            <a:off x="5257800" y="4648200"/>
            <a:ext cx="401638" cy="1143000"/>
            <a:chOff x="5760" y="720"/>
            <a:chExt cx="1021" cy="2477"/>
          </a:xfrm>
        </p:grpSpPr>
        <p:grpSp>
          <p:nvGrpSpPr>
            <p:cNvPr id="134153" name="Group 32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4157" name="Freeform 33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8" name="Freeform 34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9" name="Freeform 35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0" name="Freeform 36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1" name="Freeform 37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2" name="Freeform 38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154" name="Group 39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4155" name="Freeform 40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6" name="Oval 41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35171" name="Text Box 3"/>
          <p:cNvSpPr txBox="1">
            <a:spLocks noChangeArrowheads="1"/>
          </p:cNvSpPr>
          <p:nvPr/>
        </p:nvSpPr>
        <p:spPr bwMode="auto">
          <a:xfrm>
            <a:off x="3657600" y="1460500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Polynomial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5172" name="Text Box 4"/>
          <p:cNvSpPr txBox="1">
            <a:spLocks noChangeArrowheads="1"/>
          </p:cNvSpPr>
          <p:nvPr/>
        </p:nvSpPr>
        <p:spPr bwMode="auto">
          <a:xfrm rot="5400000">
            <a:off x="-138906" y="3531394"/>
            <a:ext cx="1828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Linear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5173" name="Text Box 5"/>
          <p:cNvSpPr txBox="1">
            <a:spLocks noChangeArrowheads="1"/>
          </p:cNvSpPr>
          <p:nvPr/>
        </p:nvSpPr>
        <p:spPr bwMode="auto">
          <a:xfrm rot="5400000">
            <a:off x="2501106" y="3510757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Quadratic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5174" name="Text Box 6"/>
          <p:cNvSpPr txBox="1">
            <a:spLocks noChangeArrowheads="1"/>
          </p:cNvSpPr>
          <p:nvPr/>
        </p:nvSpPr>
        <p:spPr bwMode="auto">
          <a:xfrm rot="5400000">
            <a:off x="5339557" y="3196431"/>
            <a:ext cx="1155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Cubic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35175" name="Text Box 7"/>
          <p:cNvSpPr txBox="1">
            <a:spLocks noChangeArrowheads="1"/>
          </p:cNvSpPr>
          <p:nvPr/>
        </p:nvSpPr>
        <p:spPr bwMode="auto">
          <a:xfrm rot="5400000">
            <a:off x="8257381" y="2799557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?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135176" name="AutoShape 8"/>
          <p:cNvCxnSpPr>
            <a:cxnSpLocks noChangeShapeType="1"/>
          </p:cNvCxnSpPr>
          <p:nvPr/>
        </p:nvCxnSpPr>
        <p:spPr bwMode="auto">
          <a:xfrm rot="-5400000">
            <a:off x="2230438" y="539750"/>
            <a:ext cx="866775" cy="3775075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7" name="AutoShape 9"/>
          <p:cNvCxnSpPr>
            <a:cxnSpLocks noChangeShapeType="1"/>
          </p:cNvCxnSpPr>
          <p:nvPr/>
        </p:nvCxnSpPr>
        <p:spPr bwMode="auto">
          <a:xfrm>
            <a:off x="457200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8" name="AutoShape 10"/>
          <p:cNvCxnSpPr>
            <a:cxnSpLocks noChangeShapeType="1"/>
          </p:cNvCxnSpPr>
          <p:nvPr/>
        </p:nvCxnSpPr>
        <p:spPr bwMode="auto">
          <a:xfrm rot="-5400000">
            <a:off x="32004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9" name="AutoShape 11"/>
          <p:cNvCxnSpPr>
            <a:cxnSpLocks noChangeShapeType="1"/>
          </p:cNvCxnSpPr>
          <p:nvPr/>
        </p:nvCxnSpPr>
        <p:spPr bwMode="auto">
          <a:xfrm rot="-5400000">
            <a:off x="56388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80" name="Text Box 12"/>
          <p:cNvSpPr txBox="1">
            <a:spLocks noChangeArrowheads="1"/>
          </p:cNvSpPr>
          <p:nvPr/>
        </p:nvSpPr>
        <p:spPr bwMode="auto">
          <a:xfrm>
            <a:off x="2971800" y="4616450"/>
            <a:ext cx="590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5n</a:t>
            </a:r>
            <a:r>
              <a:rPr lang="en-US" altLang="en-US" sz="2400" baseline="30000">
                <a:solidFill>
                  <a:schemeClr val="accent1"/>
                </a:solidFill>
              </a:rPr>
              <a:t>2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sp>
        <p:nvSpPr>
          <p:cNvPr id="135181" name="Text Box 13"/>
          <p:cNvSpPr txBox="1">
            <a:spLocks noChangeArrowheads="1"/>
          </p:cNvSpPr>
          <p:nvPr/>
        </p:nvSpPr>
        <p:spPr bwMode="auto">
          <a:xfrm>
            <a:off x="433388" y="4616450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5n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sp>
        <p:nvSpPr>
          <p:cNvPr id="135182" name="Text Box 14"/>
          <p:cNvSpPr txBox="1">
            <a:spLocks noChangeArrowheads="1"/>
          </p:cNvSpPr>
          <p:nvPr/>
        </p:nvSpPr>
        <p:spPr bwMode="auto">
          <a:xfrm>
            <a:off x="5562600" y="4594225"/>
            <a:ext cx="590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5n</a:t>
            </a:r>
            <a:r>
              <a:rPr lang="en-US" altLang="en-US" sz="2400" baseline="30000">
                <a:solidFill>
                  <a:schemeClr val="accent1"/>
                </a:solidFill>
              </a:rPr>
              <a:t>3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sp>
        <p:nvSpPr>
          <p:cNvPr id="135183" name="Text Box 15"/>
          <p:cNvSpPr txBox="1">
            <a:spLocks noChangeArrowheads="1"/>
          </p:cNvSpPr>
          <p:nvPr/>
        </p:nvSpPr>
        <p:spPr bwMode="auto">
          <a:xfrm>
            <a:off x="8153400" y="4572000"/>
            <a:ext cx="590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5n</a:t>
            </a:r>
            <a:r>
              <a:rPr lang="en-US" altLang="en-US" sz="2400" baseline="30000">
                <a:solidFill>
                  <a:schemeClr val="accent1"/>
                </a:solidFill>
              </a:rPr>
              <a:t>4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6589713" y="2438400"/>
            <a:ext cx="1512887" cy="2590800"/>
            <a:chOff x="4151" y="1536"/>
            <a:chExt cx="953" cy="1632"/>
          </a:xfrm>
        </p:grpSpPr>
        <p:sp>
          <p:nvSpPr>
            <p:cNvPr id="135185" name="Text Box 17"/>
            <p:cNvSpPr txBox="1">
              <a:spLocks noChangeArrowheads="1"/>
            </p:cNvSpPr>
            <p:nvPr/>
          </p:nvSpPr>
          <p:spPr bwMode="auto">
            <a:xfrm rot="5400000">
              <a:off x="4078" y="2137"/>
              <a:ext cx="7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Others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35186" name="Text Box 19"/>
            <p:cNvSpPr txBox="1">
              <a:spLocks noChangeArrowheads="1"/>
            </p:cNvSpPr>
            <p:nvPr/>
          </p:nvSpPr>
          <p:spPr bwMode="auto">
            <a:xfrm>
              <a:off x="4151" y="2880"/>
              <a:ext cx="95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5n</a:t>
              </a:r>
              <a:r>
                <a:rPr lang="en-US" altLang="en-US" sz="2400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>
                  <a:solidFill>
                    <a:schemeClr val="accent1"/>
                  </a:solidFill>
                </a:rPr>
                <a:t> log</a:t>
              </a:r>
              <a:r>
                <a:rPr lang="en-US" altLang="en-US" sz="2400" baseline="30000">
                  <a:solidFill>
                    <a:schemeClr val="accent1"/>
                  </a:solidFill>
                </a:rPr>
                <a:t>7</a:t>
              </a:r>
              <a:r>
                <a:rPr lang="en-US" altLang="en-US" sz="2400">
                  <a:solidFill>
                    <a:schemeClr val="accent1"/>
                  </a:solidFill>
                </a:rPr>
                <a:t>(n)</a:t>
              </a:r>
              <a:endParaRPr lang="en-CA" altLang="en-US" sz="2400">
                <a:solidFill>
                  <a:schemeClr val="accent1"/>
                </a:solidFill>
              </a:endParaRPr>
            </a:p>
          </p:txBody>
        </p:sp>
        <p:cxnSp>
          <p:nvCxnSpPr>
            <p:cNvPr id="135187" name="AutoShape 20"/>
            <p:cNvCxnSpPr>
              <a:cxnSpLocks noChangeShapeType="1"/>
            </p:cNvCxnSpPr>
            <p:nvPr/>
          </p:nvCxnSpPr>
          <p:spPr bwMode="auto">
            <a:xfrm rot="-5400000">
              <a:off x="4295" y="1680"/>
              <a:ext cx="288" cy="0"/>
            </a:xfrm>
            <a:prstGeom prst="straightConnector1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36195" name="Text Box 3"/>
          <p:cNvSpPr txBox="1">
            <a:spLocks noChangeArrowheads="1"/>
          </p:cNvSpPr>
          <p:nvPr/>
        </p:nvSpPr>
        <p:spPr bwMode="auto">
          <a:xfrm>
            <a:off x="2765425" y="1752600"/>
            <a:ext cx="15859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Functions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36196" name="Text Box 4"/>
          <p:cNvSpPr txBox="1">
            <a:spLocks noChangeArrowheads="1"/>
          </p:cNvSpPr>
          <p:nvPr/>
        </p:nvSpPr>
        <p:spPr bwMode="auto">
          <a:xfrm rot="5400000">
            <a:off x="803276" y="3313112"/>
            <a:ext cx="9255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Poly.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36197" name="Text Box 5"/>
          <p:cNvSpPr txBox="1">
            <a:spLocks noChangeArrowheads="1"/>
          </p:cNvSpPr>
          <p:nvPr/>
        </p:nvSpPr>
        <p:spPr bwMode="auto">
          <a:xfrm rot="5400000">
            <a:off x="4578350" y="3276601"/>
            <a:ext cx="8461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Exp.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cxnSp>
        <p:nvCxnSpPr>
          <p:cNvPr id="136198" name="AutoShape 9"/>
          <p:cNvCxnSpPr>
            <a:cxnSpLocks noChangeShapeType="1"/>
          </p:cNvCxnSpPr>
          <p:nvPr/>
        </p:nvCxnSpPr>
        <p:spPr bwMode="auto">
          <a:xfrm rot="-5400000">
            <a:off x="1092200" y="28813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199" name="Rectangle 10"/>
          <p:cNvSpPr>
            <a:spLocks noChangeArrowheads="1"/>
          </p:cNvSpPr>
          <p:nvPr/>
        </p:nvSpPr>
        <p:spPr bwMode="auto">
          <a:xfrm>
            <a:off x="3209925" y="5707063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/ n</a:t>
            </a:r>
            <a:r>
              <a:rPr lang="en-US" altLang="en-US" sz="2800" baseline="30000">
                <a:solidFill>
                  <a:schemeClr val="accent1"/>
                </a:solidFill>
              </a:rPr>
              <a:t>100 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36200" name="Line 12"/>
          <p:cNvSpPr>
            <a:spLocks noChangeShapeType="1"/>
          </p:cNvSpPr>
          <p:nvPr/>
        </p:nvSpPr>
        <p:spPr bwMode="auto">
          <a:xfrm flipV="1">
            <a:off x="3927475" y="5592763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1" name="Rectangle 13"/>
          <p:cNvSpPr>
            <a:spLocks noChangeArrowheads="1"/>
          </p:cNvSpPr>
          <p:nvPr/>
        </p:nvSpPr>
        <p:spPr bwMode="auto">
          <a:xfrm>
            <a:off x="3203575" y="4926013"/>
            <a:ext cx="182721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 / n</a:t>
            </a:r>
            <a:r>
              <a:rPr lang="en-US" altLang="en-US" sz="2800" baseline="30000">
                <a:solidFill>
                  <a:schemeClr val="accent2"/>
                </a:solidFill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36202" name="Rectangle 14"/>
          <p:cNvSpPr>
            <a:spLocks noChangeArrowheads="1"/>
          </p:cNvSpPr>
          <p:nvPr/>
        </p:nvSpPr>
        <p:spPr bwMode="auto">
          <a:xfrm>
            <a:off x="5226050" y="5707063"/>
            <a:ext cx="15557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  <a:r>
              <a:rPr lang="en-US" altLang="en-US" sz="2800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36203" name="Text Box 15"/>
          <p:cNvSpPr txBox="1">
            <a:spLocks noChangeArrowheads="1"/>
          </p:cNvSpPr>
          <p:nvPr/>
        </p:nvSpPr>
        <p:spPr bwMode="auto">
          <a:xfrm>
            <a:off x="976313" y="3986213"/>
            <a:ext cx="7604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(1)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36204" name="Text Box 16"/>
          <p:cNvSpPr txBox="1">
            <a:spLocks noChangeArrowheads="1"/>
          </p:cNvSpPr>
          <p:nvPr/>
        </p:nvSpPr>
        <p:spPr bwMode="auto">
          <a:xfrm>
            <a:off x="4708525" y="3960813"/>
            <a:ext cx="76041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(n)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36205" name="Rectangle 18"/>
          <p:cNvSpPr>
            <a:spLocks noChangeArrowheads="1"/>
          </p:cNvSpPr>
          <p:nvPr/>
        </p:nvSpPr>
        <p:spPr bwMode="auto">
          <a:xfrm>
            <a:off x="5427663" y="4926013"/>
            <a:ext cx="10112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36206" name="Line 19"/>
          <p:cNvSpPr>
            <a:spLocks noChangeShapeType="1"/>
          </p:cNvSpPr>
          <p:nvPr/>
        </p:nvSpPr>
        <p:spPr bwMode="auto">
          <a:xfrm flipV="1">
            <a:off x="5883275" y="5562600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6207" name="Group 20"/>
          <p:cNvGrpSpPr>
            <a:grpSpLocks/>
          </p:cNvGrpSpPr>
          <p:nvPr/>
        </p:nvGrpSpPr>
        <p:grpSpPr bwMode="auto">
          <a:xfrm>
            <a:off x="3927475" y="4505325"/>
            <a:ext cx="1955800" cy="419100"/>
            <a:chOff x="672" y="2256"/>
            <a:chExt cx="1603" cy="288"/>
          </a:xfrm>
        </p:grpSpPr>
        <p:cxnSp>
          <p:nvCxnSpPr>
            <p:cNvPr id="136224" name="AutoShape 21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6225" name="Line 22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6208" name="Rectangle 23"/>
          <p:cNvSpPr>
            <a:spLocks noChangeArrowheads="1"/>
          </p:cNvSpPr>
          <p:nvPr/>
        </p:nvSpPr>
        <p:spPr bwMode="auto">
          <a:xfrm>
            <a:off x="327025" y="5707063"/>
            <a:ext cx="7588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36209" name="Line 25"/>
          <p:cNvSpPr>
            <a:spLocks noChangeShapeType="1"/>
          </p:cNvSpPr>
          <p:nvPr/>
        </p:nvSpPr>
        <p:spPr bwMode="auto">
          <a:xfrm flipV="1">
            <a:off x="635000" y="5657850"/>
            <a:ext cx="0" cy="125413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0" name="Rectangle 26"/>
          <p:cNvSpPr>
            <a:spLocks noChangeArrowheads="1"/>
          </p:cNvSpPr>
          <p:nvPr/>
        </p:nvSpPr>
        <p:spPr bwMode="auto">
          <a:xfrm>
            <a:off x="184150" y="4953000"/>
            <a:ext cx="8905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36211" name="Rectangle 29"/>
          <p:cNvSpPr>
            <a:spLocks noChangeArrowheads="1"/>
          </p:cNvSpPr>
          <p:nvPr/>
        </p:nvSpPr>
        <p:spPr bwMode="auto">
          <a:xfrm>
            <a:off x="1150938" y="4938713"/>
            <a:ext cx="18208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3 </a:t>
            </a:r>
            <a:r>
              <a:rPr lang="en-US" altLang="en-US" sz="2800">
                <a:solidFill>
                  <a:schemeClr val="accent2"/>
                </a:solidFill>
              </a:rPr>
              <a:t>log(n))</a:t>
            </a:r>
          </a:p>
        </p:txBody>
      </p:sp>
      <p:sp>
        <p:nvSpPr>
          <p:cNvPr id="136212" name="Line 30"/>
          <p:cNvSpPr>
            <a:spLocks noChangeShapeType="1"/>
          </p:cNvSpPr>
          <p:nvPr/>
        </p:nvSpPr>
        <p:spPr bwMode="auto">
          <a:xfrm flipV="1">
            <a:off x="1812925" y="5610225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6213" name="Group 31"/>
          <p:cNvGrpSpPr>
            <a:grpSpLocks/>
          </p:cNvGrpSpPr>
          <p:nvPr/>
        </p:nvGrpSpPr>
        <p:grpSpPr bwMode="auto">
          <a:xfrm>
            <a:off x="635000" y="4505325"/>
            <a:ext cx="1182688" cy="466725"/>
            <a:chOff x="672" y="2256"/>
            <a:chExt cx="1603" cy="288"/>
          </a:xfrm>
        </p:grpSpPr>
        <p:cxnSp>
          <p:nvCxnSpPr>
            <p:cNvPr id="136222" name="AutoShape 32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6223" name="Line 33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6214" name="Rectangle 34"/>
          <p:cNvSpPr>
            <a:spLocks noChangeArrowheads="1"/>
          </p:cNvSpPr>
          <p:nvPr/>
        </p:nvSpPr>
        <p:spPr bwMode="auto">
          <a:xfrm>
            <a:off x="1357313" y="5708650"/>
            <a:ext cx="131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7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</a:p>
        </p:txBody>
      </p:sp>
      <p:cxnSp>
        <p:nvCxnSpPr>
          <p:cNvPr id="136215" name="AutoShape 35"/>
          <p:cNvCxnSpPr>
            <a:cxnSpLocks noChangeShapeType="1"/>
          </p:cNvCxnSpPr>
          <p:nvPr/>
        </p:nvCxnSpPr>
        <p:spPr bwMode="auto">
          <a:xfrm rot="-5400000">
            <a:off x="1295400" y="1062038"/>
            <a:ext cx="885825" cy="325755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16" name="AutoShape 36"/>
          <p:cNvCxnSpPr>
            <a:cxnSpLocks noChangeShapeType="1"/>
          </p:cNvCxnSpPr>
          <p:nvPr/>
        </p:nvCxnSpPr>
        <p:spPr bwMode="auto">
          <a:xfrm>
            <a:off x="3384550" y="2716213"/>
            <a:ext cx="3340100" cy="4667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17" name="AutoShape 37"/>
          <p:cNvCxnSpPr>
            <a:cxnSpLocks noChangeShapeType="1"/>
          </p:cNvCxnSpPr>
          <p:nvPr/>
        </p:nvCxnSpPr>
        <p:spPr bwMode="auto">
          <a:xfrm rot="-5400000">
            <a:off x="4816475" y="29067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12390" name="Text Box 38"/>
          <p:cNvSpPr txBox="1">
            <a:spLocks noChangeArrowheads="1"/>
          </p:cNvSpPr>
          <p:nvPr/>
        </p:nvSpPr>
        <p:spPr bwMode="auto">
          <a:xfrm>
            <a:off x="4464050" y="762000"/>
            <a:ext cx="47561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consider two (of many) </a:t>
            </a:r>
            <a:br>
              <a:rPr lang="en-US" altLang="en-US"/>
            </a:br>
            <a:r>
              <a:rPr lang="en-US" altLang="en-US"/>
              <a:t>levels in this hierarchy</a:t>
            </a:r>
          </a:p>
        </p:txBody>
      </p:sp>
      <p:sp>
        <p:nvSpPr>
          <p:cNvPr id="612391" name="Text Box 39"/>
          <p:cNvSpPr txBox="1">
            <a:spLocks noChangeArrowheads="1"/>
          </p:cNvSpPr>
          <p:nvPr/>
        </p:nvSpPr>
        <p:spPr bwMode="auto">
          <a:xfrm>
            <a:off x="6365875" y="3200400"/>
            <a:ext cx="27130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Power-constant</a:t>
            </a:r>
          </a:p>
        </p:txBody>
      </p:sp>
      <p:sp>
        <p:nvSpPr>
          <p:cNvPr id="612392" name="Text Box 40"/>
          <p:cNvSpPr txBox="1">
            <a:spLocks noChangeArrowheads="1"/>
          </p:cNvSpPr>
          <p:nvPr/>
        </p:nvSpPr>
        <p:spPr bwMode="auto">
          <a:xfrm>
            <a:off x="6705600" y="4419600"/>
            <a:ext cx="24653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br>
              <a:rPr lang="en-US" altLang="en-US"/>
            </a:br>
            <a:r>
              <a:rPr lang="en-US" altLang="en-US"/>
              <a:t>Mult-constant</a:t>
            </a:r>
          </a:p>
        </p:txBody>
      </p:sp>
      <p:sp>
        <p:nvSpPr>
          <p:cNvPr id="612393" name="Text Box 41"/>
          <p:cNvSpPr txBox="1">
            <a:spLocks noChangeArrowheads="1"/>
          </p:cNvSpPr>
          <p:nvPr/>
        </p:nvSpPr>
        <p:spPr bwMode="auto">
          <a:xfrm>
            <a:off x="6977063" y="5638800"/>
            <a:ext cx="2012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Individuals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2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2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2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2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2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2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2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2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2390" grpId="0"/>
      <p:bldP spid="612391" grpId="0"/>
      <p:bldP spid="612392" grpId="0"/>
      <p:bldP spid="612393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Logarithmic </a:t>
            </a:r>
            <a:endParaRPr lang="en-CA" altLang="en-US" smtClean="0"/>
          </a:p>
        </p:txBody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log</a:t>
            </a:r>
            <a:r>
              <a:rPr lang="en-US" altLang="en-US" baseline="-25000" smtClean="0"/>
              <a:t>10</a:t>
            </a:r>
            <a:r>
              <a:rPr lang="en-CA" altLang="en-US" smtClean="0"/>
              <a:t>n</a:t>
            </a:r>
            <a:r>
              <a:rPr lang="en-US" altLang="en-US" smtClean="0"/>
              <a:t> = # digits to write n</a:t>
            </a:r>
          </a:p>
          <a:p>
            <a:pPr eaLnBrk="1" hangingPunct="1"/>
            <a:r>
              <a:rPr lang="en-CA" altLang="en-US" smtClean="0"/>
              <a:t>log</a:t>
            </a:r>
            <a:r>
              <a:rPr lang="en-CA" altLang="en-US" baseline="-25000" smtClean="0"/>
              <a:t>2</a:t>
            </a:r>
            <a:r>
              <a:rPr lang="en-CA" altLang="en-US" smtClean="0"/>
              <a:t>n</a:t>
            </a:r>
            <a:r>
              <a:rPr lang="en-US" altLang="en-US" smtClean="0"/>
              <a:t>  = # bits to write n</a:t>
            </a:r>
            <a:br>
              <a:rPr lang="en-US" altLang="en-US" smtClean="0"/>
            </a:br>
            <a:r>
              <a:rPr lang="en-US" altLang="en-US" smtClean="0"/>
              <a:t>          = 3.32 log</a:t>
            </a:r>
            <a:r>
              <a:rPr lang="en-US" altLang="en-US" baseline="-25000" smtClean="0"/>
              <a:t>10</a:t>
            </a:r>
            <a:r>
              <a:rPr lang="en-US" altLang="en-US" smtClean="0"/>
              <a:t>n</a:t>
            </a:r>
          </a:p>
          <a:p>
            <a:pPr eaLnBrk="1" hangingPunct="1"/>
            <a:r>
              <a:rPr lang="en-CA" altLang="en-US" smtClean="0"/>
              <a:t>log(n</a:t>
            </a:r>
            <a:r>
              <a:rPr lang="en-CA" altLang="en-US" baseline="30000" smtClean="0"/>
              <a:t>1000</a:t>
            </a:r>
            <a:r>
              <a:rPr lang="en-CA" altLang="en-US" smtClean="0"/>
              <a:t>) = 1000 log(n)</a:t>
            </a:r>
          </a:p>
        </p:txBody>
      </p:sp>
      <p:sp>
        <p:nvSpPr>
          <p:cNvPr id="137220" name="Text Box 8"/>
          <p:cNvSpPr txBox="1">
            <a:spLocks noChangeArrowheads="1"/>
          </p:cNvSpPr>
          <p:nvPr/>
        </p:nvSpPr>
        <p:spPr bwMode="auto">
          <a:xfrm>
            <a:off x="6096000" y="2225675"/>
            <a:ext cx="3048000" cy="204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/>
              <a:t>Differ</a:t>
            </a:r>
            <a:r>
              <a:rPr lang="en-CA" altLang="en-US"/>
              <a:t> only by a multiplicative constant.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  <p:sp>
        <p:nvSpPr>
          <p:cNvPr id="137221" name="AutoShape 9"/>
          <p:cNvSpPr>
            <a:spLocks/>
          </p:cNvSpPr>
          <p:nvPr/>
        </p:nvSpPr>
        <p:spPr bwMode="auto">
          <a:xfrm>
            <a:off x="5638800" y="2057400"/>
            <a:ext cx="381000" cy="2057400"/>
          </a:xfrm>
          <a:prstGeom prst="rightBrace">
            <a:avLst>
              <a:gd name="adj1" fmla="val 45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Poly Logarithmic</a:t>
            </a:r>
            <a:endParaRPr lang="en-CA" altLang="en-US" smtClean="0"/>
          </a:p>
        </p:txBody>
      </p:sp>
      <p:sp>
        <p:nvSpPr>
          <p:cNvPr id="138243" name="Text Box 4"/>
          <p:cNvSpPr txBox="1">
            <a:spLocks noChangeArrowheads="1"/>
          </p:cNvSpPr>
          <p:nvPr/>
        </p:nvSpPr>
        <p:spPr bwMode="auto">
          <a:xfrm>
            <a:off x="2940050" y="2667000"/>
            <a:ext cx="3003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 (log n)</a:t>
            </a:r>
            <a:r>
              <a:rPr lang="en-US" altLang="en-US" baseline="30000">
                <a:solidFill>
                  <a:schemeClr val="accent2"/>
                </a:solidFill>
              </a:rPr>
              <a:t>5</a:t>
            </a:r>
            <a:r>
              <a:rPr lang="en-US" altLang="en-US">
                <a:solidFill>
                  <a:schemeClr val="accent2"/>
                </a:solidFill>
              </a:rPr>
              <a:t>  = log</a:t>
            </a:r>
            <a:r>
              <a:rPr lang="en-US" altLang="en-US" baseline="30000">
                <a:solidFill>
                  <a:schemeClr val="accent2"/>
                </a:solidFill>
              </a:rPr>
              <a:t>5</a:t>
            </a:r>
            <a:r>
              <a:rPr lang="en-US" altLang="en-US">
                <a:solidFill>
                  <a:schemeClr val="accent2"/>
                </a:solidFill>
              </a:rPr>
              <a:t> 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Logarithmic  &lt;&lt;  Polynomial</a:t>
            </a:r>
            <a:endParaRPr lang="en-CA" altLang="en-US" smtClean="0"/>
          </a:p>
        </p:txBody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0" y="35814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For sufficiently large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sp>
        <p:nvSpPr>
          <p:cNvPr id="139268" name="Text Box 4"/>
          <p:cNvSpPr txBox="1">
            <a:spLocks noChangeArrowheads="1"/>
          </p:cNvSpPr>
          <p:nvPr/>
        </p:nvSpPr>
        <p:spPr bwMode="auto">
          <a:xfrm>
            <a:off x="2940050" y="2667000"/>
            <a:ext cx="32083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log</a:t>
            </a:r>
            <a:r>
              <a:rPr lang="en-US" altLang="en-US" baseline="30000">
                <a:solidFill>
                  <a:schemeClr val="accent2"/>
                </a:solidFill>
              </a:rPr>
              <a:t>1000</a:t>
            </a:r>
            <a:r>
              <a:rPr lang="en-US" altLang="en-US">
                <a:solidFill>
                  <a:schemeClr val="accent2"/>
                </a:solidFill>
              </a:rPr>
              <a:t> n  &lt;&lt;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0.001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Linear  &lt;&lt;  Quadratic</a:t>
            </a:r>
            <a:endParaRPr lang="en-CA" altLang="en-US" smtClean="0"/>
          </a:p>
        </p:txBody>
      </p:sp>
      <p:sp>
        <p:nvSpPr>
          <p:cNvPr id="140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0" y="35814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For sufficiently large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sp>
        <p:nvSpPr>
          <p:cNvPr id="140292" name="Text Box 4"/>
          <p:cNvSpPr txBox="1">
            <a:spLocks noChangeArrowheads="1"/>
          </p:cNvSpPr>
          <p:nvPr/>
        </p:nvSpPr>
        <p:spPr bwMode="auto">
          <a:xfrm>
            <a:off x="2940050" y="2667000"/>
            <a:ext cx="39243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10000 n  &lt;&lt;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0.0001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Polynomial  &lt;&lt;  Exponential</a:t>
            </a:r>
            <a:endParaRPr lang="en-CA" altLang="en-US" smtClean="0"/>
          </a:p>
        </p:txBody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0" y="35814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For sufficiently large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sp>
        <p:nvSpPr>
          <p:cNvPr id="141316" name="Text Box 4"/>
          <p:cNvSpPr txBox="1">
            <a:spLocks noChangeArrowheads="1"/>
          </p:cNvSpPr>
          <p:nvPr/>
        </p:nvSpPr>
        <p:spPr bwMode="auto">
          <a:xfrm>
            <a:off x="2940050" y="2667000"/>
            <a:ext cx="27876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1000</a:t>
            </a:r>
            <a:r>
              <a:rPr lang="en-US" altLang="en-US">
                <a:solidFill>
                  <a:schemeClr val="accent2"/>
                </a:solidFill>
              </a:rPr>
              <a:t>  &lt;&lt;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0.001 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42339" name="Text Box 3"/>
          <p:cNvSpPr txBox="1">
            <a:spLocks noChangeArrowheads="1"/>
          </p:cNvSpPr>
          <p:nvPr/>
        </p:nvSpPr>
        <p:spPr bwMode="auto">
          <a:xfrm>
            <a:off x="3657600" y="14605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Functions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42340" name="Text Box 4"/>
          <p:cNvSpPr txBox="1">
            <a:spLocks noChangeArrowheads="1"/>
          </p:cNvSpPr>
          <p:nvPr/>
        </p:nvSpPr>
        <p:spPr bwMode="auto">
          <a:xfrm rot="5400000">
            <a:off x="1450181" y="4136232"/>
            <a:ext cx="303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 Logarithmic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42341" name="Text Box 5"/>
          <p:cNvSpPr txBox="1">
            <a:spLocks noChangeArrowheads="1"/>
          </p:cNvSpPr>
          <p:nvPr/>
        </p:nvSpPr>
        <p:spPr bwMode="auto">
          <a:xfrm rot="5400000">
            <a:off x="3102769" y="3647281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Polynomial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42342" name="Text Box 6"/>
          <p:cNvSpPr txBox="1">
            <a:spLocks noChangeArrowheads="1"/>
          </p:cNvSpPr>
          <p:nvPr/>
        </p:nvSpPr>
        <p:spPr bwMode="auto">
          <a:xfrm rot="5400000">
            <a:off x="4416425" y="3690938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Exponential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42343" name="Text Box 7"/>
          <p:cNvSpPr txBox="1">
            <a:spLocks noChangeArrowheads="1"/>
          </p:cNvSpPr>
          <p:nvPr/>
        </p:nvSpPr>
        <p:spPr bwMode="auto">
          <a:xfrm rot="5400000">
            <a:off x="6331744" y="3037681"/>
            <a:ext cx="838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42344" name="Text Box 8"/>
          <p:cNvSpPr txBox="1">
            <a:spLocks noChangeArrowheads="1"/>
          </p:cNvSpPr>
          <p:nvPr/>
        </p:nvSpPr>
        <p:spPr bwMode="auto">
          <a:xfrm rot="5400000">
            <a:off x="6947694" y="3686969"/>
            <a:ext cx="21367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Double Exp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42345" name="Text Box 9"/>
          <p:cNvSpPr txBox="1">
            <a:spLocks noChangeArrowheads="1"/>
          </p:cNvSpPr>
          <p:nvPr/>
        </p:nvSpPr>
        <p:spPr bwMode="auto">
          <a:xfrm rot="5400000">
            <a:off x="781844" y="3517107"/>
            <a:ext cx="176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Constant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142346" name="AutoShape 10"/>
          <p:cNvCxnSpPr>
            <a:cxnSpLocks noChangeShapeType="1"/>
          </p:cNvCxnSpPr>
          <p:nvPr/>
        </p:nvCxnSpPr>
        <p:spPr bwMode="auto">
          <a:xfrm rot="-5400000">
            <a:off x="2705100" y="1052513"/>
            <a:ext cx="838200" cy="27813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7" name="AutoShape 11"/>
          <p:cNvCxnSpPr>
            <a:cxnSpLocks noChangeShapeType="1"/>
          </p:cNvCxnSpPr>
          <p:nvPr/>
        </p:nvCxnSpPr>
        <p:spPr bwMode="auto">
          <a:xfrm>
            <a:off x="414655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8" name="AutoShape 12"/>
          <p:cNvCxnSpPr>
            <a:cxnSpLocks noChangeShapeType="1"/>
          </p:cNvCxnSpPr>
          <p:nvPr/>
        </p:nvCxnSpPr>
        <p:spPr bwMode="auto">
          <a:xfrm rot="-5400000">
            <a:off x="27749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9" name="AutoShape 13"/>
          <p:cNvCxnSpPr>
            <a:cxnSpLocks noChangeShapeType="1"/>
          </p:cNvCxnSpPr>
          <p:nvPr/>
        </p:nvCxnSpPr>
        <p:spPr bwMode="auto">
          <a:xfrm rot="5400000">
            <a:off x="39179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50" name="AutoShape 14"/>
          <p:cNvCxnSpPr>
            <a:cxnSpLocks noChangeShapeType="1"/>
          </p:cNvCxnSpPr>
          <p:nvPr/>
        </p:nvCxnSpPr>
        <p:spPr bwMode="auto">
          <a:xfrm rot="-5400000">
            <a:off x="52133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51" name="AutoShape 15"/>
          <p:cNvCxnSpPr>
            <a:cxnSpLocks noChangeShapeType="1"/>
            <a:stCxn id="142343" idx="1"/>
          </p:cNvCxnSpPr>
          <p:nvPr/>
        </p:nvCxnSpPr>
        <p:spPr bwMode="auto">
          <a:xfrm rot="5400000" flipH="1">
            <a:off x="6513513" y="2671762"/>
            <a:ext cx="458788" cy="17463"/>
          </a:xfrm>
          <a:prstGeom prst="bentConnector3">
            <a:avLst>
              <a:gd name="adj1" fmla="val 49829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2" name="Text Box 16"/>
          <p:cNvSpPr txBox="1">
            <a:spLocks noChangeArrowheads="1"/>
          </p:cNvSpPr>
          <p:nvPr/>
        </p:nvSpPr>
        <p:spPr bwMode="auto">
          <a:xfrm>
            <a:off x="2224088" y="5965825"/>
            <a:ext cx="1182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 (log n)</a:t>
            </a:r>
            <a:r>
              <a:rPr lang="en-US" altLang="en-US" sz="2400" baseline="30000">
                <a:solidFill>
                  <a:schemeClr val="accent1"/>
                </a:solidFill>
              </a:rPr>
              <a:t>5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sp>
        <p:nvSpPr>
          <p:cNvPr id="142353" name="Text Box 17"/>
          <p:cNvSpPr txBox="1">
            <a:spLocks noChangeArrowheads="1"/>
          </p:cNvSpPr>
          <p:nvPr/>
        </p:nvSpPr>
        <p:spPr bwMode="auto">
          <a:xfrm>
            <a:off x="3806825" y="5965825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n</a:t>
            </a:r>
            <a:r>
              <a:rPr lang="en-US" altLang="en-US" sz="2400" baseline="30000">
                <a:solidFill>
                  <a:schemeClr val="accent1"/>
                </a:solidFill>
              </a:rPr>
              <a:t>5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sp>
        <p:nvSpPr>
          <p:cNvPr id="142354" name="Text Box 18"/>
          <p:cNvSpPr txBox="1">
            <a:spLocks noChangeArrowheads="1"/>
          </p:cNvSpPr>
          <p:nvPr/>
        </p:nvSpPr>
        <p:spPr bwMode="auto">
          <a:xfrm>
            <a:off x="5102225" y="5965825"/>
            <a:ext cx="539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2</a:t>
            </a:r>
            <a:r>
              <a:rPr lang="en-US" altLang="en-US" sz="2400" baseline="30000">
                <a:solidFill>
                  <a:schemeClr val="accent1"/>
                </a:solidFill>
              </a:rPr>
              <a:t>5n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sp>
        <p:nvSpPr>
          <p:cNvPr id="142355" name="Text Box 19"/>
          <p:cNvSpPr txBox="1">
            <a:spLocks noChangeArrowheads="1"/>
          </p:cNvSpPr>
          <p:nvPr/>
        </p:nvSpPr>
        <p:spPr bwMode="auto">
          <a:xfrm>
            <a:off x="1371600" y="594360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</a:rPr>
              <a:t>5</a:t>
            </a:r>
            <a:endParaRPr lang="en-CA" altLang="en-US" sz="2400" baseline="30000">
              <a:solidFill>
                <a:schemeClr val="accent1"/>
              </a:solidFill>
            </a:endParaRPr>
          </a:p>
        </p:txBody>
      </p:sp>
      <p:grpSp>
        <p:nvGrpSpPr>
          <p:cNvPr id="142356" name="Group 20"/>
          <p:cNvGrpSpPr>
            <a:grpSpLocks/>
          </p:cNvGrpSpPr>
          <p:nvPr/>
        </p:nvGrpSpPr>
        <p:grpSpPr bwMode="auto">
          <a:xfrm>
            <a:off x="6280150" y="5864225"/>
            <a:ext cx="568325" cy="558800"/>
            <a:chOff x="4224" y="3694"/>
            <a:chExt cx="358" cy="352"/>
          </a:xfrm>
        </p:grpSpPr>
        <p:sp>
          <p:nvSpPr>
            <p:cNvPr id="142365" name="Text Box 21"/>
            <p:cNvSpPr txBox="1">
              <a:spLocks noChangeArrowheads="1"/>
            </p:cNvSpPr>
            <p:nvPr/>
          </p:nvSpPr>
          <p:spPr bwMode="auto">
            <a:xfrm>
              <a:off x="4224" y="3758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2</a:t>
              </a:r>
              <a:endParaRPr lang="en-CA" altLang="en-US" sz="2400" baseline="30000">
                <a:solidFill>
                  <a:schemeClr val="accent1"/>
                </a:solidFill>
              </a:endParaRPr>
            </a:p>
          </p:txBody>
        </p:sp>
        <p:sp>
          <p:nvSpPr>
            <p:cNvPr id="142366" name="Text Box 22"/>
            <p:cNvSpPr txBox="1">
              <a:spLocks noChangeArrowheads="1"/>
            </p:cNvSpPr>
            <p:nvPr/>
          </p:nvSpPr>
          <p:spPr bwMode="auto">
            <a:xfrm>
              <a:off x="4346" y="3694"/>
              <a:ext cx="23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chemeClr val="accent1"/>
                  </a:solidFill>
                </a:rPr>
                <a:t>n</a:t>
              </a:r>
              <a:r>
                <a:rPr lang="en-US" altLang="en-US" sz="1800" baseline="30000">
                  <a:solidFill>
                    <a:schemeClr val="accent1"/>
                  </a:solidFill>
                </a:rPr>
                <a:t>5</a:t>
              </a:r>
              <a:endParaRPr lang="en-CA" altLang="en-US" sz="1800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142357" name="Group 23"/>
          <p:cNvGrpSpPr>
            <a:grpSpLocks/>
          </p:cNvGrpSpPr>
          <p:nvPr/>
        </p:nvGrpSpPr>
        <p:grpSpPr bwMode="auto">
          <a:xfrm>
            <a:off x="7696200" y="5788025"/>
            <a:ext cx="558800" cy="612775"/>
            <a:chOff x="5116" y="3646"/>
            <a:chExt cx="352" cy="386"/>
          </a:xfrm>
        </p:grpSpPr>
        <p:sp>
          <p:nvSpPr>
            <p:cNvPr id="142363" name="Text Box 24"/>
            <p:cNvSpPr txBox="1">
              <a:spLocks noChangeArrowheads="1"/>
            </p:cNvSpPr>
            <p:nvPr/>
          </p:nvSpPr>
          <p:spPr bwMode="auto">
            <a:xfrm>
              <a:off x="5184" y="3646"/>
              <a:ext cx="2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chemeClr val="accent1"/>
                  </a:solidFill>
                </a:rPr>
                <a:t>2</a:t>
              </a:r>
              <a:r>
                <a:rPr lang="en-US" altLang="en-US" sz="1800" baseline="30000">
                  <a:solidFill>
                    <a:schemeClr val="accent1"/>
                  </a:solidFill>
                </a:rPr>
                <a:t>5n</a:t>
              </a:r>
              <a:endParaRPr lang="en-CA" altLang="en-US" sz="1800" baseline="30000">
                <a:solidFill>
                  <a:schemeClr val="accent1"/>
                </a:solidFill>
              </a:endParaRPr>
            </a:p>
          </p:txBody>
        </p:sp>
        <p:sp>
          <p:nvSpPr>
            <p:cNvPr id="142364" name="Text Box 25"/>
            <p:cNvSpPr txBox="1">
              <a:spLocks noChangeArrowheads="1"/>
            </p:cNvSpPr>
            <p:nvPr/>
          </p:nvSpPr>
          <p:spPr bwMode="auto">
            <a:xfrm>
              <a:off x="5116" y="3744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2</a:t>
              </a:r>
              <a:endParaRPr lang="en-CA" altLang="en-US" sz="2400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142358" name="Text Box 33"/>
          <p:cNvSpPr txBox="1">
            <a:spLocks noChangeArrowheads="1"/>
          </p:cNvSpPr>
          <p:nvPr/>
        </p:nvSpPr>
        <p:spPr bwMode="auto">
          <a:xfrm>
            <a:off x="1758950" y="60960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aseline="30000">
                <a:solidFill>
                  <a:schemeClr val="accent2"/>
                </a:solidFill>
              </a:rPr>
              <a:t>&lt;&lt;</a:t>
            </a:r>
            <a:endParaRPr lang="en-CA" altLang="en-US" sz="3600" baseline="30000">
              <a:solidFill>
                <a:schemeClr val="accent2"/>
              </a:solidFill>
            </a:endParaRPr>
          </a:p>
        </p:txBody>
      </p:sp>
      <p:sp>
        <p:nvSpPr>
          <p:cNvPr id="142359" name="Text Box 34"/>
          <p:cNvSpPr txBox="1">
            <a:spLocks noChangeArrowheads="1"/>
          </p:cNvSpPr>
          <p:nvPr/>
        </p:nvSpPr>
        <p:spPr bwMode="auto">
          <a:xfrm>
            <a:off x="3268663" y="6110288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aseline="30000">
                <a:solidFill>
                  <a:schemeClr val="accent2"/>
                </a:solidFill>
              </a:rPr>
              <a:t>&lt;&lt;</a:t>
            </a:r>
            <a:endParaRPr lang="en-CA" altLang="en-US" sz="3600" baseline="30000">
              <a:solidFill>
                <a:schemeClr val="accent2"/>
              </a:solidFill>
            </a:endParaRPr>
          </a:p>
        </p:txBody>
      </p:sp>
      <p:sp>
        <p:nvSpPr>
          <p:cNvPr id="142360" name="Text Box 35"/>
          <p:cNvSpPr txBox="1">
            <a:spLocks noChangeArrowheads="1"/>
          </p:cNvSpPr>
          <p:nvPr/>
        </p:nvSpPr>
        <p:spPr bwMode="auto">
          <a:xfrm>
            <a:off x="4349750" y="6124575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aseline="30000">
                <a:solidFill>
                  <a:schemeClr val="accent2"/>
                </a:solidFill>
              </a:rPr>
              <a:t>&lt;&lt;</a:t>
            </a:r>
            <a:endParaRPr lang="en-CA" altLang="en-US" sz="3600" baseline="30000">
              <a:solidFill>
                <a:schemeClr val="accent2"/>
              </a:solidFill>
            </a:endParaRPr>
          </a:p>
        </p:txBody>
      </p:sp>
      <p:sp>
        <p:nvSpPr>
          <p:cNvPr id="142361" name="Text Box 36"/>
          <p:cNvSpPr txBox="1">
            <a:spLocks noChangeArrowheads="1"/>
          </p:cNvSpPr>
          <p:nvPr/>
        </p:nvSpPr>
        <p:spPr bwMode="auto">
          <a:xfrm>
            <a:off x="5568950" y="6138863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aseline="30000">
                <a:solidFill>
                  <a:schemeClr val="accent2"/>
                </a:solidFill>
              </a:rPr>
              <a:t>&lt;&lt;</a:t>
            </a:r>
            <a:endParaRPr lang="en-CA" altLang="en-US" sz="3600" baseline="30000">
              <a:solidFill>
                <a:schemeClr val="accent2"/>
              </a:solidFill>
            </a:endParaRPr>
          </a:p>
        </p:txBody>
      </p:sp>
      <p:sp>
        <p:nvSpPr>
          <p:cNvPr id="142362" name="Text Box 37"/>
          <p:cNvSpPr txBox="1">
            <a:spLocks noChangeArrowheads="1"/>
          </p:cNvSpPr>
          <p:nvPr/>
        </p:nvSpPr>
        <p:spPr bwMode="auto">
          <a:xfrm>
            <a:off x="6864350" y="615315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aseline="30000">
                <a:solidFill>
                  <a:schemeClr val="accent2"/>
                </a:solidFill>
              </a:rPr>
              <a:t>&lt;&lt;</a:t>
            </a:r>
            <a:endParaRPr lang="en-CA" altLang="en-US" sz="3600" baseline="30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27463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Which Functions are Constant?</a:t>
            </a:r>
            <a:endParaRPr lang="en-CA" altLang="en-US" smtClean="0"/>
          </a:p>
        </p:txBody>
      </p:sp>
      <p:sp>
        <p:nvSpPr>
          <p:cNvPr id="143363" name="Text Box 1027"/>
          <p:cNvSpPr txBox="1">
            <a:spLocks noChangeArrowheads="1"/>
          </p:cNvSpPr>
          <p:nvPr/>
        </p:nvSpPr>
        <p:spPr bwMode="auto">
          <a:xfrm>
            <a:off x="1373188" y="2971800"/>
            <a:ext cx="3476625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1,000,000,000,000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 0.0000000000001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-5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 0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 8 + sin(n)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43364" name="Group 1028"/>
          <p:cNvGrpSpPr>
            <a:grpSpLocks/>
          </p:cNvGrpSpPr>
          <p:nvPr/>
        </p:nvGrpSpPr>
        <p:grpSpPr bwMode="auto">
          <a:xfrm>
            <a:off x="3690938" y="4953000"/>
            <a:ext cx="401637" cy="1143000"/>
            <a:chOff x="5760" y="720"/>
            <a:chExt cx="1021" cy="2477"/>
          </a:xfrm>
        </p:grpSpPr>
        <p:grpSp>
          <p:nvGrpSpPr>
            <p:cNvPr id="143372" name="Group 102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43376" name="Freeform 103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7" name="Freeform 103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8" name="Freeform 103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9" name="Freeform 103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80" name="Freeform 103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81" name="Freeform 103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3373" name="Group 103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43374" name="Freeform 103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5" name="Oval 103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5" name="Group 1061"/>
          <p:cNvGrpSpPr>
            <a:grpSpLocks/>
          </p:cNvGrpSpPr>
          <p:nvPr/>
        </p:nvGrpSpPr>
        <p:grpSpPr bwMode="auto">
          <a:xfrm>
            <a:off x="533400" y="2914650"/>
            <a:ext cx="949325" cy="3074988"/>
            <a:chOff x="336" y="1836"/>
            <a:chExt cx="598" cy="1937"/>
          </a:xfrm>
        </p:grpSpPr>
        <p:sp>
          <p:nvSpPr>
            <p:cNvPr id="143366" name="Text Box 1039"/>
            <p:cNvSpPr txBox="1">
              <a:spLocks noChangeArrowheads="1"/>
            </p:cNvSpPr>
            <p:nvPr/>
          </p:nvSpPr>
          <p:spPr bwMode="auto">
            <a:xfrm>
              <a:off x="336" y="1836"/>
              <a:ext cx="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Yes</a:t>
              </a:r>
            </a:p>
          </p:txBody>
        </p:sp>
        <p:sp>
          <p:nvSpPr>
            <p:cNvPr id="143367" name="Text Box 1040"/>
            <p:cNvSpPr txBox="1">
              <a:spLocks noChangeArrowheads="1"/>
            </p:cNvSpPr>
            <p:nvPr/>
          </p:nvSpPr>
          <p:spPr bwMode="auto">
            <a:xfrm>
              <a:off x="336" y="2131"/>
              <a:ext cx="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Yes</a:t>
              </a:r>
            </a:p>
          </p:txBody>
        </p:sp>
        <p:sp>
          <p:nvSpPr>
            <p:cNvPr id="143368" name="Text Box 1041"/>
            <p:cNvSpPr txBox="1">
              <a:spLocks noChangeArrowheads="1"/>
            </p:cNvSpPr>
            <p:nvPr/>
          </p:nvSpPr>
          <p:spPr bwMode="auto">
            <a:xfrm>
              <a:off x="371" y="2467"/>
              <a:ext cx="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Yes</a:t>
              </a:r>
            </a:p>
          </p:txBody>
        </p:sp>
        <p:sp>
          <p:nvSpPr>
            <p:cNvPr id="143369" name="Text Box 1058"/>
            <p:cNvSpPr txBox="1">
              <a:spLocks noChangeArrowheads="1"/>
            </p:cNvSpPr>
            <p:nvPr/>
          </p:nvSpPr>
          <p:spPr bwMode="auto">
            <a:xfrm>
              <a:off x="432" y="3408"/>
              <a:ext cx="4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No</a:t>
              </a:r>
            </a:p>
          </p:txBody>
        </p:sp>
        <p:sp>
          <p:nvSpPr>
            <p:cNvPr id="143370" name="Text Box 1059"/>
            <p:cNvSpPr txBox="1">
              <a:spLocks noChangeArrowheads="1"/>
            </p:cNvSpPr>
            <p:nvPr/>
          </p:nvSpPr>
          <p:spPr bwMode="auto">
            <a:xfrm>
              <a:off x="384" y="2736"/>
              <a:ext cx="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Yes</a:t>
              </a:r>
            </a:p>
          </p:txBody>
        </p:sp>
        <p:sp>
          <p:nvSpPr>
            <p:cNvPr id="143371" name="Text Box 1060"/>
            <p:cNvSpPr txBox="1">
              <a:spLocks noChangeArrowheads="1"/>
            </p:cNvSpPr>
            <p:nvPr/>
          </p:nvSpPr>
          <p:spPr bwMode="auto">
            <a:xfrm>
              <a:off x="419" y="3072"/>
              <a:ext cx="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Yes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3505200"/>
            <a:ext cx="26670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paper</a:t>
            </a:r>
          </a:p>
          <a:p>
            <a:pPr eaLnBrk="1" hangingPunct="1"/>
            <a:r>
              <a:rPr lang="en-US" altLang="en-US" smtClean="0"/>
              <a:t># of bits</a:t>
            </a:r>
          </a:p>
          <a:p>
            <a:pPr eaLnBrk="1" hangingPunct="1"/>
            <a:r>
              <a:rPr lang="en-US" altLang="en-US" smtClean="0"/>
              <a:t># of digits</a:t>
            </a:r>
          </a:p>
          <a:p>
            <a:pPr eaLnBrk="1" hangingPunct="1"/>
            <a:r>
              <a:rPr lang="en-US" altLang="en-US" smtClean="0"/>
              <a:t>Value   </a:t>
            </a:r>
          </a:p>
        </p:txBody>
      </p:sp>
      <p:sp>
        <p:nvSpPr>
          <p:cNvPr id="1536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2667000" y="3505200"/>
            <a:ext cx="28956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2 in</a:t>
            </a:r>
            <a:r>
              <a:rPr lang="en-US" altLang="en-US" baseline="30000" smtClean="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17 bits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5 digits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83920</a:t>
            </a:r>
          </a:p>
        </p:txBody>
      </p:sp>
      <p:sp>
        <p:nvSpPr>
          <p:cNvPr id="15365" name="Rectangle 5"/>
          <p:cNvSpPr>
            <a:spLocks noChangeArrowheads="1"/>
          </p:cNvSpPr>
          <p:nvPr/>
        </p:nvSpPr>
        <p:spPr bwMode="auto">
          <a:xfrm>
            <a:off x="5410200" y="3505200"/>
            <a:ext cx="3124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66FF66"/>
                </a:solidFill>
              </a:rPr>
              <a:t>Intuitive</a:t>
            </a:r>
          </a:p>
        </p:txBody>
      </p:sp>
      <p:grpSp>
        <p:nvGrpSpPr>
          <p:cNvPr id="15366" name="Group 6"/>
          <p:cNvGrpSpPr>
            <a:grpSpLocks/>
          </p:cNvGrpSpPr>
          <p:nvPr/>
        </p:nvGrpSpPr>
        <p:grpSpPr bwMode="auto">
          <a:xfrm>
            <a:off x="3159125" y="1143000"/>
            <a:ext cx="2860675" cy="2362200"/>
            <a:chOff x="96" y="720"/>
            <a:chExt cx="1802" cy="1488"/>
          </a:xfrm>
        </p:grpSpPr>
        <p:sp>
          <p:nvSpPr>
            <p:cNvPr id="15367" name="Text Box 7"/>
            <p:cNvSpPr txBox="1">
              <a:spLocks noChangeArrowheads="1"/>
            </p:cNvSpPr>
            <p:nvPr/>
          </p:nvSpPr>
          <p:spPr bwMode="auto">
            <a:xfrm>
              <a:off x="624" y="1843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2’’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5368" name="AutoShape 8"/>
            <p:cNvSpPr>
              <a:spLocks noChangeArrowheads="1"/>
            </p:cNvSpPr>
            <p:nvPr/>
          </p:nvSpPr>
          <p:spPr bwMode="auto">
            <a:xfrm>
              <a:off x="96" y="1085"/>
              <a:ext cx="1200" cy="720"/>
            </a:xfrm>
            <a:prstGeom prst="horizontalScroll">
              <a:avLst>
                <a:gd name="adj" fmla="val 125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/>
                <a:t>83920</a:t>
              </a:r>
              <a:endParaRPr lang="en-CA" altLang="en-US" sz="4400"/>
            </a:p>
          </p:txBody>
        </p:sp>
        <p:sp>
          <p:nvSpPr>
            <p:cNvPr id="15369" name="AutoShape 9"/>
            <p:cNvSpPr>
              <a:spLocks/>
            </p:cNvSpPr>
            <p:nvPr/>
          </p:nvSpPr>
          <p:spPr bwMode="auto">
            <a:xfrm rot="5400000" flipV="1">
              <a:off x="600" y="725"/>
              <a:ext cx="192" cy="816"/>
            </a:xfrm>
            <a:prstGeom prst="leftBrace">
              <a:avLst>
                <a:gd name="adj1" fmla="val 35417"/>
                <a:gd name="adj2" fmla="val 50000"/>
              </a:avLst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5370" name="Text Box 10"/>
            <p:cNvSpPr txBox="1">
              <a:spLocks noChangeArrowheads="1"/>
            </p:cNvSpPr>
            <p:nvPr/>
          </p:nvSpPr>
          <p:spPr bwMode="auto">
            <a:xfrm>
              <a:off x="576" y="72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5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5371" name="Line 11"/>
            <p:cNvSpPr>
              <a:spLocks noChangeShapeType="1"/>
            </p:cNvSpPr>
            <p:nvPr/>
          </p:nvSpPr>
          <p:spPr bwMode="auto">
            <a:xfrm>
              <a:off x="142" y="1853"/>
              <a:ext cx="115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Line 12"/>
            <p:cNvSpPr>
              <a:spLocks noChangeShapeType="1"/>
            </p:cNvSpPr>
            <p:nvPr/>
          </p:nvSpPr>
          <p:spPr bwMode="auto">
            <a:xfrm>
              <a:off x="1440" y="1133"/>
              <a:ext cx="0" cy="67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3" name="Text Box 13"/>
            <p:cNvSpPr txBox="1">
              <a:spLocks noChangeArrowheads="1"/>
            </p:cNvSpPr>
            <p:nvPr/>
          </p:nvSpPr>
          <p:spPr bwMode="auto">
            <a:xfrm>
              <a:off x="1484" y="1277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1’’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7463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Which Functions are “Constant”?</a:t>
            </a:r>
            <a:endParaRPr lang="en-CA" altLang="en-US" smtClean="0"/>
          </a:p>
        </p:txBody>
      </p:sp>
      <p:sp>
        <p:nvSpPr>
          <p:cNvPr id="144387" name="Text Box 4"/>
          <p:cNvSpPr txBox="1">
            <a:spLocks noChangeArrowheads="1"/>
          </p:cNvSpPr>
          <p:nvPr/>
        </p:nvSpPr>
        <p:spPr bwMode="auto">
          <a:xfrm>
            <a:off x="1373188" y="2971800"/>
            <a:ext cx="3476625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1,000,000,000,000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 0.0000000000001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-5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 0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 8 + sin(n)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44388" name="Group 6"/>
          <p:cNvGrpSpPr>
            <a:grpSpLocks/>
          </p:cNvGrpSpPr>
          <p:nvPr/>
        </p:nvGrpSpPr>
        <p:grpSpPr bwMode="auto">
          <a:xfrm>
            <a:off x="3690938" y="4953000"/>
            <a:ext cx="401637" cy="1143000"/>
            <a:chOff x="5760" y="720"/>
            <a:chExt cx="1021" cy="2477"/>
          </a:xfrm>
        </p:grpSpPr>
        <p:grpSp>
          <p:nvGrpSpPr>
            <p:cNvPr id="144409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44413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4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5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6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7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8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4410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44411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2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6337" name="Text Box 17"/>
          <p:cNvSpPr txBox="1">
            <a:spLocks noChangeArrowheads="1"/>
          </p:cNvSpPr>
          <p:nvPr/>
        </p:nvSpPr>
        <p:spPr bwMode="auto">
          <a:xfrm>
            <a:off x="533400" y="2914650"/>
            <a:ext cx="817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Yes</a:t>
            </a:r>
          </a:p>
        </p:txBody>
      </p:sp>
      <p:sp>
        <p:nvSpPr>
          <p:cNvPr id="56338" name="Text Box 18"/>
          <p:cNvSpPr txBox="1">
            <a:spLocks noChangeArrowheads="1"/>
          </p:cNvSpPr>
          <p:nvPr/>
        </p:nvSpPr>
        <p:spPr bwMode="auto">
          <a:xfrm>
            <a:off x="533400" y="3382963"/>
            <a:ext cx="8175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Yes</a:t>
            </a:r>
          </a:p>
        </p:txBody>
      </p:sp>
      <p:sp>
        <p:nvSpPr>
          <p:cNvPr id="56339" name="Text Box 19"/>
          <p:cNvSpPr txBox="1">
            <a:spLocks noChangeArrowheads="1"/>
          </p:cNvSpPr>
          <p:nvPr/>
        </p:nvSpPr>
        <p:spPr bwMode="auto">
          <a:xfrm>
            <a:off x="588963" y="3916363"/>
            <a:ext cx="8175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Yes</a:t>
            </a:r>
          </a:p>
        </p:txBody>
      </p:sp>
      <p:sp>
        <p:nvSpPr>
          <p:cNvPr id="56340" name="Text Box 20"/>
          <p:cNvSpPr txBox="1">
            <a:spLocks noChangeArrowheads="1"/>
          </p:cNvSpPr>
          <p:nvPr/>
        </p:nvSpPr>
        <p:spPr bwMode="auto">
          <a:xfrm>
            <a:off x="669925" y="4373563"/>
            <a:ext cx="6810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No</a:t>
            </a:r>
          </a:p>
        </p:txBody>
      </p:sp>
      <p:sp>
        <p:nvSpPr>
          <p:cNvPr id="56341" name="Text Box 21"/>
          <p:cNvSpPr txBox="1">
            <a:spLocks noChangeArrowheads="1"/>
          </p:cNvSpPr>
          <p:nvPr/>
        </p:nvSpPr>
        <p:spPr bwMode="auto">
          <a:xfrm>
            <a:off x="665163" y="4937125"/>
            <a:ext cx="6810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No</a:t>
            </a:r>
          </a:p>
        </p:txBody>
      </p:sp>
      <p:grpSp>
        <p:nvGrpSpPr>
          <p:cNvPr id="5" name="Group 38"/>
          <p:cNvGrpSpPr>
            <a:grpSpLocks/>
          </p:cNvGrpSpPr>
          <p:nvPr/>
        </p:nvGrpSpPr>
        <p:grpSpPr bwMode="auto">
          <a:xfrm>
            <a:off x="631825" y="3505200"/>
            <a:ext cx="8283575" cy="2419350"/>
            <a:chOff x="398" y="2016"/>
            <a:chExt cx="5218" cy="1524"/>
          </a:xfrm>
        </p:grpSpPr>
        <p:sp>
          <p:nvSpPr>
            <p:cNvPr id="144397" name="Text Box 22"/>
            <p:cNvSpPr txBox="1">
              <a:spLocks noChangeArrowheads="1"/>
            </p:cNvSpPr>
            <p:nvPr/>
          </p:nvSpPr>
          <p:spPr bwMode="auto">
            <a:xfrm>
              <a:off x="398" y="3175"/>
              <a:ext cx="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Yes</a:t>
              </a:r>
            </a:p>
          </p:txBody>
        </p:sp>
        <p:grpSp>
          <p:nvGrpSpPr>
            <p:cNvPr id="144398" name="Group 32"/>
            <p:cNvGrpSpPr>
              <a:grpSpLocks/>
            </p:cNvGrpSpPr>
            <p:nvPr/>
          </p:nvGrpSpPr>
          <p:grpSpPr bwMode="auto">
            <a:xfrm>
              <a:off x="2376" y="2352"/>
              <a:ext cx="2328" cy="1062"/>
              <a:chOff x="2973" y="1728"/>
              <a:chExt cx="2328" cy="1062"/>
            </a:xfrm>
          </p:grpSpPr>
          <p:sp>
            <p:nvSpPr>
              <p:cNvPr id="144407" name="Freeform 23"/>
              <p:cNvSpPr>
                <a:spLocks/>
              </p:cNvSpPr>
              <p:nvPr/>
            </p:nvSpPr>
            <p:spPr bwMode="auto">
              <a:xfrm>
                <a:off x="2973" y="1728"/>
                <a:ext cx="1408" cy="1062"/>
              </a:xfrm>
              <a:custGeom>
                <a:avLst/>
                <a:gdLst>
                  <a:gd name="T0" fmla="*/ 0 w 1408"/>
                  <a:gd name="T1" fmla="*/ 1062 h 1062"/>
                  <a:gd name="T2" fmla="*/ 1302 w 1408"/>
                  <a:gd name="T3" fmla="*/ 292 h 1062"/>
                  <a:gd name="T4" fmla="*/ 636 w 1408"/>
                  <a:gd name="T5" fmla="*/ 0 h 1062"/>
                  <a:gd name="T6" fmla="*/ 0 60000 65536"/>
                  <a:gd name="T7" fmla="*/ 0 60000 65536"/>
                  <a:gd name="T8" fmla="*/ 0 60000 65536"/>
                  <a:gd name="T9" fmla="*/ 0 w 1408"/>
                  <a:gd name="T10" fmla="*/ 0 h 1062"/>
                  <a:gd name="T11" fmla="*/ 1408 w 1408"/>
                  <a:gd name="T12" fmla="*/ 1062 h 106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08" h="1062">
                    <a:moveTo>
                      <a:pt x="0" y="1062"/>
                    </a:moveTo>
                    <a:cubicBezTo>
                      <a:pt x="217" y="932"/>
                      <a:pt x="1196" y="469"/>
                      <a:pt x="1302" y="292"/>
                    </a:cubicBezTo>
                    <a:cubicBezTo>
                      <a:pt x="1408" y="115"/>
                      <a:pt x="775" y="61"/>
                      <a:pt x="636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8" name="Text Box 24"/>
              <p:cNvSpPr txBox="1">
                <a:spLocks noChangeArrowheads="1"/>
              </p:cNvSpPr>
              <p:nvPr/>
            </p:nvSpPr>
            <p:spPr bwMode="auto">
              <a:xfrm>
                <a:off x="3663" y="2407"/>
                <a:ext cx="163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hlink"/>
                    </a:solidFill>
                  </a:rPr>
                  <a:t>Lie in between</a:t>
                </a:r>
                <a:endParaRPr lang="en-CA" altLang="en-US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144399" name="Group 31"/>
            <p:cNvGrpSpPr>
              <a:grpSpLocks/>
            </p:cNvGrpSpPr>
            <p:nvPr/>
          </p:nvGrpSpPr>
          <p:grpSpPr bwMode="auto">
            <a:xfrm>
              <a:off x="4064" y="2016"/>
              <a:ext cx="1552" cy="1010"/>
              <a:chOff x="1104" y="3216"/>
              <a:chExt cx="1552" cy="1010"/>
            </a:xfrm>
          </p:grpSpPr>
          <p:sp>
            <p:nvSpPr>
              <p:cNvPr id="144402" name="Line 25"/>
              <p:cNvSpPr>
                <a:spLocks noChangeShapeType="1"/>
              </p:cNvSpPr>
              <p:nvPr/>
            </p:nvSpPr>
            <p:spPr bwMode="auto">
              <a:xfrm>
                <a:off x="1104" y="3216"/>
                <a:ext cx="0" cy="1008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3" name="Freeform 27"/>
              <p:cNvSpPr>
                <a:spLocks/>
              </p:cNvSpPr>
              <p:nvPr/>
            </p:nvSpPr>
            <p:spPr bwMode="auto">
              <a:xfrm>
                <a:off x="1104" y="4224"/>
                <a:ext cx="1552" cy="2"/>
              </a:xfrm>
              <a:custGeom>
                <a:avLst/>
                <a:gdLst>
                  <a:gd name="T0" fmla="*/ 0 w 1552"/>
                  <a:gd name="T1" fmla="*/ 0 h 2"/>
                  <a:gd name="T2" fmla="*/ 1552 w 1552"/>
                  <a:gd name="T3" fmla="*/ 2 h 2"/>
                  <a:gd name="T4" fmla="*/ 0 60000 65536"/>
                  <a:gd name="T5" fmla="*/ 0 60000 65536"/>
                  <a:gd name="T6" fmla="*/ 0 w 1552"/>
                  <a:gd name="T7" fmla="*/ 0 h 2"/>
                  <a:gd name="T8" fmla="*/ 1552 w 1552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552" h="2">
                    <a:moveTo>
                      <a:pt x="0" y="0"/>
                    </a:moveTo>
                    <a:lnTo>
                      <a:pt x="1552" y="2"/>
                    </a:lnTo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4" name="Freeform 28"/>
              <p:cNvSpPr>
                <a:spLocks/>
              </p:cNvSpPr>
              <p:nvPr/>
            </p:nvSpPr>
            <p:spPr bwMode="auto">
              <a:xfrm>
                <a:off x="1152" y="3544"/>
                <a:ext cx="1056" cy="208"/>
              </a:xfrm>
              <a:custGeom>
                <a:avLst/>
                <a:gdLst>
                  <a:gd name="T0" fmla="*/ 0 w 1056"/>
                  <a:gd name="T1" fmla="*/ 152 h 208"/>
                  <a:gd name="T2" fmla="*/ 192 w 1056"/>
                  <a:gd name="T3" fmla="*/ 8 h 208"/>
                  <a:gd name="T4" fmla="*/ 384 w 1056"/>
                  <a:gd name="T5" fmla="*/ 200 h 208"/>
                  <a:gd name="T6" fmla="*/ 624 w 1056"/>
                  <a:gd name="T7" fmla="*/ 56 h 208"/>
                  <a:gd name="T8" fmla="*/ 816 w 1056"/>
                  <a:gd name="T9" fmla="*/ 200 h 208"/>
                  <a:gd name="T10" fmla="*/ 1056 w 1056"/>
                  <a:gd name="T11" fmla="*/ 56 h 2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56"/>
                  <a:gd name="T19" fmla="*/ 0 h 208"/>
                  <a:gd name="T20" fmla="*/ 1056 w 1056"/>
                  <a:gd name="T21" fmla="*/ 208 h 20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56" h="208">
                    <a:moveTo>
                      <a:pt x="0" y="152"/>
                    </a:moveTo>
                    <a:cubicBezTo>
                      <a:pt x="64" y="76"/>
                      <a:pt x="128" y="0"/>
                      <a:pt x="192" y="8"/>
                    </a:cubicBezTo>
                    <a:cubicBezTo>
                      <a:pt x="256" y="16"/>
                      <a:pt x="312" y="192"/>
                      <a:pt x="384" y="200"/>
                    </a:cubicBezTo>
                    <a:cubicBezTo>
                      <a:pt x="456" y="208"/>
                      <a:pt x="552" y="56"/>
                      <a:pt x="624" y="56"/>
                    </a:cubicBezTo>
                    <a:cubicBezTo>
                      <a:pt x="696" y="56"/>
                      <a:pt x="744" y="200"/>
                      <a:pt x="816" y="200"/>
                    </a:cubicBezTo>
                    <a:cubicBezTo>
                      <a:pt x="888" y="200"/>
                      <a:pt x="1016" y="80"/>
                      <a:pt x="1056" y="56"/>
                    </a:cubicBezTo>
                  </a:path>
                </a:pathLst>
              </a:custGeom>
              <a:noFill/>
              <a:ln w="25400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5" name="Line 29"/>
              <p:cNvSpPr>
                <a:spLocks noChangeShapeType="1"/>
              </p:cNvSpPr>
              <p:nvPr/>
            </p:nvSpPr>
            <p:spPr bwMode="auto">
              <a:xfrm>
                <a:off x="1152" y="3840"/>
                <a:ext cx="120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6" name="Line 30"/>
              <p:cNvSpPr>
                <a:spLocks noChangeShapeType="1"/>
              </p:cNvSpPr>
              <p:nvPr/>
            </p:nvSpPr>
            <p:spPr bwMode="auto">
              <a:xfrm>
                <a:off x="1152" y="3456"/>
                <a:ext cx="120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400" name="Text Box 34"/>
            <p:cNvSpPr txBox="1">
              <a:spLocks noChangeArrowheads="1"/>
            </p:cNvSpPr>
            <p:nvPr/>
          </p:nvSpPr>
          <p:spPr bwMode="auto">
            <a:xfrm>
              <a:off x="3801" y="2467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7</a:t>
              </a:r>
            </a:p>
          </p:txBody>
        </p:sp>
        <p:sp>
          <p:nvSpPr>
            <p:cNvPr id="144401" name="Text Box 35"/>
            <p:cNvSpPr txBox="1">
              <a:spLocks noChangeArrowheads="1"/>
            </p:cNvSpPr>
            <p:nvPr/>
          </p:nvSpPr>
          <p:spPr bwMode="auto">
            <a:xfrm>
              <a:off x="3811" y="2064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9</a:t>
              </a:r>
            </a:p>
          </p:txBody>
        </p:sp>
      </p:grpSp>
      <p:sp>
        <p:nvSpPr>
          <p:cNvPr id="144395" name="Text Box 37"/>
          <p:cNvSpPr txBox="1">
            <a:spLocks noChangeArrowheads="1"/>
          </p:cNvSpPr>
          <p:nvPr/>
        </p:nvSpPr>
        <p:spPr bwMode="auto">
          <a:xfrm>
            <a:off x="381000" y="1265238"/>
            <a:ext cx="8391525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running time of the algorithm is a “Constant” </a:t>
            </a:r>
            <a:br>
              <a:rPr lang="en-US" altLang="en-US"/>
            </a:br>
            <a:r>
              <a:rPr lang="en-US" altLang="en-US"/>
              <a:t>It does not depend significantly </a:t>
            </a:r>
            <a:br>
              <a:rPr lang="en-US" altLang="en-US"/>
            </a:br>
            <a:r>
              <a:rPr lang="en-US" altLang="en-US"/>
              <a:t>on the size of the input.</a:t>
            </a:r>
          </a:p>
        </p:txBody>
      </p:sp>
      <p:sp>
        <p:nvSpPr>
          <p:cNvPr id="56359" name="Rectangle 39"/>
          <p:cNvSpPr>
            <a:spLocks noChangeArrowheads="1"/>
          </p:cNvSpPr>
          <p:nvPr/>
        </p:nvSpPr>
        <p:spPr bwMode="auto">
          <a:xfrm>
            <a:off x="4699000" y="6019800"/>
            <a:ext cx="2082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Write </a:t>
            </a:r>
            <a:r>
              <a:rPr lang="en-CA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θ(1).</a:t>
            </a:r>
            <a:endParaRPr lang="en-CA" altLang="en-US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6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6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7" grpId="0" autoUpdateAnimBg="0"/>
      <p:bldP spid="56338" grpId="0" autoUpdateAnimBg="0"/>
      <p:bldP spid="56339" grpId="0" autoUpdateAnimBg="0"/>
      <p:bldP spid="56340" grpId="0" autoUpdateAnimBg="0"/>
      <p:bldP spid="56341" grpId="0" autoUpdateAnimBg="0"/>
      <p:bldP spid="56359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Quadratic?</a:t>
            </a:r>
            <a:endParaRPr lang="en-CA" altLang="en-US" smtClean="0"/>
          </a:p>
        </p:txBody>
      </p:sp>
      <p:sp>
        <p:nvSpPr>
          <p:cNvPr id="145411" name="Text Box 1027"/>
          <p:cNvSpPr txBox="1">
            <a:spLocks noChangeArrowheads="1"/>
          </p:cNvSpPr>
          <p:nvPr/>
        </p:nvSpPr>
        <p:spPr bwMode="auto">
          <a:xfrm>
            <a:off x="2940050" y="2667000"/>
            <a:ext cx="1117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… ?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45412" name="Group 1028"/>
          <p:cNvGrpSpPr>
            <a:grpSpLocks/>
          </p:cNvGrpSpPr>
          <p:nvPr/>
        </p:nvGrpSpPr>
        <p:grpSpPr bwMode="auto">
          <a:xfrm>
            <a:off x="5257800" y="4648200"/>
            <a:ext cx="401638" cy="1143000"/>
            <a:chOff x="5760" y="720"/>
            <a:chExt cx="1021" cy="2477"/>
          </a:xfrm>
        </p:grpSpPr>
        <p:grpSp>
          <p:nvGrpSpPr>
            <p:cNvPr id="145413" name="Group 102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45417" name="Freeform 103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18" name="Freeform 103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19" name="Freeform 103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20" name="Freeform 103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21" name="Freeform 103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22" name="Freeform 103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14" name="Group 103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45415" name="Freeform 103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16" name="Oval 103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Quadratic?</a:t>
            </a:r>
            <a:endParaRPr lang="en-CA" altLang="en-US" smtClean="0"/>
          </a:p>
        </p:txBody>
      </p:sp>
      <p:sp>
        <p:nvSpPr>
          <p:cNvPr id="146435" name="Text Box 1027"/>
          <p:cNvSpPr txBox="1">
            <a:spLocks noChangeArrowheads="1"/>
          </p:cNvSpPr>
          <p:nvPr/>
        </p:nvSpPr>
        <p:spPr bwMode="auto">
          <a:xfrm>
            <a:off x="2940050" y="2667000"/>
            <a:ext cx="1781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0.001 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1000 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46436" name="Text Box 1028"/>
          <p:cNvSpPr txBox="1">
            <a:spLocks noChangeArrowheads="1"/>
          </p:cNvSpPr>
          <p:nvPr/>
        </p:nvSpPr>
        <p:spPr bwMode="auto">
          <a:xfrm>
            <a:off x="914400" y="4999038"/>
            <a:ext cx="7315200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Some constant times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CA" altLang="en-US"/>
              <a:t>.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Quadratic?</a:t>
            </a:r>
            <a:endParaRPr lang="en-CA" altLang="en-US" smtClean="0"/>
          </a:p>
        </p:txBody>
      </p:sp>
      <p:sp>
        <p:nvSpPr>
          <p:cNvPr id="147459" name="Text Box 1027"/>
          <p:cNvSpPr txBox="1">
            <a:spLocks noChangeArrowheads="1"/>
          </p:cNvSpPr>
          <p:nvPr/>
        </p:nvSpPr>
        <p:spPr bwMode="auto">
          <a:xfrm>
            <a:off x="2940050" y="2667000"/>
            <a:ext cx="4176713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0.001 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1000 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</a:rPr>
              <a:t>+ 3000n + 2log n  </a:t>
            </a:r>
            <a:endParaRPr lang="en-US" altLang="en-US" sz="3600">
              <a:solidFill>
                <a:schemeClr val="hlink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CA" altLang="en-US" sz="3600">
              <a:solidFill>
                <a:schemeClr val="hlink"/>
              </a:solidFill>
            </a:endParaRPr>
          </a:p>
        </p:txBody>
      </p:sp>
      <p:grpSp>
        <p:nvGrpSpPr>
          <p:cNvPr id="147460" name="Group 1028"/>
          <p:cNvGrpSpPr>
            <a:grpSpLocks/>
          </p:cNvGrpSpPr>
          <p:nvPr/>
        </p:nvGrpSpPr>
        <p:grpSpPr bwMode="auto">
          <a:xfrm>
            <a:off x="6477000" y="4114800"/>
            <a:ext cx="401638" cy="1143000"/>
            <a:chOff x="5760" y="720"/>
            <a:chExt cx="1021" cy="2477"/>
          </a:xfrm>
        </p:grpSpPr>
        <p:grpSp>
          <p:nvGrpSpPr>
            <p:cNvPr id="147461" name="Group 102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47465" name="Freeform 103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66" name="Freeform 103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67" name="Freeform 103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68" name="Freeform 103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69" name="Freeform 103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70" name="Freeform 103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7462" name="Group 103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47463" name="Freeform 103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64" name="Oval 103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05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Quadratic?</a:t>
            </a:r>
            <a:endParaRPr lang="en-CA" altLang="en-US" smtClean="0"/>
          </a:p>
        </p:txBody>
      </p:sp>
      <p:sp>
        <p:nvSpPr>
          <p:cNvPr id="148483" name="Text Box 2051"/>
          <p:cNvSpPr txBox="1">
            <a:spLocks noChangeArrowheads="1"/>
          </p:cNvSpPr>
          <p:nvPr/>
        </p:nvSpPr>
        <p:spPr bwMode="auto">
          <a:xfrm>
            <a:off x="2940050" y="2667000"/>
            <a:ext cx="404018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0.001 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1000 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</a:rPr>
              <a:t>+ 3000n + 2log n</a:t>
            </a: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48484" name="Freeform 2052"/>
          <p:cNvSpPr>
            <a:spLocks/>
          </p:cNvSpPr>
          <p:nvPr/>
        </p:nvSpPr>
        <p:spPr bwMode="auto">
          <a:xfrm>
            <a:off x="4495800" y="3733800"/>
            <a:ext cx="2451100" cy="762000"/>
          </a:xfrm>
          <a:custGeom>
            <a:avLst/>
            <a:gdLst>
              <a:gd name="T0" fmla="*/ 2147483647 w 1544"/>
              <a:gd name="T1" fmla="*/ 1209675000 h 480"/>
              <a:gd name="T2" fmla="*/ 2147483647 w 1544"/>
              <a:gd name="T3" fmla="*/ 604837500 h 480"/>
              <a:gd name="T4" fmla="*/ 0 w 1544"/>
              <a:gd name="T5" fmla="*/ 0 h 480"/>
              <a:gd name="T6" fmla="*/ 0 60000 65536"/>
              <a:gd name="T7" fmla="*/ 0 60000 65536"/>
              <a:gd name="T8" fmla="*/ 0 60000 65536"/>
              <a:gd name="T9" fmla="*/ 0 w 1544"/>
              <a:gd name="T10" fmla="*/ 0 h 480"/>
              <a:gd name="T11" fmla="*/ 1544 w 15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44" h="480">
                <a:moveTo>
                  <a:pt x="1200" y="480"/>
                </a:moveTo>
                <a:cubicBezTo>
                  <a:pt x="1372" y="400"/>
                  <a:pt x="1544" y="320"/>
                  <a:pt x="1344" y="240"/>
                </a:cubicBezTo>
                <a:cubicBezTo>
                  <a:pt x="1144" y="160"/>
                  <a:pt x="224" y="40"/>
                  <a:pt x="0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5" name="Text Box 2053"/>
          <p:cNvSpPr txBox="1">
            <a:spLocks noChangeArrowheads="1"/>
          </p:cNvSpPr>
          <p:nvPr/>
        </p:nvSpPr>
        <p:spPr bwMode="auto">
          <a:xfrm>
            <a:off x="6096000" y="3459163"/>
            <a:ext cx="2600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Lie in between</a:t>
            </a:r>
            <a:endParaRPr lang="en-CA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Quadratic?</a:t>
            </a:r>
            <a:endParaRPr lang="en-CA" altLang="en-US" smtClean="0"/>
          </a:p>
        </p:txBody>
      </p:sp>
      <p:sp>
        <p:nvSpPr>
          <p:cNvPr id="149507" name="Text Box 1027"/>
          <p:cNvSpPr txBox="1">
            <a:spLocks noChangeArrowheads="1"/>
          </p:cNvSpPr>
          <p:nvPr/>
        </p:nvSpPr>
        <p:spPr bwMode="auto">
          <a:xfrm>
            <a:off x="2940050" y="2667000"/>
            <a:ext cx="404018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0.001 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1000 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</a:rPr>
              <a:t>+ 3000n + 2log n</a:t>
            </a: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49508" name="Text Box 1028"/>
          <p:cNvSpPr txBox="1">
            <a:spLocks noChangeArrowheads="1"/>
          </p:cNvSpPr>
          <p:nvPr/>
        </p:nvSpPr>
        <p:spPr bwMode="auto">
          <a:xfrm>
            <a:off x="914400" y="4800600"/>
            <a:ext cx="7315200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r>
              <a:rPr lang="en-CA" altLang="en-US"/>
              <a:t>multiplicative constant.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Low-order terms</a:t>
            </a:r>
            <a:r>
              <a:rPr lang="en-CA" altLang="en-US"/>
              <a:t> absorbed into constant.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r>
              <a:rPr lang="en-CA" altLang="en-US"/>
              <a:t>"small" values of n. </a:t>
            </a: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Write </a:t>
            </a:r>
            <a:r>
              <a:rPr lang="en-CA" altLang="en-US"/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).</a:t>
            </a:r>
            <a:endParaRPr lang="en-CA" altLang="en-US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50531" name="Text Box 3"/>
          <p:cNvSpPr txBox="1">
            <a:spLocks noChangeArrowheads="1"/>
          </p:cNvSpPr>
          <p:nvPr/>
        </p:nvSpPr>
        <p:spPr bwMode="auto">
          <a:xfrm>
            <a:off x="2765425" y="1752600"/>
            <a:ext cx="15859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Functions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50532" name="Text Box 4"/>
          <p:cNvSpPr txBox="1">
            <a:spLocks noChangeArrowheads="1"/>
          </p:cNvSpPr>
          <p:nvPr/>
        </p:nvSpPr>
        <p:spPr bwMode="auto">
          <a:xfrm rot="5400000">
            <a:off x="803276" y="3313112"/>
            <a:ext cx="9255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Poly.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50533" name="Text Box 5"/>
          <p:cNvSpPr txBox="1">
            <a:spLocks noChangeArrowheads="1"/>
          </p:cNvSpPr>
          <p:nvPr/>
        </p:nvSpPr>
        <p:spPr bwMode="auto">
          <a:xfrm rot="5400000">
            <a:off x="4578350" y="3276601"/>
            <a:ext cx="8461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Exp.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cxnSp>
        <p:nvCxnSpPr>
          <p:cNvPr id="150534" name="AutoShape 6"/>
          <p:cNvCxnSpPr>
            <a:cxnSpLocks noChangeShapeType="1"/>
          </p:cNvCxnSpPr>
          <p:nvPr/>
        </p:nvCxnSpPr>
        <p:spPr bwMode="auto">
          <a:xfrm rot="-5400000">
            <a:off x="1092200" y="28813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0535" name="Rectangle 7"/>
          <p:cNvSpPr>
            <a:spLocks noChangeArrowheads="1"/>
          </p:cNvSpPr>
          <p:nvPr/>
        </p:nvSpPr>
        <p:spPr bwMode="auto">
          <a:xfrm>
            <a:off x="3209925" y="5707063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/ n</a:t>
            </a:r>
            <a:r>
              <a:rPr lang="en-US" altLang="en-US" sz="2800" baseline="30000">
                <a:solidFill>
                  <a:schemeClr val="accent1"/>
                </a:solidFill>
              </a:rPr>
              <a:t>100 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50536" name="Line 8"/>
          <p:cNvSpPr>
            <a:spLocks noChangeShapeType="1"/>
          </p:cNvSpPr>
          <p:nvPr/>
        </p:nvSpPr>
        <p:spPr bwMode="auto">
          <a:xfrm flipV="1">
            <a:off x="3927475" y="5592763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7" name="Rectangle 9"/>
          <p:cNvSpPr>
            <a:spLocks noChangeArrowheads="1"/>
          </p:cNvSpPr>
          <p:nvPr/>
        </p:nvSpPr>
        <p:spPr bwMode="auto">
          <a:xfrm>
            <a:off x="3203575" y="4926013"/>
            <a:ext cx="182721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 / n</a:t>
            </a:r>
            <a:r>
              <a:rPr lang="en-US" altLang="en-US" sz="2800" baseline="30000">
                <a:solidFill>
                  <a:schemeClr val="accent2"/>
                </a:solidFill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0538" name="Rectangle 10"/>
          <p:cNvSpPr>
            <a:spLocks noChangeArrowheads="1"/>
          </p:cNvSpPr>
          <p:nvPr/>
        </p:nvSpPr>
        <p:spPr bwMode="auto">
          <a:xfrm>
            <a:off x="5226050" y="5707063"/>
            <a:ext cx="15557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  <a:r>
              <a:rPr lang="en-US" altLang="en-US" sz="2800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50539" name="Text Box 11"/>
          <p:cNvSpPr txBox="1">
            <a:spLocks noChangeArrowheads="1"/>
          </p:cNvSpPr>
          <p:nvPr/>
        </p:nvSpPr>
        <p:spPr bwMode="auto">
          <a:xfrm>
            <a:off x="976313" y="3986213"/>
            <a:ext cx="7604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(1)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50540" name="Text Box 12"/>
          <p:cNvSpPr txBox="1">
            <a:spLocks noChangeArrowheads="1"/>
          </p:cNvSpPr>
          <p:nvPr/>
        </p:nvSpPr>
        <p:spPr bwMode="auto">
          <a:xfrm>
            <a:off x="4708525" y="3960813"/>
            <a:ext cx="76041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(n)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50541" name="Rectangle 13"/>
          <p:cNvSpPr>
            <a:spLocks noChangeArrowheads="1"/>
          </p:cNvSpPr>
          <p:nvPr/>
        </p:nvSpPr>
        <p:spPr bwMode="auto">
          <a:xfrm>
            <a:off x="5427663" y="4926013"/>
            <a:ext cx="10112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0542" name="Line 14"/>
          <p:cNvSpPr>
            <a:spLocks noChangeShapeType="1"/>
          </p:cNvSpPr>
          <p:nvPr/>
        </p:nvSpPr>
        <p:spPr bwMode="auto">
          <a:xfrm flipV="1">
            <a:off x="5883275" y="5562600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0543" name="Group 15"/>
          <p:cNvGrpSpPr>
            <a:grpSpLocks/>
          </p:cNvGrpSpPr>
          <p:nvPr/>
        </p:nvGrpSpPr>
        <p:grpSpPr bwMode="auto">
          <a:xfrm>
            <a:off x="3927475" y="4505325"/>
            <a:ext cx="1955800" cy="419100"/>
            <a:chOff x="672" y="2256"/>
            <a:chExt cx="1603" cy="288"/>
          </a:xfrm>
        </p:grpSpPr>
        <p:cxnSp>
          <p:nvCxnSpPr>
            <p:cNvPr id="150562" name="AutoShape 16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0563" name="Line 17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0544" name="Rectangle 18"/>
          <p:cNvSpPr>
            <a:spLocks noChangeArrowheads="1"/>
          </p:cNvSpPr>
          <p:nvPr/>
        </p:nvSpPr>
        <p:spPr bwMode="auto">
          <a:xfrm>
            <a:off x="327025" y="5707063"/>
            <a:ext cx="7588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50545" name="Line 19"/>
          <p:cNvSpPr>
            <a:spLocks noChangeShapeType="1"/>
          </p:cNvSpPr>
          <p:nvPr/>
        </p:nvSpPr>
        <p:spPr bwMode="auto">
          <a:xfrm flipV="1">
            <a:off x="635000" y="5657850"/>
            <a:ext cx="0" cy="125413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6" name="Rectangle 20"/>
          <p:cNvSpPr>
            <a:spLocks noChangeArrowheads="1"/>
          </p:cNvSpPr>
          <p:nvPr/>
        </p:nvSpPr>
        <p:spPr bwMode="auto">
          <a:xfrm>
            <a:off x="184150" y="4953000"/>
            <a:ext cx="8905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0547" name="Rectangle 21"/>
          <p:cNvSpPr>
            <a:spLocks noChangeArrowheads="1"/>
          </p:cNvSpPr>
          <p:nvPr/>
        </p:nvSpPr>
        <p:spPr bwMode="auto">
          <a:xfrm>
            <a:off x="1150938" y="4938713"/>
            <a:ext cx="18208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3 </a:t>
            </a:r>
            <a:r>
              <a:rPr lang="en-US" altLang="en-US" sz="2800">
                <a:solidFill>
                  <a:schemeClr val="accent2"/>
                </a:solidFill>
              </a:rPr>
              <a:t>log(n))</a:t>
            </a:r>
          </a:p>
        </p:txBody>
      </p:sp>
      <p:sp>
        <p:nvSpPr>
          <p:cNvPr id="150548" name="Line 22"/>
          <p:cNvSpPr>
            <a:spLocks noChangeShapeType="1"/>
          </p:cNvSpPr>
          <p:nvPr/>
        </p:nvSpPr>
        <p:spPr bwMode="auto">
          <a:xfrm flipV="1">
            <a:off x="1812925" y="5610225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0549" name="Group 23"/>
          <p:cNvGrpSpPr>
            <a:grpSpLocks/>
          </p:cNvGrpSpPr>
          <p:nvPr/>
        </p:nvGrpSpPr>
        <p:grpSpPr bwMode="auto">
          <a:xfrm>
            <a:off x="635000" y="4505325"/>
            <a:ext cx="1182688" cy="466725"/>
            <a:chOff x="672" y="2256"/>
            <a:chExt cx="1603" cy="288"/>
          </a:xfrm>
        </p:grpSpPr>
        <p:cxnSp>
          <p:nvCxnSpPr>
            <p:cNvPr id="150560" name="AutoShape 24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0561" name="Line 25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0550" name="Rectangle 26"/>
          <p:cNvSpPr>
            <a:spLocks noChangeArrowheads="1"/>
          </p:cNvSpPr>
          <p:nvPr/>
        </p:nvSpPr>
        <p:spPr bwMode="auto">
          <a:xfrm>
            <a:off x="1357313" y="5708650"/>
            <a:ext cx="131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7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</a:p>
        </p:txBody>
      </p:sp>
      <p:cxnSp>
        <p:nvCxnSpPr>
          <p:cNvPr id="150551" name="AutoShape 27"/>
          <p:cNvCxnSpPr>
            <a:cxnSpLocks noChangeShapeType="1"/>
          </p:cNvCxnSpPr>
          <p:nvPr/>
        </p:nvCxnSpPr>
        <p:spPr bwMode="auto">
          <a:xfrm rot="-5400000">
            <a:off x="1295400" y="1062038"/>
            <a:ext cx="885825" cy="325755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0552" name="AutoShape 28"/>
          <p:cNvCxnSpPr>
            <a:cxnSpLocks noChangeShapeType="1"/>
          </p:cNvCxnSpPr>
          <p:nvPr/>
        </p:nvCxnSpPr>
        <p:spPr bwMode="auto">
          <a:xfrm>
            <a:off x="3384550" y="2716213"/>
            <a:ext cx="3340100" cy="4667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0553" name="AutoShape 29"/>
          <p:cNvCxnSpPr>
            <a:cxnSpLocks noChangeShapeType="1"/>
          </p:cNvCxnSpPr>
          <p:nvPr/>
        </p:nvCxnSpPr>
        <p:spPr bwMode="auto">
          <a:xfrm rot="-5400000">
            <a:off x="4816475" y="29067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0554" name="Text Box 30"/>
          <p:cNvSpPr txBox="1">
            <a:spLocks noChangeArrowheads="1"/>
          </p:cNvSpPr>
          <p:nvPr/>
        </p:nvSpPr>
        <p:spPr bwMode="auto">
          <a:xfrm>
            <a:off x="4464050" y="762000"/>
            <a:ext cx="47561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consider two (of many) </a:t>
            </a:r>
            <a:br>
              <a:rPr lang="en-US" altLang="en-US"/>
            </a:br>
            <a:r>
              <a:rPr lang="en-US" altLang="en-US"/>
              <a:t>levels in this hierarchy</a:t>
            </a:r>
          </a:p>
        </p:txBody>
      </p:sp>
      <p:sp>
        <p:nvSpPr>
          <p:cNvPr id="150555" name="Text Box 32"/>
          <p:cNvSpPr txBox="1">
            <a:spLocks noChangeArrowheads="1"/>
          </p:cNvSpPr>
          <p:nvPr/>
        </p:nvSpPr>
        <p:spPr bwMode="auto">
          <a:xfrm>
            <a:off x="6705600" y="4419600"/>
            <a:ext cx="24653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br>
              <a:rPr lang="en-US" altLang="en-US"/>
            </a:br>
            <a:r>
              <a:rPr lang="en-US" altLang="en-US"/>
              <a:t>Mult-constant</a:t>
            </a:r>
          </a:p>
        </p:txBody>
      </p:sp>
      <p:sp>
        <p:nvSpPr>
          <p:cNvPr id="150556" name="Text Box 33"/>
          <p:cNvSpPr txBox="1">
            <a:spLocks noChangeArrowheads="1"/>
          </p:cNvSpPr>
          <p:nvPr/>
        </p:nvSpPr>
        <p:spPr bwMode="auto">
          <a:xfrm>
            <a:off x="6977063" y="5638800"/>
            <a:ext cx="2012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Individuals</a:t>
            </a:r>
          </a:p>
        </p:txBody>
      </p:sp>
      <p:sp>
        <p:nvSpPr>
          <p:cNvPr id="150557" name="Oval 35"/>
          <p:cNvSpPr>
            <a:spLocks noChangeArrowheads="1"/>
          </p:cNvSpPr>
          <p:nvPr/>
        </p:nvSpPr>
        <p:spPr bwMode="auto">
          <a:xfrm>
            <a:off x="152400" y="4800600"/>
            <a:ext cx="990600" cy="9144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50558" name="Oval 36"/>
          <p:cNvSpPr>
            <a:spLocks noChangeArrowheads="1"/>
          </p:cNvSpPr>
          <p:nvPr/>
        </p:nvSpPr>
        <p:spPr bwMode="auto">
          <a:xfrm>
            <a:off x="6464300" y="4419600"/>
            <a:ext cx="2895600" cy="13716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22630" name="Text Box 38"/>
          <p:cNvSpPr txBox="1">
            <a:spLocks noChangeArrowheads="1"/>
          </p:cNvSpPr>
          <p:nvPr/>
        </p:nvSpPr>
        <p:spPr bwMode="auto">
          <a:xfrm>
            <a:off x="6365875" y="3200400"/>
            <a:ext cx="27130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Power-constant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2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2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2630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51555" name="Text Box 3"/>
          <p:cNvSpPr txBox="1">
            <a:spLocks noChangeArrowheads="1"/>
          </p:cNvSpPr>
          <p:nvPr/>
        </p:nvSpPr>
        <p:spPr bwMode="auto">
          <a:xfrm>
            <a:off x="2765425" y="1752600"/>
            <a:ext cx="15859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Functions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51556" name="Text Box 4"/>
          <p:cNvSpPr txBox="1">
            <a:spLocks noChangeArrowheads="1"/>
          </p:cNvSpPr>
          <p:nvPr/>
        </p:nvSpPr>
        <p:spPr bwMode="auto">
          <a:xfrm rot="5400000">
            <a:off x="803276" y="3313112"/>
            <a:ext cx="9255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Poly.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51557" name="Text Box 5"/>
          <p:cNvSpPr txBox="1">
            <a:spLocks noChangeArrowheads="1"/>
          </p:cNvSpPr>
          <p:nvPr/>
        </p:nvSpPr>
        <p:spPr bwMode="auto">
          <a:xfrm rot="5400000">
            <a:off x="4578350" y="3276601"/>
            <a:ext cx="8461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Exp.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cxnSp>
        <p:nvCxnSpPr>
          <p:cNvPr id="151558" name="AutoShape 6"/>
          <p:cNvCxnSpPr>
            <a:cxnSpLocks noChangeShapeType="1"/>
          </p:cNvCxnSpPr>
          <p:nvPr/>
        </p:nvCxnSpPr>
        <p:spPr bwMode="auto">
          <a:xfrm rot="-5400000">
            <a:off x="1092200" y="28813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1559" name="Rectangle 7"/>
          <p:cNvSpPr>
            <a:spLocks noChangeArrowheads="1"/>
          </p:cNvSpPr>
          <p:nvPr/>
        </p:nvSpPr>
        <p:spPr bwMode="auto">
          <a:xfrm>
            <a:off x="3209925" y="5707063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/ n</a:t>
            </a:r>
            <a:r>
              <a:rPr lang="en-US" altLang="en-US" sz="2800" baseline="30000">
                <a:solidFill>
                  <a:schemeClr val="accent1"/>
                </a:solidFill>
              </a:rPr>
              <a:t>100 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51560" name="Line 8"/>
          <p:cNvSpPr>
            <a:spLocks noChangeShapeType="1"/>
          </p:cNvSpPr>
          <p:nvPr/>
        </p:nvSpPr>
        <p:spPr bwMode="auto">
          <a:xfrm flipV="1">
            <a:off x="3927475" y="5592763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1" name="Rectangle 9"/>
          <p:cNvSpPr>
            <a:spLocks noChangeArrowheads="1"/>
          </p:cNvSpPr>
          <p:nvPr/>
        </p:nvSpPr>
        <p:spPr bwMode="auto">
          <a:xfrm>
            <a:off x="3203575" y="4926013"/>
            <a:ext cx="182721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 / n</a:t>
            </a:r>
            <a:r>
              <a:rPr lang="en-US" altLang="en-US" sz="2800" baseline="30000">
                <a:solidFill>
                  <a:schemeClr val="accent2"/>
                </a:solidFill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1562" name="Rectangle 10"/>
          <p:cNvSpPr>
            <a:spLocks noChangeArrowheads="1"/>
          </p:cNvSpPr>
          <p:nvPr/>
        </p:nvSpPr>
        <p:spPr bwMode="auto">
          <a:xfrm>
            <a:off x="5226050" y="5707063"/>
            <a:ext cx="15557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  <a:r>
              <a:rPr lang="en-US" altLang="en-US" sz="2800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51563" name="Text Box 11"/>
          <p:cNvSpPr txBox="1">
            <a:spLocks noChangeArrowheads="1"/>
          </p:cNvSpPr>
          <p:nvPr/>
        </p:nvSpPr>
        <p:spPr bwMode="auto">
          <a:xfrm>
            <a:off x="976313" y="3986213"/>
            <a:ext cx="7604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(1)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51564" name="Text Box 12"/>
          <p:cNvSpPr txBox="1">
            <a:spLocks noChangeArrowheads="1"/>
          </p:cNvSpPr>
          <p:nvPr/>
        </p:nvSpPr>
        <p:spPr bwMode="auto">
          <a:xfrm>
            <a:off x="4708525" y="3960813"/>
            <a:ext cx="76041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(n)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51565" name="Rectangle 13"/>
          <p:cNvSpPr>
            <a:spLocks noChangeArrowheads="1"/>
          </p:cNvSpPr>
          <p:nvPr/>
        </p:nvSpPr>
        <p:spPr bwMode="auto">
          <a:xfrm>
            <a:off x="5427663" y="4926013"/>
            <a:ext cx="10112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1566" name="Line 14"/>
          <p:cNvSpPr>
            <a:spLocks noChangeShapeType="1"/>
          </p:cNvSpPr>
          <p:nvPr/>
        </p:nvSpPr>
        <p:spPr bwMode="auto">
          <a:xfrm flipV="1">
            <a:off x="5883275" y="5562600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1567" name="Group 15"/>
          <p:cNvGrpSpPr>
            <a:grpSpLocks/>
          </p:cNvGrpSpPr>
          <p:nvPr/>
        </p:nvGrpSpPr>
        <p:grpSpPr bwMode="auto">
          <a:xfrm>
            <a:off x="3927475" y="4505325"/>
            <a:ext cx="1955800" cy="419100"/>
            <a:chOff x="672" y="2256"/>
            <a:chExt cx="1603" cy="288"/>
          </a:xfrm>
        </p:grpSpPr>
        <p:cxnSp>
          <p:nvCxnSpPr>
            <p:cNvPr id="151587" name="AutoShape 16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1588" name="Line 17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1568" name="Rectangle 18"/>
          <p:cNvSpPr>
            <a:spLocks noChangeArrowheads="1"/>
          </p:cNvSpPr>
          <p:nvPr/>
        </p:nvSpPr>
        <p:spPr bwMode="auto">
          <a:xfrm>
            <a:off x="327025" y="5707063"/>
            <a:ext cx="7588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51569" name="Line 19"/>
          <p:cNvSpPr>
            <a:spLocks noChangeShapeType="1"/>
          </p:cNvSpPr>
          <p:nvPr/>
        </p:nvSpPr>
        <p:spPr bwMode="auto">
          <a:xfrm flipV="1">
            <a:off x="635000" y="5657850"/>
            <a:ext cx="0" cy="125413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70" name="Rectangle 20"/>
          <p:cNvSpPr>
            <a:spLocks noChangeArrowheads="1"/>
          </p:cNvSpPr>
          <p:nvPr/>
        </p:nvSpPr>
        <p:spPr bwMode="auto">
          <a:xfrm>
            <a:off x="184150" y="4953000"/>
            <a:ext cx="8905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1571" name="Rectangle 21"/>
          <p:cNvSpPr>
            <a:spLocks noChangeArrowheads="1"/>
          </p:cNvSpPr>
          <p:nvPr/>
        </p:nvSpPr>
        <p:spPr bwMode="auto">
          <a:xfrm>
            <a:off x="1150938" y="4938713"/>
            <a:ext cx="18208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3 </a:t>
            </a:r>
            <a:r>
              <a:rPr lang="en-US" altLang="en-US" sz="2800">
                <a:solidFill>
                  <a:schemeClr val="accent2"/>
                </a:solidFill>
              </a:rPr>
              <a:t>log(n))</a:t>
            </a:r>
          </a:p>
        </p:txBody>
      </p:sp>
      <p:sp>
        <p:nvSpPr>
          <p:cNvPr id="151572" name="Line 22"/>
          <p:cNvSpPr>
            <a:spLocks noChangeShapeType="1"/>
          </p:cNvSpPr>
          <p:nvPr/>
        </p:nvSpPr>
        <p:spPr bwMode="auto">
          <a:xfrm flipV="1">
            <a:off x="1812925" y="5610225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1573" name="Group 23"/>
          <p:cNvGrpSpPr>
            <a:grpSpLocks/>
          </p:cNvGrpSpPr>
          <p:nvPr/>
        </p:nvGrpSpPr>
        <p:grpSpPr bwMode="auto">
          <a:xfrm>
            <a:off x="635000" y="4505325"/>
            <a:ext cx="1182688" cy="466725"/>
            <a:chOff x="672" y="2256"/>
            <a:chExt cx="1603" cy="288"/>
          </a:xfrm>
        </p:grpSpPr>
        <p:cxnSp>
          <p:nvCxnSpPr>
            <p:cNvPr id="151585" name="AutoShape 24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1586" name="Line 25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1574" name="Rectangle 26"/>
          <p:cNvSpPr>
            <a:spLocks noChangeArrowheads="1"/>
          </p:cNvSpPr>
          <p:nvPr/>
        </p:nvSpPr>
        <p:spPr bwMode="auto">
          <a:xfrm>
            <a:off x="1357313" y="5708650"/>
            <a:ext cx="131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7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</a:p>
        </p:txBody>
      </p:sp>
      <p:cxnSp>
        <p:nvCxnSpPr>
          <p:cNvPr id="151575" name="AutoShape 27"/>
          <p:cNvCxnSpPr>
            <a:cxnSpLocks noChangeShapeType="1"/>
          </p:cNvCxnSpPr>
          <p:nvPr/>
        </p:nvCxnSpPr>
        <p:spPr bwMode="auto">
          <a:xfrm rot="-5400000">
            <a:off x="1295400" y="1062038"/>
            <a:ext cx="885825" cy="325755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1576" name="AutoShape 28"/>
          <p:cNvCxnSpPr>
            <a:cxnSpLocks noChangeShapeType="1"/>
          </p:cNvCxnSpPr>
          <p:nvPr/>
        </p:nvCxnSpPr>
        <p:spPr bwMode="auto">
          <a:xfrm>
            <a:off x="3384550" y="2716213"/>
            <a:ext cx="3340100" cy="4667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1577" name="AutoShape 29"/>
          <p:cNvCxnSpPr>
            <a:cxnSpLocks noChangeShapeType="1"/>
          </p:cNvCxnSpPr>
          <p:nvPr/>
        </p:nvCxnSpPr>
        <p:spPr bwMode="auto">
          <a:xfrm rot="-5400000">
            <a:off x="4816475" y="29067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1578" name="Text Box 30"/>
          <p:cNvSpPr txBox="1">
            <a:spLocks noChangeArrowheads="1"/>
          </p:cNvSpPr>
          <p:nvPr/>
        </p:nvSpPr>
        <p:spPr bwMode="auto">
          <a:xfrm>
            <a:off x="4464050" y="762000"/>
            <a:ext cx="47561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consider two (of many) </a:t>
            </a:r>
            <a:br>
              <a:rPr lang="en-US" altLang="en-US"/>
            </a:br>
            <a:r>
              <a:rPr lang="en-US" altLang="en-US"/>
              <a:t>levels in this hierarchy</a:t>
            </a:r>
          </a:p>
        </p:txBody>
      </p:sp>
      <p:sp>
        <p:nvSpPr>
          <p:cNvPr id="151579" name="Text Box 31"/>
          <p:cNvSpPr txBox="1">
            <a:spLocks noChangeArrowheads="1"/>
          </p:cNvSpPr>
          <p:nvPr/>
        </p:nvSpPr>
        <p:spPr bwMode="auto">
          <a:xfrm>
            <a:off x="6705600" y="4419600"/>
            <a:ext cx="24653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br>
              <a:rPr lang="en-US" altLang="en-US"/>
            </a:br>
            <a:r>
              <a:rPr lang="en-US" altLang="en-US"/>
              <a:t>Mult-constant</a:t>
            </a:r>
          </a:p>
        </p:txBody>
      </p:sp>
      <p:sp>
        <p:nvSpPr>
          <p:cNvPr id="151580" name="Text Box 32"/>
          <p:cNvSpPr txBox="1">
            <a:spLocks noChangeArrowheads="1"/>
          </p:cNvSpPr>
          <p:nvPr/>
        </p:nvSpPr>
        <p:spPr bwMode="auto">
          <a:xfrm>
            <a:off x="6977063" y="5638800"/>
            <a:ext cx="2012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Individuals</a:t>
            </a:r>
          </a:p>
        </p:txBody>
      </p:sp>
      <p:sp>
        <p:nvSpPr>
          <p:cNvPr id="151581" name="Oval 33"/>
          <p:cNvSpPr>
            <a:spLocks noChangeArrowheads="1"/>
          </p:cNvSpPr>
          <p:nvPr/>
        </p:nvSpPr>
        <p:spPr bwMode="auto">
          <a:xfrm>
            <a:off x="1143000" y="4724400"/>
            <a:ext cx="1828800" cy="9906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51582" name="Oval 34"/>
          <p:cNvSpPr>
            <a:spLocks noChangeArrowheads="1"/>
          </p:cNvSpPr>
          <p:nvPr/>
        </p:nvSpPr>
        <p:spPr bwMode="auto">
          <a:xfrm>
            <a:off x="6464300" y="4419600"/>
            <a:ext cx="2895600" cy="13716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51583" name="Text Box 35"/>
          <p:cNvSpPr txBox="1">
            <a:spLocks noChangeArrowheads="1"/>
          </p:cNvSpPr>
          <p:nvPr/>
        </p:nvSpPr>
        <p:spPr bwMode="auto">
          <a:xfrm>
            <a:off x="6365875" y="3200400"/>
            <a:ext cx="27130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Power-constant</a:t>
            </a:r>
          </a:p>
        </p:txBody>
      </p:sp>
      <p:sp>
        <p:nvSpPr>
          <p:cNvPr id="151584" name="Text Box 36"/>
          <p:cNvSpPr txBox="1">
            <a:spLocks noChangeArrowheads="1"/>
          </p:cNvSpPr>
          <p:nvPr/>
        </p:nvSpPr>
        <p:spPr bwMode="auto">
          <a:xfrm>
            <a:off x="1733550" y="3384550"/>
            <a:ext cx="2608263" cy="1225550"/>
          </a:xfrm>
          <a:prstGeom prst="rect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log(n)</a:t>
            </a:r>
            <a:r>
              <a:rPr lang="en-US" altLang="en-US" sz="2400">
                <a:solidFill>
                  <a:srgbClr val="D60093"/>
                </a:solidFill>
              </a:rPr>
              <a:t> not absorbed</a:t>
            </a:r>
            <a:br>
              <a:rPr lang="en-US" altLang="en-US" sz="2400">
                <a:solidFill>
                  <a:srgbClr val="D60093"/>
                </a:solidFill>
              </a:rPr>
            </a:br>
            <a:r>
              <a:rPr lang="en-US" altLang="en-US" sz="2400">
                <a:solidFill>
                  <a:srgbClr val="D60093"/>
                </a:solidFill>
              </a:rPr>
              <a:t>because not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D60093"/>
                </a:solidFill>
              </a:rPr>
              <a:t>Mult-constant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Polynomial?</a:t>
            </a:r>
            <a:endParaRPr lang="en-CA" altLang="en-US" smtClean="0"/>
          </a:p>
        </p:txBody>
      </p:sp>
      <p:sp>
        <p:nvSpPr>
          <p:cNvPr id="152579" name="Text Box 5"/>
          <p:cNvSpPr txBox="1">
            <a:spLocks noChangeArrowheads="1"/>
          </p:cNvSpPr>
          <p:nvPr/>
        </p:nvSpPr>
        <p:spPr bwMode="auto">
          <a:xfrm>
            <a:off x="2940050" y="2667000"/>
            <a:ext cx="1117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5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… ?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52580" name="Group 7"/>
          <p:cNvGrpSpPr>
            <a:grpSpLocks/>
          </p:cNvGrpSpPr>
          <p:nvPr/>
        </p:nvGrpSpPr>
        <p:grpSpPr bwMode="auto">
          <a:xfrm>
            <a:off x="5257800" y="4648200"/>
            <a:ext cx="401638" cy="1143000"/>
            <a:chOff x="5760" y="720"/>
            <a:chExt cx="1021" cy="2477"/>
          </a:xfrm>
        </p:grpSpPr>
        <p:grpSp>
          <p:nvGrpSpPr>
            <p:cNvPr id="152581" name="Group 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52585" name="Freeform 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6" name="Freeform 1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7" name="Freeform 1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8" name="Freeform 1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9" name="Freeform 1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0" name="Freeform 1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2582" name="Group 1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52583" name="Freeform 1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4" name="Oval 1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Polynomial?</a:t>
            </a:r>
            <a:endParaRPr lang="en-CA" altLang="en-US" smtClean="0"/>
          </a:p>
        </p:txBody>
      </p:sp>
      <p:sp>
        <p:nvSpPr>
          <p:cNvPr id="153603" name="Text Box 3"/>
          <p:cNvSpPr txBox="1">
            <a:spLocks noChangeArrowheads="1"/>
          </p:cNvSpPr>
          <p:nvPr/>
        </p:nvSpPr>
        <p:spPr bwMode="auto">
          <a:xfrm>
            <a:off x="2940050" y="2667000"/>
            <a:ext cx="136525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c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10000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53604" name="Text Box 4"/>
          <p:cNvSpPr txBox="1">
            <a:spLocks noChangeArrowheads="1"/>
          </p:cNvSpPr>
          <p:nvPr/>
        </p:nvSpPr>
        <p:spPr bwMode="auto">
          <a:xfrm>
            <a:off x="914400" y="4999038"/>
            <a:ext cx="7315200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 </a:t>
            </a:r>
            <a:r>
              <a:rPr lang="en-US" altLang="en-US"/>
              <a:t>to some constant power. </a:t>
            </a:r>
            <a:endParaRPr lang="en-CA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3505200"/>
            <a:ext cx="26670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paper</a:t>
            </a:r>
          </a:p>
          <a:p>
            <a:pPr eaLnBrk="1" hangingPunct="1"/>
            <a:r>
              <a:rPr lang="en-US" altLang="en-US" smtClean="0"/>
              <a:t># of bits</a:t>
            </a:r>
          </a:p>
          <a:p>
            <a:pPr eaLnBrk="1" hangingPunct="1"/>
            <a:r>
              <a:rPr lang="en-US" altLang="en-US" smtClean="0"/>
              <a:t># of digits</a:t>
            </a:r>
          </a:p>
          <a:p>
            <a:pPr eaLnBrk="1" hangingPunct="1"/>
            <a:r>
              <a:rPr lang="en-US" altLang="en-US" smtClean="0"/>
              <a:t>Value   </a:t>
            </a:r>
          </a:p>
        </p:txBody>
      </p:sp>
      <p:sp>
        <p:nvSpPr>
          <p:cNvPr id="1638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2667000" y="3505200"/>
            <a:ext cx="28956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2 in</a:t>
            </a:r>
            <a:r>
              <a:rPr lang="en-US" altLang="en-US" baseline="30000" smtClean="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17 bits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5 digits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83920</a:t>
            </a:r>
          </a:p>
        </p:txBody>
      </p:sp>
      <p:sp>
        <p:nvSpPr>
          <p:cNvPr id="16389" name="Rectangle 5"/>
          <p:cNvSpPr>
            <a:spLocks noChangeArrowheads="1"/>
          </p:cNvSpPr>
          <p:nvPr/>
        </p:nvSpPr>
        <p:spPr bwMode="auto">
          <a:xfrm>
            <a:off x="5410200" y="3505200"/>
            <a:ext cx="3124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66FF66"/>
                </a:solidFill>
              </a:rPr>
              <a:t>Intuitive</a:t>
            </a:r>
          </a:p>
          <a:p>
            <a:pPr eaLnBrk="1" hangingPunct="1"/>
            <a:r>
              <a:rPr lang="en-US" altLang="en-US" sz="2800">
                <a:solidFill>
                  <a:srgbClr val="66FF66"/>
                </a:solidFill>
              </a:rPr>
              <a:t>Formal</a:t>
            </a:r>
          </a:p>
        </p:txBody>
      </p:sp>
      <p:grpSp>
        <p:nvGrpSpPr>
          <p:cNvPr id="16390" name="Group 6"/>
          <p:cNvGrpSpPr>
            <a:grpSpLocks/>
          </p:cNvGrpSpPr>
          <p:nvPr/>
        </p:nvGrpSpPr>
        <p:grpSpPr bwMode="auto">
          <a:xfrm>
            <a:off x="3159125" y="1143000"/>
            <a:ext cx="2860675" cy="2362200"/>
            <a:chOff x="96" y="720"/>
            <a:chExt cx="1802" cy="1488"/>
          </a:xfrm>
        </p:grpSpPr>
        <p:sp>
          <p:nvSpPr>
            <p:cNvPr id="16391" name="Text Box 7"/>
            <p:cNvSpPr txBox="1">
              <a:spLocks noChangeArrowheads="1"/>
            </p:cNvSpPr>
            <p:nvPr/>
          </p:nvSpPr>
          <p:spPr bwMode="auto">
            <a:xfrm>
              <a:off x="624" y="1843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2’’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6392" name="AutoShape 8"/>
            <p:cNvSpPr>
              <a:spLocks noChangeArrowheads="1"/>
            </p:cNvSpPr>
            <p:nvPr/>
          </p:nvSpPr>
          <p:spPr bwMode="auto">
            <a:xfrm>
              <a:off x="96" y="1085"/>
              <a:ext cx="1200" cy="720"/>
            </a:xfrm>
            <a:prstGeom prst="horizontalScroll">
              <a:avLst>
                <a:gd name="adj" fmla="val 125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/>
                <a:t>83920</a:t>
              </a:r>
              <a:endParaRPr lang="en-CA" altLang="en-US" sz="4400"/>
            </a:p>
          </p:txBody>
        </p:sp>
        <p:sp>
          <p:nvSpPr>
            <p:cNvPr id="16393" name="AutoShape 9"/>
            <p:cNvSpPr>
              <a:spLocks/>
            </p:cNvSpPr>
            <p:nvPr/>
          </p:nvSpPr>
          <p:spPr bwMode="auto">
            <a:xfrm rot="5400000" flipV="1">
              <a:off x="600" y="725"/>
              <a:ext cx="192" cy="816"/>
            </a:xfrm>
            <a:prstGeom prst="leftBrace">
              <a:avLst>
                <a:gd name="adj1" fmla="val 35417"/>
                <a:gd name="adj2" fmla="val 50000"/>
              </a:avLst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6394" name="Text Box 10"/>
            <p:cNvSpPr txBox="1">
              <a:spLocks noChangeArrowheads="1"/>
            </p:cNvSpPr>
            <p:nvPr/>
          </p:nvSpPr>
          <p:spPr bwMode="auto">
            <a:xfrm>
              <a:off x="576" y="72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5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6395" name="Line 11"/>
            <p:cNvSpPr>
              <a:spLocks noChangeShapeType="1"/>
            </p:cNvSpPr>
            <p:nvPr/>
          </p:nvSpPr>
          <p:spPr bwMode="auto">
            <a:xfrm>
              <a:off x="142" y="1853"/>
              <a:ext cx="115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6" name="Line 12"/>
            <p:cNvSpPr>
              <a:spLocks noChangeShapeType="1"/>
            </p:cNvSpPr>
            <p:nvPr/>
          </p:nvSpPr>
          <p:spPr bwMode="auto">
            <a:xfrm>
              <a:off x="1440" y="1133"/>
              <a:ext cx="0" cy="67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Text Box 13"/>
            <p:cNvSpPr txBox="1">
              <a:spLocks noChangeArrowheads="1"/>
            </p:cNvSpPr>
            <p:nvPr/>
          </p:nvSpPr>
          <p:spPr bwMode="auto">
            <a:xfrm>
              <a:off x="1484" y="1277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1’’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Polynomial?</a:t>
            </a:r>
            <a:endParaRPr lang="en-CA" altLang="en-US" smtClean="0"/>
          </a:p>
        </p:txBody>
      </p:sp>
      <p:sp>
        <p:nvSpPr>
          <p:cNvPr id="154627" name="Text Box 3"/>
          <p:cNvSpPr txBox="1">
            <a:spLocks noChangeArrowheads="1"/>
          </p:cNvSpPr>
          <p:nvPr/>
        </p:nvSpPr>
        <p:spPr bwMode="auto">
          <a:xfrm>
            <a:off x="2940050" y="2667000"/>
            <a:ext cx="3332163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c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10000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5n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+ 8n + 2log 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2.5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endParaRPr lang="en-CA" altLang="en-US">
              <a:solidFill>
                <a:schemeClr val="accent2"/>
              </a:solidFill>
            </a:endParaRPr>
          </a:p>
        </p:txBody>
      </p:sp>
      <p:grpSp>
        <p:nvGrpSpPr>
          <p:cNvPr id="154628" name="Group 5"/>
          <p:cNvGrpSpPr>
            <a:grpSpLocks/>
          </p:cNvGrpSpPr>
          <p:nvPr/>
        </p:nvGrpSpPr>
        <p:grpSpPr bwMode="auto">
          <a:xfrm>
            <a:off x="6629400" y="4419600"/>
            <a:ext cx="401638" cy="1143000"/>
            <a:chOff x="5760" y="720"/>
            <a:chExt cx="1021" cy="2477"/>
          </a:xfrm>
        </p:grpSpPr>
        <p:grpSp>
          <p:nvGrpSpPr>
            <p:cNvPr id="154630" name="Group 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54634" name="Freeform 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5" name="Freeform 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6" name="Freeform 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7" name="Freeform 1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8" name="Freeform 1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9" name="Freeform 1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4631" name="Group 1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54632" name="Freeform 1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3" name="Oval 1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54629" name="AutoShape 16"/>
          <p:cNvSpPr>
            <a:spLocks/>
          </p:cNvSpPr>
          <p:nvPr/>
        </p:nvSpPr>
        <p:spPr bwMode="auto">
          <a:xfrm>
            <a:off x="6172200" y="4267200"/>
            <a:ext cx="304800" cy="1371600"/>
          </a:xfrm>
          <a:prstGeom prst="rightBrace">
            <a:avLst>
              <a:gd name="adj1" fmla="val 375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Polynomial?</a:t>
            </a:r>
            <a:endParaRPr lang="en-CA" altLang="en-US" smtClean="0"/>
          </a:p>
        </p:txBody>
      </p:sp>
      <p:sp>
        <p:nvSpPr>
          <p:cNvPr id="155651" name="Text Box 3"/>
          <p:cNvSpPr txBox="1">
            <a:spLocks noChangeArrowheads="1"/>
          </p:cNvSpPr>
          <p:nvPr/>
        </p:nvSpPr>
        <p:spPr bwMode="auto">
          <a:xfrm>
            <a:off x="2940050" y="2667000"/>
            <a:ext cx="3332163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c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10000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5n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+ 8n + 2log 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2.5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155652" name="Freeform 4"/>
          <p:cNvSpPr>
            <a:spLocks/>
          </p:cNvSpPr>
          <p:nvPr/>
        </p:nvSpPr>
        <p:spPr bwMode="auto">
          <a:xfrm>
            <a:off x="4495800" y="3733800"/>
            <a:ext cx="2852738" cy="1147763"/>
          </a:xfrm>
          <a:custGeom>
            <a:avLst/>
            <a:gdLst>
              <a:gd name="T0" fmla="*/ 2147483647 w 1797"/>
              <a:gd name="T1" fmla="*/ 1822074556 h 723"/>
              <a:gd name="T2" fmla="*/ 2147483647 w 1797"/>
              <a:gd name="T3" fmla="*/ 793850358 h 723"/>
              <a:gd name="T4" fmla="*/ 0 w 1797"/>
              <a:gd name="T5" fmla="*/ 0 h 723"/>
              <a:gd name="T6" fmla="*/ 0 60000 65536"/>
              <a:gd name="T7" fmla="*/ 0 60000 65536"/>
              <a:gd name="T8" fmla="*/ 0 60000 65536"/>
              <a:gd name="T9" fmla="*/ 0 w 1797"/>
              <a:gd name="T10" fmla="*/ 0 h 723"/>
              <a:gd name="T11" fmla="*/ 1797 w 1797"/>
              <a:gd name="T12" fmla="*/ 723 h 7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97" h="723">
                <a:moveTo>
                  <a:pt x="1351" y="723"/>
                </a:moveTo>
                <a:cubicBezTo>
                  <a:pt x="1388" y="655"/>
                  <a:pt x="1797" y="435"/>
                  <a:pt x="1572" y="315"/>
                </a:cubicBezTo>
                <a:cubicBezTo>
                  <a:pt x="1347" y="195"/>
                  <a:pt x="327" y="66"/>
                  <a:pt x="0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653" name="Text Box 5"/>
          <p:cNvSpPr txBox="1">
            <a:spLocks noChangeArrowheads="1"/>
          </p:cNvSpPr>
          <p:nvPr/>
        </p:nvSpPr>
        <p:spPr bwMode="auto">
          <a:xfrm>
            <a:off x="6096000" y="3459163"/>
            <a:ext cx="2600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Lie in between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55654" name="AutoShape 6"/>
          <p:cNvSpPr>
            <a:spLocks/>
          </p:cNvSpPr>
          <p:nvPr/>
        </p:nvSpPr>
        <p:spPr bwMode="auto">
          <a:xfrm>
            <a:off x="6172200" y="4267200"/>
            <a:ext cx="304800" cy="1371600"/>
          </a:xfrm>
          <a:prstGeom prst="rightBrace">
            <a:avLst>
              <a:gd name="adj1" fmla="val 375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Which Functions are Polynomials?</a:t>
            </a:r>
            <a:endParaRPr lang="en-CA" altLang="en-US" smtClean="0"/>
          </a:p>
        </p:txBody>
      </p:sp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2940050" y="1524000"/>
            <a:ext cx="3332163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c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10000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5n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+ 8n + 2log 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2.5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156676" name="Text Box 7"/>
          <p:cNvSpPr txBox="1">
            <a:spLocks noChangeArrowheads="1"/>
          </p:cNvSpPr>
          <p:nvPr/>
        </p:nvSpPr>
        <p:spPr bwMode="auto">
          <a:xfrm>
            <a:off x="914400" y="4421188"/>
            <a:ext cx="7315200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power</a:t>
            </a:r>
            <a:r>
              <a:rPr lang="en-CA" altLang="en-US"/>
              <a:t> constant. </a:t>
            </a:r>
            <a:br>
              <a:rPr lang="en-CA" altLang="en-US"/>
            </a:br>
            <a:r>
              <a:rPr lang="en-US" altLang="en-US"/>
              <a:t>Low-order terms</a:t>
            </a:r>
            <a:r>
              <a:rPr lang="en-CA" altLang="en-US"/>
              <a:t> and log factors </a:t>
            </a:r>
            <a:br>
              <a:rPr lang="en-CA" altLang="en-US"/>
            </a:br>
            <a:r>
              <a:rPr lang="en-CA" altLang="en-US"/>
              <a:t>absorbed into constant.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Write </a:t>
            </a:r>
            <a:r>
              <a:rPr lang="en-CA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(1)</a:t>
            </a:r>
            <a:endParaRPr lang="en-CA" altLang="en-US" baseline="300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57699" name="Text Box 3"/>
          <p:cNvSpPr txBox="1">
            <a:spLocks noChangeArrowheads="1"/>
          </p:cNvSpPr>
          <p:nvPr/>
        </p:nvSpPr>
        <p:spPr bwMode="auto">
          <a:xfrm>
            <a:off x="2765425" y="1752600"/>
            <a:ext cx="15859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Functions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57700" name="Text Box 4"/>
          <p:cNvSpPr txBox="1">
            <a:spLocks noChangeArrowheads="1"/>
          </p:cNvSpPr>
          <p:nvPr/>
        </p:nvSpPr>
        <p:spPr bwMode="auto">
          <a:xfrm rot="5400000">
            <a:off x="803276" y="3313112"/>
            <a:ext cx="9255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Poly.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57701" name="Text Box 5"/>
          <p:cNvSpPr txBox="1">
            <a:spLocks noChangeArrowheads="1"/>
          </p:cNvSpPr>
          <p:nvPr/>
        </p:nvSpPr>
        <p:spPr bwMode="auto">
          <a:xfrm rot="5400000">
            <a:off x="4578350" y="3276601"/>
            <a:ext cx="8461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Exp.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cxnSp>
        <p:nvCxnSpPr>
          <p:cNvPr id="157702" name="AutoShape 6"/>
          <p:cNvCxnSpPr>
            <a:cxnSpLocks noChangeShapeType="1"/>
          </p:cNvCxnSpPr>
          <p:nvPr/>
        </p:nvCxnSpPr>
        <p:spPr bwMode="auto">
          <a:xfrm rot="-5400000">
            <a:off x="1092200" y="28813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7703" name="Rectangle 7"/>
          <p:cNvSpPr>
            <a:spLocks noChangeArrowheads="1"/>
          </p:cNvSpPr>
          <p:nvPr/>
        </p:nvSpPr>
        <p:spPr bwMode="auto">
          <a:xfrm>
            <a:off x="3209925" y="5707063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/ n</a:t>
            </a:r>
            <a:r>
              <a:rPr lang="en-US" altLang="en-US" sz="2800" baseline="30000">
                <a:solidFill>
                  <a:schemeClr val="accent1"/>
                </a:solidFill>
              </a:rPr>
              <a:t>100 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57704" name="Line 8"/>
          <p:cNvSpPr>
            <a:spLocks noChangeShapeType="1"/>
          </p:cNvSpPr>
          <p:nvPr/>
        </p:nvSpPr>
        <p:spPr bwMode="auto">
          <a:xfrm flipV="1">
            <a:off x="3927475" y="5592763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05" name="Rectangle 9"/>
          <p:cNvSpPr>
            <a:spLocks noChangeArrowheads="1"/>
          </p:cNvSpPr>
          <p:nvPr/>
        </p:nvSpPr>
        <p:spPr bwMode="auto">
          <a:xfrm>
            <a:off x="3203575" y="4926013"/>
            <a:ext cx="182721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 / n</a:t>
            </a:r>
            <a:r>
              <a:rPr lang="en-US" altLang="en-US" sz="2800" baseline="30000">
                <a:solidFill>
                  <a:schemeClr val="accent2"/>
                </a:solidFill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7706" name="Rectangle 10"/>
          <p:cNvSpPr>
            <a:spLocks noChangeArrowheads="1"/>
          </p:cNvSpPr>
          <p:nvPr/>
        </p:nvSpPr>
        <p:spPr bwMode="auto">
          <a:xfrm>
            <a:off x="5226050" y="5707063"/>
            <a:ext cx="15557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  <a:r>
              <a:rPr lang="en-US" altLang="en-US" sz="2800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57707" name="Text Box 11"/>
          <p:cNvSpPr txBox="1">
            <a:spLocks noChangeArrowheads="1"/>
          </p:cNvSpPr>
          <p:nvPr/>
        </p:nvSpPr>
        <p:spPr bwMode="auto">
          <a:xfrm>
            <a:off x="976313" y="3986213"/>
            <a:ext cx="7604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(1)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57708" name="Text Box 12"/>
          <p:cNvSpPr txBox="1">
            <a:spLocks noChangeArrowheads="1"/>
          </p:cNvSpPr>
          <p:nvPr/>
        </p:nvSpPr>
        <p:spPr bwMode="auto">
          <a:xfrm>
            <a:off x="4708525" y="3960813"/>
            <a:ext cx="76041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(n)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57709" name="Rectangle 13"/>
          <p:cNvSpPr>
            <a:spLocks noChangeArrowheads="1"/>
          </p:cNvSpPr>
          <p:nvPr/>
        </p:nvSpPr>
        <p:spPr bwMode="auto">
          <a:xfrm>
            <a:off x="5427663" y="4926013"/>
            <a:ext cx="10112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7710" name="Line 14"/>
          <p:cNvSpPr>
            <a:spLocks noChangeShapeType="1"/>
          </p:cNvSpPr>
          <p:nvPr/>
        </p:nvSpPr>
        <p:spPr bwMode="auto">
          <a:xfrm flipV="1">
            <a:off x="5883275" y="5562600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7711" name="Group 15"/>
          <p:cNvGrpSpPr>
            <a:grpSpLocks/>
          </p:cNvGrpSpPr>
          <p:nvPr/>
        </p:nvGrpSpPr>
        <p:grpSpPr bwMode="auto">
          <a:xfrm>
            <a:off x="3927475" y="4505325"/>
            <a:ext cx="1955800" cy="419100"/>
            <a:chOff x="672" y="2256"/>
            <a:chExt cx="1603" cy="288"/>
          </a:xfrm>
        </p:grpSpPr>
        <p:cxnSp>
          <p:nvCxnSpPr>
            <p:cNvPr id="157730" name="AutoShape 16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7731" name="Line 17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712" name="Rectangle 18"/>
          <p:cNvSpPr>
            <a:spLocks noChangeArrowheads="1"/>
          </p:cNvSpPr>
          <p:nvPr/>
        </p:nvSpPr>
        <p:spPr bwMode="auto">
          <a:xfrm>
            <a:off x="327025" y="5707063"/>
            <a:ext cx="7588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57713" name="Line 19"/>
          <p:cNvSpPr>
            <a:spLocks noChangeShapeType="1"/>
          </p:cNvSpPr>
          <p:nvPr/>
        </p:nvSpPr>
        <p:spPr bwMode="auto">
          <a:xfrm flipV="1">
            <a:off x="635000" y="5657850"/>
            <a:ext cx="0" cy="125413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14" name="Rectangle 20"/>
          <p:cNvSpPr>
            <a:spLocks noChangeArrowheads="1"/>
          </p:cNvSpPr>
          <p:nvPr/>
        </p:nvSpPr>
        <p:spPr bwMode="auto">
          <a:xfrm>
            <a:off x="184150" y="4953000"/>
            <a:ext cx="8905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7715" name="Rectangle 21"/>
          <p:cNvSpPr>
            <a:spLocks noChangeArrowheads="1"/>
          </p:cNvSpPr>
          <p:nvPr/>
        </p:nvSpPr>
        <p:spPr bwMode="auto">
          <a:xfrm>
            <a:off x="1150938" y="4938713"/>
            <a:ext cx="18208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3 </a:t>
            </a:r>
            <a:r>
              <a:rPr lang="en-US" altLang="en-US" sz="2800">
                <a:solidFill>
                  <a:schemeClr val="accent2"/>
                </a:solidFill>
              </a:rPr>
              <a:t>log(n))</a:t>
            </a:r>
          </a:p>
        </p:txBody>
      </p:sp>
      <p:sp>
        <p:nvSpPr>
          <p:cNvPr id="157716" name="Line 22"/>
          <p:cNvSpPr>
            <a:spLocks noChangeShapeType="1"/>
          </p:cNvSpPr>
          <p:nvPr/>
        </p:nvSpPr>
        <p:spPr bwMode="auto">
          <a:xfrm flipV="1">
            <a:off x="1812925" y="5610225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7717" name="Group 23"/>
          <p:cNvGrpSpPr>
            <a:grpSpLocks/>
          </p:cNvGrpSpPr>
          <p:nvPr/>
        </p:nvGrpSpPr>
        <p:grpSpPr bwMode="auto">
          <a:xfrm>
            <a:off x="635000" y="4505325"/>
            <a:ext cx="1182688" cy="466725"/>
            <a:chOff x="672" y="2256"/>
            <a:chExt cx="1603" cy="288"/>
          </a:xfrm>
        </p:grpSpPr>
        <p:cxnSp>
          <p:nvCxnSpPr>
            <p:cNvPr id="157728" name="AutoShape 24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7729" name="Line 25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718" name="Rectangle 26"/>
          <p:cNvSpPr>
            <a:spLocks noChangeArrowheads="1"/>
          </p:cNvSpPr>
          <p:nvPr/>
        </p:nvSpPr>
        <p:spPr bwMode="auto">
          <a:xfrm>
            <a:off x="1357313" y="5708650"/>
            <a:ext cx="131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7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</a:p>
        </p:txBody>
      </p:sp>
      <p:cxnSp>
        <p:nvCxnSpPr>
          <p:cNvPr id="157719" name="AutoShape 27"/>
          <p:cNvCxnSpPr>
            <a:cxnSpLocks noChangeShapeType="1"/>
          </p:cNvCxnSpPr>
          <p:nvPr/>
        </p:nvCxnSpPr>
        <p:spPr bwMode="auto">
          <a:xfrm rot="-5400000">
            <a:off x="1295400" y="1062038"/>
            <a:ext cx="885825" cy="325755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7720" name="AutoShape 28"/>
          <p:cNvCxnSpPr>
            <a:cxnSpLocks noChangeShapeType="1"/>
          </p:cNvCxnSpPr>
          <p:nvPr/>
        </p:nvCxnSpPr>
        <p:spPr bwMode="auto">
          <a:xfrm>
            <a:off x="3384550" y="2716213"/>
            <a:ext cx="3340100" cy="4667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7721" name="AutoShape 29"/>
          <p:cNvCxnSpPr>
            <a:cxnSpLocks noChangeShapeType="1"/>
          </p:cNvCxnSpPr>
          <p:nvPr/>
        </p:nvCxnSpPr>
        <p:spPr bwMode="auto">
          <a:xfrm rot="-5400000">
            <a:off x="4816475" y="29067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7722" name="Text Box 30"/>
          <p:cNvSpPr txBox="1">
            <a:spLocks noChangeArrowheads="1"/>
          </p:cNvSpPr>
          <p:nvPr/>
        </p:nvSpPr>
        <p:spPr bwMode="auto">
          <a:xfrm>
            <a:off x="4464050" y="762000"/>
            <a:ext cx="47561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consider two (of many) </a:t>
            </a:r>
            <a:br>
              <a:rPr lang="en-US" altLang="en-US"/>
            </a:br>
            <a:r>
              <a:rPr lang="en-US" altLang="en-US"/>
              <a:t>levels in this hierarchy</a:t>
            </a:r>
          </a:p>
        </p:txBody>
      </p:sp>
      <p:sp>
        <p:nvSpPr>
          <p:cNvPr id="157723" name="Text Box 32"/>
          <p:cNvSpPr txBox="1">
            <a:spLocks noChangeArrowheads="1"/>
          </p:cNvSpPr>
          <p:nvPr/>
        </p:nvSpPr>
        <p:spPr bwMode="auto">
          <a:xfrm>
            <a:off x="6705600" y="4419600"/>
            <a:ext cx="24653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br>
              <a:rPr lang="en-US" altLang="en-US"/>
            </a:br>
            <a:r>
              <a:rPr lang="en-US" altLang="en-US"/>
              <a:t>Mult-constant</a:t>
            </a:r>
          </a:p>
        </p:txBody>
      </p:sp>
      <p:sp>
        <p:nvSpPr>
          <p:cNvPr id="157724" name="Text Box 33"/>
          <p:cNvSpPr txBox="1">
            <a:spLocks noChangeArrowheads="1"/>
          </p:cNvSpPr>
          <p:nvPr/>
        </p:nvSpPr>
        <p:spPr bwMode="auto">
          <a:xfrm>
            <a:off x="6977063" y="5638800"/>
            <a:ext cx="2012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Individuals</a:t>
            </a:r>
          </a:p>
        </p:txBody>
      </p:sp>
      <p:sp>
        <p:nvSpPr>
          <p:cNvPr id="157725" name="Oval 34"/>
          <p:cNvSpPr>
            <a:spLocks noChangeArrowheads="1"/>
          </p:cNvSpPr>
          <p:nvPr/>
        </p:nvSpPr>
        <p:spPr bwMode="auto">
          <a:xfrm>
            <a:off x="762000" y="2971800"/>
            <a:ext cx="1066800" cy="16002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57726" name="Oval 35"/>
          <p:cNvSpPr>
            <a:spLocks noChangeArrowheads="1"/>
          </p:cNvSpPr>
          <p:nvPr/>
        </p:nvSpPr>
        <p:spPr bwMode="auto">
          <a:xfrm>
            <a:off x="6248400" y="3124200"/>
            <a:ext cx="2895600" cy="13716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23652" name="Text Box 36"/>
          <p:cNvSpPr txBox="1">
            <a:spLocks noChangeArrowheads="1"/>
          </p:cNvSpPr>
          <p:nvPr/>
        </p:nvSpPr>
        <p:spPr bwMode="auto">
          <a:xfrm>
            <a:off x="6365875" y="3200400"/>
            <a:ext cx="27130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Power-constant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3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3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3652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2209800"/>
            <a:ext cx="7848600" cy="48768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If </a:t>
            </a:r>
            <a:r>
              <a:rPr lang="en-CA" altLang="en-US" sz="2800" smtClean="0">
                <a:solidFill>
                  <a:schemeClr val="accent2"/>
                </a:solidFill>
              </a:rPr>
              <a:t>f(n) = c b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an</a:t>
            </a:r>
            <a:r>
              <a:rPr lang="en-CA" altLang="en-US" sz="2800" smtClean="0">
                <a:solidFill>
                  <a:schemeClr val="accent2"/>
                </a:solidFill>
              </a:rPr>
              <a:t> 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d</a:t>
            </a:r>
            <a:r>
              <a:rPr lang="en-CA" altLang="en-US" sz="2800" smtClean="0">
                <a:solidFill>
                  <a:schemeClr val="accent2"/>
                </a:solidFill>
              </a:rPr>
              <a:t> log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e</a:t>
            </a:r>
            <a:r>
              <a:rPr lang="en-CA" altLang="en-US" sz="2800" smtClean="0">
                <a:solidFill>
                  <a:schemeClr val="accent2"/>
                </a:solidFill>
              </a:rPr>
              <a:t> (n)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c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a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b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d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e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endParaRPr lang="en-US" altLang="en-US" sz="2800" smtClean="0">
              <a:solidFill>
                <a:schemeClr val="accent1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endParaRPr lang="en-US" altLang="en-US" sz="2800" smtClean="0">
              <a:solidFill>
                <a:schemeClr val="accent1"/>
              </a:solidFill>
            </a:endParaRPr>
          </a:p>
          <a:p>
            <a:pPr algn="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400" smtClean="0">
                <a:solidFill>
                  <a:schemeClr val="accent1"/>
                </a:solidFill>
              </a:rPr>
              <a:t/>
            </a:r>
            <a:br>
              <a:rPr lang="en-CA" altLang="en-US" sz="24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/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endParaRPr lang="en-US" altLang="en-US" sz="2800" smtClean="0">
              <a:solidFill>
                <a:schemeClr val="accent1"/>
              </a:solidFill>
            </a:endParaRPr>
          </a:p>
        </p:txBody>
      </p:sp>
      <p:sp useBgFill="1">
        <p:nvSpPr>
          <p:cNvPr id="590853" name="Rectangle 5"/>
          <p:cNvSpPr>
            <a:spLocks noChangeArrowheads="1"/>
          </p:cNvSpPr>
          <p:nvPr/>
        </p:nvSpPr>
        <p:spPr bwMode="auto">
          <a:xfrm>
            <a:off x="4419600" y="2678113"/>
            <a:ext cx="650875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&gt; 0</a:t>
            </a:r>
            <a:endParaRPr lang="en-US" altLang="en-US" sz="2800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90854" name="Rectangle 6"/>
          <p:cNvSpPr>
            <a:spLocks noChangeArrowheads="1"/>
          </p:cNvSpPr>
          <p:nvPr/>
        </p:nvSpPr>
        <p:spPr bwMode="auto">
          <a:xfrm>
            <a:off x="4419600" y="3122613"/>
            <a:ext cx="646113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=</a:t>
            </a:r>
            <a:r>
              <a:rPr lang="en-CA" altLang="en-US" sz="2800">
                <a:solidFill>
                  <a:schemeClr val="accent2"/>
                </a:solidFill>
              </a:rPr>
              <a:t> 0</a:t>
            </a:r>
            <a:endParaRPr lang="en-US" altLang="en-US" sz="2800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90855" name="Rectangle 7"/>
          <p:cNvSpPr>
            <a:spLocks noChangeArrowheads="1"/>
          </p:cNvSpPr>
          <p:nvPr/>
        </p:nvSpPr>
        <p:spPr bwMode="auto">
          <a:xfrm>
            <a:off x="3654425" y="3660775"/>
            <a:ext cx="1298575" cy="519113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or</a:t>
            </a:r>
            <a:r>
              <a:rPr lang="en-CA" altLang="en-US" sz="2800">
                <a:solidFill>
                  <a:schemeClr val="accent2"/>
                </a:solidFill>
              </a:rPr>
              <a:t> b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 =</a:t>
            </a:r>
            <a:r>
              <a:rPr lang="en-CA" altLang="en-US" sz="2800">
                <a:solidFill>
                  <a:schemeClr val="accent2"/>
                </a:solidFill>
              </a:rPr>
              <a:t> 1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 useBgFill="1">
        <p:nvSpPr>
          <p:cNvPr id="590856" name="Rectangle 8"/>
          <p:cNvSpPr>
            <a:spLocks noChangeArrowheads="1"/>
          </p:cNvSpPr>
          <p:nvPr/>
        </p:nvSpPr>
        <p:spPr bwMode="auto">
          <a:xfrm>
            <a:off x="4356100" y="4116388"/>
            <a:ext cx="650875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&gt; 0</a:t>
            </a:r>
          </a:p>
        </p:txBody>
      </p:sp>
      <p:sp useBgFill="1">
        <p:nvSpPr>
          <p:cNvPr id="590857" name="Rectangle 9"/>
          <p:cNvSpPr>
            <a:spLocks noChangeArrowheads="1"/>
          </p:cNvSpPr>
          <p:nvPr/>
        </p:nvSpPr>
        <p:spPr bwMode="auto">
          <a:xfrm>
            <a:off x="4748213" y="4525963"/>
            <a:ext cx="1138237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(-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,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)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grpSp>
        <p:nvGrpSpPr>
          <p:cNvPr id="158728" name="Group 11"/>
          <p:cNvGrpSpPr>
            <a:grpSpLocks/>
          </p:cNvGrpSpPr>
          <p:nvPr/>
        </p:nvGrpSpPr>
        <p:grpSpPr bwMode="auto">
          <a:xfrm>
            <a:off x="1981200" y="2971800"/>
            <a:ext cx="360363" cy="1143000"/>
            <a:chOff x="3805" y="3072"/>
            <a:chExt cx="227" cy="720"/>
          </a:xfrm>
        </p:grpSpPr>
        <p:grpSp>
          <p:nvGrpSpPr>
            <p:cNvPr id="158731" name="Group 12"/>
            <p:cNvGrpSpPr>
              <a:grpSpLocks/>
            </p:cNvGrpSpPr>
            <p:nvPr/>
          </p:nvGrpSpPr>
          <p:grpSpPr bwMode="auto">
            <a:xfrm flipH="1">
              <a:off x="3805" y="3125"/>
              <a:ext cx="227" cy="667"/>
              <a:chOff x="5760" y="901"/>
              <a:chExt cx="916" cy="2296"/>
            </a:xfrm>
          </p:grpSpPr>
          <p:sp>
            <p:nvSpPr>
              <p:cNvPr id="158735" name="Freeform 13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36" name="Freeform 14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37" name="Freeform 15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38" name="Freeform 16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39" name="Freeform 17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40" name="Freeform 18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8732" name="Group 19"/>
            <p:cNvGrpSpPr>
              <a:grpSpLocks/>
            </p:cNvGrpSpPr>
            <p:nvPr/>
          </p:nvGrpSpPr>
          <p:grpSpPr bwMode="auto">
            <a:xfrm>
              <a:off x="3980" y="3072"/>
              <a:ext cx="52" cy="77"/>
              <a:chOff x="6571" y="720"/>
              <a:chExt cx="210" cy="264"/>
            </a:xfrm>
          </p:grpSpPr>
          <p:sp>
            <p:nvSpPr>
              <p:cNvPr id="158733" name="Freeform 20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34" name="Oval 21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58729" name="Rectangle 24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en-US" altLang="en-US" smtClean="0"/>
              <a:t>Which Functions are Polynomials?</a:t>
            </a:r>
            <a:endParaRPr lang="en-CA" altLang="en-US" smtClean="0"/>
          </a:p>
        </p:txBody>
      </p:sp>
      <p:sp useBgFill="1">
        <p:nvSpPr>
          <p:cNvPr id="158730" name="Rectangle 25"/>
          <p:cNvSpPr>
            <a:spLocks noChangeArrowheads="1"/>
          </p:cNvSpPr>
          <p:nvPr/>
        </p:nvSpPr>
        <p:spPr bwMode="auto">
          <a:xfrm>
            <a:off x="2813050" y="4953000"/>
            <a:ext cx="3033713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then</a:t>
            </a:r>
            <a:r>
              <a:rPr lang="en-CA" altLang="en-US">
                <a:solidFill>
                  <a:schemeClr val="accent2"/>
                </a:solidFill>
              </a:rPr>
              <a:t> f(n) 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>
                <a:solidFill>
                  <a:schemeClr val="hlink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θ</a:t>
            </a:r>
            <a:r>
              <a:rPr lang="en-CA" altLang="en-US" baseline="30000">
                <a:solidFill>
                  <a:schemeClr val="accent2"/>
                </a:solidFill>
              </a:rPr>
              <a:t>(1)</a:t>
            </a:r>
            <a:r>
              <a:rPr lang="en-CA" altLang="en-US">
                <a:solidFill>
                  <a:schemeClr val="accent1"/>
                </a:solidFill>
              </a:rPr>
              <a:t>   </a:t>
            </a:r>
            <a:endParaRPr lang="en-US" altLang="en-US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0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0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08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08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08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08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90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90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0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0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0853" grpId="0" animBg="1" autoUpdateAnimBg="0"/>
      <p:bldP spid="590854" grpId="0" animBg="1" autoUpdateAnimBg="0"/>
      <p:bldP spid="590855" grpId="0" animBg="1" autoUpdateAnimBg="0"/>
      <p:bldP spid="590856" grpId="0" animBg="1" autoUpdateAnimBg="0"/>
      <p:bldP spid="590857" grpId="0" animBg="1" autoUpdateAnimBg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Exponential?</a:t>
            </a:r>
            <a:endParaRPr lang="en-CA" altLang="en-US" smtClean="0"/>
          </a:p>
        </p:txBody>
      </p:sp>
      <p:sp>
        <p:nvSpPr>
          <p:cNvPr id="159747" name="Text Box 1027"/>
          <p:cNvSpPr txBox="1">
            <a:spLocks noChangeArrowheads="1"/>
          </p:cNvSpPr>
          <p:nvPr/>
        </p:nvSpPr>
        <p:spPr bwMode="auto">
          <a:xfrm>
            <a:off x="2940050" y="2667000"/>
            <a:ext cx="1117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… ?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59748" name="Group 1028"/>
          <p:cNvGrpSpPr>
            <a:grpSpLocks/>
          </p:cNvGrpSpPr>
          <p:nvPr/>
        </p:nvGrpSpPr>
        <p:grpSpPr bwMode="auto">
          <a:xfrm>
            <a:off x="5257800" y="4648200"/>
            <a:ext cx="401638" cy="1143000"/>
            <a:chOff x="5760" y="720"/>
            <a:chExt cx="1021" cy="2477"/>
          </a:xfrm>
        </p:grpSpPr>
        <p:grpSp>
          <p:nvGrpSpPr>
            <p:cNvPr id="159749" name="Group 102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59753" name="Freeform 103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4" name="Freeform 103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5" name="Freeform 103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6" name="Freeform 103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7" name="Freeform 103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8" name="Freeform 103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50" name="Group 103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59751" name="Freeform 103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2" name="Oval 103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Exponential?</a:t>
            </a:r>
            <a:endParaRPr lang="en-CA" altLang="en-US" smtClean="0"/>
          </a:p>
        </p:txBody>
      </p:sp>
      <p:sp>
        <p:nvSpPr>
          <p:cNvPr id="160771" name="Text Box 1027"/>
          <p:cNvSpPr txBox="1">
            <a:spLocks noChangeArrowheads="1"/>
          </p:cNvSpPr>
          <p:nvPr/>
        </p:nvSpPr>
        <p:spPr bwMode="auto">
          <a:xfrm>
            <a:off x="2940050" y="2667000"/>
            <a:ext cx="15652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0.0001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10000 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60772" name="Text Box 1028"/>
          <p:cNvSpPr txBox="1">
            <a:spLocks noChangeArrowheads="1"/>
          </p:cNvSpPr>
          <p:nvPr/>
        </p:nvSpPr>
        <p:spPr bwMode="auto">
          <a:xfrm>
            <a:off x="914400" y="4999038"/>
            <a:ext cx="7315200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hlink"/>
                </a:solidFill>
              </a:rPr>
              <a:t> </a:t>
            </a:r>
            <a:r>
              <a:rPr lang="en-US" altLang="en-US"/>
              <a:t>raised to the power of</a:t>
            </a:r>
            <a:endParaRPr lang="en-CA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 </a:t>
            </a:r>
            <a:r>
              <a:rPr lang="en-US" altLang="en-US"/>
              <a:t>times some constant power</a:t>
            </a:r>
            <a:endParaRPr lang="en-CA" altLang="en-US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Exponential?</a:t>
            </a:r>
            <a:endParaRPr lang="en-CA" altLang="en-US" smtClean="0"/>
          </a:p>
        </p:txBody>
      </p:sp>
      <p:sp>
        <p:nvSpPr>
          <p:cNvPr id="161795" name="Text Box 1027"/>
          <p:cNvSpPr txBox="1">
            <a:spLocks noChangeArrowheads="1"/>
          </p:cNvSpPr>
          <p:nvPr/>
        </p:nvSpPr>
        <p:spPr bwMode="auto">
          <a:xfrm>
            <a:off x="2971800" y="2667000"/>
            <a:ext cx="1785938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0.0001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10000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/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</a:p>
        </p:txBody>
      </p:sp>
      <p:grpSp>
        <p:nvGrpSpPr>
          <p:cNvPr id="161796" name="Group 1028"/>
          <p:cNvGrpSpPr>
            <a:grpSpLocks/>
          </p:cNvGrpSpPr>
          <p:nvPr/>
        </p:nvGrpSpPr>
        <p:grpSpPr bwMode="auto">
          <a:xfrm>
            <a:off x="7010400" y="4419600"/>
            <a:ext cx="401638" cy="1143000"/>
            <a:chOff x="5760" y="720"/>
            <a:chExt cx="1021" cy="2477"/>
          </a:xfrm>
        </p:grpSpPr>
        <p:grpSp>
          <p:nvGrpSpPr>
            <p:cNvPr id="161799" name="Group 102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61803" name="Freeform 103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04" name="Freeform 103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05" name="Freeform 103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06" name="Freeform 103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07" name="Freeform 103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08" name="Freeform 103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1800" name="Group 103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61801" name="Freeform 103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02" name="Oval 103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61797" name="AutoShape 1039"/>
          <p:cNvSpPr>
            <a:spLocks/>
          </p:cNvSpPr>
          <p:nvPr/>
        </p:nvSpPr>
        <p:spPr bwMode="auto">
          <a:xfrm>
            <a:off x="6553200" y="4267200"/>
            <a:ext cx="304800" cy="1371600"/>
          </a:xfrm>
          <a:prstGeom prst="rightBrace">
            <a:avLst>
              <a:gd name="adj1" fmla="val 375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61798" name="Text Box 1040"/>
          <p:cNvSpPr txBox="1">
            <a:spLocks noChangeArrowheads="1"/>
          </p:cNvSpPr>
          <p:nvPr/>
        </p:nvSpPr>
        <p:spPr bwMode="auto">
          <a:xfrm>
            <a:off x="4800600" y="4572000"/>
            <a:ext cx="18669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too small?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too big?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Exponential?</a:t>
            </a:r>
            <a:endParaRPr lang="en-CA" altLang="en-US" smtClean="0"/>
          </a:p>
        </p:txBody>
      </p:sp>
      <p:sp>
        <p:nvSpPr>
          <p:cNvPr id="162819" name="Text Box 3"/>
          <p:cNvSpPr txBox="1">
            <a:spLocks noChangeArrowheads="1"/>
          </p:cNvSpPr>
          <p:nvPr/>
        </p:nvSpPr>
        <p:spPr bwMode="auto">
          <a:xfrm>
            <a:off x="2971800" y="2667000"/>
            <a:ext cx="1785938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0.0001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10000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/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</a:p>
        </p:txBody>
      </p:sp>
      <p:sp>
        <p:nvSpPr>
          <p:cNvPr id="162820" name="Text Box 4"/>
          <p:cNvSpPr txBox="1">
            <a:spLocks noChangeArrowheads="1"/>
          </p:cNvSpPr>
          <p:nvPr/>
        </p:nvSpPr>
        <p:spPr bwMode="auto">
          <a:xfrm>
            <a:off x="4784725" y="4057650"/>
            <a:ext cx="11842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2</a:t>
            </a:r>
            <a:r>
              <a:rPr lang="en-US" altLang="en-US" baseline="30000">
                <a:solidFill>
                  <a:schemeClr val="accent2"/>
                </a:solidFill>
              </a:rPr>
              <a:t>3n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&gt; 2</a:t>
            </a:r>
            <a:r>
              <a:rPr lang="en-US" altLang="en-US" baseline="30000">
                <a:solidFill>
                  <a:schemeClr val="accent2"/>
                </a:solidFill>
              </a:rPr>
              <a:t>0.5n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&lt; 2</a:t>
            </a:r>
            <a:r>
              <a:rPr lang="en-US" altLang="en-US" baseline="30000">
                <a:solidFill>
                  <a:schemeClr val="accent2"/>
                </a:solidFill>
              </a:rPr>
              <a:t>2n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62821" name="AutoShape 5"/>
          <p:cNvSpPr>
            <a:spLocks/>
          </p:cNvSpPr>
          <p:nvPr/>
        </p:nvSpPr>
        <p:spPr bwMode="auto">
          <a:xfrm>
            <a:off x="6553200" y="4267200"/>
            <a:ext cx="304800" cy="1371600"/>
          </a:xfrm>
          <a:prstGeom prst="rightBrace">
            <a:avLst>
              <a:gd name="adj1" fmla="val 375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62822" name="Freeform 6"/>
          <p:cNvSpPr>
            <a:spLocks/>
          </p:cNvSpPr>
          <p:nvPr/>
        </p:nvSpPr>
        <p:spPr bwMode="auto">
          <a:xfrm>
            <a:off x="4791075" y="3733800"/>
            <a:ext cx="2852738" cy="1147763"/>
          </a:xfrm>
          <a:custGeom>
            <a:avLst/>
            <a:gdLst>
              <a:gd name="T0" fmla="*/ 2147483647 w 1797"/>
              <a:gd name="T1" fmla="*/ 1822074556 h 723"/>
              <a:gd name="T2" fmla="*/ 2147483647 w 1797"/>
              <a:gd name="T3" fmla="*/ 793850358 h 723"/>
              <a:gd name="T4" fmla="*/ 0 w 1797"/>
              <a:gd name="T5" fmla="*/ 0 h 723"/>
              <a:gd name="T6" fmla="*/ 0 60000 65536"/>
              <a:gd name="T7" fmla="*/ 0 60000 65536"/>
              <a:gd name="T8" fmla="*/ 0 60000 65536"/>
              <a:gd name="T9" fmla="*/ 0 w 1797"/>
              <a:gd name="T10" fmla="*/ 0 h 723"/>
              <a:gd name="T11" fmla="*/ 1797 w 1797"/>
              <a:gd name="T12" fmla="*/ 723 h 7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97" h="723">
                <a:moveTo>
                  <a:pt x="1351" y="723"/>
                </a:moveTo>
                <a:cubicBezTo>
                  <a:pt x="1388" y="655"/>
                  <a:pt x="1797" y="435"/>
                  <a:pt x="1572" y="315"/>
                </a:cubicBezTo>
                <a:cubicBezTo>
                  <a:pt x="1347" y="195"/>
                  <a:pt x="327" y="66"/>
                  <a:pt x="0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3" name="Text Box 7"/>
          <p:cNvSpPr txBox="1">
            <a:spLocks noChangeArrowheads="1"/>
          </p:cNvSpPr>
          <p:nvPr/>
        </p:nvSpPr>
        <p:spPr bwMode="auto">
          <a:xfrm>
            <a:off x="6391275" y="3459163"/>
            <a:ext cx="2600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Lie in between</a:t>
            </a:r>
            <a:endParaRPr lang="en-CA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Functions are Exponential?</a:t>
            </a:r>
            <a:endParaRPr lang="en-CA" altLang="en-US" smtClean="0"/>
          </a:p>
        </p:txBody>
      </p:sp>
      <p:sp>
        <p:nvSpPr>
          <p:cNvPr id="163843" name="Text Box 1027"/>
          <p:cNvSpPr txBox="1">
            <a:spLocks noChangeArrowheads="1"/>
          </p:cNvSpPr>
          <p:nvPr/>
        </p:nvSpPr>
        <p:spPr bwMode="auto">
          <a:xfrm>
            <a:off x="473075" y="2667000"/>
            <a:ext cx="1785938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0.0001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10000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/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</a:p>
        </p:txBody>
      </p:sp>
      <p:sp>
        <p:nvSpPr>
          <p:cNvPr id="163844" name="Text Box 1028"/>
          <p:cNvSpPr txBox="1">
            <a:spLocks noChangeArrowheads="1"/>
          </p:cNvSpPr>
          <p:nvPr/>
        </p:nvSpPr>
        <p:spPr bwMode="auto">
          <a:xfrm>
            <a:off x="2286000" y="4057650"/>
            <a:ext cx="11842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2</a:t>
            </a:r>
            <a:r>
              <a:rPr lang="en-US" altLang="en-US" baseline="30000">
                <a:solidFill>
                  <a:schemeClr val="accent2"/>
                </a:solidFill>
              </a:rPr>
              <a:t>3n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&gt; 2</a:t>
            </a:r>
            <a:r>
              <a:rPr lang="en-US" altLang="en-US" baseline="30000">
                <a:solidFill>
                  <a:schemeClr val="accent2"/>
                </a:solidFill>
              </a:rPr>
              <a:t>0.5n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&lt; 2</a:t>
            </a:r>
            <a:r>
              <a:rPr lang="en-US" altLang="en-US" baseline="30000">
                <a:solidFill>
                  <a:schemeClr val="accent2"/>
                </a:solidFill>
              </a:rPr>
              <a:t>2n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63845" name="Rectangle 1029"/>
          <p:cNvSpPr>
            <a:spLocks noChangeArrowheads="1"/>
          </p:cNvSpPr>
          <p:nvPr/>
        </p:nvSpPr>
        <p:spPr bwMode="auto">
          <a:xfrm>
            <a:off x="4210050" y="4084638"/>
            <a:ext cx="4629150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               2</a:t>
            </a:r>
            <a:r>
              <a:rPr lang="en-US" altLang="en-US" baseline="30000"/>
              <a:t>0.5n </a:t>
            </a:r>
            <a:r>
              <a:rPr lang="en-US" altLang="en-US"/>
              <a:t> &gt; n</a:t>
            </a:r>
            <a:r>
              <a:rPr lang="en-US" altLang="en-US" baseline="30000"/>
              <a:t>100</a:t>
            </a:r>
            <a:endParaRPr lang="en-US" altLang="en-US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2</a:t>
            </a:r>
            <a:r>
              <a:rPr lang="en-US" altLang="en-US" baseline="30000"/>
              <a:t>n</a:t>
            </a:r>
            <a:r>
              <a:rPr lang="en-US" altLang="en-US"/>
              <a:t> = 2</a:t>
            </a:r>
            <a:r>
              <a:rPr lang="en-US" altLang="en-US" baseline="30000"/>
              <a:t>0.5n</a:t>
            </a:r>
            <a:r>
              <a:rPr lang="en-US" altLang="en-US"/>
              <a:t> </a:t>
            </a:r>
            <a:r>
              <a:rPr lang="en-US" altLang="en-US">
                <a:latin typeface="Arial" charset="0"/>
              </a:rPr>
              <a:t>·</a:t>
            </a:r>
            <a:r>
              <a:rPr lang="en-US" altLang="en-US"/>
              <a:t> 2</a:t>
            </a:r>
            <a:r>
              <a:rPr lang="en-US" altLang="en-US" baseline="30000"/>
              <a:t>0.5n</a:t>
            </a:r>
            <a:r>
              <a:rPr lang="en-US" altLang="en-US"/>
              <a:t> &gt; n</a:t>
            </a:r>
            <a:r>
              <a:rPr lang="en-US" altLang="en-US" baseline="30000"/>
              <a:t>100</a:t>
            </a:r>
            <a:r>
              <a:rPr lang="en-US" altLang="en-US"/>
              <a:t> </a:t>
            </a:r>
            <a:r>
              <a:rPr lang="en-US" altLang="en-US">
                <a:latin typeface="Arial" charset="0"/>
              </a:rPr>
              <a:t>·</a:t>
            </a:r>
            <a:r>
              <a:rPr lang="en-US" altLang="en-US"/>
              <a:t> 2</a:t>
            </a:r>
            <a:r>
              <a:rPr lang="en-US" altLang="en-US" baseline="30000"/>
              <a:t>0.5n</a:t>
            </a:r>
            <a:endParaRPr lang="en-US" altLang="en-US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           2</a:t>
            </a:r>
            <a:r>
              <a:rPr lang="en-US" altLang="en-US" baseline="30000"/>
              <a:t>n</a:t>
            </a:r>
            <a:r>
              <a:rPr lang="en-US" altLang="en-US"/>
              <a:t> / n</a:t>
            </a:r>
            <a:r>
              <a:rPr lang="en-US" altLang="en-US" baseline="30000"/>
              <a:t>100</a:t>
            </a:r>
            <a:r>
              <a:rPr lang="en-US" altLang="en-US"/>
              <a:t> &gt; n</a:t>
            </a:r>
            <a:r>
              <a:rPr lang="en-US" altLang="en-US" baseline="30000"/>
              <a:t>0.5n</a:t>
            </a:r>
          </a:p>
        </p:txBody>
      </p:sp>
      <p:sp>
        <p:nvSpPr>
          <p:cNvPr id="163846" name="Oval 1030"/>
          <p:cNvSpPr>
            <a:spLocks noChangeArrowheads="1"/>
          </p:cNvSpPr>
          <p:nvPr/>
        </p:nvSpPr>
        <p:spPr bwMode="auto">
          <a:xfrm>
            <a:off x="457200" y="4572000"/>
            <a:ext cx="33528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3505200"/>
            <a:ext cx="26670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paper</a:t>
            </a:r>
          </a:p>
          <a:p>
            <a:pPr eaLnBrk="1" hangingPunct="1"/>
            <a:r>
              <a:rPr lang="en-US" altLang="en-US" smtClean="0"/>
              <a:t># of bits</a:t>
            </a:r>
          </a:p>
          <a:p>
            <a:pPr eaLnBrk="1" hangingPunct="1"/>
            <a:r>
              <a:rPr lang="en-US" altLang="en-US" smtClean="0"/>
              <a:t># of digits</a:t>
            </a:r>
          </a:p>
          <a:p>
            <a:pPr eaLnBrk="1" hangingPunct="1"/>
            <a:r>
              <a:rPr lang="en-US" altLang="en-US" smtClean="0"/>
              <a:t>Value   </a:t>
            </a:r>
          </a:p>
        </p:txBody>
      </p:sp>
      <p:sp>
        <p:nvSpPr>
          <p:cNvPr id="1741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2667000" y="3505200"/>
            <a:ext cx="28956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2 in</a:t>
            </a:r>
            <a:r>
              <a:rPr lang="en-US" altLang="en-US" baseline="30000" smtClean="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17 bits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5 digits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83920</a:t>
            </a:r>
          </a:p>
        </p:txBody>
      </p:sp>
      <p:sp>
        <p:nvSpPr>
          <p:cNvPr id="17413" name="Rectangle 5"/>
          <p:cNvSpPr>
            <a:spLocks noChangeArrowheads="1"/>
          </p:cNvSpPr>
          <p:nvPr/>
        </p:nvSpPr>
        <p:spPr bwMode="auto">
          <a:xfrm>
            <a:off x="5410200" y="3505200"/>
            <a:ext cx="3124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66FF66"/>
                </a:solidFill>
              </a:rPr>
              <a:t>Intuitive</a:t>
            </a:r>
          </a:p>
          <a:p>
            <a:pPr eaLnBrk="1" hangingPunct="1"/>
            <a:r>
              <a:rPr lang="en-US" altLang="en-US" sz="2800">
                <a:solidFill>
                  <a:srgbClr val="66FF66"/>
                </a:solidFill>
              </a:rPr>
              <a:t>Formal</a:t>
            </a:r>
          </a:p>
          <a:p>
            <a:pPr eaLnBrk="1" hangingPunct="1"/>
            <a:r>
              <a:rPr lang="en-US" altLang="en-US" sz="2800">
                <a:solidFill>
                  <a:srgbClr val="66FF66"/>
                </a:solidFill>
              </a:rPr>
              <a:t>Reasonable</a:t>
            </a:r>
            <a:endParaRPr lang="en-CA" altLang="en-US" sz="2800">
              <a:solidFill>
                <a:srgbClr val="66FF66"/>
              </a:solidFill>
            </a:endParaRPr>
          </a:p>
        </p:txBody>
      </p:sp>
      <p:sp>
        <p:nvSpPr>
          <p:cNvPr id="17414" name="Text Box 6"/>
          <p:cNvSpPr txBox="1">
            <a:spLocks noChangeArrowheads="1"/>
          </p:cNvSpPr>
          <p:nvPr/>
        </p:nvSpPr>
        <p:spPr bwMode="auto">
          <a:xfrm>
            <a:off x="5807075" y="5029200"/>
            <a:ext cx="3048000" cy="103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66FF66"/>
                </a:solidFill>
              </a:rPr>
              <a:t># of bits =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66FF66"/>
                </a:solidFill>
              </a:rPr>
              <a:t>     3.32 * # of digits</a:t>
            </a:r>
            <a:endParaRPr lang="en-CA" altLang="en-US" sz="2800">
              <a:solidFill>
                <a:srgbClr val="66FF66"/>
              </a:solidFill>
            </a:endParaRPr>
          </a:p>
        </p:txBody>
      </p:sp>
      <p:grpSp>
        <p:nvGrpSpPr>
          <p:cNvPr id="17415" name="Group 7"/>
          <p:cNvGrpSpPr>
            <a:grpSpLocks/>
          </p:cNvGrpSpPr>
          <p:nvPr/>
        </p:nvGrpSpPr>
        <p:grpSpPr bwMode="auto">
          <a:xfrm>
            <a:off x="3159125" y="1143000"/>
            <a:ext cx="2860675" cy="2362200"/>
            <a:chOff x="96" y="720"/>
            <a:chExt cx="1802" cy="1488"/>
          </a:xfrm>
        </p:grpSpPr>
        <p:sp>
          <p:nvSpPr>
            <p:cNvPr id="17416" name="Text Box 8"/>
            <p:cNvSpPr txBox="1">
              <a:spLocks noChangeArrowheads="1"/>
            </p:cNvSpPr>
            <p:nvPr/>
          </p:nvSpPr>
          <p:spPr bwMode="auto">
            <a:xfrm>
              <a:off x="624" y="1843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2’’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7417" name="AutoShape 9"/>
            <p:cNvSpPr>
              <a:spLocks noChangeArrowheads="1"/>
            </p:cNvSpPr>
            <p:nvPr/>
          </p:nvSpPr>
          <p:spPr bwMode="auto">
            <a:xfrm>
              <a:off x="96" y="1085"/>
              <a:ext cx="1200" cy="720"/>
            </a:xfrm>
            <a:prstGeom prst="horizontalScroll">
              <a:avLst>
                <a:gd name="adj" fmla="val 125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/>
                <a:t>83920</a:t>
              </a:r>
              <a:endParaRPr lang="en-CA" altLang="en-US" sz="4400"/>
            </a:p>
          </p:txBody>
        </p:sp>
        <p:sp>
          <p:nvSpPr>
            <p:cNvPr id="17418" name="AutoShape 10"/>
            <p:cNvSpPr>
              <a:spLocks/>
            </p:cNvSpPr>
            <p:nvPr/>
          </p:nvSpPr>
          <p:spPr bwMode="auto">
            <a:xfrm rot="5400000" flipV="1">
              <a:off x="600" y="725"/>
              <a:ext cx="192" cy="816"/>
            </a:xfrm>
            <a:prstGeom prst="leftBrace">
              <a:avLst>
                <a:gd name="adj1" fmla="val 35417"/>
                <a:gd name="adj2" fmla="val 50000"/>
              </a:avLst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7419" name="Text Box 11"/>
            <p:cNvSpPr txBox="1">
              <a:spLocks noChangeArrowheads="1"/>
            </p:cNvSpPr>
            <p:nvPr/>
          </p:nvSpPr>
          <p:spPr bwMode="auto">
            <a:xfrm>
              <a:off x="576" y="72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5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7420" name="Line 12"/>
            <p:cNvSpPr>
              <a:spLocks noChangeShapeType="1"/>
            </p:cNvSpPr>
            <p:nvPr/>
          </p:nvSpPr>
          <p:spPr bwMode="auto">
            <a:xfrm>
              <a:off x="142" y="1853"/>
              <a:ext cx="115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Line 13"/>
            <p:cNvSpPr>
              <a:spLocks noChangeShapeType="1"/>
            </p:cNvSpPr>
            <p:nvPr/>
          </p:nvSpPr>
          <p:spPr bwMode="auto">
            <a:xfrm>
              <a:off x="1440" y="1133"/>
              <a:ext cx="0" cy="67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Text Box 14"/>
            <p:cNvSpPr txBox="1">
              <a:spLocks noChangeArrowheads="1"/>
            </p:cNvSpPr>
            <p:nvPr/>
          </p:nvSpPr>
          <p:spPr bwMode="auto">
            <a:xfrm>
              <a:off x="1484" y="1277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1’’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19843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Which Functions are Exponential?</a:t>
            </a:r>
            <a:endParaRPr lang="en-CA" altLang="en-US" smtClean="0"/>
          </a:p>
        </p:txBody>
      </p:sp>
      <p:sp>
        <p:nvSpPr>
          <p:cNvPr id="164867" name="Text Box 1027"/>
          <p:cNvSpPr txBox="1">
            <a:spLocks noChangeArrowheads="1"/>
          </p:cNvSpPr>
          <p:nvPr/>
        </p:nvSpPr>
        <p:spPr bwMode="auto">
          <a:xfrm>
            <a:off x="914400" y="4192588"/>
            <a:ext cx="7315200" cy="350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power</a:t>
            </a:r>
            <a:r>
              <a:rPr lang="en-CA" altLang="en-US"/>
              <a:t> constant. </a:t>
            </a:r>
            <a:br>
              <a:rPr lang="en-CA" altLang="en-US"/>
            </a:br>
            <a:r>
              <a:rPr lang="en-US" altLang="en-US"/>
              <a:t>Low-order terms, change in base,</a:t>
            </a:r>
            <a:r>
              <a:rPr lang="en-CA" altLang="en-US"/>
              <a:t> </a:t>
            </a:r>
            <a:br>
              <a:rPr lang="en-CA" altLang="en-US"/>
            </a:br>
            <a:r>
              <a:rPr lang="en-CA" altLang="en-US"/>
              <a:t>and polynomial factors </a:t>
            </a:r>
            <a:br>
              <a:rPr lang="en-CA" altLang="en-US"/>
            </a:br>
            <a:r>
              <a:rPr lang="en-CA" altLang="en-US"/>
              <a:t>absorbed into constant.</a:t>
            </a:r>
            <a:r>
              <a:rPr lang="en-US" altLang="en-US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Write </a:t>
            </a:r>
            <a:r>
              <a:rPr lang="en-CA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(n)</a:t>
            </a:r>
            <a:endParaRPr lang="en-CA" altLang="en-US" baseline="300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  <p:sp>
        <p:nvSpPr>
          <p:cNvPr id="164868" name="Text Box 1028"/>
          <p:cNvSpPr txBox="1">
            <a:spLocks noChangeArrowheads="1"/>
          </p:cNvSpPr>
          <p:nvPr/>
        </p:nvSpPr>
        <p:spPr bwMode="auto">
          <a:xfrm>
            <a:off x="3471863" y="1417638"/>
            <a:ext cx="1785937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0.0001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10000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/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65891" name="Text Box 3"/>
          <p:cNvSpPr txBox="1">
            <a:spLocks noChangeArrowheads="1"/>
          </p:cNvSpPr>
          <p:nvPr/>
        </p:nvSpPr>
        <p:spPr bwMode="auto">
          <a:xfrm>
            <a:off x="2765425" y="1752600"/>
            <a:ext cx="15859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Functions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65892" name="Text Box 4"/>
          <p:cNvSpPr txBox="1">
            <a:spLocks noChangeArrowheads="1"/>
          </p:cNvSpPr>
          <p:nvPr/>
        </p:nvSpPr>
        <p:spPr bwMode="auto">
          <a:xfrm rot="5400000">
            <a:off x="803276" y="3313112"/>
            <a:ext cx="9255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Poly.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65893" name="Text Box 5"/>
          <p:cNvSpPr txBox="1">
            <a:spLocks noChangeArrowheads="1"/>
          </p:cNvSpPr>
          <p:nvPr/>
        </p:nvSpPr>
        <p:spPr bwMode="auto">
          <a:xfrm rot="5400000">
            <a:off x="4578350" y="3276601"/>
            <a:ext cx="8461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Exp.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cxnSp>
        <p:nvCxnSpPr>
          <p:cNvPr id="165894" name="AutoShape 6"/>
          <p:cNvCxnSpPr>
            <a:cxnSpLocks noChangeShapeType="1"/>
          </p:cNvCxnSpPr>
          <p:nvPr/>
        </p:nvCxnSpPr>
        <p:spPr bwMode="auto">
          <a:xfrm rot="-5400000">
            <a:off x="1092200" y="28813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895" name="Rectangle 7"/>
          <p:cNvSpPr>
            <a:spLocks noChangeArrowheads="1"/>
          </p:cNvSpPr>
          <p:nvPr/>
        </p:nvSpPr>
        <p:spPr bwMode="auto">
          <a:xfrm>
            <a:off x="3209925" y="5707063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/ n</a:t>
            </a:r>
            <a:r>
              <a:rPr lang="en-US" altLang="en-US" sz="2800" baseline="30000">
                <a:solidFill>
                  <a:schemeClr val="accent1"/>
                </a:solidFill>
              </a:rPr>
              <a:t>100 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65896" name="Line 8"/>
          <p:cNvSpPr>
            <a:spLocks noChangeShapeType="1"/>
          </p:cNvSpPr>
          <p:nvPr/>
        </p:nvSpPr>
        <p:spPr bwMode="auto">
          <a:xfrm flipV="1">
            <a:off x="3927475" y="5592763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7" name="Rectangle 9"/>
          <p:cNvSpPr>
            <a:spLocks noChangeArrowheads="1"/>
          </p:cNvSpPr>
          <p:nvPr/>
        </p:nvSpPr>
        <p:spPr bwMode="auto">
          <a:xfrm>
            <a:off x="3203575" y="4926013"/>
            <a:ext cx="182721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 / n</a:t>
            </a:r>
            <a:r>
              <a:rPr lang="en-US" altLang="en-US" sz="2800" baseline="30000">
                <a:solidFill>
                  <a:schemeClr val="accent2"/>
                </a:solidFill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65898" name="Rectangle 10"/>
          <p:cNvSpPr>
            <a:spLocks noChangeArrowheads="1"/>
          </p:cNvSpPr>
          <p:nvPr/>
        </p:nvSpPr>
        <p:spPr bwMode="auto">
          <a:xfrm>
            <a:off x="5226050" y="5707063"/>
            <a:ext cx="15557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  <a:r>
              <a:rPr lang="en-US" altLang="en-US" sz="2800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65899" name="Text Box 11"/>
          <p:cNvSpPr txBox="1">
            <a:spLocks noChangeArrowheads="1"/>
          </p:cNvSpPr>
          <p:nvPr/>
        </p:nvSpPr>
        <p:spPr bwMode="auto">
          <a:xfrm>
            <a:off x="976313" y="3986213"/>
            <a:ext cx="7604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(1)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65900" name="Text Box 12"/>
          <p:cNvSpPr txBox="1">
            <a:spLocks noChangeArrowheads="1"/>
          </p:cNvSpPr>
          <p:nvPr/>
        </p:nvSpPr>
        <p:spPr bwMode="auto">
          <a:xfrm>
            <a:off x="4708525" y="3960813"/>
            <a:ext cx="76041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(n)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65901" name="Rectangle 13"/>
          <p:cNvSpPr>
            <a:spLocks noChangeArrowheads="1"/>
          </p:cNvSpPr>
          <p:nvPr/>
        </p:nvSpPr>
        <p:spPr bwMode="auto">
          <a:xfrm>
            <a:off x="5427663" y="4926013"/>
            <a:ext cx="10112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65902" name="Line 14"/>
          <p:cNvSpPr>
            <a:spLocks noChangeShapeType="1"/>
          </p:cNvSpPr>
          <p:nvPr/>
        </p:nvSpPr>
        <p:spPr bwMode="auto">
          <a:xfrm flipV="1">
            <a:off x="5883275" y="5562600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903" name="Group 15"/>
          <p:cNvGrpSpPr>
            <a:grpSpLocks/>
          </p:cNvGrpSpPr>
          <p:nvPr/>
        </p:nvGrpSpPr>
        <p:grpSpPr bwMode="auto">
          <a:xfrm>
            <a:off x="3927475" y="4505325"/>
            <a:ext cx="1955800" cy="419100"/>
            <a:chOff x="672" y="2256"/>
            <a:chExt cx="1603" cy="288"/>
          </a:xfrm>
        </p:grpSpPr>
        <p:cxnSp>
          <p:nvCxnSpPr>
            <p:cNvPr id="165922" name="AutoShape 16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23" name="Line 17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5904" name="Rectangle 18"/>
          <p:cNvSpPr>
            <a:spLocks noChangeArrowheads="1"/>
          </p:cNvSpPr>
          <p:nvPr/>
        </p:nvSpPr>
        <p:spPr bwMode="auto">
          <a:xfrm>
            <a:off x="327025" y="5707063"/>
            <a:ext cx="7588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165905" name="Line 19"/>
          <p:cNvSpPr>
            <a:spLocks noChangeShapeType="1"/>
          </p:cNvSpPr>
          <p:nvPr/>
        </p:nvSpPr>
        <p:spPr bwMode="auto">
          <a:xfrm flipV="1">
            <a:off x="635000" y="5657850"/>
            <a:ext cx="0" cy="125413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6" name="Rectangle 20"/>
          <p:cNvSpPr>
            <a:spLocks noChangeArrowheads="1"/>
          </p:cNvSpPr>
          <p:nvPr/>
        </p:nvSpPr>
        <p:spPr bwMode="auto">
          <a:xfrm>
            <a:off x="184150" y="4953000"/>
            <a:ext cx="8905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65907" name="Rectangle 21"/>
          <p:cNvSpPr>
            <a:spLocks noChangeArrowheads="1"/>
          </p:cNvSpPr>
          <p:nvPr/>
        </p:nvSpPr>
        <p:spPr bwMode="auto">
          <a:xfrm>
            <a:off x="1150938" y="4938713"/>
            <a:ext cx="18208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3 </a:t>
            </a:r>
            <a:r>
              <a:rPr lang="en-US" altLang="en-US" sz="2800">
                <a:solidFill>
                  <a:schemeClr val="accent2"/>
                </a:solidFill>
              </a:rPr>
              <a:t>log(n))</a:t>
            </a:r>
          </a:p>
        </p:txBody>
      </p:sp>
      <p:sp>
        <p:nvSpPr>
          <p:cNvPr id="165908" name="Line 22"/>
          <p:cNvSpPr>
            <a:spLocks noChangeShapeType="1"/>
          </p:cNvSpPr>
          <p:nvPr/>
        </p:nvSpPr>
        <p:spPr bwMode="auto">
          <a:xfrm flipV="1">
            <a:off x="1812925" y="5610225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909" name="Group 23"/>
          <p:cNvGrpSpPr>
            <a:grpSpLocks/>
          </p:cNvGrpSpPr>
          <p:nvPr/>
        </p:nvGrpSpPr>
        <p:grpSpPr bwMode="auto">
          <a:xfrm>
            <a:off x="635000" y="4505325"/>
            <a:ext cx="1182688" cy="466725"/>
            <a:chOff x="672" y="2256"/>
            <a:chExt cx="1603" cy="288"/>
          </a:xfrm>
        </p:grpSpPr>
        <p:cxnSp>
          <p:nvCxnSpPr>
            <p:cNvPr id="165920" name="AutoShape 24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21" name="Line 25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5910" name="Rectangle 26"/>
          <p:cNvSpPr>
            <a:spLocks noChangeArrowheads="1"/>
          </p:cNvSpPr>
          <p:nvPr/>
        </p:nvSpPr>
        <p:spPr bwMode="auto">
          <a:xfrm>
            <a:off x="1357313" y="5708650"/>
            <a:ext cx="131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7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</a:p>
        </p:txBody>
      </p:sp>
      <p:cxnSp>
        <p:nvCxnSpPr>
          <p:cNvPr id="165911" name="AutoShape 27"/>
          <p:cNvCxnSpPr>
            <a:cxnSpLocks noChangeShapeType="1"/>
          </p:cNvCxnSpPr>
          <p:nvPr/>
        </p:nvCxnSpPr>
        <p:spPr bwMode="auto">
          <a:xfrm rot="-5400000">
            <a:off x="1295400" y="1062038"/>
            <a:ext cx="885825" cy="325755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5912" name="AutoShape 28"/>
          <p:cNvCxnSpPr>
            <a:cxnSpLocks noChangeShapeType="1"/>
          </p:cNvCxnSpPr>
          <p:nvPr/>
        </p:nvCxnSpPr>
        <p:spPr bwMode="auto">
          <a:xfrm>
            <a:off x="3384550" y="2716213"/>
            <a:ext cx="3340100" cy="4667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5913" name="AutoShape 29"/>
          <p:cNvCxnSpPr>
            <a:cxnSpLocks noChangeShapeType="1"/>
          </p:cNvCxnSpPr>
          <p:nvPr/>
        </p:nvCxnSpPr>
        <p:spPr bwMode="auto">
          <a:xfrm rot="-5400000">
            <a:off x="4816475" y="29067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914" name="Text Box 30"/>
          <p:cNvSpPr txBox="1">
            <a:spLocks noChangeArrowheads="1"/>
          </p:cNvSpPr>
          <p:nvPr/>
        </p:nvSpPr>
        <p:spPr bwMode="auto">
          <a:xfrm>
            <a:off x="4464050" y="762000"/>
            <a:ext cx="47561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consider two (of many) </a:t>
            </a:r>
            <a:br>
              <a:rPr lang="en-US" altLang="en-US"/>
            </a:br>
            <a:r>
              <a:rPr lang="en-US" altLang="en-US"/>
              <a:t>levels in this hierarchy</a:t>
            </a:r>
          </a:p>
        </p:txBody>
      </p:sp>
      <p:sp>
        <p:nvSpPr>
          <p:cNvPr id="165915" name="Text Box 31"/>
          <p:cNvSpPr txBox="1">
            <a:spLocks noChangeArrowheads="1"/>
          </p:cNvSpPr>
          <p:nvPr/>
        </p:nvSpPr>
        <p:spPr bwMode="auto">
          <a:xfrm>
            <a:off x="6705600" y="4419600"/>
            <a:ext cx="24653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br>
              <a:rPr lang="en-US" altLang="en-US"/>
            </a:br>
            <a:r>
              <a:rPr lang="en-US" altLang="en-US"/>
              <a:t>Mult-constant</a:t>
            </a:r>
          </a:p>
        </p:txBody>
      </p:sp>
      <p:sp>
        <p:nvSpPr>
          <p:cNvPr id="165916" name="Text Box 32"/>
          <p:cNvSpPr txBox="1">
            <a:spLocks noChangeArrowheads="1"/>
          </p:cNvSpPr>
          <p:nvPr/>
        </p:nvSpPr>
        <p:spPr bwMode="auto">
          <a:xfrm>
            <a:off x="6977063" y="5638800"/>
            <a:ext cx="2012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Individuals</a:t>
            </a:r>
          </a:p>
        </p:txBody>
      </p:sp>
      <p:sp>
        <p:nvSpPr>
          <p:cNvPr id="165917" name="Oval 33"/>
          <p:cNvSpPr>
            <a:spLocks noChangeArrowheads="1"/>
          </p:cNvSpPr>
          <p:nvPr/>
        </p:nvSpPr>
        <p:spPr bwMode="auto">
          <a:xfrm>
            <a:off x="4495800" y="2971800"/>
            <a:ext cx="1066800" cy="16002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65918" name="Oval 34"/>
          <p:cNvSpPr>
            <a:spLocks noChangeArrowheads="1"/>
          </p:cNvSpPr>
          <p:nvPr/>
        </p:nvSpPr>
        <p:spPr bwMode="auto">
          <a:xfrm>
            <a:off x="6248400" y="3124200"/>
            <a:ext cx="2895600" cy="13716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25699" name="Text Box 35"/>
          <p:cNvSpPr txBox="1">
            <a:spLocks noChangeArrowheads="1"/>
          </p:cNvSpPr>
          <p:nvPr/>
        </p:nvSpPr>
        <p:spPr bwMode="auto">
          <a:xfrm>
            <a:off x="6365875" y="3200400"/>
            <a:ext cx="27130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Power-constant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5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5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5699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9600" y="1828800"/>
            <a:ext cx="7848600" cy="48768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If </a:t>
            </a:r>
            <a:r>
              <a:rPr lang="en-CA" altLang="en-US" sz="2800" smtClean="0">
                <a:solidFill>
                  <a:schemeClr val="accent2"/>
                </a:solidFill>
              </a:rPr>
              <a:t>f(n) = c b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an</a:t>
            </a:r>
            <a:r>
              <a:rPr lang="en-CA" altLang="en-US" sz="2800" smtClean="0">
                <a:solidFill>
                  <a:schemeClr val="accent2"/>
                </a:solidFill>
              </a:rPr>
              <a:t> 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d</a:t>
            </a:r>
            <a:r>
              <a:rPr lang="en-CA" altLang="en-US" sz="2800" smtClean="0">
                <a:solidFill>
                  <a:schemeClr val="accent2"/>
                </a:solidFill>
              </a:rPr>
              <a:t> log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e</a:t>
            </a:r>
            <a:r>
              <a:rPr lang="en-CA" altLang="en-US" sz="2800" smtClean="0">
                <a:solidFill>
                  <a:schemeClr val="accent2"/>
                </a:solidFill>
              </a:rPr>
              <a:t> (n)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c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a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b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d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e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endParaRPr lang="en-US" altLang="en-US" sz="2800" smtClean="0">
              <a:solidFill>
                <a:schemeClr val="accent1"/>
              </a:solidFill>
            </a:endParaRPr>
          </a:p>
          <a:p>
            <a:pPr algn="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400" smtClean="0">
                <a:solidFill>
                  <a:schemeClr val="accent1"/>
                </a:solidFill>
              </a:rPr>
              <a:t/>
            </a:r>
            <a:br>
              <a:rPr lang="en-CA" altLang="en-US" sz="24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/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endParaRPr lang="en-US" altLang="en-US" sz="2800" smtClean="0">
              <a:solidFill>
                <a:schemeClr val="accent1"/>
              </a:solidFill>
            </a:endParaRPr>
          </a:p>
        </p:txBody>
      </p:sp>
      <p:sp useBgFill="1">
        <p:nvSpPr>
          <p:cNvPr id="166915" name="Rectangle 3"/>
          <p:cNvSpPr>
            <a:spLocks noChangeArrowheads="1"/>
          </p:cNvSpPr>
          <p:nvPr/>
        </p:nvSpPr>
        <p:spPr bwMode="auto">
          <a:xfrm>
            <a:off x="2813050" y="4648200"/>
            <a:ext cx="3033713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then</a:t>
            </a:r>
            <a:r>
              <a:rPr lang="en-CA" altLang="en-US">
                <a:solidFill>
                  <a:schemeClr val="accent2"/>
                </a:solidFill>
              </a:rPr>
              <a:t> f(n) 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>
                <a:solidFill>
                  <a:schemeClr val="hlink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θ</a:t>
            </a:r>
            <a:r>
              <a:rPr lang="en-CA" altLang="en-US" baseline="30000">
                <a:solidFill>
                  <a:schemeClr val="accent2"/>
                </a:solidFill>
              </a:rPr>
              <a:t>(n)</a:t>
            </a:r>
            <a:r>
              <a:rPr lang="en-CA" altLang="en-US">
                <a:solidFill>
                  <a:schemeClr val="accent1"/>
                </a:solidFill>
              </a:rPr>
              <a:t>   </a:t>
            </a:r>
            <a:endParaRPr lang="en-US" altLang="en-US">
              <a:solidFill>
                <a:schemeClr val="accent1"/>
              </a:solidFill>
            </a:endParaRPr>
          </a:p>
        </p:txBody>
      </p:sp>
      <p:sp useBgFill="1">
        <p:nvSpPr>
          <p:cNvPr id="592900" name="Rectangle 4"/>
          <p:cNvSpPr>
            <a:spLocks noChangeArrowheads="1"/>
          </p:cNvSpPr>
          <p:nvPr/>
        </p:nvSpPr>
        <p:spPr bwMode="auto">
          <a:xfrm>
            <a:off x="4419600" y="2235200"/>
            <a:ext cx="717550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&gt; 0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92901" name="Rectangle 5"/>
          <p:cNvSpPr>
            <a:spLocks noChangeArrowheads="1"/>
          </p:cNvSpPr>
          <p:nvPr/>
        </p:nvSpPr>
        <p:spPr bwMode="auto">
          <a:xfrm>
            <a:off x="4419600" y="2717800"/>
            <a:ext cx="712788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&gt;</a:t>
            </a:r>
            <a:r>
              <a:rPr lang="en-CA" altLang="en-US">
                <a:solidFill>
                  <a:schemeClr val="accent2"/>
                </a:solidFill>
              </a:rPr>
              <a:t> 0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92902" name="Rectangle 6"/>
          <p:cNvSpPr>
            <a:spLocks noChangeArrowheads="1"/>
          </p:cNvSpPr>
          <p:nvPr/>
        </p:nvSpPr>
        <p:spPr bwMode="auto">
          <a:xfrm>
            <a:off x="4419600" y="3162300"/>
            <a:ext cx="712788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&gt;</a:t>
            </a:r>
            <a:r>
              <a:rPr lang="en-CA" altLang="en-US">
                <a:solidFill>
                  <a:schemeClr val="accent2"/>
                </a:solidFill>
              </a:rPr>
              <a:t> 1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92903" name="Rectangle 7"/>
          <p:cNvSpPr>
            <a:spLocks noChangeArrowheads="1"/>
          </p:cNvSpPr>
          <p:nvPr/>
        </p:nvSpPr>
        <p:spPr bwMode="auto">
          <a:xfrm>
            <a:off x="4724400" y="3636963"/>
            <a:ext cx="1271588" cy="579437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(-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>
                <a:solidFill>
                  <a:schemeClr val="accent2"/>
                </a:solidFill>
              </a:rPr>
              <a:t>,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endParaRPr lang="en-US" altLang="en-US">
              <a:solidFill>
                <a:schemeClr val="accent2"/>
              </a:solidFill>
            </a:endParaRPr>
          </a:p>
        </p:txBody>
      </p:sp>
      <p:sp useBgFill="1">
        <p:nvSpPr>
          <p:cNvPr id="592904" name="Rectangle 8"/>
          <p:cNvSpPr>
            <a:spLocks noChangeArrowheads="1"/>
          </p:cNvSpPr>
          <p:nvPr/>
        </p:nvSpPr>
        <p:spPr bwMode="auto">
          <a:xfrm>
            <a:off x="4748213" y="4114800"/>
            <a:ext cx="1271587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(-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>
                <a:solidFill>
                  <a:schemeClr val="accent2"/>
                </a:solidFill>
              </a:rPr>
              <a:t>,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endParaRPr lang="en-US" altLang="en-US">
              <a:solidFill>
                <a:schemeClr val="accent2"/>
              </a:solidFill>
            </a:endParaRPr>
          </a:p>
        </p:txBody>
      </p:sp>
      <p:grpSp>
        <p:nvGrpSpPr>
          <p:cNvPr id="166921" name="Group 9"/>
          <p:cNvGrpSpPr>
            <a:grpSpLocks/>
          </p:cNvGrpSpPr>
          <p:nvPr/>
        </p:nvGrpSpPr>
        <p:grpSpPr bwMode="auto">
          <a:xfrm>
            <a:off x="1981200" y="2743200"/>
            <a:ext cx="360363" cy="1143000"/>
            <a:chOff x="3805" y="3072"/>
            <a:chExt cx="227" cy="720"/>
          </a:xfrm>
        </p:grpSpPr>
        <p:grpSp>
          <p:nvGrpSpPr>
            <p:cNvPr id="166923" name="Group 10"/>
            <p:cNvGrpSpPr>
              <a:grpSpLocks/>
            </p:cNvGrpSpPr>
            <p:nvPr/>
          </p:nvGrpSpPr>
          <p:grpSpPr bwMode="auto">
            <a:xfrm flipH="1">
              <a:off x="3805" y="3125"/>
              <a:ext cx="227" cy="667"/>
              <a:chOff x="5760" y="901"/>
              <a:chExt cx="916" cy="2296"/>
            </a:xfrm>
          </p:grpSpPr>
          <p:sp>
            <p:nvSpPr>
              <p:cNvPr id="166927" name="Freeform 1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28" name="Freeform 1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29" name="Freeform 1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0" name="Freeform 1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1" name="Freeform 1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2" name="Freeform 1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24" name="Group 17"/>
            <p:cNvGrpSpPr>
              <a:grpSpLocks/>
            </p:cNvGrpSpPr>
            <p:nvPr/>
          </p:nvGrpSpPr>
          <p:grpSpPr bwMode="auto">
            <a:xfrm>
              <a:off x="3980" y="3072"/>
              <a:ext cx="52" cy="77"/>
              <a:chOff x="6571" y="720"/>
              <a:chExt cx="210" cy="264"/>
            </a:xfrm>
          </p:grpSpPr>
          <p:sp>
            <p:nvSpPr>
              <p:cNvPr id="166925" name="Freeform 1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26" name="Oval 1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66922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198438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Which Functions are Exponential?</a:t>
            </a:r>
            <a:endParaRPr lang="en-CA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2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2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2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2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2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2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92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92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2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2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2900" grpId="0" animBg="1" autoUpdateAnimBg="0"/>
      <p:bldP spid="592901" grpId="0" animBg="1" autoUpdateAnimBg="0"/>
      <p:bldP spid="592902" grpId="0" animBg="1" autoUpdateAnimBg="0"/>
      <p:bldP spid="592903" grpId="0" animBg="1" autoUpdateAnimBg="0"/>
      <p:bldP spid="592904" grpId="0" animBg="1" autoUpdateAnimBg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67939" name="Text Box 3"/>
          <p:cNvSpPr txBox="1">
            <a:spLocks noChangeArrowheads="1"/>
          </p:cNvSpPr>
          <p:nvPr/>
        </p:nvSpPr>
        <p:spPr bwMode="auto">
          <a:xfrm>
            <a:off x="3657600" y="14605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Functions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7940" name="Text Box 4"/>
          <p:cNvSpPr txBox="1">
            <a:spLocks noChangeArrowheads="1"/>
          </p:cNvSpPr>
          <p:nvPr/>
        </p:nvSpPr>
        <p:spPr bwMode="auto">
          <a:xfrm rot="5400000">
            <a:off x="1450181" y="4136232"/>
            <a:ext cx="303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 Logarithmic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7941" name="Text Box 5"/>
          <p:cNvSpPr txBox="1">
            <a:spLocks noChangeArrowheads="1"/>
          </p:cNvSpPr>
          <p:nvPr/>
        </p:nvSpPr>
        <p:spPr bwMode="auto">
          <a:xfrm rot="5400000">
            <a:off x="3102769" y="3647281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Polynomial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7942" name="Text Box 6"/>
          <p:cNvSpPr txBox="1">
            <a:spLocks noChangeArrowheads="1"/>
          </p:cNvSpPr>
          <p:nvPr/>
        </p:nvSpPr>
        <p:spPr bwMode="auto">
          <a:xfrm rot="5400000">
            <a:off x="4416425" y="3690938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Exponential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7943" name="Text Box 7"/>
          <p:cNvSpPr txBox="1">
            <a:spLocks noChangeArrowheads="1"/>
          </p:cNvSpPr>
          <p:nvPr/>
        </p:nvSpPr>
        <p:spPr bwMode="auto">
          <a:xfrm rot="5400000">
            <a:off x="6331744" y="3037681"/>
            <a:ext cx="838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7944" name="Text Box 8"/>
          <p:cNvSpPr txBox="1">
            <a:spLocks noChangeArrowheads="1"/>
          </p:cNvSpPr>
          <p:nvPr/>
        </p:nvSpPr>
        <p:spPr bwMode="auto">
          <a:xfrm rot="5400000">
            <a:off x="6947694" y="3686969"/>
            <a:ext cx="21367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Double Exp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7945" name="Text Box 9"/>
          <p:cNvSpPr txBox="1">
            <a:spLocks noChangeArrowheads="1"/>
          </p:cNvSpPr>
          <p:nvPr/>
        </p:nvSpPr>
        <p:spPr bwMode="auto">
          <a:xfrm rot="5400000">
            <a:off x="781844" y="3517107"/>
            <a:ext cx="176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Constant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167946" name="AutoShape 10"/>
          <p:cNvCxnSpPr>
            <a:cxnSpLocks noChangeShapeType="1"/>
          </p:cNvCxnSpPr>
          <p:nvPr/>
        </p:nvCxnSpPr>
        <p:spPr bwMode="auto">
          <a:xfrm rot="-5400000">
            <a:off x="2705100" y="1052513"/>
            <a:ext cx="838200" cy="27813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7947" name="AutoShape 11"/>
          <p:cNvCxnSpPr>
            <a:cxnSpLocks noChangeShapeType="1"/>
          </p:cNvCxnSpPr>
          <p:nvPr/>
        </p:nvCxnSpPr>
        <p:spPr bwMode="auto">
          <a:xfrm>
            <a:off x="414655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7948" name="AutoShape 12"/>
          <p:cNvCxnSpPr>
            <a:cxnSpLocks noChangeShapeType="1"/>
          </p:cNvCxnSpPr>
          <p:nvPr/>
        </p:nvCxnSpPr>
        <p:spPr bwMode="auto">
          <a:xfrm rot="-5400000">
            <a:off x="27749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7949" name="AutoShape 13"/>
          <p:cNvCxnSpPr>
            <a:cxnSpLocks noChangeShapeType="1"/>
          </p:cNvCxnSpPr>
          <p:nvPr/>
        </p:nvCxnSpPr>
        <p:spPr bwMode="auto">
          <a:xfrm rot="5400000">
            <a:off x="39179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7950" name="AutoShape 14"/>
          <p:cNvCxnSpPr>
            <a:cxnSpLocks noChangeShapeType="1"/>
          </p:cNvCxnSpPr>
          <p:nvPr/>
        </p:nvCxnSpPr>
        <p:spPr bwMode="auto">
          <a:xfrm rot="-5400000">
            <a:off x="521335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7951" name="AutoShape 15"/>
          <p:cNvCxnSpPr>
            <a:cxnSpLocks noChangeShapeType="1"/>
            <a:stCxn id="167943" idx="1"/>
          </p:cNvCxnSpPr>
          <p:nvPr/>
        </p:nvCxnSpPr>
        <p:spPr bwMode="auto">
          <a:xfrm rot="5400000" flipH="1">
            <a:off x="6513513" y="2671762"/>
            <a:ext cx="458788" cy="17463"/>
          </a:xfrm>
          <a:prstGeom prst="bentConnector3">
            <a:avLst>
              <a:gd name="adj1" fmla="val 49829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7952" name="Text Box 33"/>
          <p:cNvSpPr txBox="1">
            <a:spLocks noChangeArrowheads="1"/>
          </p:cNvSpPr>
          <p:nvPr/>
        </p:nvSpPr>
        <p:spPr bwMode="auto">
          <a:xfrm>
            <a:off x="2362200" y="5965825"/>
            <a:ext cx="1416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 (log n)</a:t>
            </a:r>
            <a:r>
              <a:rPr lang="en-US" altLang="en-US" sz="2400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sz="2400" baseline="30000">
                <a:solidFill>
                  <a:schemeClr val="accent2"/>
                </a:solidFill>
              </a:rPr>
              <a:t>(1)</a:t>
            </a:r>
            <a:endParaRPr lang="en-CA" altLang="en-US" sz="2400" baseline="30000">
              <a:solidFill>
                <a:schemeClr val="accent2"/>
              </a:solidFill>
            </a:endParaRPr>
          </a:p>
        </p:txBody>
      </p:sp>
      <p:sp>
        <p:nvSpPr>
          <p:cNvPr id="167953" name="Text Box 34"/>
          <p:cNvSpPr txBox="1">
            <a:spLocks noChangeArrowheads="1"/>
          </p:cNvSpPr>
          <p:nvPr/>
        </p:nvSpPr>
        <p:spPr bwMode="auto">
          <a:xfrm>
            <a:off x="3944938" y="5965825"/>
            <a:ext cx="671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n</a:t>
            </a:r>
            <a:r>
              <a:rPr lang="en-US" altLang="en-US" sz="2400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sz="2400" baseline="30000">
                <a:solidFill>
                  <a:schemeClr val="accent2"/>
                </a:solidFill>
              </a:rPr>
              <a:t>(1)</a:t>
            </a:r>
            <a:endParaRPr lang="en-CA" altLang="en-US" sz="2400" baseline="30000">
              <a:solidFill>
                <a:schemeClr val="accent2"/>
              </a:solidFill>
            </a:endParaRPr>
          </a:p>
        </p:txBody>
      </p:sp>
      <p:sp>
        <p:nvSpPr>
          <p:cNvPr id="167954" name="Text Box 35"/>
          <p:cNvSpPr txBox="1">
            <a:spLocks noChangeArrowheads="1"/>
          </p:cNvSpPr>
          <p:nvPr/>
        </p:nvSpPr>
        <p:spPr bwMode="auto">
          <a:xfrm>
            <a:off x="5240338" y="5965825"/>
            <a:ext cx="671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2</a:t>
            </a:r>
            <a:r>
              <a:rPr lang="en-US" altLang="en-US" sz="2400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sz="2400" baseline="30000">
                <a:solidFill>
                  <a:schemeClr val="accent2"/>
                </a:solidFill>
              </a:rPr>
              <a:t>(n)</a:t>
            </a:r>
            <a:endParaRPr lang="en-CA" altLang="en-US" sz="2400" baseline="30000">
              <a:solidFill>
                <a:schemeClr val="accent2"/>
              </a:solidFill>
            </a:endParaRPr>
          </a:p>
        </p:txBody>
      </p:sp>
      <p:sp>
        <p:nvSpPr>
          <p:cNvPr id="167955" name="Text Box 37"/>
          <p:cNvSpPr txBox="1">
            <a:spLocks noChangeArrowheads="1"/>
          </p:cNvSpPr>
          <p:nvPr/>
        </p:nvSpPr>
        <p:spPr bwMode="auto">
          <a:xfrm>
            <a:off x="1371600" y="5965825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sz="2400">
                <a:solidFill>
                  <a:schemeClr val="accent2"/>
                </a:solidFill>
              </a:rPr>
              <a:t>(1)</a:t>
            </a:r>
            <a:endParaRPr lang="en-CA" altLang="en-US" sz="2400" baseline="30000">
              <a:solidFill>
                <a:schemeClr val="accent2"/>
              </a:solidFill>
            </a:endParaRPr>
          </a:p>
        </p:txBody>
      </p:sp>
      <p:grpSp>
        <p:nvGrpSpPr>
          <p:cNvPr id="167956" name="Group 38"/>
          <p:cNvGrpSpPr>
            <a:grpSpLocks/>
          </p:cNvGrpSpPr>
          <p:nvPr/>
        </p:nvGrpSpPr>
        <p:grpSpPr bwMode="auto">
          <a:xfrm>
            <a:off x="6418263" y="5840413"/>
            <a:ext cx="777875" cy="582612"/>
            <a:chOff x="4224" y="3679"/>
            <a:chExt cx="490" cy="367"/>
          </a:xfrm>
        </p:grpSpPr>
        <p:sp>
          <p:nvSpPr>
            <p:cNvPr id="167961" name="Text Box 39"/>
            <p:cNvSpPr txBox="1">
              <a:spLocks noChangeArrowheads="1"/>
            </p:cNvSpPr>
            <p:nvPr/>
          </p:nvSpPr>
          <p:spPr bwMode="auto">
            <a:xfrm>
              <a:off x="4224" y="3758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2"/>
                  </a:solidFill>
                </a:rPr>
                <a:t>2</a:t>
              </a:r>
              <a:endParaRPr lang="en-CA" altLang="en-US" sz="2400" baseline="30000">
                <a:solidFill>
                  <a:schemeClr val="accent2"/>
                </a:solidFill>
              </a:endParaRPr>
            </a:p>
          </p:txBody>
        </p:sp>
        <p:sp>
          <p:nvSpPr>
            <p:cNvPr id="167962" name="Text Box 40"/>
            <p:cNvSpPr txBox="1">
              <a:spLocks noChangeArrowheads="1"/>
            </p:cNvSpPr>
            <p:nvPr/>
          </p:nvSpPr>
          <p:spPr bwMode="auto">
            <a:xfrm>
              <a:off x="4346" y="3679"/>
              <a:ext cx="36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chemeClr val="accent2"/>
                  </a:solidFill>
                </a:rPr>
                <a:t>n</a:t>
              </a:r>
              <a:r>
                <a:rPr lang="en-US" altLang="en-US" sz="2000" baseline="300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 sz="2000" baseline="30000">
                  <a:solidFill>
                    <a:schemeClr val="accent2"/>
                  </a:solidFill>
                </a:rPr>
                <a:t>(1)</a:t>
              </a:r>
              <a:endParaRPr lang="en-CA" altLang="en-US" sz="2000" baseline="30000">
                <a:solidFill>
                  <a:schemeClr val="accent2"/>
                </a:solidFill>
              </a:endParaRPr>
            </a:p>
          </p:txBody>
        </p:sp>
      </p:grpSp>
      <p:grpSp>
        <p:nvGrpSpPr>
          <p:cNvPr id="167957" name="Group 41"/>
          <p:cNvGrpSpPr>
            <a:grpSpLocks/>
          </p:cNvGrpSpPr>
          <p:nvPr/>
        </p:nvGrpSpPr>
        <p:grpSpPr bwMode="auto">
          <a:xfrm>
            <a:off x="7834313" y="5788025"/>
            <a:ext cx="657225" cy="612775"/>
            <a:chOff x="5116" y="3646"/>
            <a:chExt cx="414" cy="386"/>
          </a:xfrm>
        </p:grpSpPr>
        <p:sp>
          <p:nvSpPr>
            <p:cNvPr id="167959" name="Text Box 42"/>
            <p:cNvSpPr txBox="1">
              <a:spLocks noChangeArrowheads="1"/>
            </p:cNvSpPr>
            <p:nvPr/>
          </p:nvSpPr>
          <p:spPr bwMode="auto">
            <a:xfrm>
              <a:off x="5184" y="3646"/>
              <a:ext cx="34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chemeClr val="accent2"/>
                  </a:solidFill>
                </a:rPr>
                <a:t>2</a:t>
              </a:r>
              <a:r>
                <a:rPr lang="en-US" altLang="en-US" sz="1800" baseline="300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 sz="1800" baseline="30000">
                  <a:solidFill>
                    <a:schemeClr val="accent2"/>
                  </a:solidFill>
                </a:rPr>
                <a:t>(n)</a:t>
              </a:r>
              <a:endParaRPr lang="en-CA" altLang="en-US" sz="1800" baseline="30000">
                <a:solidFill>
                  <a:schemeClr val="accent2"/>
                </a:solidFill>
              </a:endParaRPr>
            </a:p>
          </p:txBody>
        </p:sp>
        <p:sp>
          <p:nvSpPr>
            <p:cNvPr id="167960" name="Text Box 43"/>
            <p:cNvSpPr txBox="1">
              <a:spLocks noChangeArrowheads="1"/>
            </p:cNvSpPr>
            <p:nvPr/>
          </p:nvSpPr>
          <p:spPr bwMode="auto">
            <a:xfrm>
              <a:off x="5116" y="3744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2"/>
                  </a:solidFill>
                </a:rPr>
                <a:t>2</a:t>
              </a:r>
              <a:endParaRPr lang="en-CA" altLang="en-US" sz="2400" baseline="30000">
                <a:solidFill>
                  <a:schemeClr val="accent2"/>
                </a:solidFill>
              </a:endParaRPr>
            </a:p>
          </p:txBody>
        </p:sp>
      </p:grpSp>
      <p:sp>
        <p:nvSpPr>
          <p:cNvPr id="613421" name="Text Box 45"/>
          <p:cNvSpPr txBox="1">
            <a:spLocks noChangeArrowheads="1"/>
          </p:cNvSpPr>
          <p:nvPr/>
        </p:nvSpPr>
        <p:spPr bwMode="auto">
          <a:xfrm>
            <a:off x="6248400" y="1219200"/>
            <a:ext cx="27130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Power-constant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3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3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3421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68963" name="Text Box 4"/>
          <p:cNvSpPr txBox="1">
            <a:spLocks noChangeArrowheads="1"/>
          </p:cNvSpPr>
          <p:nvPr/>
        </p:nvSpPr>
        <p:spPr bwMode="auto">
          <a:xfrm rot="5400000">
            <a:off x="-138906" y="3531394"/>
            <a:ext cx="1828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Linear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8964" name="Text Box 5"/>
          <p:cNvSpPr txBox="1">
            <a:spLocks noChangeArrowheads="1"/>
          </p:cNvSpPr>
          <p:nvPr/>
        </p:nvSpPr>
        <p:spPr bwMode="auto">
          <a:xfrm rot="5400000">
            <a:off x="2501106" y="3510757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Quadratic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8965" name="Text Box 6"/>
          <p:cNvSpPr txBox="1">
            <a:spLocks noChangeArrowheads="1"/>
          </p:cNvSpPr>
          <p:nvPr/>
        </p:nvSpPr>
        <p:spPr bwMode="auto">
          <a:xfrm rot="5400000">
            <a:off x="5339557" y="3196431"/>
            <a:ext cx="1155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Cubic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8966" name="Text Box 7"/>
          <p:cNvSpPr txBox="1">
            <a:spLocks noChangeArrowheads="1"/>
          </p:cNvSpPr>
          <p:nvPr/>
        </p:nvSpPr>
        <p:spPr bwMode="auto">
          <a:xfrm rot="5400000">
            <a:off x="8257381" y="2799557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?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168967" name="AutoShape 8"/>
          <p:cNvCxnSpPr>
            <a:cxnSpLocks noChangeShapeType="1"/>
          </p:cNvCxnSpPr>
          <p:nvPr/>
        </p:nvCxnSpPr>
        <p:spPr bwMode="auto">
          <a:xfrm rot="-5400000">
            <a:off x="2230438" y="539750"/>
            <a:ext cx="866775" cy="3775075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8968" name="AutoShape 9"/>
          <p:cNvCxnSpPr>
            <a:cxnSpLocks noChangeShapeType="1"/>
          </p:cNvCxnSpPr>
          <p:nvPr/>
        </p:nvCxnSpPr>
        <p:spPr bwMode="auto">
          <a:xfrm>
            <a:off x="457200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8969" name="AutoShape 10"/>
          <p:cNvCxnSpPr>
            <a:cxnSpLocks noChangeShapeType="1"/>
          </p:cNvCxnSpPr>
          <p:nvPr/>
        </p:nvCxnSpPr>
        <p:spPr bwMode="auto">
          <a:xfrm rot="-5400000">
            <a:off x="32004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8970" name="AutoShape 11"/>
          <p:cNvCxnSpPr>
            <a:cxnSpLocks noChangeShapeType="1"/>
          </p:cNvCxnSpPr>
          <p:nvPr/>
        </p:nvCxnSpPr>
        <p:spPr bwMode="auto">
          <a:xfrm rot="-5400000">
            <a:off x="56388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8971" name="Text Box 12"/>
          <p:cNvSpPr txBox="1">
            <a:spLocks noChangeArrowheads="1"/>
          </p:cNvSpPr>
          <p:nvPr/>
        </p:nvSpPr>
        <p:spPr bwMode="auto">
          <a:xfrm>
            <a:off x="2971800" y="4518025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θ(n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8972" name="Text Box 13"/>
          <p:cNvSpPr txBox="1">
            <a:spLocks noChangeArrowheads="1"/>
          </p:cNvSpPr>
          <p:nvPr/>
        </p:nvSpPr>
        <p:spPr bwMode="auto">
          <a:xfrm>
            <a:off x="433388" y="4565650"/>
            <a:ext cx="7699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θ(n)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168973" name="Text Box 14"/>
          <p:cNvSpPr txBox="1">
            <a:spLocks noChangeArrowheads="1"/>
          </p:cNvSpPr>
          <p:nvPr/>
        </p:nvSpPr>
        <p:spPr bwMode="auto">
          <a:xfrm>
            <a:off x="5486400" y="4495800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θ(n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 sz="2400" baseline="30000">
              <a:solidFill>
                <a:schemeClr val="accent2"/>
              </a:solidFill>
            </a:endParaRPr>
          </a:p>
        </p:txBody>
      </p:sp>
      <p:sp>
        <p:nvSpPr>
          <p:cNvPr id="168974" name="Text Box 16"/>
          <p:cNvSpPr txBox="1">
            <a:spLocks noChangeArrowheads="1"/>
          </p:cNvSpPr>
          <p:nvPr/>
        </p:nvSpPr>
        <p:spPr bwMode="auto">
          <a:xfrm>
            <a:off x="2514600" y="1460500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Polynomial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68975" name="Rectangle 17"/>
          <p:cNvSpPr>
            <a:spLocks noChangeArrowheads="1"/>
          </p:cNvSpPr>
          <p:nvPr/>
        </p:nvSpPr>
        <p:spPr bwMode="auto">
          <a:xfrm>
            <a:off x="4483100" y="1477963"/>
            <a:ext cx="1155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n</a:t>
            </a:r>
            <a:r>
              <a:rPr lang="en-US" altLang="en-US" baseline="30000">
                <a:solidFill>
                  <a:schemeClr val="accent2"/>
                </a:solidFill>
              </a:rPr>
              <a:t>θ(1)</a:t>
            </a:r>
          </a:p>
        </p:txBody>
      </p:sp>
      <p:sp>
        <p:nvSpPr>
          <p:cNvPr id="168976" name="Text Box 18"/>
          <p:cNvSpPr txBox="1">
            <a:spLocks noChangeArrowheads="1"/>
          </p:cNvSpPr>
          <p:nvPr/>
        </p:nvSpPr>
        <p:spPr bwMode="auto">
          <a:xfrm>
            <a:off x="7848600" y="4495800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θ(n</a:t>
            </a:r>
            <a:r>
              <a:rPr lang="en-US" altLang="en-US" baseline="30000">
                <a:solidFill>
                  <a:schemeClr val="accent2"/>
                </a:solidFill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 sz="2400" baseline="30000">
              <a:solidFill>
                <a:schemeClr val="accent2"/>
              </a:solidFill>
            </a:endParaRPr>
          </a:p>
        </p:txBody>
      </p:sp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6096000" y="2438400"/>
            <a:ext cx="2212975" cy="3200400"/>
            <a:chOff x="3840" y="1536"/>
            <a:chExt cx="1394" cy="2016"/>
          </a:xfrm>
        </p:grpSpPr>
        <p:sp>
          <p:nvSpPr>
            <p:cNvPr id="168979" name="Text Box 20"/>
            <p:cNvSpPr txBox="1">
              <a:spLocks noChangeArrowheads="1"/>
            </p:cNvSpPr>
            <p:nvPr/>
          </p:nvSpPr>
          <p:spPr bwMode="auto">
            <a:xfrm rot="5400000">
              <a:off x="4053" y="2506"/>
              <a:ext cx="7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Others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68980" name="Text Box 21"/>
            <p:cNvSpPr txBox="1">
              <a:spLocks noChangeArrowheads="1"/>
            </p:cNvSpPr>
            <p:nvPr/>
          </p:nvSpPr>
          <p:spPr bwMode="auto">
            <a:xfrm>
              <a:off x="3840" y="3187"/>
              <a:ext cx="139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θ(n</a:t>
              </a:r>
              <a:r>
                <a:rPr lang="en-US" altLang="en-US" baseline="30000">
                  <a:solidFill>
                    <a:schemeClr val="accent2"/>
                  </a:solidFill>
                </a:rPr>
                <a:t>3</a:t>
              </a:r>
              <a:r>
                <a:rPr lang="en-US" altLang="en-US">
                  <a:solidFill>
                    <a:schemeClr val="accent2"/>
                  </a:solidFill>
                </a:rPr>
                <a:t> log</a:t>
              </a:r>
              <a:r>
                <a:rPr lang="en-US" altLang="en-US" baseline="30000">
                  <a:solidFill>
                    <a:schemeClr val="accent2"/>
                  </a:solidFill>
                </a:rPr>
                <a:t>7</a:t>
              </a:r>
              <a:r>
                <a:rPr lang="en-US" altLang="en-US">
                  <a:solidFill>
                    <a:schemeClr val="accent2"/>
                  </a:solidFill>
                </a:rPr>
                <a:t>(n))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cxnSp>
          <p:nvCxnSpPr>
            <p:cNvPr id="168981" name="AutoShape 22"/>
            <p:cNvCxnSpPr>
              <a:cxnSpLocks noChangeShapeType="1"/>
            </p:cNvCxnSpPr>
            <p:nvPr/>
          </p:nvCxnSpPr>
          <p:spPr bwMode="auto">
            <a:xfrm rot="-5400000">
              <a:off x="4086" y="1864"/>
              <a:ext cx="657" cy="2"/>
            </a:xfrm>
            <a:prstGeom prst="bentConnector3">
              <a:avLst>
                <a:gd name="adj1" fmla="val 49926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8978" name="Text Box 24"/>
          <p:cNvSpPr txBox="1">
            <a:spLocks noChangeArrowheads="1"/>
          </p:cNvSpPr>
          <p:nvPr/>
        </p:nvSpPr>
        <p:spPr bwMode="auto">
          <a:xfrm>
            <a:off x="6705600" y="1295400"/>
            <a:ext cx="24653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br>
              <a:rPr lang="en-US" altLang="en-US"/>
            </a:br>
            <a:r>
              <a:rPr lang="en-US" altLang="en-US"/>
              <a:t>Mult-constant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Exponential</a:t>
            </a:r>
            <a:endParaRPr lang="en-CA" altLang="en-US" smtClean="0"/>
          </a:p>
        </p:txBody>
      </p:sp>
      <p:sp>
        <p:nvSpPr>
          <p:cNvPr id="169987" name="Text Box 3"/>
          <p:cNvSpPr txBox="1">
            <a:spLocks noChangeArrowheads="1"/>
          </p:cNvSpPr>
          <p:nvPr/>
        </p:nvSpPr>
        <p:spPr bwMode="auto">
          <a:xfrm>
            <a:off x="2940050" y="1276350"/>
            <a:ext cx="1625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 vs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69988" name="Text Box 4"/>
          <p:cNvSpPr txBox="1">
            <a:spLocks noChangeArrowheads="1"/>
          </p:cNvSpPr>
          <p:nvPr/>
        </p:nvSpPr>
        <p:spPr bwMode="auto">
          <a:xfrm>
            <a:off x="1203325" y="685800"/>
            <a:ext cx="60118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Should these be classified together?</a:t>
            </a:r>
            <a:endParaRPr lang="en-CA" altLang="en-US"/>
          </a:p>
        </p:txBody>
      </p:sp>
      <p:sp>
        <p:nvSpPr>
          <p:cNvPr id="621573" name="Text Box 5"/>
          <p:cNvSpPr txBox="1">
            <a:spLocks noChangeArrowheads="1"/>
          </p:cNvSpPr>
          <p:nvPr/>
        </p:nvSpPr>
        <p:spPr bwMode="auto">
          <a:xfrm>
            <a:off x="2565400" y="3305175"/>
            <a:ext cx="50053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8n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·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n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&gt;&gt; </a:t>
            </a:r>
            <a:r>
              <a:rPr lang="en-US" altLang="en-US">
                <a:solidFill>
                  <a:schemeClr val="accent2"/>
                </a:solidFill>
              </a:rPr>
              <a:t>1,000,000 ·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CA" altLang="en-US" baseline="30000"/>
          </a:p>
        </p:txBody>
      </p:sp>
      <p:sp>
        <p:nvSpPr>
          <p:cNvPr id="621574" name="Text Box 6"/>
          <p:cNvSpPr txBox="1">
            <a:spLocks noChangeArrowheads="1"/>
          </p:cNvSpPr>
          <p:nvPr/>
        </p:nvSpPr>
        <p:spPr bwMode="auto">
          <a:xfrm>
            <a:off x="2819400" y="5516563"/>
            <a:ext cx="3051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= 2</a:t>
            </a:r>
            <a:r>
              <a:rPr lang="en-US" altLang="en-US" baseline="30000">
                <a:solidFill>
                  <a:schemeClr val="accent2"/>
                </a:solidFill>
              </a:rPr>
              <a:t>log(8) 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baseline="30000">
                <a:solidFill>
                  <a:schemeClr val="accent2"/>
                </a:solidFill>
              </a:rPr>
              <a:t> n</a:t>
            </a:r>
            <a:r>
              <a:rPr lang="en-US" altLang="en-US">
                <a:solidFill>
                  <a:schemeClr val="accent2"/>
                </a:solidFill>
              </a:rPr>
              <a:t> = 2</a:t>
            </a:r>
            <a:r>
              <a:rPr lang="en-US" altLang="en-US" baseline="30000">
                <a:solidFill>
                  <a:schemeClr val="accent2"/>
                </a:solidFill>
              </a:rPr>
              <a:t>3n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1355725" y="2819400"/>
            <a:ext cx="3319463" cy="598488"/>
            <a:chOff x="854" y="1776"/>
            <a:chExt cx="2091" cy="377"/>
          </a:xfrm>
        </p:grpSpPr>
        <p:sp>
          <p:nvSpPr>
            <p:cNvPr id="169997" name="Text Box 8"/>
            <p:cNvSpPr txBox="1">
              <a:spLocks noChangeArrowheads="1"/>
            </p:cNvSpPr>
            <p:nvPr/>
          </p:nvSpPr>
          <p:spPr bwMode="auto">
            <a:xfrm>
              <a:off x="854" y="1788"/>
              <a:ext cx="50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No:</a:t>
              </a:r>
              <a:endParaRPr lang="en-CA" altLang="en-US"/>
            </a:p>
          </p:txBody>
        </p:sp>
        <p:sp>
          <p:nvSpPr>
            <p:cNvPr id="169998" name="Text Box 9"/>
            <p:cNvSpPr txBox="1">
              <a:spLocks noChangeArrowheads="1"/>
            </p:cNvSpPr>
            <p:nvPr/>
          </p:nvSpPr>
          <p:spPr bwMode="auto">
            <a:xfrm>
              <a:off x="1776" y="1776"/>
              <a:ext cx="116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8</a:t>
              </a:r>
              <a:r>
                <a:rPr lang="en-US" altLang="en-US" baseline="30000">
                  <a:solidFill>
                    <a:schemeClr val="hlink"/>
                  </a:solidFill>
                </a:rPr>
                <a:t>n</a:t>
              </a:r>
              <a:r>
                <a:rPr lang="en-US" altLang="en-US">
                  <a:solidFill>
                    <a:schemeClr val="hlink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¹</a:t>
              </a:r>
              <a:r>
                <a:rPr lang="en-US" altLang="en-US">
                  <a:solidFill>
                    <a:schemeClr val="hlink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Q</a:t>
              </a:r>
              <a:r>
                <a:rPr lang="en-US" altLang="en-US">
                  <a:solidFill>
                    <a:schemeClr val="hlink"/>
                  </a:solidFill>
                </a:rPr>
                <a:t>(2</a:t>
              </a:r>
              <a:r>
                <a:rPr lang="en-US" altLang="en-US" baseline="30000">
                  <a:solidFill>
                    <a:schemeClr val="hlink"/>
                  </a:solidFill>
                </a:rPr>
                <a:t>n</a:t>
              </a:r>
              <a:r>
                <a:rPr lang="en-US" altLang="en-US">
                  <a:solidFill>
                    <a:schemeClr val="hlink"/>
                  </a:solidFill>
                </a:rPr>
                <a:t>)</a:t>
              </a:r>
              <a:endParaRPr lang="en-CA" altLang="en-US">
                <a:solidFill>
                  <a:schemeClr val="hlink"/>
                </a:solidFill>
              </a:endParaRP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295400" y="5029200"/>
            <a:ext cx="3154363" cy="598488"/>
            <a:chOff x="816" y="2928"/>
            <a:chExt cx="1987" cy="377"/>
          </a:xfrm>
        </p:grpSpPr>
        <p:sp>
          <p:nvSpPr>
            <p:cNvPr id="169995" name="Text Box 11"/>
            <p:cNvSpPr txBox="1">
              <a:spLocks noChangeArrowheads="1"/>
            </p:cNvSpPr>
            <p:nvPr/>
          </p:nvSpPr>
          <p:spPr bwMode="auto">
            <a:xfrm>
              <a:off x="816" y="2940"/>
              <a:ext cx="58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Yes:</a:t>
              </a:r>
              <a:endParaRPr lang="en-CA" altLang="en-US"/>
            </a:p>
          </p:txBody>
        </p:sp>
        <p:sp>
          <p:nvSpPr>
            <p:cNvPr id="169996" name="Text Box 12"/>
            <p:cNvSpPr txBox="1">
              <a:spLocks noChangeArrowheads="1"/>
            </p:cNvSpPr>
            <p:nvPr/>
          </p:nvSpPr>
          <p:spPr bwMode="auto">
            <a:xfrm>
              <a:off x="1754" y="2928"/>
              <a:ext cx="104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8</a:t>
              </a:r>
              <a:r>
                <a:rPr lang="en-US" altLang="en-US" baseline="30000">
                  <a:solidFill>
                    <a:schemeClr val="hlink"/>
                  </a:solidFill>
                </a:rPr>
                <a:t>n</a:t>
              </a:r>
              <a:r>
                <a:rPr lang="en-US" altLang="en-US">
                  <a:solidFill>
                    <a:schemeClr val="hlink"/>
                  </a:solidFill>
                </a:rPr>
                <a:t> = 2</a:t>
              </a:r>
              <a:r>
                <a:rPr lang="en-US" altLang="en-US" baseline="30000">
                  <a:solidFill>
                    <a:schemeClr val="hlink"/>
                  </a:solidFill>
                  <a:latin typeface="Symbol" pitchFamily="18" charset="2"/>
                </a:rPr>
                <a:t>Q</a:t>
              </a:r>
              <a:r>
                <a:rPr lang="en-US" altLang="en-US" baseline="30000">
                  <a:solidFill>
                    <a:schemeClr val="hlink"/>
                  </a:solidFill>
                </a:rPr>
                <a:t>(n)</a:t>
              </a:r>
              <a:endParaRPr lang="en-CA" altLang="en-US" baseline="30000">
                <a:solidFill>
                  <a:schemeClr val="hlink"/>
                </a:solidFill>
              </a:endParaRPr>
            </a:p>
          </p:txBody>
        </p:sp>
      </p:grpSp>
      <p:sp>
        <p:nvSpPr>
          <p:cNvPr id="621581" name="Text Box 13"/>
          <p:cNvSpPr txBox="1">
            <a:spLocks noChangeArrowheads="1"/>
          </p:cNvSpPr>
          <p:nvPr/>
        </p:nvSpPr>
        <p:spPr bwMode="auto">
          <a:xfrm>
            <a:off x="282575" y="4373563"/>
            <a:ext cx="38750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Power-constant</a:t>
            </a:r>
          </a:p>
        </p:txBody>
      </p:sp>
      <p:sp>
        <p:nvSpPr>
          <p:cNvPr id="621582" name="Text Box 14"/>
          <p:cNvSpPr txBox="1">
            <a:spLocks noChangeArrowheads="1"/>
          </p:cNvSpPr>
          <p:nvPr/>
        </p:nvSpPr>
        <p:spPr bwMode="auto">
          <a:xfrm>
            <a:off x="304800" y="2239963"/>
            <a:ext cx="36274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Mult-constant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1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1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1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1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1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1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1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1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1573" grpId="0" autoUpdateAnimBg="0"/>
      <p:bldP spid="621574" grpId="0" autoUpdateAnimBg="0"/>
      <p:bldP spid="621581" grpId="0"/>
      <p:bldP spid="621582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71011" name="Text Box 15"/>
          <p:cNvSpPr txBox="1">
            <a:spLocks noChangeArrowheads="1"/>
          </p:cNvSpPr>
          <p:nvPr/>
        </p:nvSpPr>
        <p:spPr bwMode="auto">
          <a:xfrm>
            <a:off x="2438400" y="6049963"/>
            <a:ext cx="5245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Rank constants in significance.</a:t>
            </a:r>
          </a:p>
        </p:txBody>
      </p:sp>
      <p:grpSp>
        <p:nvGrpSpPr>
          <p:cNvPr id="171012" name="Group 16"/>
          <p:cNvGrpSpPr>
            <a:grpSpLocks/>
          </p:cNvGrpSpPr>
          <p:nvPr/>
        </p:nvGrpSpPr>
        <p:grpSpPr bwMode="auto">
          <a:xfrm>
            <a:off x="6835775" y="2025650"/>
            <a:ext cx="1851025" cy="4070350"/>
            <a:chOff x="3691" y="446"/>
            <a:chExt cx="1166" cy="2564"/>
          </a:xfrm>
        </p:grpSpPr>
        <p:grpSp>
          <p:nvGrpSpPr>
            <p:cNvPr id="171040" name="Group 17"/>
            <p:cNvGrpSpPr>
              <a:grpSpLocks/>
            </p:cNvGrpSpPr>
            <p:nvPr/>
          </p:nvGrpSpPr>
          <p:grpSpPr bwMode="auto">
            <a:xfrm>
              <a:off x="3691" y="446"/>
              <a:ext cx="1166" cy="2564"/>
              <a:chOff x="3691" y="446"/>
              <a:chExt cx="1166" cy="2564"/>
            </a:xfrm>
          </p:grpSpPr>
          <p:pic>
            <p:nvPicPr>
              <p:cNvPr id="171042" name="Picture 18" descr="NAPOLEON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91" y="446"/>
                <a:ext cx="1166" cy="25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71043" name="Group 19"/>
              <p:cNvGrpSpPr>
                <a:grpSpLocks/>
              </p:cNvGrpSpPr>
              <p:nvPr/>
            </p:nvGrpSpPr>
            <p:grpSpPr bwMode="auto">
              <a:xfrm rot="-4286940">
                <a:off x="4178" y="817"/>
                <a:ext cx="141" cy="50"/>
                <a:chOff x="4032" y="2817"/>
                <a:chExt cx="417" cy="635"/>
              </a:xfrm>
            </p:grpSpPr>
            <p:sp>
              <p:nvSpPr>
                <p:cNvPr id="171047" name="Oval 2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171048" name="Oval 2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71044" name="Group 22"/>
              <p:cNvGrpSpPr>
                <a:grpSpLocks/>
              </p:cNvGrpSpPr>
              <p:nvPr/>
            </p:nvGrpSpPr>
            <p:grpSpPr bwMode="auto">
              <a:xfrm rot="-4286940">
                <a:off x="4128" y="817"/>
                <a:ext cx="141" cy="50"/>
                <a:chOff x="4032" y="2817"/>
                <a:chExt cx="417" cy="635"/>
              </a:xfrm>
            </p:grpSpPr>
            <p:sp>
              <p:nvSpPr>
                <p:cNvPr id="171045" name="Oval 2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171046" name="Oval 2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171041" name="Oval 25"/>
            <p:cNvSpPr>
              <a:spLocks noChangeArrowheads="1"/>
            </p:cNvSpPr>
            <p:nvPr/>
          </p:nvSpPr>
          <p:spPr bwMode="auto">
            <a:xfrm>
              <a:off x="4074" y="101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Arial Rounded MT Bold" pitchFamily="34" charset="0"/>
              </a:endParaRPr>
            </a:p>
          </p:txBody>
        </p:sp>
      </p:grpSp>
      <p:grpSp>
        <p:nvGrpSpPr>
          <p:cNvPr id="171013" name="Group 26"/>
          <p:cNvGrpSpPr>
            <a:grpSpLocks/>
          </p:cNvGrpSpPr>
          <p:nvPr/>
        </p:nvGrpSpPr>
        <p:grpSpPr bwMode="auto">
          <a:xfrm>
            <a:off x="838200" y="2276475"/>
            <a:ext cx="1660525" cy="3743325"/>
            <a:chOff x="864" y="465"/>
            <a:chExt cx="1046" cy="2358"/>
          </a:xfrm>
        </p:grpSpPr>
        <p:grpSp>
          <p:nvGrpSpPr>
            <p:cNvPr id="171017" name="Group 27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71020" name="Group 28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71022" name="Group 29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71029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030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031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032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033" name="Freeform 34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034" name="Freeform 35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71035" name="Group 36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7103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103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1038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1039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71023" name="Group 41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1027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  <p:sp>
                <p:nvSpPr>
                  <p:cNvPr id="17102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</p:grpSp>
            <p:grpSp>
              <p:nvGrpSpPr>
                <p:cNvPr id="171024" name="Group 44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1025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  <p:sp>
                <p:nvSpPr>
                  <p:cNvPr id="171026" name="Oval 46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</p:grpSp>
          </p:grpSp>
          <p:sp>
            <p:nvSpPr>
              <p:cNvPr id="171021" name="Oval 47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171018" name="Freeform 48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19" name="Freeform 49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1014" name="AutoShape 50"/>
          <p:cNvSpPr>
            <a:spLocks noChangeArrowheads="1"/>
          </p:cNvSpPr>
          <p:nvPr/>
        </p:nvSpPr>
        <p:spPr bwMode="auto">
          <a:xfrm>
            <a:off x="381000" y="990600"/>
            <a:ext cx="4724400" cy="1143000"/>
          </a:xfrm>
          <a:prstGeom prst="cloudCallout">
            <a:avLst>
              <a:gd name="adj1" fmla="val -21741"/>
              <a:gd name="adj2" fmla="val 72083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hlink"/>
              </a:solidFill>
            </a:endParaRPr>
          </a:p>
        </p:txBody>
      </p:sp>
      <p:sp>
        <p:nvSpPr>
          <p:cNvPr id="171015" name="Rectangle 51"/>
          <p:cNvSpPr>
            <a:spLocks noChangeArrowheads="1"/>
          </p:cNvSpPr>
          <p:nvPr/>
        </p:nvSpPr>
        <p:spPr bwMode="auto">
          <a:xfrm>
            <a:off x="609600" y="11430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1016" name="AutoShape 52"/>
          <p:cNvSpPr>
            <a:spLocks noChangeArrowheads="1"/>
          </p:cNvSpPr>
          <p:nvPr/>
        </p:nvSpPr>
        <p:spPr bwMode="auto">
          <a:xfrm>
            <a:off x="2971800" y="2286000"/>
            <a:ext cx="3733800" cy="1905000"/>
          </a:xfrm>
          <a:prstGeom prst="wedgeRoundRectCallout">
            <a:avLst>
              <a:gd name="adj1" fmla="val 72620"/>
              <a:gd name="adj2" fmla="val -12833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Tell me the most significant thing about your function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72035" name="Rectangle 39"/>
          <p:cNvSpPr>
            <a:spLocks noChangeArrowheads="1"/>
          </p:cNvSpPr>
          <p:nvPr/>
        </p:nvSpPr>
        <p:spPr bwMode="auto">
          <a:xfrm>
            <a:off x="1981200" y="17526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2036" name="Rectangle 41"/>
          <p:cNvSpPr>
            <a:spLocks noChangeArrowheads="1"/>
          </p:cNvSpPr>
          <p:nvPr/>
        </p:nvSpPr>
        <p:spPr bwMode="auto">
          <a:xfrm>
            <a:off x="1981200" y="26670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9·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2037" name="Text Box 42"/>
          <p:cNvSpPr txBox="1">
            <a:spLocks noChangeArrowheads="1"/>
          </p:cNvSpPr>
          <p:nvPr/>
        </p:nvSpPr>
        <p:spPr bwMode="auto">
          <a:xfrm>
            <a:off x="3886200" y="2087563"/>
            <a:ext cx="546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vs</a:t>
            </a:r>
          </a:p>
        </p:txBody>
      </p:sp>
      <p:sp>
        <p:nvSpPr>
          <p:cNvPr id="172038" name="Text Box 43"/>
          <p:cNvSpPr txBox="1">
            <a:spLocks noChangeArrowheads="1"/>
          </p:cNvSpPr>
          <p:nvPr/>
        </p:nvSpPr>
        <p:spPr bwMode="auto">
          <a:xfrm>
            <a:off x="2424113" y="3676650"/>
            <a:ext cx="2554287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additive: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multiplicative:</a:t>
            </a:r>
          </a:p>
        </p:txBody>
      </p:sp>
      <p:sp>
        <p:nvSpPr>
          <p:cNvPr id="601132" name="Rectangle 44"/>
          <p:cNvSpPr>
            <a:spLocks noChangeArrowheads="1"/>
          </p:cNvSpPr>
          <p:nvPr/>
        </p:nvSpPr>
        <p:spPr bwMode="auto">
          <a:xfrm>
            <a:off x="5240338" y="4114800"/>
            <a:ext cx="7032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9/8</a:t>
            </a:r>
          </a:p>
        </p:txBody>
      </p:sp>
      <p:sp>
        <p:nvSpPr>
          <p:cNvPr id="601133" name="Rectangle 45"/>
          <p:cNvSpPr>
            <a:spLocks noChangeArrowheads="1"/>
          </p:cNvSpPr>
          <p:nvPr/>
        </p:nvSpPr>
        <p:spPr bwMode="auto">
          <a:xfrm>
            <a:off x="4903788" y="3657600"/>
            <a:ext cx="15732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</a:p>
        </p:txBody>
      </p:sp>
      <p:sp>
        <p:nvSpPr>
          <p:cNvPr id="172041" name="Oval 47"/>
          <p:cNvSpPr>
            <a:spLocks noChangeArrowheads="1"/>
          </p:cNvSpPr>
          <p:nvPr/>
        </p:nvSpPr>
        <p:spPr bwMode="auto">
          <a:xfrm>
            <a:off x="3000375" y="1828800"/>
            <a:ext cx="423863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72042" name="Text Box 48"/>
          <p:cNvSpPr txBox="1">
            <a:spLocks noChangeArrowheads="1"/>
          </p:cNvSpPr>
          <p:nvPr/>
        </p:nvSpPr>
        <p:spPr bwMode="auto">
          <a:xfrm>
            <a:off x="1917700" y="685800"/>
            <a:ext cx="5245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Rank constants in significance.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1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1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1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1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1132" grpId="0"/>
      <p:bldP spid="601133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73059" name="Rectangle 3"/>
          <p:cNvSpPr>
            <a:spLocks noChangeArrowheads="1"/>
          </p:cNvSpPr>
          <p:nvPr/>
        </p:nvSpPr>
        <p:spPr bwMode="auto">
          <a:xfrm>
            <a:off x="1981200" y="17526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3060" name="Rectangle 4"/>
          <p:cNvSpPr>
            <a:spLocks noChangeArrowheads="1"/>
          </p:cNvSpPr>
          <p:nvPr/>
        </p:nvSpPr>
        <p:spPr bwMode="auto">
          <a:xfrm>
            <a:off x="1981200" y="26670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6·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3061" name="Text Box 5"/>
          <p:cNvSpPr txBox="1">
            <a:spLocks noChangeArrowheads="1"/>
          </p:cNvSpPr>
          <p:nvPr/>
        </p:nvSpPr>
        <p:spPr bwMode="auto">
          <a:xfrm>
            <a:off x="3886200" y="2087563"/>
            <a:ext cx="546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vs</a:t>
            </a:r>
          </a:p>
        </p:txBody>
      </p:sp>
      <p:sp>
        <p:nvSpPr>
          <p:cNvPr id="602119" name="Rectangle 7"/>
          <p:cNvSpPr>
            <a:spLocks noChangeArrowheads="1"/>
          </p:cNvSpPr>
          <p:nvPr/>
        </p:nvSpPr>
        <p:spPr bwMode="auto">
          <a:xfrm>
            <a:off x="5078413" y="4144963"/>
            <a:ext cx="7127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≈</a:t>
            </a:r>
            <a:r>
              <a:rPr lang="en-US" altLang="en-US">
                <a:solidFill>
                  <a:schemeClr val="accent1"/>
                </a:solidFill>
              </a:rPr>
              <a:t> 1</a:t>
            </a:r>
          </a:p>
        </p:txBody>
      </p:sp>
      <p:sp>
        <p:nvSpPr>
          <p:cNvPr id="602120" name="Rectangle 8"/>
          <p:cNvSpPr>
            <a:spLocks noChangeArrowheads="1"/>
          </p:cNvSpPr>
          <p:nvPr/>
        </p:nvSpPr>
        <p:spPr bwMode="auto">
          <a:xfrm>
            <a:off x="5194300" y="3611563"/>
            <a:ext cx="520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3064" name="Oval 9"/>
          <p:cNvSpPr>
            <a:spLocks noChangeArrowheads="1"/>
          </p:cNvSpPr>
          <p:nvPr/>
        </p:nvSpPr>
        <p:spPr bwMode="auto">
          <a:xfrm>
            <a:off x="5214938" y="1828800"/>
            <a:ext cx="423862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73065" name="Text Box 10"/>
          <p:cNvSpPr txBox="1">
            <a:spLocks noChangeArrowheads="1"/>
          </p:cNvSpPr>
          <p:nvPr/>
        </p:nvSpPr>
        <p:spPr bwMode="auto">
          <a:xfrm>
            <a:off x="1917700" y="685800"/>
            <a:ext cx="5245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Rank constants in significance.</a:t>
            </a:r>
          </a:p>
        </p:txBody>
      </p:sp>
      <p:sp>
        <p:nvSpPr>
          <p:cNvPr id="173066" name="Text Box 11"/>
          <p:cNvSpPr txBox="1">
            <a:spLocks noChangeArrowheads="1"/>
          </p:cNvSpPr>
          <p:nvPr/>
        </p:nvSpPr>
        <p:spPr bwMode="auto">
          <a:xfrm>
            <a:off x="2424113" y="3676650"/>
            <a:ext cx="2554287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additive: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multiplicative: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2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2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2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2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2119" grpId="0"/>
      <p:bldP spid="602120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74083" name="Rectangle 3"/>
          <p:cNvSpPr>
            <a:spLocks noChangeArrowheads="1"/>
          </p:cNvSpPr>
          <p:nvPr/>
        </p:nvSpPr>
        <p:spPr bwMode="auto">
          <a:xfrm>
            <a:off x="1981200" y="17526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4084" name="Rectangle 4"/>
          <p:cNvSpPr>
            <a:spLocks noChangeArrowheads="1"/>
          </p:cNvSpPr>
          <p:nvPr/>
        </p:nvSpPr>
        <p:spPr bwMode="auto">
          <a:xfrm>
            <a:off x="1981200" y="26670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174085" name="Text Box 5"/>
          <p:cNvSpPr txBox="1">
            <a:spLocks noChangeArrowheads="1"/>
          </p:cNvSpPr>
          <p:nvPr/>
        </p:nvSpPr>
        <p:spPr bwMode="auto">
          <a:xfrm>
            <a:off x="3886200" y="2087563"/>
            <a:ext cx="546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vs</a:t>
            </a:r>
          </a:p>
        </p:txBody>
      </p:sp>
      <p:sp>
        <p:nvSpPr>
          <p:cNvPr id="603142" name="Rectangle 6"/>
          <p:cNvSpPr>
            <a:spLocks noChangeArrowheads="1"/>
          </p:cNvSpPr>
          <p:nvPr/>
        </p:nvSpPr>
        <p:spPr bwMode="auto">
          <a:xfrm>
            <a:off x="5078413" y="4144963"/>
            <a:ext cx="7127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≈</a:t>
            </a:r>
            <a:r>
              <a:rPr lang="en-US" altLang="en-US">
                <a:solidFill>
                  <a:schemeClr val="accent1"/>
                </a:solidFill>
              </a:rPr>
              <a:t> 1</a:t>
            </a:r>
          </a:p>
        </p:txBody>
      </p:sp>
      <p:sp>
        <p:nvSpPr>
          <p:cNvPr id="603143" name="Rectangle 7"/>
          <p:cNvSpPr>
            <a:spLocks noChangeArrowheads="1"/>
          </p:cNvSpPr>
          <p:nvPr/>
        </p:nvSpPr>
        <p:spPr bwMode="auto">
          <a:xfrm>
            <a:off x="4724400" y="3611563"/>
            <a:ext cx="12525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≈</a:t>
            </a:r>
            <a:r>
              <a:rPr lang="en-US" altLang="en-US">
                <a:solidFill>
                  <a:schemeClr val="hlink"/>
                </a:solidFill>
              </a:rPr>
              <a:t>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hlink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174088" name="Oval 8"/>
          <p:cNvSpPr>
            <a:spLocks noChangeArrowheads="1"/>
          </p:cNvSpPr>
          <p:nvPr/>
        </p:nvSpPr>
        <p:spPr bwMode="auto">
          <a:xfrm>
            <a:off x="5672138" y="1752600"/>
            <a:ext cx="423862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74089" name="Text Box 9"/>
          <p:cNvSpPr txBox="1">
            <a:spLocks noChangeArrowheads="1"/>
          </p:cNvSpPr>
          <p:nvPr/>
        </p:nvSpPr>
        <p:spPr bwMode="auto">
          <a:xfrm>
            <a:off x="1917700" y="685800"/>
            <a:ext cx="5245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Rank constants in significance.</a:t>
            </a:r>
          </a:p>
        </p:txBody>
      </p:sp>
      <p:sp>
        <p:nvSpPr>
          <p:cNvPr id="174090" name="Text Box 10"/>
          <p:cNvSpPr txBox="1">
            <a:spLocks noChangeArrowheads="1"/>
          </p:cNvSpPr>
          <p:nvPr/>
        </p:nvSpPr>
        <p:spPr bwMode="auto">
          <a:xfrm>
            <a:off x="2424113" y="3676650"/>
            <a:ext cx="2554287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additive: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multiplicative: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3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3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3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3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3142" grpId="0"/>
      <p:bldP spid="60314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3505200"/>
            <a:ext cx="26670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paper</a:t>
            </a:r>
          </a:p>
          <a:p>
            <a:pPr eaLnBrk="1" hangingPunct="1"/>
            <a:r>
              <a:rPr lang="en-US" altLang="en-US" smtClean="0"/>
              <a:t># of bits</a:t>
            </a:r>
          </a:p>
          <a:p>
            <a:pPr eaLnBrk="1" hangingPunct="1"/>
            <a:r>
              <a:rPr lang="en-US" altLang="en-US" smtClean="0"/>
              <a:t># of digits</a:t>
            </a:r>
          </a:p>
          <a:p>
            <a:pPr eaLnBrk="1" hangingPunct="1"/>
            <a:r>
              <a:rPr lang="en-US" altLang="en-US" smtClean="0"/>
              <a:t>Value   </a:t>
            </a:r>
          </a:p>
        </p:txBody>
      </p:sp>
      <p:sp>
        <p:nvSpPr>
          <p:cNvPr id="1843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2667000" y="3505200"/>
            <a:ext cx="28956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2 in</a:t>
            </a:r>
            <a:r>
              <a:rPr lang="en-US" altLang="en-US" baseline="30000" smtClean="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17 bits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5 digits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83920</a:t>
            </a:r>
          </a:p>
        </p:txBody>
      </p:sp>
      <p:sp>
        <p:nvSpPr>
          <p:cNvPr id="18437" name="Rectangle 5"/>
          <p:cNvSpPr>
            <a:spLocks noChangeArrowheads="1"/>
          </p:cNvSpPr>
          <p:nvPr/>
        </p:nvSpPr>
        <p:spPr bwMode="auto">
          <a:xfrm>
            <a:off x="5410200" y="3505200"/>
            <a:ext cx="3124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66FF66"/>
                </a:solidFill>
              </a:rPr>
              <a:t>Intuitive</a:t>
            </a:r>
          </a:p>
          <a:p>
            <a:pPr eaLnBrk="1" hangingPunct="1"/>
            <a:r>
              <a:rPr lang="en-US" altLang="en-US" sz="2800">
                <a:solidFill>
                  <a:srgbClr val="66FF66"/>
                </a:solidFill>
              </a:rPr>
              <a:t>Formal</a:t>
            </a:r>
          </a:p>
          <a:p>
            <a:pPr eaLnBrk="1" hangingPunct="1"/>
            <a:r>
              <a:rPr lang="en-US" altLang="en-US" sz="2800">
                <a:solidFill>
                  <a:srgbClr val="66FF66"/>
                </a:solidFill>
              </a:rPr>
              <a:t>Reasonable</a:t>
            </a:r>
          </a:p>
          <a:p>
            <a:pPr eaLnBrk="1" hangingPunct="1"/>
            <a:r>
              <a:rPr lang="en-US" altLang="en-US" sz="2800">
                <a:solidFill>
                  <a:schemeClr val="hlink"/>
                </a:solidFill>
              </a:rPr>
              <a:t>Unreasonable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18438" name="Text Box 6"/>
          <p:cNvSpPr txBox="1">
            <a:spLocks noChangeArrowheads="1"/>
          </p:cNvSpPr>
          <p:nvPr/>
        </p:nvSpPr>
        <p:spPr bwMode="auto">
          <a:xfrm>
            <a:off x="5486400" y="5638800"/>
            <a:ext cx="3657600" cy="1458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# of bits =  log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(Value) Value =  2</a:t>
            </a:r>
            <a:r>
              <a:rPr lang="en-US" altLang="en-US" sz="2800" baseline="30000">
                <a:solidFill>
                  <a:schemeClr val="accent2"/>
                </a:solidFill>
              </a:rPr>
              <a:t># of bits</a:t>
            </a:r>
            <a:r>
              <a:rPr lang="en-US" altLang="en-US" sz="2800">
                <a:solidFill>
                  <a:schemeClr val="accent2"/>
                </a:solidFill>
              </a:rPr>
              <a:t>  </a:t>
            </a:r>
            <a:endParaRPr lang="en-CA" altLang="en-US" sz="280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CA" altLang="en-US" sz="2800">
              <a:solidFill>
                <a:schemeClr val="accent2"/>
              </a:solidFill>
            </a:endParaRPr>
          </a:p>
        </p:txBody>
      </p:sp>
      <p:grpSp>
        <p:nvGrpSpPr>
          <p:cNvPr id="18439" name="Group 7"/>
          <p:cNvGrpSpPr>
            <a:grpSpLocks/>
          </p:cNvGrpSpPr>
          <p:nvPr/>
        </p:nvGrpSpPr>
        <p:grpSpPr bwMode="auto">
          <a:xfrm>
            <a:off x="3159125" y="1143000"/>
            <a:ext cx="2860675" cy="2362200"/>
            <a:chOff x="96" y="720"/>
            <a:chExt cx="1802" cy="1488"/>
          </a:xfrm>
        </p:grpSpPr>
        <p:sp>
          <p:nvSpPr>
            <p:cNvPr id="18440" name="Text Box 8"/>
            <p:cNvSpPr txBox="1">
              <a:spLocks noChangeArrowheads="1"/>
            </p:cNvSpPr>
            <p:nvPr/>
          </p:nvSpPr>
          <p:spPr bwMode="auto">
            <a:xfrm>
              <a:off x="624" y="1843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2’’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8441" name="AutoShape 9"/>
            <p:cNvSpPr>
              <a:spLocks noChangeArrowheads="1"/>
            </p:cNvSpPr>
            <p:nvPr/>
          </p:nvSpPr>
          <p:spPr bwMode="auto">
            <a:xfrm>
              <a:off x="96" y="1085"/>
              <a:ext cx="1200" cy="720"/>
            </a:xfrm>
            <a:prstGeom prst="horizontalScroll">
              <a:avLst>
                <a:gd name="adj" fmla="val 125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/>
                <a:t>83920</a:t>
              </a:r>
              <a:endParaRPr lang="en-CA" altLang="en-US" sz="4400"/>
            </a:p>
          </p:txBody>
        </p:sp>
        <p:sp>
          <p:nvSpPr>
            <p:cNvPr id="18442" name="AutoShape 10"/>
            <p:cNvSpPr>
              <a:spLocks/>
            </p:cNvSpPr>
            <p:nvPr/>
          </p:nvSpPr>
          <p:spPr bwMode="auto">
            <a:xfrm rot="5400000" flipV="1">
              <a:off x="600" y="725"/>
              <a:ext cx="192" cy="816"/>
            </a:xfrm>
            <a:prstGeom prst="leftBrace">
              <a:avLst>
                <a:gd name="adj1" fmla="val 35417"/>
                <a:gd name="adj2" fmla="val 50000"/>
              </a:avLst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8443" name="Text Box 11"/>
            <p:cNvSpPr txBox="1">
              <a:spLocks noChangeArrowheads="1"/>
            </p:cNvSpPr>
            <p:nvPr/>
          </p:nvSpPr>
          <p:spPr bwMode="auto">
            <a:xfrm>
              <a:off x="576" y="72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5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18444" name="Line 12"/>
            <p:cNvSpPr>
              <a:spLocks noChangeShapeType="1"/>
            </p:cNvSpPr>
            <p:nvPr/>
          </p:nvSpPr>
          <p:spPr bwMode="auto">
            <a:xfrm>
              <a:off x="142" y="1853"/>
              <a:ext cx="115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Line 13"/>
            <p:cNvSpPr>
              <a:spLocks noChangeShapeType="1"/>
            </p:cNvSpPr>
            <p:nvPr/>
          </p:nvSpPr>
          <p:spPr bwMode="auto">
            <a:xfrm>
              <a:off x="1440" y="1133"/>
              <a:ext cx="0" cy="67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Text Box 14"/>
            <p:cNvSpPr txBox="1">
              <a:spLocks noChangeArrowheads="1"/>
            </p:cNvSpPr>
            <p:nvPr/>
          </p:nvSpPr>
          <p:spPr bwMode="auto">
            <a:xfrm>
              <a:off x="1484" y="1277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1’’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75107" name="Rectangle 3"/>
          <p:cNvSpPr>
            <a:spLocks noChangeArrowheads="1"/>
          </p:cNvSpPr>
          <p:nvPr/>
        </p:nvSpPr>
        <p:spPr bwMode="auto">
          <a:xfrm>
            <a:off x="1981200" y="17526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5108" name="Rectangle 4"/>
          <p:cNvSpPr>
            <a:spLocks noChangeArrowheads="1"/>
          </p:cNvSpPr>
          <p:nvPr/>
        </p:nvSpPr>
        <p:spPr bwMode="auto">
          <a:xfrm>
            <a:off x="1981200" y="26670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5n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5109" name="Text Box 5"/>
          <p:cNvSpPr txBox="1">
            <a:spLocks noChangeArrowheads="1"/>
          </p:cNvSpPr>
          <p:nvPr/>
        </p:nvSpPr>
        <p:spPr bwMode="auto">
          <a:xfrm>
            <a:off x="3886200" y="2087563"/>
            <a:ext cx="546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vs</a:t>
            </a:r>
          </a:p>
        </p:txBody>
      </p:sp>
      <p:sp>
        <p:nvSpPr>
          <p:cNvPr id="175110" name="Text Box 6"/>
          <p:cNvSpPr txBox="1">
            <a:spLocks noChangeArrowheads="1"/>
          </p:cNvSpPr>
          <p:nvPr/>
        </p:nvSpPr>
        <p:spPr bwMode="auto">
          <a:xfrm>
            <a:off x="2424113" y="3676650"/>
            <a:ext cx="2554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multiplicative:</a:t>
            </a:r>
          </a:p>
        </p:txBody>
      </p:sp>
      <p:sp>
        <p:nvSpPr>
          <p:cNvPr id="604167" name="Rectangle 7"/>
          <p:cNvSpPr>
            <a:spLocks noChangeArrowheads="1"/>
          </p:cNvSpPr>
          <p:nvPr/>
        </p:nvSpPr>
        <p:spPr bwMode="auto">
          <a:xfrm>
            <a:off x="5422900" y="3733800"/>
            <a:ext cx="5207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</a:p>
        </p:txBody>
      </p:sp>
      <p:sp>
        <p:nvSpPr>
          <p:cNvPr id="175112" name="Oval 9"/>
          <p:cNvSpPr>
            <a:spLocks noChangeArrowheads="1"/>
          </p:cNvSpPr>
          <p:nvPr/>
        </p:nvSpPr>
        <p:spPr bwMode="auto">
          <a:xfrm>
            <a:off x="3462338" y="1752600"/>
            <a:ext cx="423862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75113" name="Text Box 10"/>
          <p:cNvSpPr txBox="1">
            <a:spLocks noChangeArrowheads="1"/>
          </p:cNvSpPr>
          <p:nvPr/>
        </p:nvSpPr>
        <p:spPr bwMode="auto">
          <a:xfrm>
            <a:off x="1917700" y="685800"/>
            <a:ext cx="5245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Rank constants in significance.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167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76131" name="Rectangle 3"/>
          <p:cNvSpPr>
            <a:spLocks noChangeArrowheads="1"/>
          </p:cNvSpPr>
          <p:nvPr/>
        </p:nvSpPr>
        <p:spPr bwMode="auto">
          <a:xfrm>
            <a:off x="1981200" y="17526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6132" name="Rectangle 4"/>
          <p:cNvSpPr>
            <a:spLocks noChangeArrowheads="1"/>
          </p:cNvSpPr>
          <p:nvPr/>
        </p:nvSpPr>
        <p:spPr bwMode="auto">
          <a:xfrm>
            <a:off x="1981200" y="26670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101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6133" name="Text Box 5"/>
          <p:cNvSpPr txBox="1">
            <a:spLocks noChangeArrowheads="1"/>
          </p:cNvSpPr>
          <p:nvPr/>
        </p:nvSpPr>
        <p:spPr bwMode="auto">
          <a:xfrm>
            <a:off x="3886200" y="2087563"/>
            <a:ext cx="546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vs</a:t>
            </a:r>
          </a:p>
        </p:txBody>
      </p:sp>
      <p:sp>
        <p:nvSpPr>
          <p:cNvPr id="176134" name="Text Box 6"/>
          <p:cNvSpPr txBox="1">
            <a:spLocks noChangeArrowheads="1"/>
          </p:cNvSpPr>
          <p:nvPr/>
        </p:nvSpPr>
        <p:spPr bwMode="auto">
          <a:xfrm>
            <a:off x="2424113" y="3676650"/>
            <a:ext cx="2554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multiplicative:</a:t>
            </a:r>
          </a:p>
        </p:txBody>
      </p:sp>
      <p:sp>
        <p:nvSpPr>
          <p:cNvPr id="605191" name="Rectangle 7"/>
          <p:cNvSpPr>
            <a:spLocks noChangeArrowheads="1"/>
          </p:cNvSpPr>
          <p:nvPr/>
        </p:nvSpPr>
        <p:spPr bwMode="auto">
          <a:xfrm>
            <a:off x="5334000" y="3687763"/>
            <a:ext cx="387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n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  <p:sp>
        <p:nvSpPr>
          <p:cNvPr id="176136" name="Oval 8"/>
          <p:cNvSpPr>
            <a:spLocks noChangeArrowheads="1"/>
          </p:cNvSpPr>
          <p:nvPr/>
        </p:nvSpPr>
        <p:spPr bwMode="auto">
          <a:xfrm>
            <a:off x="4376738" y="1752600"/>
            <a:ext cx="423862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76137" name="Text Box 9"/>
          <p:cNvSpPr txBox="1">
            <a:spLocks noChangeArrowheads="1"/>
          </p:cNvSpPr>
          <p:nvPr/>
        </p:nvSpPr>
        <p:spPr bwMode="auto">
          <a:xfrm>
            <a:off x="1917700" y="685800"/>
            <a:ext cx="5245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Rank constants in significance.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5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5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5191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77155" name="Rectangle 3"/>
          <p:cNvSpPr>
            <a:spLocks noChangeArrowheads="1"/>
          </p:cNvSpPr>
          <p:nvPr/>
        </p:nvSpPr>
        <p:spPr bwMode="auto">
          <a:xfrm>
            <a:off x="2209800" y="25908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7156" name="Text Box 9"/>
          <p:cNvSpPr txBox="1">
            <a:spLocks noChangeArrowheads="1"/>
          </p:cNvSpPr>
          <p:nvPr/>
        </p:nvSpPr>
        <p:spPr bwMode="auto">
          <a:xfrm>
            <a:off x="1917700" y="685800"/>
            <a:ext cx="5245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Rank constants in significance.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727450" y="3124200"/>
            <a:ext cx="387350" cy="838200"/>
            <a:chOff x="2204" y="1344"/>
            <a:chExt cx="244" cy="528"/>
          </a:xfrm>
        </p:grpSpPr>
        <p:sp>
          <p:nvSpPr>
            <p:cNvPr id="177173" name="Text Box 10"/>
            <p:cNvSpPr txBox="1">
              <a:spLocks noChangeArrowheads="1"/>
            </p:cNvSpPr>
            <p:nvPr/>
          </p:nvSpPr>
          <p:spPr bwMode="auto">
            <a:xfrm>
              <a:off x="2204" y="1507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1</a:t>
              </a:r>
            </a:p>
          </p:txBody>
        </p:sp>
        <p:sp>
          <p:nvSpPr>
            <p:cNvPr id="177174" name="Line 11"/>
            <p:cNvSpPr>
              <a:spLocks noChangeShapeType="1"/>
            </p:cNvSpPr>
            <p:nvPr/>
          </p:nvSpPr>
          <p:spPr bwMode="auto">
            <a:xfrm flipV="1">
              <a:off x="2322" y="1344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4641850" y="3124200"/>
            <a:ext cx="387350" cy="838200"/>
            <a:chOff x="2204" y="1344"/>
            <a:chExt cx="244" cy="528"/>
          </a:xfrm>
        </p:grpSpPr>
        <p:sp>
          <p:nvSpPr>
            <p:cNvPr id="177171" name="Text Box 14"/>
            <p:cNvSpPr txBox="1">
              <a:spLocks noChangeArrowheads="1"/>
            </p:cNvSpPr>
            <p:nvPr/>
          </p:nvSpPr>
          <p:spPr bwMode="auto">
            <a:xfrm>
              <a:off x="2204" y="1507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2</a:t>
              </a:r>
            </a:p>
          </p:txBody>
        </p:sp>
        <p:sp>
          <p:nvSpPr>
            <p:cNvPr id="177172" name="Line 15"/>
            <p:cNvSpPr>
              <a:spLocks noChangeShapeType="1"/>
            </p:cNvSpPr>
            <p:nvPr/>
          </p:nvSpPr>
          <p:spPr bwMode="auto">
            <a:xfrm flipV="1">
              <a:off x="2322" y="1344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3241675" y="3124200"/>
            <a:ext cx="387350" cy="838200"/>
            <a:chOff x="2204" y="1344"/>
            <a:chExt cx="244" cy="528"/>
          </a:xfrm>
        </p:grpSpPr>
        <p:sp>
          <p:nvSpPr>
            <p:cNvPr id="177169" name="Text Box 17"/>
            <p:cNvSpPr txBox="1">
              <a:spLocks noChangeArrowheads="1"/>
            </p:cNvSpPr>
            <p:nvPr/>
          </p:nvSpPr>
          <p:spPr bwMode="auto">
            <a:xfrm>
              <a:off x="2204" y="1507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3</a:t>
              </a:r>
            </a:p>
          </p:txBody>
        </p:sp>
        <p:sp>
          <p:nvSpPr>
            <p:cNvPr id="177170" name="Line 18"/>
            <p:cNvSpPr>
              <a:spLocks noChangeShapeType="1"/>
            </p:cNvSpPr>
            <p:nvPr/>
          </p:nvSpPr>
          <p:spPr bwMode="auto">
            <a:xfrm flipV="1">
              <a:off x="2322" y="1344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19"/>
          <p:cNvGrpSpPr>
            <a:grpSpLocks/>
          </p:cNvGrpSpPr>
          <p:nvPr/>
        </p:nvGrpSpPr>
        <p:grpSpPr bwMode="auto">
          <a:xfrm>
            <a:off x="3425825" y="3124200"/>
            <a:ext cx="522288" cy="838200"/>
            <a:chOff x="2119" y="1344"/>
            <a:chExt cx="329" cy="528"/>
          </a:xfrm>
        </p:grpSpPr>
        <p:sp>
          <p:nvSpPr>
            <p:cNvPr id="177167" name="Text Box 20"/>
            <p:cNvSpPr txBox="1">
              <a:spLocks noChangeArrowheads="1"/>
            </p:cNvSpPr>
            <p:nvPr/>
          </p:nvSpPr>
          <p:spPr bwMode="auto">
            <a:xfrm>
              <a:off x="2119" y="1507"/>
              <a:ext cx="3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1’</a:t>
              </a:r>
            </a:p>
          </p:txBody>
        </p:sp>
        <p:sp>
          <p:nvSpPr>
            <p:cNvPr id="177168" name="Line 21"/>
            <p:cNvSpPr>
              <a:spLocks noChangeShapeType="1"/>
            </p:cNvSpPr>
            <p:nvPr/>
          </p:nvSpPr>
          <p:spPr bwMode="auto">
            <a:xfrm flipV="1">
              <a:off x="2322" y="1344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5937250" y="3109913"/>
            <a:ext cx="387350" cy="838200"/>
            <a:chOff x="2204" y="1344"/>
            <a:chExt cx="244" cy="528"/>
          </a:xfrm>
        </p:grpSpPr>
        <p:sp>
          <p:nvSpPr>
            <p:cNvPr id="177165" name="Text Box 23"/>
            <p:cNvSpPr txBox="1">
              <a:spLocks noChangeArrowheads="1"/>
            </p:cNvSpPr>
            <p:nvPr/>
          </p:nvSpPr>
          <p:spPr bwMode="auto">
            <a:xfrm>
              <a:off x="2204" y="1507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4</a:t>
              </a:r>
            </a:p>
          </p:txBody>
        </p:sp>
        <p:sp>
          <p:nvSpPr>
            <p:cNvPr id="177166" name="Line 24"/>
            <p:cNvSpPr>
              <a:spLocks noChangeShapeType="1"/>
            </p:cNvSpPr>
            <p:nvPr/>
          </p:nvSpPr>
          <p:spPr bwMode="auto">
            <a:xfrm flipV="1">
              <a:off x="2322" y="1344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25"/>
          <p:cNvGrpSpPr>
            <a:grpSpLocks/>
          </p:cNvGrpSpPr>
          <p:nvPr/>
        </p:nvGrpSpPr>
        <p:grpSpPr bwMode="auto">
          <a:xfrm>
            <a:off x="5480050" y="3095625"/>
            <a:ext cx="387350" cy="838200"/>
            <a:chOff x="2204" y="1344"/>
            <a:chExt cx="244" cy="528"/>
          </a:xfrm>
        </p:grpSpPr>
        <p:sp>
          <p:nvSpPr>
            <p:cNvPr id="177163" name="Text Box 26"/>
            <p:cNvSpPr txBox="1">
              <a:spLocks noChangeArrowheads="1"/>
            </p:cNvSpPr>
            <p:nvPr/>
          </p:nvSpPr>
          <p:spPr bwMode="auto">
            <a:xfrm>
              <a:off x="2204" y="1507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5</a:t>
              </a:r>
            </a:p>
          </p:txBody>
        </p:sp>
        <p:sp>
          <p:nvSpPr>
            <p:cNvPr id="177164" name="Line 27"/>
            <p:cNvSpPr>
              <a:spLocks noChangeShapeType="1"/>
            </p:cNvSpPr>
            <p:nvPr/>
          </p:nvSpPr>
          <p:spPr bwMode="auto">
            <a:xfrm flipV="1">
              <a:off x="2322" y="1344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78179" name="Rectangle 3"/>
          <p:cNvSpPr>
            <a:spLocks noChangeArrowheads="1"/>
          </p:cNvSpPr>
          <p:nvPr/>
        </p:nvSpPr>
        <p:spPr bwMode="auto">
          <a:xfrm>
            <a:off x="2209800" y="25908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8180" name="Text Box 4"/>
          <p:cNvSpPr txBox="1">
            <a:spLocks noChangeArrowheads="1"/>
          </p:cNvSpPr>
          <p:nvPr/>
        </p:nvSpPr>
        <p:spPr bwMode="auto">
          <a:xfrm>
            <a:off x="1917700" y="685800"/>
            <a:ext cx="5245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Rank constants in significance.</a:t>
            </a:r>
          </a:p>
        </p:txBody>
      </p:sp>
      <p:sp>
        <p:nvSpPr>
          <p:cNvPr id="178181" name="Text Box 25"/>
          <p:cNvSpPr txBox="1">
            <a:spLocks noChangeArrowheads="1"/>
          </p:cNvSpPr>
          <p:nvPr/>
        </p:nvSpPr>
        <p:spPr bwMode="auto">
          <a:xfrm>
            <a:off x="1997075" y="3306763"/>
            <a:ext cx="52419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Significant       Less significant</a:t>
            </a:r>
          </a:p>
        </p:txBody>
      </p:sp>
      <p:sp>
        <p:nvSpPr>
          <p:cNvPr id="178182" name="Line 26"/>
          <p:cNvSpPr>
            <a:spLocks noChangeShapeType="1"/>
          </p:cNvSpPr>
          <p:nvPr/>
        </p:nvSpPr>
        <p:spPr bwMode="auto">
          <a:xfrm flipV="1">
            <a:off x="3292475" y="3124200"/>
            <a:ext cx="45720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183" name="Line 27"/>
          <p:cNvSpPr>
            <a:spLocks noChangeShapeType="1"/>
          </p:cNvSpPr>
          <p:nvPr/>
        </p:nvSpPr>
        <p:spPr bwMode="auto">
          <a:xfrm flipH="1" flipV="1">
            <a:off x="4664075" y="3124200"/>
            <a:ext cx="3048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8184" name="Group 28"/>
          <p:cNvGrpSpPr>
            <a:grpSpLocks/>
          </p:cNvGrpSpPr>
          <p:nvPr/>
        </p:nvGrpSpPr>
        <p:grpSpPr bwMode="auto">
          <a:xfrm>
            <a:off x="3494088" y="1981200"/>
            <a:ext cx="3211512" cy="685800"/>
            <a:chOff x="2201" y="1248"/>
            <a:chExt cx="2023" cy="432"/>
          </a:xfrm>
        </p:grpSpPr>
        <p:sp>
          <p:nvSpPr>
            <p:cNvPr id="178185" name="Rectangle 29"/>
            <p:cNvSpPr>
              <a:spLocks noChangeArrowheads="1"/>
            </p:cNvSpPr>
            <p:nvPr/>
          </p:nvSpPr>
          <p:spPr bwMode="auto">
            <a:xfrm>
              <a:off x="3113" y="1248"/>
              <a:ext cx="111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Irrelevant</a:t>
              </a:r>
            </a:p>
          </p:txBody>
        </p:sp>
        <p:sp>
          <p:nvSpPr>
            <p:cNvPr id="178186" name="Line 30"/>
            <p:cNvSpPr>
              <a:spLocks noChangeShapeType="1"/>
            </p:cNvSpPr>
            <p:nvPr/>
          </p:nvSpPr>
          <p:spPr bwMode="auto">
            <a:xfrm flipH="1">
              <a:off x="2201" y="1488"/>
              <a:ext cx="912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87" name="Line 31"/>
            <p:cNvSpPr>
              <a:spLocks noChangeShapeType="1"/>
            </p:cNvSpPr>
            <p:nvPr/>
          </p:nvSpPr>
          <p:spPr bwMode="auto">
            <a:xfrm>
              <a:off x="3648" y="153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grpSp>
        <p:nvGrpSpPr>
          <p:cNvPr id="179203" name="Group 4"/>
          <p:cNvGrpSpPr>
            <a:grpSpLocks/>
          </p:cNvGrpSpPr>
          <p:nvPr/>
        </p:nvGrpSpPr>
        <p:grpSpPr bwMode="auto">
          <a:xfrm>
            <a:off x="6835775" y="2025650"/>
            <a:ext cx="1851025" cy="4070350"/>
            <a:chOff x="3691" y="446"/>
            <a:chExt cx="1166" cy="2564"/>
          </a:xfrm>
        </p:grpSpPr>
        <p:grpSp>
          <p:nvGrpSpPr>
            <p:cNvPr id="179238" name="Group 5"/>
            <p:cNvGrpSpPr>
              <a:grpSpLocks/>
            </p:cNvGrpSpPr>
            <p:nvPr/>
          </p:nvGrpSpPr>
          <p:grpSpPr bwMode="auto">
            <a:xfrm>
              <a:off x="3691" y="446"/>
              <a:ext cx="1166" cy="2564"/>
              <a:chOff x="3691" y="446"/>
              <a:chExt cx="1166" cy="2564"/>
            </a:xfrm>
          </p:grpSpPr>
          <p:pic>
            <p:nvPicPr>
              <p:cNvPr id="179240" name="Picture 6" descr="NAPOLEON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91" y="446"/>
                <a:ext cx="1166" cy="25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79241" name="Group 7"/>
              <p:cNvGrpSpPr>
                <a:grpSpLocks/>
              </p:cNvGrpSpPr>
              <p:nvPr/>
            </p:nvGrpSpPr>
            <p:grpSpPr bwMode="auto">
              <a:xfrm rot="-4286940">
                <a:off x="4178" y="817"/>
                <a:ext cx="141" cy="50"/>
                <a:chOff x="4032" y="2817"/>
                <a:chExt cx="417" cy="635"/>
              </a:xfrm>
            </p:grpSpPr>
            <p:sp>
              <p:nvSpPr>
                <p:cNvPr id="179245" name="Oval 8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179246" name="Oval 9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79242" name="Group 10"/>
              <p:cNvGrpSpPr>
                <a:grpSpLocks/>
              </p:cNvGrpSpPr>
              <p:nvPr/>
            </p:nvGrpSpPr>
            <p:grpSpPr bwMode="auto">
              <a:xfrm rot="-4286940">
                <a:off x="4128" y="817"/>
                <a:ext cx="141" cy="50"/>
                <a:chOff x="4032" y="2817"/>
                <a:chExt cx="417" cy="635"/>
              </a:xfrm>
            </p:grpSpPr>
            <p:sp>
              <p:nvSpPr>
                <p:cNvPr id="179243" name="Oval 11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179244" name="Oval 12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179239" name="Oval 13"/>
            <p:cNvSpPr>
              <a:spLocks noChangeArrowheads="1"/>
            </p:cNvSpPr>
            <p:nvPr/>
          </p:nvSpPr>
          <p:spPr bwMode="auto">
            <a:xfrm>
              <a:off x="4074" y="101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Arial Rounded MT Bold" pitchFamily="34" charset="0"/>
              </a:endParaRPr>
            </a:p>
          </p:txBody>
        </p:sp>
      </p:grpSp>
      <p:grpSp>
        <p:nvGrpSpPr>
          <p:cNvPr id="179204" name="Group 14"/>
          <p:cNvGrpSpPr>
            <a:grpSpLocks/>
          </p:cNvGrpSpPr>
          <p:nvPr/>
        </p:nvGrpSpPr>
        <p:grpSpPr bwMode="auto">
          <a:xfrm>
            <a:off x="838200" y="2276475"/>
            <a:ext cx="1660525" cy="3743325"/>
            <a:chOff x="864" y="465"/>
            <a:chExt cx="1046" cy="2358"/>
          </a:xfrm>
        </p:grpSpPr>
        <p:grpSp>
          <p:nvGrpSpPr>
            <p:cNvPr id="179215" name="Group 1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79218" name="Group 1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79220" name="Group 1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79227" name="Freeform 1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9228" name="Freeform 1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9229" name="Freeform 2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9230" name="Freeform 2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9231" name="Freeform 2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9232" name="Freeform 2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79233" name="Group 2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7923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9235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9236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9237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79221" name="Group 2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9225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  <p:sp>
                <p:nvSpPr>
                  <p:cNvPr id="179226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</p:grpSp>
            <p:grpSp>
              <p:nvGrpSpPr>
                <p:cNvPr id="179222" name="Group 3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9223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  <p:sp>
                <p:nvSpPr>
                  <p:cNvPr id="179224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</p:grpSp>
          </p:grpSp>
          <p:sp>
            <p:nvSpPr>
              <p:cNvPr id="179219" name="Oval 3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179216" name="Freeform 3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7" name="Freeform 3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9205" name="AutoShape 38"/>
          <p:cNvSpPr>
            <a:spLocks noChangeArrowheads="1"/>
          </p:cNvSpPr>
          <p:nvPr/>
        </p:nvSpPr>
        <p:spPr bwMode="auto">
          <a:xfrm>
            <a:off x="381000" y="990600"/>
            <a:ext cx="4724400" cy="1143000"/>
          </a:xfrm>
          <a:prstGeom prst="cloudCallout">
            <a:avLst>
              <a:gd name="adj1" fmla="val -21741"/>
              <a:gd name="adj2" fmla="val 72083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hlink"/>
              </a:solidFill>
            </a:endParaRPr>
          </a:p>
        </p:txBody>
      </p:sp>
      <p:sp>
        <p:nvSpPr>
          <p:cNvPr id="179206" name="Rectangle 39"/>
          <p:cNvSpPr>
            <a:spLocks noChangeArrowheads="1"/>
          </p:cNvSpPr>
          <p:nvPr/>
        </p:nvSpPr>
        <p:spPr bwMode="auto">
          <a:xfrm>
            <a:off x="609600" y="11430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79207" name="AutoShape 40"/>
          <p:cNvSpPr>
            <a:spLocks noChangeArrowheads="1"/>
          </p:cNvSpPr>
          <p:nvPr/>
        </p:nvSpPr>
        <p:spPr bwMode="auto">
          <a:xfrm>
            <a:off x="2971800" y="2286000"/>
            <a:ext cx="3733800" cy="1905000"/>
          </a:xfrm>
          <a:prstGeom prst="wedgeRoundRectCallout">
            <a:avLst>
              <a:gd name="adj1" fmla="val 72620"/>
              <a:gd name="adj2" fmla="val -12833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Tell me the most significant thing about your function </a:t>
            </a:r>
          </a:p>
        </p:txBody>
      </p:sp>
      <p:sp>
        <p:nvSpPr>
          <p:cNvPr id="179208" name="AutoShape 41"/>
          <p:cNvSpPr>
            <a:spLocks noChangeArrowheads="1"/>
          </p:cNvSpPr>
          <p:nvPr/>
        </p:nvSpPr>
        <p:spPr bwMode="auto">
          <a:xfrm>
            <a:off x="2438400" y="4343400"/>
            <a:ext cx="4800600" cy="2514600"/>
          </a:xfrm>
          <a:prstGeom prst="wedgeRoundRectCallout">
            <a:avLst>
              <a:gd name="adj1" fmla="val -62667"/>
              <a:gd name="adj2" fmla="val -98042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07274" name="Text Box 42"/>
          <p:cNvSpPr txBox="1">
            <a:spLocks noChangeArrowheads="1"/>
          </p:cNvSpPr>
          <p:nvPr/>
        </p:nvSpPr>
        <p:spPr bwMode="auto">
          <a:xfrm>
            <a:off x="4356100" y="4343400"/>
            <a:ext cx="82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(n)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3" name="Group 66"/>
          <p:cNvGrpSpPr>
            <a:grpSpLocks/>
          </p:cNvGrpSpPr>
          <p:nvPr/>
        </p:nvGrpSpPr>
        <p:grpSpPr bwMode="auto">
          <a:xfrm>
            <a:off x="2870200" y="4830763"/>
            <a:ext cx="4273550" cy="579437"/>
            <a:chOff x="800" y="3456"/>
            <a:chExt cx="2692" cy="365"/>
          </a:xfrm>
        </p:grpSpPr>
        <p:sp>
          <p:nvSpPr>
            <p:cNvPr id="179211" name="Rectangle 44"/>
            <p:cNvSpPr>
              <a:spLocks noChangeArrowheads="1"/>
            </p:cNvSpPr>
            <p:nvPr/>
          </p:nvSpPr>
          <p:spPr bwMode="auto">
            <a:xfrm>
              <a:off x="1680" y="3456"/>
              <a:ext cx="62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3n</a:t>
              </a:r>
              <a:r>
                <a:rPr lang="en-US" altLang="en-US">
                  <a:solidFill>
                    <a:schemeClr val="hlink"/>
                  </a:solidFill>
                </a:rPr>
                <a:t> &lt;</a:t>
              </a:r>
              <a:endParaRPr lang="en-CA" altLang="en-US">
                <a:solidFill>
                  <a:schemeClr val="hlink"/>
                </a:solidFill>
              </a:endParaRPr>
            </a:p>
          </p:txBody>
        </p:sp>
        <p:sp>
          <p:nvSpPr>
            <p:cNvPr id="179212" name="Rectangle 45"/>
            <p:cNvSpPr>
              <a:spLocks noChangeArrowheads="1"/>
            </p:cNvSpPr>
            <p:nvPr/>
          </p:nvSpPr>
          <p:spPr bwMode="auto">
            <a:xfrm>
              <a:off x="2872" y="3456"/>
              <a:ext cx="62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&lt; </a:t>
              </a: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4n</a:t>
              </a:r>
              <a:endParaRPr lang="en-CA" altLang="en-US" baseline="30000">
                <a:solidFill>
                  <a:schemeClr val="accent2"/>
                </a:solidFill>
              </a:endParaRPr>
            </a:p>
          </p:txBody>
        </p:sp>
        <p:sp>
          <p:nvSpPr>
            <p:cNvPr id="179213" name="Rectangle 64"/>
            <p:cNvSpPr>
              <a:spLocks noChangeArrowheads="1"/>
            </p:cNvSpPr>
            <p:nvPr/>
          </p:nvSpPr>
          <p:spPr bwMode="auto">
            <a:xfrm>
              <a:off x="2400" y="3456"/>
              <a:ext cx="4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f(n)</a:t>
              </a:r>
              <a:endParaRPr lang="en-US" altLang="en-US" baseline="30000">
                <a:solidFill>
                  <a:schemeClr val="accent1"/>
                </a:solidFill>
              </a:endParaRPr>
            </a:p>
          </p:txBody>
        </p:sp>
        <p:sp>
          <p:nvSpPr>
            <p:cNvPr id="179214" name="Text Box 65"/>
            <p:cNvSpPr txBox="1">
              <a:spLocks noChangeArrowheads="1"/>
            </p:cNvSpPr>
            <p:nvPr/>
          </p:nvSpPr>
          <p:spPr bwMode="auto">
            <a:xfrm>
              <a:off x="800" y="3456"/>
              <a:ext cx="92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because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7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7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7274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grpSp>
        <p:nvGrpSpPr>
          <p:cNvPr id="180227" name="Group 3"/>
          <p:cNvGrpSpPr>
            <a:grpSpLocks/>
          </p:cNvGrpSpPr>
          <p:nvPr/>
        </p:nvGrpSpPr>
        <p:grpSpPr bwMode="auto">
          <a:xfrm>
            <a:off x="6835775" y="2025650"/>
            <a:ext cx="1851025" cy="4070350"/>
            <a:chOff x="3691" y="446"/>
            <a:chExt cx="1166" cy="2564"/>
          </a:xfrm>
        </p:grpSpPr>
        <p:grpSp>
          <p:nvGrpSpPr>
            <p:cNvPr id="180262" name="Group 4"/>
            <p:cNvGrpSpPr>
              <a:grpSpLocks/>
            </p:cNvGrpSpPr>
            <p:nvPr/>
          </p:nvGrpSpPr>
          <p:grpSpPr bwMode="auto">
            <a:xfrm>
              <a:off x="3691" y="446"/>
              <a:ext cx="1166" cy="2564"/>
              <a:chOff x="3691" y="446"/>
              <a:chExt cx="1166" cy="2564"/>
            </a:xfrm>
          </p:grpSpPr>
          <p:pic>
            <p:nvPicPr>
              <p:cNvPr id="180264" name="Picture 5" descr="NAPOLEON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91" y="446"/>
                <a:ext cx="1166" cy="25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80265" name="Group 6"/>
              <p:cNvGrpSpPr>
                <a:grpSpLocks/>
              </p:cNvGrpSpPr>
              <p:nvPr/>
            </p:nvGrpSpPr>
            <p:grpSpPr bwMode="auto">
              <a:xfrm rot="-4286940">
                <a:off x="4178" y="817"/>
                <a:ext cx="141" cy="50"/>
                <a:chOff x="4032" y="2817"/>
                <a:chExt cx="417" cy="635"/>
              </a:xfrm>
            </p:grpSpPr>
            <p:sp>
              <p:nvSpPr>
                <p:cNvPr id="180269" name="Oval 7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180270" name="Oval 8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180266" name="Group 9"/>
              <p:cNvGrpSpPr>
                <a:grpSpLocks/>
              </p:cNvGrpSpPr>
              <p:nvPr/>
            </p:nvGrpSpPr>
            <p:grpSpPr bwMode="auto">
              <a:xfrm rot="-4286940">
                <a:off x="4128" y="817"/>
                <a:ext cx="141" cy="50"/>
                <a:chOff x="4032" y="2817"/>
                <a:chExt cx="417" cy="635"/>
              </a:xfrm>
            </p:grpSpPr>
            <p:sp>
              <p:nvSpPr>
                <p:cNvPr id="180267" name="Oval 1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180268" name="Oval 1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180263" name="Oval 12"/>
            <p:cNvSpPr>
              <a:spLocks noChangeArrowheads="1"/>
            </p:cNvSpPr>
            <p:nvPr/>
          </p:nvSpPr>
          <p:spPr bwMode="auto">
            <a:xfrm>
              <a:off x="4074" y="101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Arial Rounded MT Bold" pitchFamily="34" charset="0"/>
              </a:endParaRPr>
            </a:p>
          </p:txBody>
        </p:sp>
      </p:grpSp>
      <p:grpSp>
        <p:nvGrpSpPr>
          <p:cNvPr id="180228" name="Group 13"/>
          <p:cNvGrpSpPr>
            <a:grpSpLocks/>
          </p:cNvGrpSpPr>
          <p:nvPr/>
        </p:nvGrpSpPr>
        <p:grpSpPr bwMode="auto">
          <a:xfrm>
            <a:off x="838200" y="2276475"/>
            <a:ext cx="1660525" cy="3743325"/>
            <a:chOff x="864" y="465"/>
            <a:chExt cx="1046" cy="2358"/>
          </a:xfrm>
        </p:grpSpPr>
        <p:grpSp>
          <p:nvGrpSpPr>
            <p:cNvPr id="180239" name="Group 14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80242" name="Group 15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80244" name="Group 16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80251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252" name="Freeform 18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253" name="Freeform 19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254" name="Freeform 20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255" name="Freeform 21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256" name="Freeform 22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80257" name="Group 23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80258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259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260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261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80245" name="Group 28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0249" name="Oval 29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  <p:sp>
                <p:nvSpPr>
                  <p:cNvPr id="180250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</p:grpSp>
            <p:grpSp>
              <p:nvGrpSpPr>
                <p:cNvPr id="180246" name="Group 31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0247" name="Oval 32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  <p:sp>
                <p:nvSpPr>
                  <p:cNvPr id="180248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/>
                  </a:p>
                </p:txBody>
              </p:sp>
            </p:grpSp>
          </p:grpSp>
          <p:sp>
            <p:nvSpPr>
              <p:cNvPr id="180243" name="Oval 34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180240" name="Freeform 35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1" name="Freeform 36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0229" name="AutoShape 37"/>
          <p:cNvSpPr>
            <a:spLocks noChangeArrowheads="1"/>
          </p:cNvSpPr>
          <p:nvPr/>
        </p:nvSpPr>
        <p:spPr bwMode="auto">
          <a:xfrm>
            <a:off x="381000" y="990600"/>
            <a:ext cx="4724400" cy="1143000"/>
          </a:xfrm>
          <a:prstGeom prst="cloudCallout">
            <a:avLst>
              <a:gd name="adj1" fmla="val -21741"/>
              <a:gd name="adj2" fmla="val 72083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hlink"/>
              </a:solidFill>
            </a:endParaRPr>
          </a:p>
        </p:txBody>
      </p:sp>
      <p:sp>
        <p:nvSpPr>
          <p:cNvPr id="180230" name="Rectangle 38"/>
          <p:cNvSpPr>
            <a:spLocks noChangeArrowheads="1"/>
          </p:cNvSpPr>
          <p:nvPr/>
        </p:nvSpPr>
        <p:spPr bwMode="auto">
          <a:xfrm>
            <a:off x="609600" y="1143000"/>
            <a:ext cx="4092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80231" name="AutoShape 39"/>
          <p:cNvSpPr>
            <a:spLocks noChangeArrowheads="1"/>
          </p:cNvSpPr>
          <p:nvPr/>
        </p:nvSpPr>
        <p:spPr bwMode="auto">
          <a:xfrm>
            <a:off x="2971800" y="2286000"/>
            <a:ext cx="3733800" cy="1905000"/>
          </a:xfrm>
          <a:prstGeom prst="wedgeRoundRectCallout">
            <a:avLst>
              <a:gd name="adj1" fmla="val 72620"/>
              <a:gd name="adj2" fmla="val -12833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Tell me the most significant thing about your function </a:t>
            </a:r>
          </a:p>
        </p:txBody>
      </p:sp>
      <p:sp>
        <p:nvSpPr>
          <p:cNvPr id="180232" name="AutoShape 40"/>
          <p:cNvSpPr>
            <a:spLocks noChangeArrowheads="1"/>
          </p:cNvSpPr>
          <p:nvPr/>
        </p:nvSpPr>
        <p:spPr bwMode="auto">
          <a:xfrm>
            <a:off x="2438400" y="4343400"/>
            <a:ext cx="4800600" cy="2514600"/>
          </a:xfrm>
          <a:prstGeom prst="wedgeRoundRectCallout">
            <a:avLst>
              <a:gd name="adj1" fmla="val -61741"/>
              <a:gd name="adj2" fmla="val -95708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80233" name="Text Box 41"/>
          <p:cNvSpPr txBox="1">
            <a:spLocks noChangeArrowheads="1"/>
          </p:cNvSpPr>
          <p:nvPr/>
        </p:nvSpPr>
        <p:spPr bwMode="auto">
          <a:xfrm>
            <a:off x="4356100" y="4343400"/>
            <a:ext cx="82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(n)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80234" name="Text Box 47"/>
          <p:cNvSpPr txBox="1">
            <a:spLocks noChangeArrowheads="1"/>
          </p:cNvSpPr>
          <p:nvPr/>
        </p:nvSpPr>
        <p:spPr bwMode="auto">
          <a:xfrm>
            <a:off x="4191000" y="4754563"/>
            <a:ext cx="14081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4n</a:t>
            </a:r>
            <a:r>
              <a:rPr lang="en-US" altLang="en-US">
                <a:solidFill>
                  <a:schemeClr val="accent2"/>
                </a:solidFill>
              </a:rPr>
              <a:t>/n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(1)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609328" name="Text Box 48"/>
          <p:cNvSpPr txBox="1">
            <a:spLocks noChangeArrowheads="1"/>
          </p:cNvSpPr>
          <p:nvPr/>
        </p:nvSpPr>
        <p:spPr bwMode="auto">
          <a:xfrm>
            <a:off x="4114800" y="5181600"/>
            <a:ext cx="1835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(2</a:t>
            </a:r>
            <a:r>
              <a:rPr lang="en-US" altLang="en-US" baseline="30000">
                <a:solidFill>
                  <a:schemeClr val="accent2"/>
                </a:solidFill>
              </a:rPr>
              <a:t>4n</a:t>
            </a:r>
            <a:r>
              <a:rPr lang="en-US" altLang="en-US">
                <a:solidFill>
                  <a:schemeClr val="accent2"/>
                </a:solidFill>
              </a:rPr>
              <a:t>/n</a:t>
            </a:r>
            <a:r>
              <a:rPr lang="en-CA" altLang="en-US" baseline="30000">
                <a:solidFill>
                  <a:schemeClr val="accent2"/>
                </a:solidFill>
              </a:rPr>
              <a:t>100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609341" name="Rectangle 61"/>
          <p:cNvSpPr>
            <a:spLocks noChangeArrowheads="1"/>
          </p:cNvSpPr>
          <p:nvPr/>
        </p:nvSpPr>
        <p:spPr bwMode="auto">
          <a:xfrm>
            <a:off x="3733800" y="6049963"/>
            <a:ext cx="3213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8·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4n</a:t>
            </a:r>
            <a:r>
              <a:rPr lang="en-US" altLang="en-US">
                <a:solidFill>
                  <a:schemeClr val="accent2"/>
                </a:solidFill>
              </a:rPr>
              <a:t> /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  <a:r>
              <a:rPr lang="en-US" altLang="en-US">
                <a:solidFill>
                  <a:schemeClr val="accent2"/>
                </a:solidFill>
              </a:rPr>
              <a:t>  +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609342" name="Rectangle 62"/>
          <p:cNvSpPr>
            <a:spLocks noChangeArrowheads="1"/>
          </p:cNvSpPr>
          <p:nvPr/>
        </p:nvSpPr>
        <p:spPr bwMode="auto">
          <a:xfrm>
            <a:off x="3733800" y="5622925"/>
            <a:ext cx="30527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8·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4n</a:t>
            </a:r>
            <a:r>
              <a:rPr lang="en-US" altLang="en-US">
                <a:solidFill>
                  <a:schemeClr val="accent2"/>
                </a:solidFill>
              </a:rPr>
              <a:t> /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  <a:r>
              <a:rPr lang="en-US" altLang="en-US">
                <a:solidFill>
                  <a:schemeClr val="accent2"/>
                </a:solidFill>
              </a:rPr>
              <a:t>  + n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(1)</a:t>
            </a:r>
          </a:p>
        </p:txBody>
      </p:sp>
      <p:sp>
        <p:nvSpPr>
          <p:cNvPr id="609343" name="Rectangle 63"/>
          <p:cNvSpPr>
            <a:spLocks noChangeArrowheads="1"/>
          </p:cNvSpPr>
          <p:nvPr/>
        </p:nvSpPr>
        <p:spPr bwMode="auto">
          <a:xfrm>
            <a:off x="3733800" y="6477000"/>
            <a:ext cx="30527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8·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  + </a:t>
            </a:r>
            <a:r>
              <a:rPr lang="en-CA" altLang="en-US">
                <a:solidFill>
                  <a:schemeClr val="accent1"/>
                </a:solidFill>
              </a:rPr>
              <a:t>5·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9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9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9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9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9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9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9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9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328" grpId="0"/>
      <p:bldP spid="609341" grpId="0"/>
      <p:bldP spid="609342" grpId="0"/>
      <p:bldP spid="609343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181251" name="Text Box 3"/>
          <p:cNvSpPr txBox="1">
            <a:spLocks noChangeArrowheads="1"/>
          </p:cNvSpPr>
          <p:nvPr/>
        </p:nvSpPr>
        <p:spPr bwMode="auto">
          <a:xfrm>
            <a:off x="3241675" y="12192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Functions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81252" name="Text Box 4"/>
          <p:cNvSpPr txBox="1">
            <a:spLocks noChangeArrowheads="1"/>
          </p:cNvSpPr>
          <p:nvPr/>
        </p:nvSpPr>
        <p:spPr bwMode="auto">
          <a:xfrm rot="5400000">
            <a:off x="3233738" y="2894013"/>
            <a:ext cx="10302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Poly.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81253" name="Text Box 5"/>
          <p:cNvSpPr txBox="1">
            <a:spLocks noChangeArrowheads="1"/>
          </p:cNvSpPr>
          <p:nvPr/>
        </p:nvSpPr>
        <p:spPr bwMode="auto">
          <a:xfrm rot="5400000">
            <a:off x="4229894" y="2853531"/>
            <a:ext cx="939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Exp.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181254" name="AutoShape 6"/>
          <p:cNvCxnSpPr>
            <a:cxnSpLocks noChangeShapeType="1"/>
          </p:cNvCxnSpPr>
          <p:nvPr/>
        </p:nvCxnSpPr>
        <p:spPr bwMode="auto">
          <a:xfrm rot="-5400000">
            <a:off x="3085307" y="1461294"/>
            <a:ext cx="787400" cy="1423987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1255" name="AutoShape 7"/>
          <p:cNvCxnSpPr>
            <a:cxnSpLocks noChangeShapeType="1"/>
          </p:cNvCxnSpPr>
          <p:nvPr/>
        </p:nvCxnSpPr>
        <p:spPr bwMode="auto">
          <a:xfrm>
            <a:off x="4198938" y="2195513"/>
            <a:ext cx="1460500" cy="4159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1256" name="AutoShape 8"/>
          <p:cNvCxnSpPr>
            <a:cxnSpLocks noChangeShapeType="1"/>
          </p:cNvCxnSpPr>
          <p:nvPr/>
        </p:nvCxnSpPr>
        <p:spPr bwMode="auto">
          <a:xfrm rot="-5400000">
            <a:off x="3560762" y="24034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1257" name="AutoShape 9"/>
          <p:cNvCxnSpPr>
            <a:cxnSpLocks noChangeShapeType="1"/>
          </p:cNvCxnSpPr>
          <p:nvPr/>
        </p:nvCxnSpPr>
        <p:spPr bwMode="auto">
          <a:xfrm rot="-5400000">
            <a:off x="4479925" y="24034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1258" name="Rectangle 11"/>
          <p:cNvSpPr>
            <a:spLocks noChangeArrowheads="1"/>
          </p:cNvSpPr>
          <p:nvPr/>
        </p:nvSpPr>
        <p:spPr bwMode="auto">
          <a:xfrm>
            <a:off x="2228850" y="5059363"/>
            <a:ext cx="28257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8</a:t>
            </a:r>
            <a:r>
              <a:rPr lang="en-CA" altLang="en-US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 </a:t>
            </a:r>
            <a:r>
              <a:rPr lang="en-US" altLang="en-US">
                <a:solidFill>
                  <a:schemeClr val="accent1"/>
                </a:solidFill>
              </a:rPr>
              <a:t> + 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2457450" y="4479925"/>
            <a:ext cx="2038350" cy="655638"/>
            <a:chOff x="144" y="2515"/>
            <a:chExt cx="1284" cy="413"/>
          </a:xfrm>
        </p:grpSpPr>
        <p:sp>
          <p:nvSpPr>
            <p:cNvPr id="181272" name="Line 13"/>
            <p:cNvSpPr>
              <a:spLocks noChangeShapeType="1"/>
            </p:cNvSpPr>
            <p:nvPr/>
          </p:nvSpPr>
          <p:spPr bwMode="auto">
            <a:xfrm flipV="1">
              <a:off x="672" y="2850"/>
              <a:ext cx="0" cy="7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73" name="Rectangle 14"/>
            <p:cNvSpPr>
              <a:spLocks noChangeArrowheads="1"/>
            </p:cNvSpPr>
            <p:nvPr/>
          </p:nvSpPr>
          <p:spPr bwMode="auto">
            <a:xfrm>
              <a:off x="144" y="2515"/>
              <a:ext cx="128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</a:t>
              </a: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4n</a:t>
              </a:r>
              <a:r>
                <a:rPr lang="en-US" altLang="en-US">
                  <a:solidFill>
                    <a:schemeClr val="accent2"/>
                  </a:solidFill>
                </a:rPr>
                <a:t> / n</a:t>
              </a:r>
              <a:r>
                <a:rPr lang="en-US" altLang="en-US" baseline="30000">
                  <a:solidFill>
                    <a:schemeClr val="accent2"/>
                  </a:solidFill>
                </a:rPr>
                <a:t>100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</p:grpSp>
      <p:sp>
        <p:nvSpPr>
          <p:cNvPr id="181260" name="Rectangle 15"/>
          <p:cNvSpPr>
            <a:spLocks noChangeArrowheads="1"/>
          </p:cNvSpPr>
          <p:nvPr/>
        </p:nvSpPr>
        <p:spPr bwMode="auto">
          <a:xfrm>
            <a:off x="5043488" y="5059363"/>
            <a:ext cx="17383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8</a:t>
            </a:r>
            <a:r>
              <a:rPr lang="en-CA" altLang="en-US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4n</a:t>
            </a:r>
            <a:r>
              <a:rPr lang="en-US" altLang="en-US">
                <a:solidFill>
                  <a:schemeClr val="accent1"/>
                </a:solidFill>
              </a:rPr>
              <a:t> + 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81261" name="Text Box 16"/>
          <p:cNvSpPr txBox="1">
            <a:spLocks noChangeArrowheads="1"/>
          </p:cNvSpPr>
          <p:nvPr/>
        </p:nvSpPr>
        <p:spPr bwMode="auto">
          <a:xfrm>
            <a:off x="3354388" y="3482975"/>
            <a:ext cx="82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(1)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81262" name="Text Box 17"/>
          <p:cNvSpPr txBox="1">
            <a:spLocks noChangeArrowheads="1"/>
          </p:cNvSpPr>
          <p:nvPr/>
        </p:nvSpPr>
        <p:spPr bwMode="auto">
          <a:xfrm>
            <a:off x="4303713" y="3457575"/>
            <a:ext cx="82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(n)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5276850" y="4479925"/>
            <a:ext cx="1119188" cy="627063"/>
            <a:chOff x="1920" y="2515"/>
            <a:chExt cx="705" cy="395"/>
          </a:xfrm>
        </p:grpSpPr>
        <p:sp>
          <p:nvSpPr>
            <p:cNvPr id="181270" name="Rectangle 19"/>
            <p:cNvSpPr>
              <a:spLocks noChangeArrowheads="1"/>
            </p:cNvSpPr>
            <p:nvPr/>
          </p:nvSpPr>
          <p:spPr bwMode="auto">
            <a:xfrm>
              <a:off x="1920" y="2515"/>
              <a:ext cx="70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</a:t>
              </a: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4n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  <p:sp>
          <p:nvSpPr>
            <p:cNvPr id="181271" name="Line 20"/>
            <p:cNvSpPr>
              <a:spLocks noChangeShapeType="1"/>
            </p:cNvSpPr>
            <p:nvPr/>
          </p:nvSpPr>
          <p:spPr bwMode="auto">
            <a:xfrm flipV="1">
              <a:off x="2253" y="2832"/>
              <a:ext cx="0" cy="7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3295650" y="4068763"/>
            <a:ext cx="2544763" cy="457200"/>
            <a:chOff x="672" y="2256"/>
            <a:chExt cx="1603" cy="288"/>
          </a:xfrm>
        </p:grpSpPr>
        <p:cxnSp>
          <p:nvCxnSpPr>
            <p:cNvPr id="181268" name="AutoShape 24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69" name="Line 25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1265" name="Text Box 48"/>
          <p:cNvSpPr txBox="1">
            <a:spLocks noChangeArrowheads="1"/>
          </p:cNvSpPr>
          <p:nvPr/>
        </p:nvSpPr>
        <p:spPr bwMode="auto">
          <a:xfrm>
            <a:off x="6705600" y="3886200"/>
            <a:ext cx="24653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br>
              <a:rPr lang="en-US" altLang="en-US"/>
            </a:br>
            <a:r>
              <a:rPr lang="en-US" altLang="en-US"/>
              <a:t>Mult-constant</a:t>
            </a:r>
          </a:p>
        </p:txBody>
      </p:sp>
      <p:sp>
        <p:nvSpPr>
          <p:cNvPr id="181266" name="Text Box 49"/>
          <p:cNvSpPr txBox="1">
            <a:spLocks noChangeArrowheads="1"/>
          </p:cNvSpPr>
          <p:nvPr/>
        </p:nvSpPr>
        <p:spPr bwMode="auto">
          <a:xfrm>
            <a:off x="6978650" y="5059363"/>
            <a:ext cx="20129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Individuals</a:t>
            </a:r>
          </a:p>
        </p:txBody>
      </p:sp>
      <p:sp>
        <p:nvSpPr>
          <p:cNvPr id="600114" name="Text Box 50"/>
          <p:cNvSpPr txBox="1">
            <a:spLocks noChangeArrowheads="1"/>
          </p:cNvSpPr>
          <p:nvPr/>
        </p:nvSpPr>
        <p:spPr bwMode="auto">
          <a:xfrm>
            <a:off x="6365875" y="2590800"/>
            <a:ext cx="27130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Power-constant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00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00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0114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Notations</a:t>
            </a:r>
            <a:endParaRPr lang="en-CA" altLang="en-US" smtClean="0"/>
          </a:p>
        </p:txBody>
      </p:sp>
      <p:graphicFrame>
        <p:nvGraphicFramePr>
          <p:cNvPr id="517123" name="Group 1027"/>
          <p:cNvGraphicFramePr>
            <a:graphicFrameLocks noGrp="1"/>
          </p:cNvGraphicFramePr>
          <p:nvPr/>
        </p:nvGraphicFramePr>
        <p:xfrm>
          <a:off x="990600" y="1905000"/>
          <a:ext cx="7467600" cy="3962400"/>
        </p:xfrm>
        <a:graphic>
          <a:graphicData uri="http://schemas.openxmlformats.org/drawingml/2006/table">
            <a:tbl>
              <a:tblPr/>
              <a:tblGrid>
                <a:gridCol w="226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01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05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1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Theta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θ(g(n))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≈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BigOh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≤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≥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&lt;&lt;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&gt;&gt;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83299" name="Object 5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3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3300" name="Picture 6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301" name="Rectangle 7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184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f(n) is sandwiched between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r>
              <a:rPr lang="en-US" altLang="en-US" baseline="-25000" smtClean="0">
                <a:solidFill>
                  <a:schemeClr val="accent2"/>
                </a:solidFill>
              </a:rPr>
              <a:t> </a:t>
            </a:r>
            <a:r>
              <a:rPr lang="en-US" altLang="en-US" smtClean="0"/>
              <a:t>and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endParaRPr lang="en-CA" altLang="en-US" baseline="-25000" smtClean="0">
              <a:solidFill>
                <a:schemeClr val="accent2"/>
              </a:solidFill>
            </a:endParaRPr>
          </a:p>
        </p:txBody>
      </p:sp>
      <p:graphicFrame>
        <p:nvGraphicFramePr>
          <p:cNvPr id="184324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29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4325" name="Picture 5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26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84327" name="AutoShape 7"/>
          <p:cNvSpPr>
            <a:spLocks/>
          </p:cNvSpPr>
          <p:nvPr/>
        </p:nvSpPr>
        <p:spPr bwMode="auto">
          <a:xfrm rot="-5400000">
            <a:off x="6477000" y="2971800"/>
            <a:ext cx="228600" cy="4648200"/>
          </a:xfrm>
          <a:prstGeom prst="leftBrace">
            <a:avLst>
              <a:gd name="adj1" fmla="val 169444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Two Example Algorithms</a:t>
            </a:r>
            <a:endParaRPr lang="en-CA" altLang="en-US" smtClean="0"/>
          </a:p>
        </p:txBody>
      </p:sp>
      <p:sp>
        <p:nvSpPr>
          <p:cNvPr id="722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772400" cy="2971800"/>
          </a:xfrm>
        </p:spPr>
        <p:txBody>
          <a:bodyPr/>
          <a:lstStyle/>
          <a:p>
            <a:pPr eaLnBrk="1" hangingPunct="1"/>
            <a:r>
              <a:rPr lang="en-CA" altLang="en-US" smtClean="0"/>
              <a:t>Sum</a:t>
            </a:r>
            <a:r>
              <a:rPr lang="en-US" altLang="en-US" smtClean="0"/>
              <a:t> N array entries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CA" altLang="en-US" smtClean="0"/>
              <a:t>A(1)</a:t>
            </a:r>
            <a:r>
              <a:rPr lang="en-US" altLang="en-US" smtClean="0"/>
              <a:t> + </a:t>
            </a:r>
            <a:r>
              <a:rPr lang="en-CA" altLang="en-US" smtClean="0"/>
              <a:t>A(2)</a:t>
            </a:r>
            <a:r>
              <a:rPr lang="en-US" altLang="en-US" smtClean="0"/>
              <a:t> +</a:t>
            </a:r>
            <a:r>
              <a:rPr lang="en-CA" altLang="en-US" smtClean="0"/>
              <a:t> A(3)</a:t>
            </a:r>
            <a:r>
              <a:rPr lang="en-US" altLang="en-US" smtClean="0"/>
              <a:t> + …</a:t>
            </a:r>
            <a:endParaRPr lang="en-CA" altLang="en-US" smtClean="0"/>
          </a:p>
          <a:p>
            <a:pPr eaLnBrk="1" hangingPunct="1"/>
            <a:r>
              <a:rPr lang="en-CA" altLang="en-US" smtClean="0"/>
              <a:t>Factor</a:t>
            </a:r>
            <a:r>
              <a:rPr lang="en-US" altLang="en-US" smtClean="0"/>
              <a:t> value N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Input </a:t>
            </a:r>
            <a:r>
              <a:rPr lang="en-CA" altLang="en-US" smtClean="0"/>
              <a:t>N=5917 </a:t>
            </a:r>
            <a:r>
              <a:rPr lang="en-US" altLang="en-US" smtClean="0"/>
              <a:t>&amp; Output </a:t>
            </a:r>
            <a:r>
              <a:rPr lang="en-CA" altLang="en-US" smtClean="0"/>
              <a:t>N=97*61.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A</a:t>
            </a:r>
            <a:r>
              <a:rPr lang="en-CA" altLang="en-US" smtClean="0"/>
              <a:t>lgorithm N</a:t>
            </a:r>
            <a:r>
              <a:rPr lang="en-US" altLang="en-US" smtClean="0"/>
              <a:t>/2, N/3, N/4, …. ?</a:t>
            </a:r>
            <a:r>
              <a:rPr lang="en-CA" altLang="en-US" smtClean="0"/>
              <a:t> </a:t>
            </a:r>
            <a:endParaRPr lang="en-US" altLang="en-US" smtClean="0"/>
          </a:p>
          <a:p>
            <a:pPr eaLnBrk="1" hangingPunct="1"/>
            <a:endParaRPr lang="en-US" altLang="en-US" smtClean="0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4098925" y="4876800"/>
            <a:ext cx="1789113" cy="1143000"/>
            <a:chOff x="2582" y="3360"/>
            <a:chExt cx="1127" cy="720"/>
          </a:xfrm>
        </p:grpSpPr>
        <p:sp>
          <p:nvSpPr>
            <p:cNvPr id="19465" name="Text Box 5"/>
            <p:cNvSpPr txBox="1">
              <a:spLocks noChangeArrowheads="1"/>
            </p:cNvSpPr>
            <p:nvPr/>
          </p:nvSpPr>
          <p:spPr bwMode="auto">
            <a:xfrm>
              <a:off x="2582" y="3372"/>
              <a:ext cx="7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>
                  <a:solidFill>
                    <a:schemeClr val="hlink"/>
                  </a:solidFill>
                </a:rPr>
                <a:t>Time</a:t>
              </a:r>
              <a:r>
                <a:rPr lang="en-US" altLang="en-US">
                  <a:solidFill>
                    <a:schemeClr val="hlink"/>
                  </a:solidFill>
                </a:rPr>
                <a:t>?</a:t>
              </a:r>
              <a:endParaRPr lang="en-CA" altLang="en-US"/>
            </a:p>
          </p:txBody>
        </p:sp>
        <p:grpSp>
          <p:nvGrpSpPr>
            <p:cNvPr id="19466" name="Group 6"/>
            <p:cNvGrpSpPr>
              <a:grpSpLocks/>
            </p:cNvGrpSpPr>
            <p:nvPr/>
          </p:nvGrpSpPr>
          <p:grpSpPr bwMode="auto">
            <a:xfrm>
              <a:off x="3456" y="3360"/>
              <a:ext cx="253" cy="720"/>
              <a:chOff x="5760" y="720"/>
              <a:chExt cx="1021" cy="2477"/>
            </a:xfrm>
          </p:grpSpPr>
          <p:grpSp>
            <p:nvGrpSpPr>
              <p:cNvPr id="19467" name="Group 7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19471" name="Freeform 8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2" name="Freeform 9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3" name="Freeform 10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4" name="Freeform 11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5" name="Freeform 12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6" name="Freeform 13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468" name="Group 14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19469" name="Freeform 15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0" name="Oval 16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</p:grpSp>
      <p:sp>
        <p:nvSpPr>
          <p:cNvPr id="722961" name="Text Box 17"/>
          <p:cNvSpPr txBox="1">
            <a:spLocks noChangeArrowheads="1"/>
          </p:cNvSpPr>
          <p:nvPr/>
        </p:nvSpPr>
        <p:spPr bwMode="auto">
          <a:xfrm>
            <a:off x="6538913" y="2773363"/>
            <a:ext cx="17668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722962" name="Text Box 18"/>
          <p:cNvSpPr txBox="1">
            <a:spLocks noChangeArrowheads="1"/>
          </p:cNvSpPr>
          <p:nvPr/>
        </p:nvSpPr>
        <p:spPr bwMode="auto">
          <a:xfrm>
            <a:off x="6538913" y="4343400"/>
            <a:ext cx="1766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722963" name="Text Box 19"/>
          <p:cNvSpPr txBox="1">
            <a:spLocks noChangeArrowheads="1"/>
          </p:cNvSpPr>
          <p:nvPr/>
        </p:nvSpPr>
        <p:spPr bwMode="auto">
          <a:xfrm>
            <a:off x="2209800" y="5364163"/>
            <a:ext cx="31892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Is this reasonable?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722964" name="Text Box 20"/>
          <p:cNvSpPr txBox="1">
            <a:spLocks noChangeArrowheads="1"/>
          </p:cNvSpPr>
          <p:nvPr/>
        </p:nvSpPr>
        <p:spPr bwMode="auto">
          <a:xfrm>
            <a:off x="860425" y="6019800"/>
            <a:ext cx="77501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No!</a:t>
            </a:r>
            <a:r>
              <a:rPr lang="en-US" altLang="en-US"/>
              <a:t> One is considered fast and the other slow!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229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229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229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229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229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229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229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229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22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22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2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2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22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22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22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22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2947" grpId="0" build="p"/>
      <p:bldP spid="722961" grpId="0"/>
      <p:bldP spid="722962" grpId="0"/>
      <p:bldP spid="722963" grpId="0"/>
      <p:bldP spid="722964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18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181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f(n) is sandwiched between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r>
              <a:rPr lang="en-US" altLang="en-US" baseline="-25000" smtClean="0">
                <a:solidFill>
                  <a:schemeClr val="accent2"/>
                </a:solidFill>
              </a:rPr>
              <a:t> </a:t>
            </a:r>
            <a:r>
              <a:rPr lang="en-US" altLang="en-US" smtClean="0"/>
              <a:t>and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endParaRPr lang="en-CA" altLang="en-US" baseline="-25000" smtClean="0">
              <a:solidFill>
                <a:schemeClr val="accent2"/>
              </a:solidFill>
            </a:endParaRP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sufficiently small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 </a:t>
            </a:r>
            <a:r>
              <a:rPr lang="en-US" altLang="en-US" smtClean="0">
                <a:solidFill>
                  <a:schemeClr val="accent2"/>
                </a:solidFill>
              </a:rPr>
              <a:t>(= 0.0001)</a:t>
            </a:r>
            <a:r>
              <a:rPr lang="en-US" altLang="en-US" baseline="30000" smtClean="0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sufficiently large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 </a:t>
            </a:r>
            <a:r>
              <a:rPr lang="en-US" altLang="en-US" smtClean="0">
                <a:solidFill>
                  <a:schemeClr val="accent2"/>
                </a:solidFill>
              </a:rPr>
              <a:t>(= 1000)</a:t>
            </a:r>
            <a:r>
              <a:rPr lang="en-US" altLang="en-US" baseline="30000" smtClean="0"/>
              <a:t> </a:t>
            </a:r>
          </a:p>
        </p:txBody>
      </p:sp>
      <p:graphicFrame>
        <p:nvGraphicFramePr>
          <p:cNvPr id="185348" name="Object 4"/>
          <p:cNvGraphicFramePr>
            <a:graphicFrameLocks noChangeAspect="1"/>
          </p:cNvGraphicFramePr>
          <p:nvPr/>
        </p:nvGraphicFramePr>
        <p:xfrm>
          <a:off x="228600" y="41910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353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1910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5349" name="Picture 5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6858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50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85351" name="AutoShape 7"/>
          <p:cNvSpPr>
            <a:spLocks/>
          </p:cNvSpPr>
          <p:nvPr/>
        </p:nvSpPr>
        <p:spPr bwMode="auto">
          <a:xfrm rot="-5400000">
            <a:off x="685800" y="4419600"/>
            <a:ext cx="381000" cy="1295400"/>
          </a:xfrm>
          <a:prstGeom prst="leftBrace">
            <a:avLst>
              <a:gd name="adj1" fmla="val 2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For all sufficiently large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graphicFrame>
        <p:nvGraphicFramePr>
          <p:cNvPr id="186372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377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6373" name="Picture 5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374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86375" name="AutoShape 7"/>
          <p:cNvSpPr>
            <a:spLocks/>
          </p:cNvSpPr>
          <p:nvPr/>
        </p:nvSpPr>
        <p:spPr bwMode="auto">
          <a:xfrm rot="-5400000">
            <a:off x="3124200" y="4419600"/>
            <a:ext cx="381000" cy="1600200"/>
          </a:xfrm>
          <a:prstGeom prst="leftBrace">
            <a:avLst>
              <a:gd name="adj1" fmla="val 35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187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For all sufficiently large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definition of </a:t>
            </a:r>
            <a:r>
              <a:rPr lang="en-US" altLang="en-US" smtClean="0">
                <a:solidFill>
                  <a:schemeClr val="accent2"/>
                </a:solidFill>
              </a:rPr>
              <a:t>“sufficiently large”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graphicFrame>
        <p:nvGraphicFramePr>
          <p:cNvPr id="187396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7401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7397" name="Picture 5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8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87399" name="AutoShape 7"/>
          <p:cNvSpPr>
            <a:spLocks/>
          </p:cNvSpPr>
          <p:nvPr/>
        </p:nvSpPr>
        <p:spPr bwMode="auto">
          <a:xfrm rot="-5400000">
            <a:off x="1790700" y="4762500"/>
            <a:ext cx="381000" cy="914400"/>
          </a:xfrm>
          <a:prstGeom prst="leftBrace">
            <a:avLst>
              <a:gd name="adj1" fmla="val 2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88419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434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8420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8421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188422" name="Group 13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188423" name="Group 1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88427" name="Freeform 1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28" name="Freeform 1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29" name="Freeform 1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30" name="Freeform 1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31" name="Freeform 1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32" name="Freeform 2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8424" name="Group 2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88425" name="Freeform 2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26" name="Oval 2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89443" name="Object 102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9463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10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9444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9445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89446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89447" name="Text Box 7"/>
          <p:cNvSpPr txBox="1">
            <a:spLocks noChangeArrowheads="1"/>
          </p:cNvSpPr>
          <p:nvPr/>
        </p:nvSpPr>
        <p:spPr bwMode="auto">
          <a:xfrm>
            <a:off x="533400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89448" name="Text Box 8"/>
          <p:cNvSpPr txBox="1">
            <a:spLocks noChangeArrowheads="1"/>
          </p:cNvSpPr>
          <p:nvPr/>
        </p:nvSpPr>
        <p:spPr bwMode="auto">
          <a:xfrm>
            <a:off x="1066800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89449" name="Line 9"/>
          <p:cNvSpPr>
            <a:spLocks noChangeShapeType="1"/>
          </p:cNvSpPr>
          <p:nvPr/>
        </p:nvSpPr>
        <p:spPr bwMode="auto">
          <a:xfrm>
            <a:off x="7620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0" name="Line 10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9451" name="Group 11"/>
          <p:cNvGrpSpPr>
            <a:grpSpLocks/>
          </p:cNvGrpSpPr>
          <p:nvPr/>
        </p:nvGrpSpPr>
        <p:grpSpPr bwMode="auto">
          <a:xfrm>
            <a:off x="1447800" y="5562600"/>
            <a:ext cx="401638" cy="1143000"/>
            <a:chOff x="5760" y="720"/>
            <a:chExt cx="1021" cy="2477"/>
          </a:xfrm>
        </p:grpSpPr>
        <p:grpSp>
          <p:nvGrpSpPr>
            <p:cNvPr id="189452" name="Group 12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89456" name="Freeform 13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57" name="Freeform 14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58" name="Freeform 15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59" name="Freeform 16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60" name="Freeform 17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61" name="Freeform 18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9453" name="Group 19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89454" name="Freeform 20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55" name="Oval 21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0467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0487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0468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469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0470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hlink"/>
                </a:solidFill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90471" name="Text Box 7"/>
          <p:cNvSpPr txBox="1">
            <a:spLocks noChangeArrowheads="1"/>
          </p:cNvSpPr>
          <p:nvPr/>
        </p:nvSpPr>
        <p:spPr bwMode="auto">
          <a:xfrm>
            <a:off x="5334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90472" name="Text Box 8"/>
          <p:cNvSpPr txBox="1">
            <a:spLocks noChangeArrowheads="1"/>
          </p:cNvSpPr>
          <p:nvPr/>
        </p:nvSpPr>
        <p:spPr bwMode="auto">
          <a:xfrm>
            <a:off x="10668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4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190473" name="Line 9"/>
          <p:cNvSpPr>
            <a:spLocks noChangeShapeType="1"/>
          </p:cNvSpPr>
          <p:nvPr/>
        </p:nvSpPr>
        <p:spPr bwMode="auto">
          <a:xfrm>
            <a:off x="7620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474" name="Line 10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0475" name="Group 25"/>
          <p:cNvGrpSpPr>
            <a:grpSpLocks/>
          </p:cNvGrpSpPr>
          <p:nvPr/>
        </p:nvGrpSpPr>
        <p:grpSpPr bwMode="auto">
          <a:xfrm>
            <a:off x="8742363" y="5715000"/>
            <a:ext cx="401637" cy="1143000"/>
            <a:chOff x="5760" y="720"/>
            <a:chExt cx="1021" cy="2477"/>
          </a:xfrm>
        </p:grpSpPr>
        <p:grpSp>
          <p:nvGrpSpPr>
            <p:cNvPr id="190476" name="Group 2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90480" name="Freeform 2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81" name="Freeform 2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82" name="Freeform 2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83" name="Freeform 3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84" name="Freeform 3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85" name="Freeform 3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0477" name="Group 3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90478" name="Freeform 3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79" name="Oval 3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1491" name="Object 1027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499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10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1492" name="Picture 1028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493" name="Rectangle 1029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1494" name="Rectangle 1030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1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3·</a:t>
            </a:r>
            <a:r>
              <a:rPr lang="en-US" altLang="en-US">
                <a:solidFill>
                  <a:schemeClr val="hlink"/>
                </a:solidFill>
              </a:rPr>
              <a:t>1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+ 7·</a:t>
            </a:r>
            <a:r>
              <a:rPr lang="en-US" altLang="en-US">
                <a:solidFill>
                  <a:schemeClr val="hlink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1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91495" name="Text Box 1035"/>
          <p:cNvSpPr txBox="1">
            <a:spLocks noChangeArrowheads="1"/>
          </p:cNvSpPr>
          <p:nvPr/>
        </p:nvSpPr>
        <p:spPr bwMode="auto">
          <a:xfrm>
            <a:off x="2798763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1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91496" name="Line 1036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7" name="Text Box 1037"/>
          <p:cNvSpPr txBox="1">
            <a:spLocks noChangeArrowheads="1"/>
          </p:cNvSpPr>
          <p:nvPr/>
        </p:nvSpPr>
        <p:spPr bwMode="auto">
          <a:xfrm>
            <a:off x="6308725" y="6115050"/>
            <a:ext cx="10429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2515" name="Object 1027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2523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10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2516" name="Picture 1028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17" name="Rectangle 1029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2518" name="Rectangle 1030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7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3·</a:t>
            </a:r>
            <a:r>
              <a:rPr lang="en-US" altLang="en-US">
                <a:solidFill>
                  <a:schemeClr val="hlink"/>
                </a:solidFill>
              </a:rPr>
              <a:t>7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+ 7·</a:t>
            </a:r>
            <a:r>
              <a:rPr lang="en-US" altLang="en-US">
                <a:solidFill>
                  <a:schemeClr val="hlink"/>
                </a:solidFill>
              </a:rPr>
              <a:t>7</a:t>
            </a:r>
            <a:r>
              <a:rPr lang="en-US" altLang="en-US">
                <a:solidFill>
                  <a:schemeClr val="accent2"/>
                </a:solidFill>
              </a:rPr>
              <a:t>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7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92519" name="Text Box 1031"/>
          <p:cNvSpPr txBox="1">
            <a:spLocks noChangeArrowheads="1"/>
          </p:cNvSpPr>
          <p:nvPr/>
        </p:nvSpPr>
        <p:spPr bwMode="auto">
          <a:xfrm>
            <a:off x="2798763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7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92520" name="Line 1032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21" name="Text Box 1033"/>
          <p:cNvSpPr txBox="1">
            <a:spLocks noChangeArrowheads="1"/>
          </p:cNvSpPr>
          <p:nvPr/>
        </p:nvSpPr>
        <p:spPr bwMode="auto">
          <a:xfrm>
            <a:off x="6308725" y="6115050"/>
            <a:ext cx="10429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3539" name="Object 1027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3547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10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3540" name="Picture 1028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3541" name="Rectangle 1029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3542" name="Rectangle 1030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3·</a:t>
            </a:r>
            <a:r>
              <a:rPr lang="en-US" altLang="en-US">
                <a:solidFill>
                  <a:schemeClr val="hlink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+ 7·</a:t>
            </a:r>
            <a:r>
              <a:rPr lang="en-US" altLang="en-US">
                <a:solidFill>
                  <a:schemeClr val="hlink"/>
                </a:solidFill>
              </a:rPr>
              <a:t>8</a:t>
            </a:r>
            <a:r>
              <a:rPr lang="en-US" altLang="en-US">
                <a:solidFill>
                  <a:schemeClr val="accent2"/>
                </a:solidFill>
              </a:rPr>
              <a:t>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93543" name="Text Box 1031"/>
          <p:cNvSpPr txBox="1">
            <a:spLocks noChangeArrowheads="1"/>
          </p:cNvSpPr>
          <p:nvPr/>
        </p:nvSpPr>
        <p:spPr bwMode="auto">
          <a:xfrm>
            <a:off x="2798763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8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93544" name="Line 1032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5" name="Text Box 1033"/>
          <p:cNvSpPr txBox="1">
            <a:spLocks noChangeArrowheads="1"/>
          </p:cNvSpPr>
          <p:nvPr/>
        </p:nvSpPr>
        <p:spPr bwMode="auto">
          <a:xfrm>
            <a:off x="6308725" y="6115050"/>
            <a:ext cx="95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4563" name="Object 1027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571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10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4564" name="Picture 1028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5" name="Rectangle 1029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4566" name="Rectangle 1030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9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3·</a:t>
            </a:r>
            <a:r>
              <a:rPr lang="en-US" altLang="en-US">
                <a:solidFill>
                  <a:schemeClr val="hlink"/>
                </a:solidFill>
              </a:rPr>
              <a:t>9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+ 7·</a:t>
            </a:r>
            <a:r>
              <a:rPr lang="en-US" altLang="en-US">
                <a:solidFill>
                  <a:schemeClr val="hlink"/>
                </a:solidFill>
              </a:rPr>
              <a:t>9</a:t>
            </a:r>
            <a:r>
              <a:rPr lang="en-US" altLang="en-US">
                <a:solidFill>
                  <a:schemeClr val="accent2"/>
                </a:solidFill>
              </a:rPr>
              <a:t>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9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94567" name="Text Box 1035"/>
          <p:cNvSpPr txBox="1">
            <a:spLocks noChangeArrowheads="1"/>
          </p:cNvSpPr>
          <p:nvPr/>
        </p:nvSpPr>
        <p:spPr bwMode="auto">
          <a:xfrm>
            <a:off x="2798763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9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94568" name="Line 1036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69" name="Text Box 1037"/>
          <p:cNvSpPr txBox="1">
            <a:spLocks noChangeArrowheads="1"/>
          </p:cNvSpPr>
          <p:nvPr/>
        </p:nvSpPr>
        <p:spPr bwMode="auto">
          <a:xfrm>
            <a:off x="6308725" y="6115050"/>
            <a:ext cx="95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Two Example Algorithms</a:t>
            </a:r>
            <a:endParaRPr lang="en-CA" altLang="en-US" smtClean="0"/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772400" cy="2971800"/>
          </a:xfrm>
        </p:spPr>
        <p:txBody>
          <a:bodyPr/>
          <a:lstStyle/>
          <a:p>
            <a:pPr eaLnBrk="1" hangingPunct="1"/>
            <a:r>
              <a:rPr lang="en-CA" altLang="en-US" smtClean="0"/>
              <a:t>Sum</a:t>
            </a:r>
            <a:r>
              <a:rPr lang="en-US" altLang="en-US" smtClean="0"/>
              <a:t> N array entries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CA" altLang="en-US" smtClean="0"/>
              <a:t>A(1)</a:t>
            </a:r>
            <a:r>
              <a:rPr lang="en-US" altLang="en-US" smtClean="0"/>
              <a:t> + </a:t>
            </a:r>
            <a:r>
              <a:rPr lang="en-CA" altLang="en-US" smtClean="0"/>
              <a:t>A(2)</a:t>
            </a:r>
            <a:r>
              <a:rPr lang="en-US" altLang="en-US" smtClean="0"/>
              <a:t> +</a:t>
            </a:r>
            <a:r>
              <a:rPr lang="en-CA" altLang="en-US" smtClean="0"/>
              <a:t> A(3)</a:t>
            </a:r>
            <a:r>
              <a:rPr lang="en-US" altLang="en-US" smtClean="0"/>
              <a:t> + …</a:t>
            </a:r>
            <a:endParaRPr lang="en-CA" altLang="en-US" smtClean="0"/>
          </a:p>
          <a:p>
            <a:pPr eaLnBrk="1" hangingPunct="1"/>
            <a:r>
              <a:rPr lang="en-CA" altLang="en-US" smtClean="0"/>
              <a:t>Factor</a:t>
            </a:r>
            <a:r>
              <a:rPr lang="en-US" altLang="en-US" smtClean="0"/>
              <a:t> value N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Input </a:t>
            </a:r>
            <a:r>
              <a:rPr lang="en-CA" altLang="en-US" smtClean="0"/>
              <a:t>N=5917 </a:t>
            </a:r>
            <a:r>
              <a:rPr lang="en-US" altLang="en-US" smtClean="0"/>
              <a:t>&amp; Output </a:t>
            </a:r>
            <a:r>
              <a:rPr lang="en-CA" altLang="en-US" smtClean="0"/>
              <a:t>N=97*61.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A</a:t>
            </a:r>
            <a:r>
              <a:rPr lang="en-CA" altLang="en-US" smtClean="0"/>
              <a:t>lgorithm N</a:t>
            </a:r>
            <a:r>
              <a:rPr lang="en-US" altLang="en-US" smtClean="0"/>
              <a:t>/2, N/3, N/4, …. ?</a:t>
            </a:r>
            <a:r>
              <a:rPr lang="en-CA" altLang="en-US" smtClean="0"/>
              <a:t> </a:t>
            </a:r>
            <a:endParaRPr lang="en-US" altLang="en-US" smtClean="0"/>
          </a:p>
          <a:p>
            <a:pPr eaLnBrk="1" hangingPunct="1"/>
            <a:endParaRPr lang="en-US" altLang="en-US" smtClean="0"/>
          </a:p>
        </p:txBody>
      </p:sp>
      <p:sp>
        <p:nvSpPr>
          <p:cNvPr id="723972" name="Text Box 4"/>
          <p:cNvSpPr txBox="1">
            <a:spLocks noChangeArrowheads="1"/>
          </p:cNvSpPr>
          <p:nvPr/>
        </p:nvSpPr>
        <p:spPr bwMode="auto">
          <a:xfrm>
            <a:off x="2827338" y="5353050"/>
            <a:ext cx="34813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Standard input size?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0485" name="Text Box 5"/>
          <p:cNvSpPr txBox="1">
            <a:spLocks noChangeArrowheads="1"/>
          </p:cNvSpPr>
          <p:nvPr/>
        </p:nvSpPr>
        <p:spPr bwMode="auto">
          <a:xfrm>
            <a:off x="6538913" y="2773363"/>
            <a:ext cx="17668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20486" name="Text Box 6"/>
          <p:cNvSpPr txBox="1">
            <a:spLocks noChangeArrowheads="1"/>
          </p:cNvSpPr>
          <p:nvPr/>
        </p:nvSpPr>
        <p:spPr bwMode="auto">
          <a:xfrm>
            <a:off x="6538913" y="4343400"/>
            <a:ext cx="1766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723975" name="Text Box 7"/>
          <p:cNvSpPr txBox="1">
            <a:spLocks noChangeArrowheads="1"/>
          </p:cNvSpPr>
          <p:nvPr/>
        </p:nvSpPr>
        <p:spPr bwMode="auto">
          <a:xfrm>
            <a:off x="6248400" y="1935163"/>
            <a:ext cx="277177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N  = hard drive </a:t>
            </a:r>
            <a:br>
              <a:rPr lang="en-CA" altLang="en-US">
                <a:solidFill>
                  <a:schemeClr val="accent2"/>
                </a:solidFill>
              </a:rPr>
            </a:br>
            <a:r>
              <a:rPr lang="en-CA" altLang="en-US">
                <a:solidFill>
                  <a:schemeClr val="accent2"/>
                </a:solidFill>
              </a:rPr>
              <a:t>     = 60G &lt; 2</a:t>
            </a:r>
            <a:r>
              <a:rPr lang="en-CA" altLang="en-US" baseline="30000">
                <a:solidFill>
                  <a:schemeClr val="accent2"/>
                </a:solidFill>
              </a:rPr>
              <a:t>36</a:t>
            </a:r>
          </a:p>
        </p:txBody>
      </p:sp>
      <p:sp>
        <p:nvSpPr>
          <p:cNvPr id="723976" name="Text Box 8"/>
          <p:cNvSpPr txBox="1">
            <a:spLocks noChangeArrowheads="1"/>
          </p:cNvSpPr>
          <p:nvPr/>
        </p:nvSpPr>
        <p:spPr bwMode="auto">
          <a:xfrm>
            <a:off x="6226175" y="3505200"/>
            <a:ext cx="27384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N  = crypto key</a:t>
            </a:r>
            <a:br>
              <a:rPr lang="en-CA" altLang="en-US">
                <a:solidFill>
                  <a:schemeClr val="accent2"/>
                </a:solidFill>
              </a:rPr>
            </a:br>
            <a:r>
              <a:rPr lang="en-CA" altLang="en-US">
                <a:solidFill>
                  <a:schemeClr val="accent2"/>
                </a:solidFill>
              </a:rPr>
              <a:t>     = 2</a:t>
            </a:r>
            <a:r>
              <a:rPr lang="en-CA" altLang="en-US" baseline="30000">
                <a:solidFill>
                  <a:schemeClr val="accent2"/>
                </a:solidFill>
              </a:rPr>
              <a:t>100</a:t>
            </a:r>
          </a:p>
        </p:txBody>
      </p:sp>
      <p:grpSp>
        <p:nvGrpSpPr>
          <p:cNvPr id="20489" name="Group 9"/>
          <p:cNvGrpSpPr>
            <a:grpSpLocks/>
          </p:cNvGrpSpPr>
          <p:nvPr/>
        </p:nvGrpSpPr>
        <p:grpSpPr bwMode="auto">
          <a:xfrm>
            <a:off x="6629400" y="5410200"/>
            <a:ext cx="401638" cy="1143000"/>
            <a:chOff x="5760" y="720"/>
            <a:chExt cx="1021" cy="2477"/>
          </a:xfrm>
        </p:grpSpPr>
        <p:grpSp>
          <p:nvGrpSpPr>
            <p:cNvPr id="20490" name="Group 10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0494" name="Freeform 1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5" name="Freeform 1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6" name="Freeform 1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7" name="Freeform 1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8" name="Freeform 1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9" name="Freeform 1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491" name="Group 17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0492" name="Freeform 1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3" name="Oval 1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3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3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39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39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3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3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3972" grpId="0"/>
      <p:bldP spid="723975" grpId="0"/>
      <p:bldP spid="723976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5587" name="Object 1027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595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10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5588" name="Picture 1028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9" name="Rectangle 1029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5590" name="Rectangle 1030"/>
          <p:cNvSpPr>
            <a:spLocks noChangeArrowheads="1"/>
          </p:cNvSpPr>
          <p:nvPr/>
        </p:nvSpPr>
        <p:spPr bwMode="auto">
          <a:xfrm>
            <a:off x="3352800" y="5334000"/>
            <a:ext cx="5791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10</a:t>
            </a:r>
            <a:r>
              <a:rPr lang="en-US" altLang="en-US" sz="2800" baseline="30000">
                <a:solidFill>
                  <a:schemeClr val="accent2"/>
                </a:solidFill>
              </a:rPr>
              <a:t>2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3·</a:t>
            </a:r>
            <a:r>
              <a:rPr lang="en-US" altLang="en-US" sz="2800">
                <a:solidFill>
                  <a:schemeClr val="hlink"/>
                </a:solidFill>
              </a:rPr>
              <a:t>10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+ 7·</a:t>
            </a:r>
            <a:r>
              <a:rPr lang="en-US" altLang="en-US" sz="2800">
                <a:solidFill>
                  <a:schemeClr val="hlink"/>
                </a:solidFill>
              </a:rPr>
              <a:t>10</a:t>
            </a:r>
            <a:r>
              <a:rPr lang="en-US" altLang="en-US" sz="2800">
                <a:solidFill>
                  <a:schemeClr val="accent2"/>
                </a:solidFill>
              </a:rPr>
              <a:t>  + 8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10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195591" name="Text Box 1035"/>
          <p:cNvSpPr txBox="1">
            <a:spLocks noChangeArrowheads="1"/>
          </p:cNvSpPr>
          <p:nvPr/>
        </p:nvSpPr>
        <p:spPr bwMode="auto">
          <a:xfrm>
            <a:off x="2798763" y="5616575"/>
            <a:ext cx="590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10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95592" name="Line 1036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3" name="Text Box 1037"/>
          <p:cNvSpPr txBox="1">
            <a:spLocks noChangeArrowheads="1"/>
          </p:cNvSpPr>
          <p:nvPr/>
        </p:nvSpPr>
        <p:spPr bwMode="auto">
          <a:xfrm>
            <a:off x="6308725" y="6115050"/>
            <a:ext cx="95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2050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6611" name="Object 2051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6630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20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6612" name="Picture 2052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613" name="Rectangle 2053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6614" name="Rectangle 2054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96615" name="Text Box 2055"/>
          <p:cNvSpPr txBox="1">
            <a:spLocks noChangeArrowheads="1"/>
          </p:cNvSpPr>
          <p:nvPr/>
        </p:nvSpPr>
        <p:spPr bwMode="auto">
          <a:xfrm>
            <a:off x="1752600" y="5616575"/>
            <a:ext cx="184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196616" name="Line 2056"/>
          <p:cNvSpPr>
            <a:spLocks noChangeShapeType="1"/>
          </p:cNvSpPr>
          <p:nvPr/>
        </p:nvSpPr>
        <p:spPr bwMode="auto">
          <a:xfrm>
            <a:off x="2057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17" name="Text Box 2057"/>
          <p:cNvSpPr txBox="1">
            <a:spLocks noChangeArrowheads="1"/>
          </p:cNvSpPr>
          <p:nvPr/>
        </p:nvSpPr>
        <p:spPr bwMode="auto">
          <a:xfrm>
            <a:off x="1884363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196618" name="Group 2058"/>
          <p:cNvGrpSpPr>
            <a:grpSpLocks/>
          </p:cNvGrpSpPr>
          <p:nvPr/>
        </p:nvGrpSpPr>
        <p:grpSpPr bwMode="auto">
          <a:xfrm>
            <a:off x="2265363" y="5562600"/>
            <a:ext cx="401637" cy="1143000"/>
            <a:chOff x="5760" y="720"/>
            <a:chExt cx="1021" cy="2477"/>
          </a:xfrm>
        </p:grpSpPr>
        <p:grpSp>
          <p:nvGrpSpPr>
            <p:cNvPr id="196619" name="Group 205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96623" name="Freeform 206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4" name="Freeform 206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5" name="Freeform 206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6" name="Freeform 206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7" name="Freeform 206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8" name="Freeform 206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620" name="Group 206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96621" name="Freeform 206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2" name="Oval 206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3074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7635" name="Object 3075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7654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0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7636" name="Picture 3076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7637" name="Rectangle 3077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7638" name="Rectangle 3078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97639" name="Group 3079"/>
          <p:cNvGrpSpPr>
            <a:grpSpLocks/>
          </p:cNvGrpSpPr>
          <p:nvPr/>
        </p:nvGrpSpPr>
        <p:grpSpPr bwMode="auto">
          <a:xfrm>
            <a:off x="3484563" y="5562600"/>
            <a:ext cx="401637" cy="1143000"/>
            <a:chOff x="5760" y="720"/>
            <a:chExt cx="1021" cy="2477"/>
          </a:xfrm>
        </p:grpSpPr>
        <p:grpSp>
          <p:nvGrpSpPr>
            <p:cNvPr id="197643" name="Group 3080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97647" name="Freeform 308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48" name="Freeform 308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49" name="Freeform 308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50" name="Freeform 308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51" name="Freeform 308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52" name="Freeform 308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7644" name="Group 3087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97645" name="Freeform 308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46" name="Oval 308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97640" name="Text Box 3091"/>
          <p:cNvSpPr txBox="1">
            <a:spLocks noChangeArrowheads="1"/>
          </p:cNvSpPr>
          <p:nvPr/>
        </p:nvSpPr>
        <p:spPr bwMode="auto">
          <a:xfrm>
            <a:off x="2487613" y="5562600"/>
            <a:ext cx="10175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³</a:t>
            </a:r>
            <a:r>
              <a:rPr lang="en-US" altLang="en-US">
                <a:solidFill>
                  <a:schemeClr val="hlink"/>
                </a:solidFill>
              </a:rPr>
              <a:t> 8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97641" name="Text Box 3092"/>
          <p:cNvSpPr txBox="1">
            <a:spLocks noChangeArrowheads="1"/>
          </p:cNvSpPr>
          <p:nvPr/>
        </p:nvSpPr>
        <p:spPr bwMode="auto">
          <a:xfrm>
            <a:off x="189865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8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97642" name="Line 3093"/>
          <p:cNvSpPr>
            <a:spLocks noChangeShapeType="1"/>
          </p:cNvSpPr>
          <p:nvPr/>
        </p:nvSpPr>
        <p:spPr bwMode="auto">
          <a:xfrm>
            <a:off x="2057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3074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8659" name="Object 3075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8678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0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8660" name="Picture 3076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661" name="Rectangle 3077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8662" name="Rectangle 3078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198663" name="Group 3080"/>
          <p:cNvGrpSpPr>
            <a:grpSpLocks/>
          </p:cNvGrpSpPr>
          <p:nvPr/>
        </p:nvGrpSpPr>
        <p:grpSpPr bwMode="auto">
          <a:xfrm>
            <a:off x="7751763" y="6172200"/>
            <a:ext cx="249237" cy="533400"/>
            <a:chOff x="5760" y="720"/>
            <a:chExt cx="1021" cy="2477"/>
          </a:xfrm>
        </p:grpSpPr>
        <p:grpSp>
          <p:nvGrpSpPr>
            <p:cNvPr id="198667" name="Group 308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98671" name="Freeform 308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2" name="Freeform 308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3" name="Freeform 308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4" name="Freeform 308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5" name="Freeform 308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6" name="Freeform 308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8668" name="Group 308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98669" name="Freeform 308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0" name="Oval 309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98664" name="Line 3091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665" name="Text Box 3092"/>
          <p:cNvSpPr txBox="1">
            <a:spLocks noChangeArrowheads="1"/>
          </p:cNvSpPr>
          <p:nvPr/>
        </p:nvSpPr>
        <p:spPr bwMode="auto">
          <a:xfrm>
            <a:off x="4800600" y="6115050"/>
            <a:ext cx="95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  <p:sp>
        <p:nvSpPr>
          <p:cNvPr id="198666" name="Text Box 3104"/>
          <p:cNvSpPr txBox="1">
            <a:spLocks noChangeArrowheads="1"/>
          </p:cNvSpPr>
          <p:nvPr/>
        </p:nvSpPr>
        <p:spPr bwMode="auto">
          <a:xfrm>
            <a:off x="2487613" y="5562600"/>
            <a:ext cx="10175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³</a:t>
            </a:r>
            <a:r>
              <a:rPr lang="en-US" altLang="en-US">
                <a:solidFill>
                  <a:schemeClr val="hlink"/>
                </a:solidFill>
              </a:rPr>
              <a:t> 8</a:t>
            </a:r>
            <a:endParaRPr lang="en-CA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199683" name="Object 1027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9692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10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9684" name="Picture 1028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685" name="Rectangle 1029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99686" name="Rectangle 1030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hlink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199687" name="Line 1047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88" name="Text Box 1048"/>
          <p:cNvSpPr txBox="1">
            <a:spLocks noChangeArrowheads="1"/>
          </p:cNvSpPr>
          <p:nvPr/>
        </p:nvSpPr>
        <p:spPr bwMode="auto">
          <a:xfrm>
            <a:off x="6642100" y="6019800"/>
            <a:ext cx="22320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7</a:t>
            </a:r>
            <a:r>
              <a:rPr lang="en-US" altLang="en-US" sz="2400">
                <a:solidFill>
                  <a:schemeClr val="hlink"/>
                </a:solidFill>
              </a:rPr>
              <a:t>n</a:t>
            </a:r>
            <a:r>
              <a:rPr lang="en-US" altLang="en-US" sz="2400">
                <a:solidFill>
                  <a:schemeClr val="accent2"/>
                </a:solidFill>
              </a:rPr>
              <a:t>  + 8  </a:t>
            </a:r>
            <a:r>
              <a:rPr lang="en-US" altLang="en-US" sz="24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2400">
                <a:solidFill>
                  <a:schemeClr val="accent2"/>
                </a:solidFill>
                <a:latin typeface="WP MathA" pitchFamily="2" charset="2"/>
                <a:sym typeface="WP MathA" pitchFamily="2" charset="2"/>
              </a:rPr>
              <a:t> </a:t>
            </a:r>
            <a:r>
              <a:rPr lang="en-US" altLang="en-US" sz="2400">
                <a:solidFill>
                  <a:schemeClr val="accent2"/>
                </a:solidFill>
              </a:rPr>
              <a:t> </a:t>
            </a:r>
            <a:r>
              <a:rPr lang="en-US" altLang="en-US" sz="2400">
                <a:solidFill>
                  <a:schemeClr val="accent2"/>
                </a:solidFill>
                <a:cs typeface="Times New Roman" pitchFamily="18" charset="0"/>
              </a:rPr>
              <a:t>1</a:t>
            </a:r>
            <a:r>
              <a:rPr lang="en-US" altLang="en-US" sz="24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400">
                <a:solidFill>
                  <a:schemeClr val="hlink"/>
                </a:solidFill>
              </a:rPr>
              <a:t>n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7  + </a:t>
            </a:r>
            <a:r>
              <a:rPr lang="en-US" altLang="en-US" sz="2400" baseline="30000">
                <a:solidFill>
                  <a:schemeClr val="accent2"/>
                </a:solidFill>
              </a:rPr>
              <a:t>8</a:t>
            </a:r>
            <a:r>
              <a:rPr lang="en-US" altLang="en-US" sz="2400">
                <a:solidFill>
                  <a:schemeClr val="accent2"/>
                </a:solidFill>
              </a:rPr>
              <a:t>/</a:t>
            </a:r>
            <a:r>
              <a:rPr lang="en-US" altLang="en-US" sz="2400" baseline="-25000">
                <a:solidFill>
                  <a:schemeClr val="accent2"/>
                </a:solidFill>
              </a:rPr>
              <a:t>n</a:t>
            </a:r>
            <a:r>
              <a:rPr lang="en-US" altLang="en-US" sz="2400">
                <a:solidFill>
                  <a:schemeClr val="accent2"/>
                </a:solidFill>
              </a:rPr>
              <a:t> </a:t>
            </a:r>
            <a:r>
              <a:rPr lang="en-US" altLang="en-US" sz="24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2400">
                <a:solidFill>
                  <a:schemeClr val="accent2"/>
                </a:solidFill>
                <a:latin typeface="WP MathA" pitchFamily="2" charset="2"/>
                <a:sym typeface="WP MathA" pitchFamily="2" charset="2"/>
              </a:rPr>
              <a:t> </a:t>
            </a:r>
            <a:r>
              <a:rPr lang="en-US" altLang="en-US" sz="2400">
                <a:solidFill>
                  <a:schemeClr val="accent2"/>
                </a:solidFill>
              </a:rPr>
              <a:t> </a:t>
            </a:r>
            <a:r>
              <a:rPr lang="en-US" altLang="en-US" sz="2400">
                <a:solidFill>
                  <a:schemeClr val="accent2"/>
                </a:solidFill>
                <a:cs typeface="Times New Roman" pitchFamily="18" charset="0"/>
              </a:rPr>
              <a:t>1</a:t>
            </a:r>
            <a:r>
              <a:rPr lang="en-US" altLang="en-US" sz="24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400">
                <a:solidFill>
                  <a:schemeClr val="hlink"/>
                </a:solidFill>
              </a:rPr>
              <a:t>n</a:t>
            </a:r>
            <a:endParaRPr lang="en-CA" altLang="en-US" sz="2400" baseline="30000">
              <a:solidFill>
                <a:schemeClr val="accent2"/>
              </a:solidFill>
            </a:endParaRPr>
          </a:p>
        </p:txBody>
      </p:sp>
      <p:sp>
        <p:nvSpPr>
          <p:cNvPr id="199689" name="Text Box 1071"/>
          <p:cNvSpPr txBox="1">
            <a:spLocks noChangeArrowheads="1"/>
          </p:cNvSpPr>
          <p:nvPr/>
        </p:nvSpPr>
        <p:spPr bwMode="auto">
          <a:xfrm>
            <a:off x="2487613" y="5562600"/>
            <a:ext cx="10175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³</a:t>
            </a:r>
            <a:r>
              <a:rPr lang="en-US" altLang="en-US">
                <a:solidFill>
                  <a:schemeClr val="hlink"/>
                </a:solidFill>
              </a:rPr>
              <a:t> 8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199690" name="Text Box 1072"/>
          <p:cNvSpPr txBox="1">
            <a:spLocks noChangeArrowheads="1"/>
          </p:cNvSpPr>
          <p:nvPr/>
        </p:nvSpPr>
        <p:spPr bwMode="auto">
          <a:xfrm>
            <a:off x="5830888" y="6354763"/>
            <a:ext cx="9509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0707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0721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0708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0709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0710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r>
              <a:rPr lang="en-US" altLang="en-US" baseline="30000">
                <a:solidFill>
                  <a:schemeClr val="accent2"/>
                </a:solidFill>
              </a:rPr>
              <a:t>2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200711" name="Text Box 7"/>
          <p:cNvSpPr txBox="1">
            <a:spLocks noChangeArrowheads="1"/>
          </p:cNvSpPr>
          <p:nvPr/>
        </p:nvSpPr>
        <p:spPr bwMode="auto">
          <a:xfrm>
            <a:off x="5334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00712" name="Text Box 8"/>
          <p:cNvSpPr txBox="1">
            <a:spLocks noChangeArrowheads="1"/>
          </p:cNvSpPr>
          <p:nvPr/>
        </p:nvSpPr>
        <p:spPr bwMode="auto">
          <a:xfrm>
            <a:off x="10668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4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00713" name="Text Box 9"/>
          <p:cNvSpPr txBox="1">
            <a:spLocks noChangeArrowheads="1"/>
          </p:cNvSpPr>
          <p:nvPr/>
        </p:nvSpPr>
        <p:spPr bwMode="auto">
          <a:xfrm>
            <a:off x="189865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8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00714" name="Line 10"/>
          <p:cNvSpPr>
            <a:spLocks noChangeShapeType="1"/>
          </p:cNvSpPr>
          <p:nvPr/>
        </p:nvSpPr>
        <p:spPr bwMode="auto">
          <a:xfrm>
            <a:off x="7620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0715" name="Line 11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0716" name="Line 12"/>
          <p:cNvSpPr>
            <a:spLocks noChangeShapeType="1"/>
          </p:cNvSpPr>
          <p:nvPr/>
        </p:nvSpPr>
        <p:spPr bwMode="auto">
          <a:xfrm>
            <a:off x="2057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0717" name="Text Box 13"/>
          <p:cNvSpPr txBox="1">
            <a:spLocks noChangeArrowheads="1"/>
          </p:cNvSpPr>
          <p:nvPr/>
        </p:nvSpPr>
        <p:spPr bwMode="auto">
          <a:xfrm>
            <a:off x="2965450" y="5640388"/>
            <a:ext cx="10175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³</a:t>
            </a:r>
            <a:r>
              <a:rPr lang="en-US" altLang="en-US">
                <a:solidFill>
                  <a:schemeClr val="accent2"/>
                </a:solidFill>
              </a:rPr>
              <a:t> 8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00718" name="Text Box 14"/>
          <p:cNvSpPr txBox="1">
            <a:spLocks noChangeArrowheads="1"/>
          </p:cNvSpPr>
          <p:nvPr/>
        </p:nvSpPr>
        <p:spPr bwMode="auto">
          <a:xfrm>
            <a:off x="1981200" y="2743200"/>
            <a:ext cx="95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  <p:sp>
        <p:nvSpPr>
          <p:cNvPr id="200719" name="Freeform 23"/>
          <p:cNvSpPr>
            <a:spLocks/>
          </p:cNvSpPr>
          <p:nvPr/>
        </p:nvSpPr>
        <p:spPr bwMode="auto">
          <a:xfrm>
            <a:off x="2070100" y="3124200"/>
            <a:ext cx="1395413" cy="3327400"/>
          </a:xfrm>
          <a:custGeom>
            <a:avLst/>
            <a:gdLst>
              <a:gd name="T0" fmla="*/ 0 w 879"/>
              <a:gd name="T1" fmla="*/ 2147483647 h 2096"/>
              <a:gd name="T2" fmla="*/ 1995964465 w 879"/>
              <a:gd name="T3" fmla="*/ 1209675000 h 2096"/>
              <a:gd name="T4" fmla="*/ 1310481720 w 879"/>
              <a:gd name="T5" fmla="*/ 0 h 2096"/>
              <a:gd name="T6" fmla="*/ 0 60000 65536"/>
              <a:gd name="T7" fmla="*/ 0 60000 65536"/>
              <a:gd name="T8" fmla="*/ 0 60000 65536"/>
              <a:gd name="T9" fmla="*/ 0 w 879"/>
              <a:gd name="T10" fmla="*/ 0 h 2096"/>
              <a:gd name="T11" fmla="*/ 879 w 879"/>
              <a:gd name="T12" fmla="*/ 2096 h 20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79" h="2096">
                <a:moveTo>
                  <a:pt x="0" y="2096"/>
                </a:moveTo>
                <a:cubicBezTo>
                  <a:pt x="132" y="1827"/>
                  <a:pt x="705" y="829"/>
                  <a:pt x="792" y="480"/>
                </a:cubicBezTo>
                <a:cubicBezTo>
                  <a:pt x="879" y="131"/>
                  <a:pt x="577" y="100"/>
                  <a:pt x="520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oval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1731" name="Object 1027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1746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10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1732" name="Picture 1028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3" name="Rectangle 1029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201734" name="Group 1030"/>
          <p:cNvGrpSpPr>
            <a:grpSpLocks/>
          </p:cNvGrpSpPr>
          <p:nvPr/>
        </p:nvGrpSpPr>
        <p:grpSpPr bwMode="auto">
          <a:xfrm>
            <a:off x="3048000" y="2438400"/>
            <a:ext cx="401638" cy="1143000"/>
            <a:chOff x="5760" y="720"/>
            <a:chExt cx="1021" cy="2477"/>
          </a:xfrm>
        </p:grpSpPr>
        <p:grpSp>
          <p:nvGrpSpPr>
            <p:cNvPr id="201735" name="Group 103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01739" name="Freeform 103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0" name="Freeform 103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1" name="Freeform 103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2" name="Freeform 103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3" name="Freeform 103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4" name="Freeform 103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736" name="Group 103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01737" name="Freeform 103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38" name="Oval 104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050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2755" name="Object 2051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2775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20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2756" name="Picture 2052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57" name="Rectangle 2053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2758" name="Rectangle 2054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1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 baseline="30000">
                <a:solidFill>
                  <a:schemeClr val="accent2"/>
                </a:solidFill>
              </a:rPr>
              <a:t>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3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2759" name="Text Box 2055"/>
          <p:cNvSpPr txBox="1">
            <a:spLocks noChangeArrowheads="1"/>
          </p:cNvSpPr>
          <p:nvPr/>
        </p:nvSpPr>
        <p:spPr bwMode="auto">
          <a:xfrm>
            <a:off x="533400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02760" name="Text Box 2056"/>
          <p:cNvSpPr txBox="1">
            <a:spLocks noChangeArrowheads="1"/>
          </p:cNvSpPr>
          <p:nvPr/>
        </p:nvSpPr>
        <p:spPr bwMode="auto">
          <a:xfrm>
            <a:off x="1066800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02761" name="Line 2057"/>
          <p:cNvSpPr>
            <a:spLocks noChangeShapeType="1"/>
          </p:cNvSpPr>
          <p:nvPr/>
        </p:nvSpPr>
        <p:spPr bwMode="auto">
          <a:xfrm>
            <a:off x="7620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762" name="Line 2058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2763" name="Group 2059"/>
          <p:cNvGrpSpPr>
            <a:grpSpLocks/>
          </p:cNvGrpSpPr>
          <p:nvPr/>
        </p:nvGrpSpPr>
        <p:grpSpPr bwMode="auto">
          <a:xfrm>
            <a:off x="1447800" y="5562600"/>
            <a:ext cx="401638" cy="1143000"/>
            <a:chOff x="5760" y="720"/>
            <a:chExt cx="1021" cy="2477"/>
          </a:xfrm>
        </p:grpSpPr>
        <p:grpSp>
          <p:nvGrpSpPr>
            <p:cNvPr id="202764" name="Group 2060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02768" name="Freeform 206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69" name="Freeform 206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70" name="Freeform 206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71" name="Freeform 206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72" name="Freeform 206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73" name="Freeform 206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2765" name="Group 2067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02766" name="Freeform 206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67" name="Oval 206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3779" name="Object 1027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3787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10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3780" name="Picture 1028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81" name="Rectangle 1029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3782" name="Rectangle 1030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0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 baseline="30000">
                <a:solidFill>
                  <a:schemeClr val="accent2"/>
                </a:solidFill>
              </a:rPr>
              <a:t>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3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3783" name="Text Box 1031"/>
          <p:cNvSpPr txBox="1">
            <a:spLocks noChangeArrowheads="1"/>
          </p:cNvSpPr>
          <p:nvPr/>
        </p:nvSpPr>
        <p:spPr bwMode="auto">
          <a:xfrm>
            <a:off x="5334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0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03784" name="Line 1032"/>
          <p:cNvSpPr>
            <a:spLocks noChangeShapeType="1"/>
          </p:cNvSpPr>
          <p:nvPr/>
        </p:nvSpPr>
        <p:spPr bwMode="auto">
          <a:xfrm>
            <a:off x="7620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5" name="Text Box 1033"/>
          <p:cNvSpPr txBox="1">
            <a:spLocks noChangeArrowheads="1"/>
          </p:cNvSpPr>
          <p:nvPr/>
        </p:nvSpPr>
        <p:spPr bwMode="auto">
          <a:xfrm>
            <a:off x="5486400" y="6096000"/>
            <a:ext cx="1955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True, but </a:t>
            </a: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4803" name="Object 3"/>
          <p:cNvGraphicFramePr>
            <a:graphicFrameLocks noChangeAspect="1"/>
          </p:cNvGraphicFramePr>
          <p:nvPr/>
        </p:nvGraphicFramePr>
        <p:xfrm>
          <a:off x="228600" y="4451350"/>
          <a:ext cx="5519738" cy="974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12" name="Equation" r:id="rId3" imgW="1663700" imgH="190500" progId="Equation.COEE2">
                  <p:embed/>
                </p:oleObj>
              </mc:Choice>
              <mc:Fallback>
                <p:oleObj name="Equation" r:id="rId3" imgW="1663700" imgH="1905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51350"/>
                        <a:ext cx="5519738" cy="974725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4804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05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4806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baseline="3000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04807" name="Text Box 7"/>
          <p:cNvSpPr txBox="1">
            <a:spLocks noChangeArrowheads="1"/>
          </p:cNvSpPr>
          <p:nvPr/>
        </p:nvSpPr>
        <p:spPr bwMode="auto">
          <a:xfrm>
            <a:off x="5334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0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04808" name="Line 8"/>
          <p:cNvSpPr>
            <a:spLocks noChangeShapeType="1"/>
          </p:cNvSpPr>
          <p:nvPr/>
        </p:nvSpPr>
        <p:spPr bwMode="auto">
          <a:xfrm>
            <a:off x="7620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09" name="Text Box 9"/>
          <p:cNvSpPr txBox="1">
            <a:spLocks noChangeArrowheads="1"/>
          </p:cNvSpPr>
          <p:nvPr/>
        </p:nvSpPr>
        <p:spPr bwMode="auto">
          <a:xfrm>
            <a:off x="1371600" y="5638800"/>
            <a:ext cx="63515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Constants c1 and c2 must be positive!</a:t>
            </a:r>
            <a:endParaRPr lang="en-CA" altLang="en-US">
              <a:solidFill>
                <a:schemeClr val="hlink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04810" name="Text Box 10"/>
          <p:cNvSpPr txBox="1">
            <a:spLocks noChangeArrowheads="1"/>
          </p:cNvSpPr>
          <p:nvPr/>
        </p:nvSpPr>
        <p:spPr bwMode="auto">
          <a:xfrm>
            <a:off x="1981200" y="2743200"/>
            <a:ext cx="10429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Some Math</a:t>
            </a:r>
          </a:p>
        </p:txBody>
      </p:sp>
      <p:grpSp>
        <p:nvGrpSpPr>
          <p:cNvPr id="2" name="Group 65"/>
          <p:cNvGrpSpPr>
            <a:grpSpLocks/>
          </p:cNvGrpSpPr>
          <p:nvPr/>
        </p:nvGrpSpPr>
        <p:grpSpPr bwMode="auto">
          <a:xfrm>
            <a:off x="700088" y="3527425"/>
            <a:ext cx="3062287" cy="2263775"/>
            <a:chOff x="2982" y="1454"/>
            <a:chExt cx="1929" cy="1426"/>
          </a:xfrm>
        </p:grpSpPr>
        <p:sp>
          <p:nvSpPr>
            <p:cNvPr id="3081" name="Rectangle 66"/>
            <p:cNvSpPr>
              <a:spLocks noChangeArrowheads="1"/>
            </p:cNvSpPr>
            <p:nvPr/>
          </p:nvSpPr>
          <p:spPr bwMode="auto">
            <a:xfrm>
              <a:off x="2982" y="1454"/>
              <a:ext cx="19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Time Complexity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pic>
          <p:nvPicPr>
            <p:cNvPr id="3082" name="Picture 67" descr="j007870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2" y="2074"/>
              <a:ext cx="768" cy="8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Rectangle 68"/>
            <p:cNvSpPr>
              <a:spLocks noChangeArrowheads="1"/>
            </p:cNvSpPr>
            <p:nvPr/>
          </p:nvSpPr>
          <p:spPr bwMode="auto">
            <a:xfrm>
              <a:off x="3198" y="1699"/>
              <a:ext cx="13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t(n) =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(n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2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)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3" name="Group 69"/>
          <p:cNvGrpSpPr>
            <a:grpSpLocks/>
          </p:cNvGrpSpPr>
          <p:nvPr/>
        </p:nvGrpSpPr>
        <p:grpSpPr bwMode="auto">
          <a:xfrm>
            <a:off x="685800" y="1089025"/>
            <a:ext cx="3163888" cy="1585913"/>
            <a:chOff x="432" y="384"/>
            <a:chExt cx="1993" cy="999"/>
          </a:xfrm>
        </p:grpSpPr>
        <p:sp>
          <p:nvSpPr>
            <p:cNvPr id="3079" name="Rectangle 70"/>
            <p:cNvSpPr>
              <a:spLocks noChangeArrowheads="1"/>
            </p:cNvSpPr>
            <p:nvPr/>
          </p:nvSpPr>
          <p:spPr bwMode="auto">
            <a:xfrm>
              <a:off x="432" y="384"/>
              <a:ext cx="19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Logic Quantifiers </a:t>
              </a:r>
            </a:p>
          </p:txBody>
        </p:sp>
        <p:sp>
          <p:nvSpPr>
            <p:cNvPr id="3080" name="Rectangle 71"/>
            <p:cNvSpPr>
              <a:spLocks noChangeArrowheads="1"/>
            </p:cNvSpPr>
            <p:nvPr/>
          </p:nvSpPr>
          <p:spPr bwMode="auto">
            <a:xfrm>
              <a:off x="432" y="672"/>
              <a:ext cx="1957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</a:t>
              </a:r>
              <a:r>
                <a:rPr lang="en-US" altLang="en-US">
                  <a:solidFill>
                    <a:srgbClr val="00FFFF"/>
                  </a:solidFill>
                </a:rPr>
                <a:t>g </a:t>
              </a:r>
              <a:r>
                <a:rPr lang="en-US" altLang="en-US">
                  <a:solidFill>
                    <a:srgbClr val="00FFFF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00FFFF"/>
                  </a:solidFill>
                </a:rPr>
                <a:t>b Loves(b,g)</a:t>
              </a:r>
              <a:br>
                <a:rPr lang="en-US" altLang="en-US">
                  <a:solidFill>
                    <a:srgbClr val="00FFFF"/>
                  </a:solidFill>
                </a:rPr>
              </a:br>
              <a:r>
                <a:rPr lang="en-US" altLang="en-US">
                  <a:solidFill>
                    <a:srgbClr val="00FFFF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00FFFF"/>
                  </a:solidFill>
                </a:rPr>
                <a:t>b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</a:t>
              </a:r>
              <a:r>
                <a:rPr lang="en-US" altLang="en-US">
                  <a:solidFill>
                    <a:schemeClr val="accent2"/>
                  </a:solidFill>
                </a:rPr>
                <a:t>g Loves(b,g)</a:t>
              </a:r>
            </a:p>
          </p:txBody>
        </p:sp>
      </p:grpSp>
      <p:sp>
        <p:nvSpPr>
          <p:cNvPr id="700492" name="Text Box 76"/>
          <p:cNvSpPr txBox="1">
            <a:spLocks noChangeArrowheads="1"/>
          </p:cNvSpPr>
          <p:nvPr/>
        </p:nvSpPr>
        <p:spPr bwMode="auto">
          <a:xfrm>
            <a:off x="4295775" y="3984625"/>
            <a:ext cx="40941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 Iterative Algs (GCD)</a:t>
            </a:r>
          </a:p>
        </p:txBody>
      </p:sp>
      <p:sp>
        <p:nvSpPr>
          <p:cNvPr id="700494" name="Text Box 78"/>
          <p:cNvSpPr txBox="1">
            <a:spLocks noChangeArrowheads="1"/>
          </p:cNvSpPr>
          <p:nvPr/>
        </p:nvSpPr>
        <p:spPr bwMode="auto">
          <a:xfrm>
            <a:off x="5295900" y="1774825"/>
            <a:ext cx="28432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See logic slides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0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0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0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0492" grpId="0"/>
      <p:bldP spid="70049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Two Example Algorithms</a:t>
            </a:r>
            <a:endParaRPr lang="en-CA" altLang="en-US" smtClean="0"/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772400" cy="2971800"/>
          </a:xfrm>
        </p:spPr>
        <p:txBody>
          <a:bodyPr/>
          <a:lstStyle/>
          <a:p>
            <a:pPr eaLnBrk="1" hangingPunct="1"/>
            <a:r>
              <a:rPr lang="en-CA" altLang="en-US" smtClean="0"/>
              <a:t>Sum</a:t>
            </a:r>
            <a:r>
              <a:rPr lang="en-US" altLang="en-US" smtClean="0"/>
              <a:t> N array entries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CA" altLang="en-US" smtClean="0"/>
              <a:t>A(1)</a:t>
            </a:r>
            <a:r>
              <a:rPr lang="en-US" altLang="en-US" smtClean="0"/>
              <a:t> + </a:t>
            </a:r>
            <a:r>
              <a:rPr lang="en-CA" altLang="en-US" smtClean="0"/>
              <a:t>A(2)</a:t>
            </a:r>
            <a:r>
              <a:rPr lang="en-US" altLang="en-US" smtClean="0"/>
              <a:t> +</a:t>
            </a:r>
            <a:r>
              <a:rPr lang="en-CA" altLang="en-US" smtClean="0"/>
              <a:t> A(3)</a:t>
            </a:r>
            <a:r>
              <a:rPr lang="en-US" altLang="en-US" smtClean="0"/>
              <a:t> + …</a:t>
            </a:r>
            <a:endParaRPr lang="en-CA" altLang="en-US" smtClean="0"/>
          </a:p>
          <a:p>
            <a:pPr eaLnBrk="1" hangingPunct="1"/>
            <a:r>
              <a:rPr lang="en-CA" altLang="en-US" smtClean="0"/>
              <a:t>Factor</a:t>
            </a:r>
            <a:r>
              <a:rPr lang="en-US" altLang="en-US" smtClean="0"/>
              <a:t> value N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Input </a:t>
            </a:r>
            <a:r>
              <a:rPr lang="en-CA" altLang="en-US" smtClean="0"/>
              <a:t>N=5917 </a:t>
            </a:r>
            <a:r>
              <a:rPr lang="en-US" altLang="en-US" smtClean="0"/>
              <a:t>&amp; Output </a:t>
            </a:r>
            <a:r>
              <a:rPr lang="en-CA" altLang="en-US" smtClean="0"/>
              <a:t>N=97*61.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A</a:t>
            </a:r>
            <a:r>
              <a:rPr lang="en-CA" altLang="en-US" smtClean="0"/>
              <a:t>lgorithm N</a:t>
            </a:r>
            <a:r>
              <a:rPr lang="en-US" altLang="en-US" smtClean="0"/>
              <a:t>/2, N/3, N/4, …. ?</a:t>
            </a:r>
            <a:r>
              <a:rPr lang="en-CA" altLang="en-US" smtClean="0"/>
              <a:t> </a:t>
            </a:r>
            <a:endParaRPr lang="en-US" altLang="en-US" smtClean="0"/>
          </a:p>
          <a:p>
            <a:pPr eaLnBrk="1" hangingPunct="1"/>
            <a:endParaRPr lang="en-US" altLang="en-US" smtClean="0"/>
          </a:p>
        </p:txBody>
      </p:sp>
      <p:sp>
        <p:nvSpPr>
          <p:cNvPr id="724996" name="Text Box 4"/>
          <p:cNvSpPr txBox="1">
            <a:spLocks noChangeArrowheads="1"/>
          </p:cNvSpPr>
          <p:nvPr/>
        </p:nvSpPr>
        <p:spPr bwMode="auto">
          <a:xfrm>
            <a:off x="2605088" y="5353050"/>
            <a:ext cx="3921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Size of Input Instance?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1509" name="Group 5"/>
          <p:cNvGrpSpPr>
            <a:grpSpLocks/>
          </p:cNvGrpSpPr>
          <p:nvPr/>
        </p:nvGrpSpPr>
        <p:grpSpPr bwMode="auto">
          <a:xfrm>
            <a:off x="6629400" y="5410200"/>
            <a:ext cx="401638" cy="1143000"/>
            <a:chOff x="5760" y="720"/>
            <a:chExt cx="1021" cy="2477"/>
          </a:xfrm>
        </p:grpSpPr>
        <p:grpSp>
          <p:nvGrpSpPr>
            <p:cNvPr id="21514" name="Group 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1518" name="Freeform 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19" name="Freeform 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0" name="Freeform 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1" name="Freeform 1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2" name="Freeform 1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3" name="Freeform 1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5" name="Group 1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1516" name="Freeform 1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17" name="Oval 1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1510" name="Text Box 16"/>
          <p:cNvSpPr txBox="1">
            <a:spLocks noChangeArrowheads="1"/>
          </p:cNvSpPr>
          <p:nvPr/>
        </p:nvSpPr>
        <p:spPr bwMode="auto">
          <a:xfrm>
            <a:off x="6538913" y="2773363"/>
            <a:ext cx="17668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21511" name="Text Box 17"/>
          <p:cNvSpPr txBox="1">
            <a:spLocks noChangeArrowheads="1"/>
          </p:cNvSpPr>
          <p:nvPr/>
        </p:nvSpPr>
        <p:spPr bwMode="auto">
          <a:xfrm>
            <a:off x="6538913" y="4343400"/>
            <a:ext cx="1766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725010" name="Text Box 18"/>
          <p:cNvSpPr txBox="1">
            <a:spLocks noChangeArrowheads="1"/>
          </p:cNvSpPr>
          <p:nvPr/>
        </p:nvSpPr>
        <p:spPr bwMode="auto">
          <a:xfrm>
            <a:off x="6538913" y="2133600"/>
            <a:ext cx="18478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size n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725011" name="Text Box 19"/>
          <p:cNvSpPr txBox="1">
            <a:spLocks noChangeArrowheads="1"/>
          </p:cNvSpPr>
          <p:nvPr/>
        </p:nvSpPr>
        <p:spPr bwMode="auto">
          <a:xfrm>
            <a:off x="6538913" y="3733800"/>
            <a:ext cx="24685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size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 </a:t>
            </a:r>
            <a:r>
              <a:rPr lang="en-CA" altLang="en-US">
                <a:solidFill>
                  <a:schemeClr val="accent2"/>
                </a:solidFill>
              </a:rPr>
              <a:t>= 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endParaRPr lang="en-CA" altLang="en-US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4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4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5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5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5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5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4996" grpId="0"/>
      <p:bldP spid="725010" grpId="0"/>
      <p:bldP spid="725011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5827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842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5828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29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205830" name="Group 6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205831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05835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6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7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8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9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0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832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05833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4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6851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871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852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3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6854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r>
              <a:rPr lang="en-US" altLang="en-US" baseline="30000">
                <a:solidFill>
                  <a:schemeClr val="accent2"/>
                </a:solidFill>
              </a:rPr>
              <a:t>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·n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206855" name="Text Box 7"/>
          <p:cNvSpPr txBox="1">
            <a:spLocks noChangeArrowheads="1"/>
          </p:cNvSpPr>
          <p:nvPr/>
        </p:nvSpPr>
        <p:spPr bwMode="auto">
          <a:xfrm>
            <a:off x="533400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06856" name="Text Box 8"/>
          <p:cNvSpPr txBox="1">
            <a:spLocks noChangeArrowheads="1"/>
          </p:cNvSpPr>
          <p:nvPr/>
        </p:nvSpPr>
        <p:spPr bwMode="auto">
          <a:xfrm>
            <a:off x="1066800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06857" name="Line 9"/>
          <p:cNvSpPr>
            <a:spLocks noChangeShapeType="1"/>
          </p:cNvSpPr>
          <p:nvPr/>
        </p:nvSpPr>
        <p:spPr bwMode="auto">
          <a:xfrm>
            <a:off x="7620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58" name="Line 10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6859" name="Group 11"/>
          <p:cNvGrpSpPr>
            <a:grpSpLocks/>
          </p:cNvGrpSpPr>
          <p:nvPr/>
        </p:nvGrpSpPr>
        <p:grpSpPr bwMode="auto">
          <a:xfrm>
            <a:off x="1447800" y="5562600"/>
            <a:ext cx="401638" cy="1143000"/>
            <a:chOff x="5760" y="720"/>
            <a:chExt cx="1021" cy="2477"/>
          </a:xfrm>
        </p:grpSpPr>
        <p:grpSp>
          <p:nvGrpSpPr>
            <p:cNvPr id="206860" name="Group 12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06864" name="Freeform 13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5" name="Freeform 14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6" name="Freeform 15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7" name="Freeform 16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8" name="Freeform 17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9" name="Freeform 18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6861" name="Group 19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06862" name="Freeform 20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3" name="Oval 21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7875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7885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7876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7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7878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  <a:cs typeface="Times New Roman" pitchFamily="18" charset="0"/>
              </a:rPr>
              <a:t>3</a:t>
            </a:r>
            <a:r>
              <a:rPr lang="en-US" altLang="en-US" sz="2800">
                <a:solidFill>
                  <a:schemeClr val="accent2"/>
                </a:solidFill>
              </a:rPr>
              <a:t>·n</a:t>
            </a:r>
            <a:r>
              <a:rPr lang="en-US" altLang="en-US" sz="2800" baseline="30000">
                <a:solidFill>
                  <a:schemeClr val="accent2"/>
                </a:solidFill>
              </a:rPr>
              <a:t>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+ 7n  + 8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hlink"/>
                </a:solidFill>
                <a:cs typeface="Times New Roman" pitchFamily="18" charset="0"/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·n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207879" name="Text Box 7"/>
          <p:cNvSpPr txBox="1">
            <a:spLocks noChangeArrowheads="1"/>
          </p:cNvSpPr>
          <p:nvPr/>
        </p:nvSpPr>
        <p:spPr bwMode="auto">
          <a:xfrm>
            <a:off x="5334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3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07880" name="Text Box 8"/>
          <p:cNvSpPr txBox="1">
            <a:spLocks noChangeArrowheads="1"/>
          </p:cNvSpPr>
          <p:nvPr/>
        </p:nvSpPr>
        <p:spPr bwMode="auto">
          <a:xfrm>
            <a:off x="1066800" y="5664200"/>
            <a:ext cx="7175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100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07881" name="Text Box 9"/>
          <p:cNvSpPr txBox="1">
            <a:spLocks noChangeArrowheads="1"/>
          </p:cNvSpPr>
          <p:nvPr/>
        </p:nvSpPr>
        <p:spPr bwMode="auto">
          <a:xfrm>
            <a:off x="1752600" y="5616575"/>
            <a:ext cx="184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207882" name="Line 10"/>
          <p:cNvSpPr>
            <a:spLocks noChangeShapeType="1"/>
          </p:cNvSpPr>
          <p:nvPr/>
        </p:nvSpPr>
        <p:spPr bwMode="auto">
          <a:xfrm>
            <a:off x="7620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3" name="Line 11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8899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8917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8900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901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8902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 baseline="30000">
                <a:solidFill>
                  <a:schemeClr val="accent2"/>
                </a:solidFill>
              </a:rPr>
              <a:t>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>
                <a:solidFill>
                  <a:schemeClr val="accent2"/>
                </a:solidFill>
              </a:rPr>
              <a:t>  + 8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208903" name="Text Box 11"/>
          <p:cNvSpPr txBox="1">
            <a:spLocks noChangeArrowheads="1"/>
          </p:cNvSpPr>
          <p:nvPr/>
        </p:nvSpPr>
        <p:spPr bwMode="auto">
          <a:xfrm>
            <a:off x="2798763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08904" name="Group 12"/>
          <p:cNvGrpSpPr>
            <a:grpSpLocks/>
          </p:cNvGrpSpPr>
          <p:nvPr/>
        </p:nvGrpSpPr>
        <p:grpSpPr bwMode="auto">
          <a:xfrm>
            <a:off x="3179763" y="5562600"/>
            <a:ext cx="401637" cy="1143000"/>
            <a:chOff x="5760" y="720"/>
            <a:chExt cx="1021" cy="2477"/>
          </a:xfrm>
        </p:grpSpPr>
        <p:grpSp>
          <p:nvGrpSpPr>
            <p:cNvPr id="208906" name="Group 13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08910" name="Freeform 14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1" name="Freeform 15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2" name="Freeform 16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3" name="Freeform 17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4" name="Freeform 18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5" name="Freeform 19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8907" name="Group 20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08908" name="Freeform 21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09" name="Oval 22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08905" name="Line 23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09923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9931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9924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25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09926" name="Rectangle 6"/>
          <p:cNvSpPr>
            <a:spLocks noChangeArrowheads="1"/>
          </p:cNvSpPr>
          <p:nvPr/>
        </p:nvSpPr>
        <p:spPr bwMode="auto">
          <a:xfrm>
            <a:off x="3276600" y="5334000"/>
            <a:ext cx="58674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100</a:t>
            </a:r>
            <a:r>
              <a:rPr lang="en-US" altLang="en-US" sz="2800" baseline="30000">
                <a:solidFill>
                  <a:schemeClr val="accent2"/>
                </a:solidFill>
              </a:rPr>
              <a:t>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3·</a:t>
            </a:r>
            <a:r>
              <a:rPr lang="en-US" altLang="en-US" sz="2800">
                <a:solidFill>
                  <a:schemeClr val="hlink"/>
                </a:solidFill>
              </a:rPr>
              <a:t>100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+ 7·</a:t>
            </a:r>
            <a:r>
              <a:rPr lang="en-US" altLang="en-US" sz="2800">
                <a:solidFill>
                  <a:schemeClr val="hlink"/>
                </a:solidFill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  + 8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100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09927" name="Text Box 11"/>
          <p:cNvSpPr txBox="1">
            <a:spLocks noChangeArrowheads="1"/>
          </p:cNvSpPr>
          <p:nvPr/>
        </p:nvSpPr>
        <p:spPr bwMode="auto">
          <a:xfrm>
            <a:off x="2495550" y="5664200"/>
            <a:ext cx="7175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100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09928" name="Line 23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9" name="Text Box 24"/>
          <p:cNvSpPr txBox="1">
            <a:spLocks noChangeArrowheads="1"/>
          </p:cNvSpPr>
          <p:nvPr/>
        </p:nvSpPr>
        <p:spPr bwMode="auto">
          <a:xfrm>
            <a:off x="6308725" y="6115050"/>
            <a:ext cx="10429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10947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0957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0948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9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10950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  <a:cs typeface="Times New Roman" pitchFamily="18" charset="0"/>
              </a:rPr>
              <a:t>3</a:t>
            </a:r>
            <a:r>
              <a:rPr lang="en-US" altLang="en-US" sz="2800">
                <a:solidFill>
                  <a:schemeClr val="accent2"/>
                </a:solidFill>
              </a:rPr>
              <a:t>·n</a:t>
            </a:r>
            <a:r>
              <a:rPr lang="en-US" altLang="en-US" sz="2800" baseline="30000">
                <a:solidFill>
                  <a:schemeClr val="accent2"/>
                </a:solidFill>
              </a:rPr>
              <a:t>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+ 7n  + 8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hlink"/>
                </a:solidFill>
                <a:cs typeface="Times New Roman" pitchFamily="18" charset="0"/>
              </a:rPr>
              <a:t>10,000</a:t>
            </a:r>
            <a:r>
              <a:rPr lang="en-US" altLang="en-US" sz="2800">
                <a:solidFill>
                  <a:schemeClr val="accent2"/>
                </a:solidFill>
              </a:rPr>
              <a:t>·n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210951" name="Text Box 7"/>
          <p:cNvSpPr txBox="1">
            <a:spLocks noChangeArrowheads="1"/>
          </p:cNvSpPr>
          <p:nvPr/>
        </p:nvSpPr>
        <p:spPr bwMode="auto">
          <a:xfrm>
            <a:off x="5334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3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10952" name="Text Box 8"/>
          <p:cNvSpPr txBox="1">
            <a:spLocks noChangeArrowheads="1"/>
          </p:cNvSpPr>
          <p:nvPr/>
        </p:nvSpPr>
        <p:spPr bwMode="auto">
          <a:xfrm>
            <a:off x="1066800" y="5664200"/>
            <a:ext cx="11620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10,000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10953" name="Text Box 9"/>
          <p:cNvSpPr txBox="1">
            <a:spLocks noChangeArrowheads="1"/>
          </p:cNvSpPr>
          <p:nvPr/>
        </p:nvSpPr>
        <p:spPr bwMode="auto">
          <a:xfrm>
            <a:off x="1752600" y="5616575"/>
            <a:ext cx="184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210954" name="Line 10"/>
          <p:cNvSpPr>
            <a:spLocks noChangeShapeType="1"/>
          </p:cNvSpPr>
          <p:nvPr/>
        </p:nvSpPr>
        <p:spPr bwMode="auto">
          <a:xfrm>
            <a:off x="7620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5" name="Line 11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11971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1979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1972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973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11974" name="Rectangle 6"/>
          <p:cNvSpPr>
            <a:spLocks noChangeArrowheads="1"/>
          </p:cNvSpPr>
          <p:nvPr/>
        </p:nvSpPr>
        <p:spPr bwMode="auto">
          <a:xfrm>
            <a:off x="3276600" y="5334000"/>
            <a:ext cx="58674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 sz="2000">
                <a:solidFill>
                  <a:schemeClr val="accent2"/>
                </a:solidFill>
              </a:rPr>
              <a:t>·</a:t>
            </a:r>
            <a:r>
              <a:rPr lang="en-US" altLang="en-US" sz="2000">
                <a:solidFill>
                  <a:schemeClr val="hlink"/>
                </a:solidFill>
              </a:rPr>
              <a:t>10,000</a:t>
            </a:r>
            <a:r>
              <a:rPr lang="en-US" altLang="en-US" sz="2000" baseline="30000">
                <a:solidFill>
                  <a:schemeClr val="accent2"/>
                </a:solidFill>
              </a:rPr>
              <a:t> </a:t>
            </a:r>
            <a:r>
              <a:rPr lang="en-US" altLang="en-US" sz="20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0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000">
                <a:solidFill>
                  <a:schemeClr val="accent2"/>
                </a:solidFill>
              </a:rPr>
              <a:t>3·</a:t>
            </a:r>
            <a:r>
              <a:rPr lang="en-US" altLang="en-US" sz="2000">
                <a:solidFill>
                  <a:schemeClr val="hlink"/>
                </a:solidFill>
              </a:rPr>
              <a:t>10,000 </a:t>
            </a:r>
            <a:r>
              <a:rPr lang="en-US" altLang="en-US" sz="2000" baseline="30000">
                <a:solidFill>
                  <a:schemeClr val="accent2"/>
                </a:solidFill>
              </a:rPr>
              <a:t>2</a:t>
            </a:r>
            <a:r>
              <a:rPr lang="en-US" altLang="en-US" sz="2000">
                <a:solidFill>
                  <a:schemeClr val="accent2"/>
                </a:solidFill>
              </a:rPr>
              <a:t> + 7·</a:t>
            </a:r>
            <a:r>
              <a:rPr lang="en-US" altLang="en-US" sz="2000">
                <a:solidFill>
                  <a:schemeClr val="hlink"/>
                </a:solidFill>
              </a:rPr>
              <a:t>10,000</a:t>
            </a:r>
            <a:r>
              <a:rPr lang="en-US" altLang="en-US" sz="2000">
                <a:solidFill>
                  <a:schemeClr val="accent2"/>
                </a:solidFill>
              </a:rPr>
              <a:t> + 8  </a:t>
            </a:r>
            <a:r>
              <a:rPr lang="en-US" altLang="en-US" sz="2000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20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000">
                <a:solidFill>
                  <a:schemeClr val="accent2"/>
                </a:solidFill>
              </a:rPr>
              <a:t> </a:t>
            </a:r>
            <a:r>
              <a:rPr lang="en-US" altLang="en-US" sz="2000">
                <a:solidFill>
                  <a:schemeClr val="accent2"/>
                </a:solidFill>
                <a:cs typeface="Times New Roman" pitchFamily="18" charset="0"/>
              </a:rPr>
              <a:t>10,000</a:t>
            </a:r>
            <a:r>
              <a:rPr lang="en-US" altLang="en-US" sz="2000">
                <a:solidFill>
                  <a:schemeClr val="accent2"/>
                </a:solidFill>
              </a:rPr>
              <a:t>·</a:t>
            </a:r>
            <a:r>
              <a:rPr lang="en-US" altLang="en-US" sz="2000">
                <a:solidFill>
                  <a:schemeClr val="hlink"/>
                </a:solidFill>
              </a:rPr>
              <a:t>10,000</a:t>
            </a:r>
            <a:endParaRPr lang="en-CA" altLang="en-US" sz="2000">
              <a:solidFill>
                <a:schemeClr val="hlink"/>
              </a:solidFill>
            </a:endParaRPr>
          </a:p>
        </p:txBody>
      </p:sp>
      <p:sp>
        <p:nvSpPr>
          <p:cNvPr id="211975" name="Text Box 7"/>
          <p:cNvSpPr txBox="1">
            <a:spLocks noChangeArrowheads="1"/>
          </p:cNvSpPr>
          <p:nvPr/>
        </p:nvSpPr>
        <p:spPr bwMode="auto">
          <a:xfrm>
            <a:off x="2057400" y="5664200"/>
            <a:ext cx="11620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10,000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11976" name="Line 8"/>
          <p:cNvSpPr>
            <a:spLocks noChangeShapeType="1"/>
          </p:cNvSpPr>
          <p:nvPr/>
        </p:nvSpPr>
        <p:spPr bwMode="auto">
          <a:xfrm>
            <a:off x="2971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7" name="Text Box 9"/>
          <p:cNvSpPr txBox="1">
            <a:spLocks noChangeArrowheads="1"/>
          </p:cNvSpPr>
          <p:nvPr/>
        </p:nvSpPr>
        <p:spPr bwMode="auto">
          <a:xfrm>
            <a:off x="6308725" y="6115050"/>
            <a:ext cx="10429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pic>
        <p:nvPicPr>
          <p:cNvPr id="212995" name="Picture 4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6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212997" name="Group 6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213001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13005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06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07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08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09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10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3002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13003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04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12998" name="Line 19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99" name="Text Box 20"/>
          <p:cNvSpPr txBox="1">
            <a:spLocks noChangeArrowheads="1"/>
          </p:cNvSpPr>
          <p:nvPr/>
        </p:nvSpPr>
        <p:spPr bwMode="auto">
          <a:xfrm>
            <a:off x="609600" y="2895600"/>
            <a:ext cx="32004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What is the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reverse statement?</a:t>
            </a:r>
            <a:endParaRPr lang="en-CA" altLang="en-US" sz="2800"/>
          </a:p>
        </p:txBody>
      </p:sp>
      <p:graphicFrame>
        <p:nvGraphicFramePr>
          <p:cNvPr id="213000" name="Object 21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3012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aphicFrame>
        <p:nvGraphicFramePr>
          <p:cNvPr id="518151" name="Group 7"/>
          <p:cNvGraphicFramePr>
            <a:graphicFrameLocks noGrp="1"/>
          </p:cNvGraphicFramePr>
          <p:nvPr/>
        </p:nvGraphicFramePr>
        <p:xfrm>
          <a:off x="685800" y="2667000"/>
          <a:ext cx="3048000" cy="3206750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486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Marilyn Monroe</a:t>
                      </a:r>
                      <a:endParaRPr kumimoji="0" lang="en-CA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14028" name="Line 28"/>
          <p:cNvSpPr>
            <a:spLocks noChangeShapeType="1"/>
          </p:cNvSpPr>
          <p:nvPr/>
        </p:nvSpPr>
        <p:spPr bwMode="auto">
          <a:xfrm>
            <a:off x="1828800" y="3048000"/>
            <a:ext cx="533400" cy="1600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9" name="Line 29"/>
          <p:cNvSpPr>
            <a:spLocks noChangeShapeType="1"/>
          </p:cNvSpPr>
          <p:nvPr/>
        </p:nvSpPr>
        <p:spPr bwMode="auto">
          <a:xfrm>
            <a:off x="1752600" y="3810000"/>
            <a:ext cx="6096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0" name="Line 30"/>
          <p:cNvSpPr>
            <a:spLocks noChangeShapeType="1"/>
          </p:cNvSpPr>
          <p:nvPr/>
        </p:nvSpPr>
        <p:spPr bwMode="auto">
          <a:xfrm>
            <a:off x="1828800" y="4648200"/>
            <a:ext cx="53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1" name="Line 31"/>
          <p:cNvSpPr>
            <a:spLocks noChangeShapeType="1"/>
          </p:cNvSpPr>
          <p:nvPr/>
        </p:nvSpPr>
        <p:spPr bwMode="auto">
          <a:xfrm flipV="1">
            <a:off x="1828800" y="4648200"/>
            <a:ext cx="533400" cy="914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518176" name="Group 32"/>
          <p:cNvGraphicFramePr>
            <a:graphicFrameLocks noGrp="1"/>
          </p:cNvGraphicFramePr>
          <p:nvPr/>
        </p:nvGraphicFramePr>
        <p:xfrm>
          <a:off x="5486400" y="2667000"/>
          <a:ext cx="3048000" cy="3206750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486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Marilyn Monroe</a:t>
                      </a:r>
                      <a:endParaRPr kumimoji="0" lang="en-CA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14041" name="Freeform 53"/>
          <p:cNvSpPr>
            <a:spLocks/>
          </p:cNvSpPr>
          <p:nvPr/>
        </p:nvSpPr>
        <p:spPr bwMode="auto">
          <a:xfrm>
            <a:off x="6629400" y="3048000"/>
            <a:ext cx="777875" cy="817563"/>
          </a:xfrm>
          <a:custGeom>
            <a:avLst/>
            <a:gdLst>
              <a:gd name="T0" fmla="*/ 0 w 490"/>
              <a:gd name="T1" fmla="*/ 0 h 515"/>
              <a:gd name="T2" fmla="*/ 1234876563 w 490"/>
              <a:gd name="T3" fmla="*/ 1297882056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2" name="Line 54"/>
          <p:cNvSpPr>
            <a:spLocks noChangeShapeType="1"/>
          </p:cNvSpPr>
          <p:nvPr/>
        </p:nvSpPr>
        <p:spPr bwMode="auto">
          <a:xfrm>
            <a:off x="6553200" y="3810000"/>
            <a:ext cx="6096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3" name="Freeform 55"/>
          <p:cNvSpPr>
            <a:spLocks/>
          </p:cNvSpPr>
          <p:nvPr/>
        </p:nvSpPr>
        <p:spPr bwMode="auto">
          <a:xfrm>
            <a:off x="6629400" y="3113088"/>
            <a:ext cx="685800" cy="1535112"/>
          </a:xfrm>
          <a:custGeom>
            <a:avLst/>
            <a:gdLst>
              <a:gd name="T0" fmla="*/ 0 w 432"/>
              <a:gd name="T1" fmla="*/ 2147483647 h 967"/>
              <a:gd name="T2" fmla="*/ 1088707500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4" name="Line 56"/>
          <p:cNvSpPr>
            <a:spLocks noChangeShapeType="1"/>
          </p:cNvSpPr>
          <p:nvPr/>
        </p:nvSpPr>
        <p:spPr bwMode="auto">
          <a:xfrm flipV="1">
            <a:off x="6629400" y="4648200"/>
            <a:ext cx="533400" cy="914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5" name="Line 57"/>
          <p:cNvSpPr>
            <a:spLocks noChangeShapeType="1"/>
          </p:cNvSpPr>
          <p:nvPr/>
        </p:nvSpPr>
        <p:spPr bwMode="auto">
          <a:xfrm>
            <a:off x="1828800" y="3048000"/>
            <a:ext cx="7620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6" name="Line 58"/>
          <p:cNvSpPr>
            <a:spLocks noChangeShapeType="1"/>
          </p:cNvSpPr>
          <p:nvPr/>
        </p:nvSpPr>
        <p:spPr bwMode="auto">
          <a:xfrm>
            <a:off x="6629400" y="5562600"/>
            <a:ext cx="685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203" name="Text Box 59"/>
          <p:cNvSpPr txBox="1">
            <a:spLocks noChangeArrowheads="1"/>
          </p:cNvSpPr>
          <p:nvPr/>
        </p:nvSpPr>
        <p:spPr bwMode="auto">
          <a:xfrm>
            <a:off x="5314950" y="1524000"/>
            <a:ext cx="36004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Symbol" pitchFamily="18" charset="2"/>
              </a:rPr>
              <a:t>$</a:t>
            </a:r>
            <a:r>
              <a:rPr lang="en-US" altLang="en-US"/>
              <a:t> b, </a:t>
            </a:r>
            <a:r>
              <a:rPr lang="en-US" altLang="en-US">
                <a:latin typeface="Symbol" pitchFamily="18" charset="2"/>
              </a:rPr>
              <a:t>Ø</a:t>
            </a:r>
            <a:r>
              <a:rPr lang="en-US" altLang="en-US"/>
              <a:t>Loves(b, MM)</a:t>
            </a:r>
          </a:p>
        </p:txBody>
      </p:sp>
      <p:sp>
        <p:nvSpPr>
          <p:cNvPr id="214048" name="Text Box 60"/>
          <p:cNvSpPr txBox="1">
            <a:spLocks noChangeArrowheads="1"/>
          </p:cNvSpPr>
          <p:nvPr/>
        </p:nvSpPr>
        <p:spPr bwMode="auto">
          <a:xfrm>
            <a:off x="890588" y="906463"/>
            <a:ext cx="33766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Symbol" pitchFamily="18" charset="2"/>
              </a:rPr>
              <a:t>"</a:t>
            </a:r>
            <a:r>
              <a:rPr lang="en-US" altLang="en-US"/>
              <a:t> b, Loves(b, MM)</a:t>
            </a:r>
          </a:p>
        </p:txBody>
      </p:sp>
      <p:sp>
        <p:nvSpPr>
          <p:cNvPr id="518207" name="Text Box 63"/>
          <p:cNvSpPr txBox="1">
            <a:spLocks noChangeArrowheads="1"/>
          </p:cNvSpPr>
          <p:nvPr/>
        </p:nvSpPr>
        <p:spPr bwMode="auto">
          <a:xfrm>
            <a:off x="106363" y="1524000"/>
            <a:ext cx="41608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Symbol" pitchFamily="18" charset="2"/>
              </a:rPr>
              <a:t>Ø[$</a:t>
            </a:r>
            <a:r>
              <a:rPr lang="en-US" altLang="en-US"/>
              <a:t> b, </a:t>
            </a:r>
            <a:r>
              <a:rPr lang="en-US" altLang="en-US">
                <a:latin typeface="Symbol" pitchFamily="18" charset="2"/>
              </a:rPr>
              <a:t>Ø</a:t>
            </a:r>
            <a:r>
              <a:rPr lang="en-US" altLang="en-US"/>
              <a:t>Loves(b, MM)]</a:t>
            </a:r>
          </a:p>
        </p:txBody>
      </p:sp>
      <p:sp>
        <p:nvSpPr>
          <p:cNvPr id="518208" name="Text Box 64"/>
          <p:cNvSpPr txBox="1">
            <a:spLocks noChangeArrowheads="1"/>
          </p:cNvSpPr>
          <p:nvPr/>
        </p:nvSpPr>
        <p:spPr bwMode="auto">
          <a:xfrm>
            <a:off x="5054600" y="838200"/>
            <a:ext cx="39370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Symbol" pitchFamily="18" charset="2"/>
              </a:rPr>
              <a:t>Ø["</a:t>
            </a:r>
            <a:r>
              <a:rPr lang="en-US" altLang="en-US"/>
              <a:t> b, Loves(b, MM)]</a:t>
            </a:r>
          </a:p>
        </p:txBody>
      </p:sp>
      <p:grpSp>
        <p:nvGrpSpPr>
          <p:cNvPr id="214051" name="Group 65"/>
          <p:cNvGrpSpPr>
            <a:grpSpLocks/>
          </p:cNvGrpSpPr>
          <p:nvPr/>
        </p:nvGrpSpPr>
        <p:grpSpPr bwMode="auto">
          <a:xfrm>
            <a:off x="381000" y="2743200"/>
            <a:ext cx="3857625" cy="3124200"/>
            <a:chOff x="240" y="1728"/>
            <a:chExt cx="2430" cy="1968"/>
          </a:xfrm>
        </p:grpSpPr>
        <p:pic>
          <p:nvPicPr>
            <p:cNvPr id="214062" name="Picture 66" descr="j019845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63" name="Picture 6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64" name="Picture 6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65" name="Picture 6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66" name="Picture 70" descr="j0232906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67" name="Picture 71" descr="j0232139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68" name="Picture 72" descr="j0397518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69" name="Picture 73" descr="j0334220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4052" name="Group 84"/>
          <p:cNvGrpSpPr>
            <a:grpSpLocks/>
          </p:cNvGrpSpPr>
          <p:nvPr/>
        </p:nvGrpSpPr>
        <p:grpSpPr bwMode="auto">
          <a:xfrm>
            <a:off x="5105400" y="2743200"/>
            <a:ext cx="4038600" cy="3124200"/>
            <a:chOff x="3216" y="1728"/>
            <a:chExt cx="2544" cy="1968"/>
          </a:xfrm>
        </p:grpSpPr>
        <p:pic>
          <p:nvPicPr>
            <p:cNvPr id="214053" name="Picture 75" descr="j019845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54" name="Picture 76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55" name="Picture 77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56" name="Picture 78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4057" name="Group 83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214058" name="Picture 79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59" name="Picture 80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60" name="Picture 81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61" name="Picture 82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8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8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8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8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8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8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8203" grpId="0" autoUpdateAnimBg="0"/>
      <p:bldP spid="518207" grpId="0" autoUpdateAnimBg="0"/>
      <p:bldP spid="518208" grpId="0" autoUpdateAnimBg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15043" name="Object 3"/>
          <p:cNvGraphicFramePr>
            <a:graphicFrameLocks noChangeAspect="1"/>
          </p:cNvGraphicFramePr>
          <p:nvPr/>
        </p:nvGraphicFramePr>
        <p:xfrm>
          <a:off x="228600" y="5589588"/>
          <a:ext cx="8686800" cy="858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051" name="Equation" r:id="rId3" imgW="3175000" imgH="203200" progId="Equation.COEE2">
                  <p:embed/>
                </p:oleObj>
              </mc:Choice>
              <mc:Fallback>
                <p:oleObj name="Equation" r:id="rId3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589588"/>
                        <a:ext cx="8686800" cy="858837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5044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5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15046" name="Line 17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47" name="Text Box 18"/>
          <p:cNvSpPr txBox="1">
            <a:spLocks noChangeArrowheads="1"/>
          </p:cNvSpPr>
          <p:nvPr/>
        </p:nvSpPr>
        <p:spPr bwMode="auto">
          <a:xfrm>
            <a:off x="381000" y="2895600"/>
            <a:ext cx="3505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reverse statement</a:t>
            </a:r>
            <a:endParaRPr lang="en-CA" altLang="en-US" sz="2800"/>
          </a:p>
        </p:txBody>
      </p:sp>
      <p:graphicFrame>
        <p:nvGraphicFramePr>
          <p:cNvPr id="215048" name="Object 19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052" name="Equation" r:id="rId6" imgW="2641600" imgH="203200" progId="Equation.COEE2">
                  <p:embed/>
                </p:oleObj>
              </mc:Choice>
              <mc:Fallback>
                <p:oleObj name="Equation" r:id="rId6" imgW="2641600" imgH="203200" progId="Equation.COEE2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Two Example Algorithms</a:t>
            </a:r>
            <a:endParaRPr lang="en-CA" altLang="en-US" smtClean="0"/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772400" cy="2971800"/>
          </a:xfrm>
        </p:spPr>
        <p:txBody>
          <a:bodyPr/>
          <a:lstStyle/>
          <a:p>
            <a:pPr eaLnBrk="1" hangingPunct="1"/>
            <a:r>
              <a:rPr lang="en-CA" altLang="en-US" smtClean="0"/>
              <a:t>Sum</a:t>
            </a:r>
            <a:r>
              <a:rPr lang="en-US" altLang="en-US" smtClean="0"/>
              <a:t> N array entries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CA" altLang="en-US" smtClean="0"/>
              <a:t>A(1)</a:t>
            </a:r>
            <a:r>
              <a:rPr lang="en-US" altLang="en-US" smtClean="0"/>
              <a:t> + </a:t>
            </a:r>
            <a:r>
              <a:rPr lang="en-CA" altLang="en-US" smtClean="0"/>
              <a:t>A(2)</a:t>
            </a:r>
            <a:r>
              <a:rPr lang="en-US" altLang="en-US" smtClean="0"/>
              <a:t> +</a:t>
            </a:r>
            <a:r>
              <a:rPr lang="en-CA" altLang="en-US" smtClean="0"/>
              <a:t> A(3)</a:t>
            </a:r>
            <a:r>
              <a:rPr lang="en-US" altLang="en-US" smtClean="0"/>
              <a:t> + …</a:t>
            </a:r>
            <a:endParaRPr lang="en-CA" altLang="en-US" smtClean="0"/>
          </a:p>
          <a:p>
            <a:pPr eaLnBrk="1" hangingPunct="1"/>
            <a:r>
              <a:rPr lang="en-CA" altLang="en-US" smtClean="0"/>
              <a:t>Factor</a:t>
            </a:r>
            <a:r>
              <a:rPr lang="en-US" altLang="en-US" smtClean="0"/>
              <a:t> value N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Input </a:t>
            </a:r>
            <a:r>
              <a:rPr lang="en-CA" altLang="en-US" smtClean="0"/>
              <a:t>N=5917 </a:t>
            </a:r>
            <a:r>
              <a:rPr lang="en-US" altLang="en-US" smtClean="0"/>
              <a:t>&amp; Output </a:t>
            </a:r>
            <a:r>
              <a:rPr lang="en-CA" altLang="en-US" smtClean="0"/>
              <a:t>N=97*61.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A</a:t>
            </a:r>
            <a:r>
              <a:rPr lang="en-CA" altLang="en-US" smtClean="0"/>
              <a:t>lgorithm N</a:t>
            </a:r>
            <a:r>
              <a:rPr lang="en-US" altLang="en-US" smtClean="0"/>
              <a:t>/2, N/3, N/4, …. ?</a:t>
            </a:r>
            <a:r>
              <a:rPr lang="en-CA" altLang="en-US" smtClean="0"/>
              <a:t> </a:t>
            </a:r>
            <a:endParaRPr lang="en-US" altLang="en-US" smtClean="0"/>
          </a:p>
          <a:p>
            <a:pPr eaLnBrk="1" hangingPunct="1"/>
            <a:endParaRPr lang="en-US" altLang="en-US" smtClean="0"/>
          </a:p>
        </p:txBody>
      </p:sp>
      <p:sp>
        <p:nvSpPr>
          <p:cNvPr id="22532" name="Text Box 4"/>
          <p:cNvSpPr txBox="1">
            <a:spLocks noChangeArrowheads="1"/>
          </p:cNvSpPr>
          <p:nvPr/>
        </p:nvSpPr>
        <p:spPr bwMode="auto">
          <a:xfrm>
            <a:off x="6538913" y="2133600"/>
            <a:ext cx="18478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size n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22533" name="Text Box 5"/>
          <p:cNvSpPr txBox="1">
            <a:spLocks noChangeArrowheads="1"/>
          </p:cNvSpPr>
          <p:nvPr/>
        </p:nvSpPr>
        <p:spPr bwMode="auto">
          <a:xfrm>
            <a:off x="6538913" y="3733800"/>
            <a:ext cx="24685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size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 </a:t>
            </a:r>
            <a:r>
              <a:rPr lang="en-CA" altLang="en-US">
                <a:solidFill>
                  <a:schemeClr val="accent2"/>
                </a:solidFill>
              </a:rPr>
              <a:t>= 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endParaRPr lang="en-CA" altLang="en-US">
              <a:solidFill>
                <a:schemeClr val="accent2"/>
              </a:solidFill>
            </a:endParaRP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957388" y="4724400"/>
            <a:ext cx="6577012" cy="1219200"/>
            <a:chOff x="1233" y="2976"/>
            <a:chExt cx="4143" cy="768"/>
          </a:xfrm>
        </p:grpSpPr>
        <p:sp>
          <p:nvSpPr>
            <p:cNvPr id="22540" name="Text Box 7"/>
            <p:cNvSpPr txBox="1">
              <a:spLocks noChangeArrowheads="1"/>
            </p:cNvSpPr>
            <p:nvPr/>
          </p:nvSpPr>
          <p:spPr bwMode="auto">
            <a:xfrm>
              <a:off x="1233" y="2976"/>
              <a:ext cx="329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Time as function of input size?</a:t>
              </a:r>
              <a:endParaRPr lang="en-CA" altLang="en-US">
                <a:solidFill>
                  <a:schemeClr val="hlink"/>
                </a:solidFill>
              </a:endParaRPr>
            </a:p>
          </p:txBody>
        </p:sp>
        <p:grpSp>
          <p:nvGrpSpPr>
            <p:cNvPr id="22541" name="Group 8"/>
            <p:cNvGrpSpPr>
              <a:grpSpLocks/>
            </p:cNvGrpSpPr>
            <p:nvPr/>
          </p:nvGrpSpPr>
          <p:grpSpPr bwMode="auto">
            <a:xfrm>
              <a:off x="5123" y="3024"/>
              <a:ext cx="253" cy="720"/>
              <a:chOff x="5760" y="720"/>
              <a:chExt cx="1021" cy="2477"/>
            </a:xfrm>
          </p:grpSpPr>
          <p:grpSp>
            <p:nvGrpSpPr>
              <p:cNvPr id="22542" name="Group 9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22546" name="Freeform 10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7" name="Freeform 11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8" name="Freeform 12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9" name="Freeform 13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0" name="Freeform 14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1" name="Freeform 15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543" name="Group 16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22544" name="Freeform 17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5" name="Oval 18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</p:grpSp>
      <p:sp>
        <p:nvSpPr>
          <p:cNvPr id="726035" name="Text Box 19"/>
          <p:cNvSpPr txBox="1">
            <a:spLocks noChangeArrowheads="1"/>
          </p:cNvSpPr>
          <p:nvPr/>
        </p:nvSpPr>
        <p:spPr bwMode="auto">
          <a:xfrm>
            <a:off x="704850" y="5303838"/>
            <a:ext cx="7600950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Time for you to solve problem instance </a:t>
            </a:r>
            <a:br>
              <a:rPr lang="en-US" altLang="en-US">
                <a:solidFill>
                  <a:schemeClr val="hlink"/>
                </a:solidFill>
              </a:rPr>
            </a:br>
            <a:r>
              <a:rPr lang="en-US" altLang="en-US">
                <a:solidFill>
                  <a:schemeClr val="hlink"/>
                </a:solidFill>
              </a:rPr>
              <a:t>as a function of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time for me to give you the problem instance.</a:t>
            </a:r>
          </a:p>
        </p:txBody>
      </p:sp>
      <p:sp>
        <p:nvSpPr>
          <p:cNvPr id="726036" name="Text Box 20"/>
          <p:cNvSpPr txBox="1">
            <a:spLocks noChangeArrowheads="1"/>
          </p:cNvSpPr>
          <p:nvPr/>
        </p:nvSpPr>
        <p:spPr bwMode="auto">
          <a:xfrm>
            <a:off x="8216900" y="2773363"/>
            <a:ext cx="7175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n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726037" name="Text Box 21"/>
          <p:cNvSpPr txBox="1">
            <a:spLocks noChangeArrowheads="1"/>
          </p:cNvSpPr>
          <p:nvPr/>
        </p:nvSpPr>
        <p:spPr bwMode="auto">
          <a:xfrm>
            <a:off x="8216900" y="4373563"/>
            <a:ext cx="850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22538" name="Text Box 22"/>
          <p:cNvSpPr txBox="1">
            <a:spLocks noChangeArrowheads="1"/>
          </p:cNvSpPr>
          <p:nvPr/>
        </p:nvSpPr>
        <p:spPr bwMode="auto">
          <a:xfrm>
            <a:off x="6538913" y="2773363"/>
            <a:ext cx="17668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22539" name="Text Box 23"/>
          <p:cNvSpPr txBox="1">
            <a:spLocks noChangeArrowheads="1"/>
          </p:cNvSpPr>
          <p:nvPr/>
        </p:nvSpPr>
        <p:spPr bwMode="auto">
          <a:xfrm>
            <a:off x="6538913" y="4343400"/>
            <a:ext cx="1766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6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6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6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6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26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26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6035" grpId="0"/>
      <p:bldP spid="726036" grpId="0"/>
      <p:bldP spid="726037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16067" name="Object 3"/>
          <p:cNvGraphicFramePr>
            <a:graphicFrameLocks noChangeAspect="1"/>
          </p:cNvGraphicFramePr>
          <p:nvPr/>
        </p:nvGraphicFramePr>
        <p:xfrm>
          <a:off x="228600" y="4495800"/>
          <a:ext cx="8686800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090" name="Equation" r:id="rId3" imgW="3175000" imgH="203200" progId="Equation.COEE2">
                  <p:embed/>
                </p:oleObj>
              </mc:Choice>
              <mc:Fallback>
                <p:oleObj name="Equation" r:id="rId3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95800"/>
                        <a:ext cx="8686800" cy="85883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6068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069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16070" name="Line 17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1" name="Rectangle 20"/>
          <p:cNvSpPr>
            <a:spLocks noChangeArrowheads="1"/>
          </p:cNvSpPr>
          <p:nvPr/>
        </p:nvSpPr>
        <p:spPr bwMode="auto">
          <a:xfrm>
            <a:off x="44958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>
                <a:solidFill>
                  <a:schemeClr val="accent2"/>
                </a:solidFill>
              </a:rPr>
              <a:t>  + 8  &gt;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216072" name="Text Box 21"/>
          <p:cNvSpPr txBox="1">
            <a:spLocks noChangeArrowheads="1"/>
          </p:cNvSpPr>
          <p:nvPr/>
        </p:nvSpPr>
        <p:spPr bwMode="auto">
          <a:xfrm>
            <a:off x="4572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16073" name="Line 23"/>
          <p:cNvSpPr>
            <a:spLocks noChangeShapeType="1"/>
          </p:cNvSpPr>
          <p:nvPr/>
        </p:nvSpPr>
        <p:spPr bwMode="auto">
          <a:xfrm>
            <a:off x="685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4" name="Line 24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5" name="Line 26"/>
          <p:cNvSpPr>
            <a:spLocks noChangeShapeType="1"/>
          </p:cNvSpPr>
          <p:nvPr/>
        </p:nvSpPr>
        <p:spPr bwMode="auto">
          <a:xfrm>
            <a:off x="25146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6" name="Text Box 28"/>
          <p:cNvSpPr txBox="1">
            <a:spLocks noChangeArrowheads="1"/>
          </p:cNvSpPr>
          <p:nvPr/>
        </p:nvSpPr>
        <p:spPr bwMode="auto">
          <a:xfrm>
            <a:off x="958850" y="5653088"/>
            <a:ext cx="7175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100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216077" name="Text Box 29"/>
          <p:cNvSpPr txBox="1">
            <a:spLocks noChangeArrowheads="1"/>
          </p:cNvSpPr>
          <p:nvPr/>
        </p:nvSpPr>
        <p:spPr bwMode="auto">
          <a:xfrm>
            <a:off x="2341563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16078" name="Group 30"/>
          <p:cNvGrpSpPr>
            <a:grpSpLocks/>
          </p:cNvGrpSpPr>
          <p:nvPr/>
        </p:nvGrpSpPr>
        <p:grpSpPr bwMode="auto">
          <a:xfrm>
            <a:off x="2722563" y="5562600"/>
            <a:ext cx="401637" cy="1143000"/>
            <a:chOff x="5760" y="720"/>
            <a:chExt cx="1021" cy="2477"/>
          </a:xfrm>
        </p:grpSpPr>
        <p:grpSp>
          <p:nvGrpSpPr>
            <p:cNvPr id="216079" name="Group 3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16083" name="Freeform 3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4" name="Freeform 3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5" name="Freeform 3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6" name="Freeform 3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7" name="Freeform 3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8" name="Freeform 3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080" name="Group 3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16081" name="Freeform 3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2" name="Oval 4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17091" name="Object 3"/>
          <p:cNvGraphicFramePr>
            <a:graphicFrameLocks noChangeAspect="1"/>
          </p:cNvGraphicFramePr>
          <p:nvPr/>
        </p:nvGraphicFramePr>
        <p:xfrm>
          <a:off x="228600" y="4495800"/>
          <a:ext cx="8686800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104" name="Equation" r:id="rId3" imgW="3175000" imgH="203200" progId="Equation.COEE2">
                  <p:embed/>
                </p:oleObj>
              </mc:Choice>
              <mc:Fallback>
                <p:oleObj name="Equation" r:id="rId3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95800"/>
                        <a:ext cx="8686800" cy="85883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7092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7093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17094" name="Line 17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95" name="Rectangle 18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WP MathA" pitchFamily="2" charset="2"/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100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  + 8  &gt;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100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100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17096" name="Text Box 19"/>
          <p:cNvSpPr txBox="1">
            <a:spLocks noChangeArrowheads="1"/>
          </p:cNvSpPr>
          <p:nvPr/>
        </p:nvSpPr>
        <p:spPr bwMode="auto">
          <a:xfrm>
            <a:off x="4572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17097" name="Line 20"/>
          <p:cNvSpPr>
            <a:spLocks noChangeShapeType="1"/>
          </p:cNvSpPr>
          <p:nvPr/>
        </p:nvSpPr>
        <p:spPr bwMode="auto">
          <a:xfrm>
            <a:off x="685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98" name="Line 21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99" name="Text Box 22"/>
          <p:cNvSpPr txBox="1">
            <a:spLocks noChangeArrowheads="1"/>
          </p:cNvSpPr>
          <p:nvPr/>
        </p:nvSpPr>
        <p:spPr bwMode="auto">
          <a:xfrm>
            <a:off x="2025650" y="5664200"/>
            <a:ext cx="7175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100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17100" name="Line 23"/>
          <p:cNvSpPr>
            <a:spLocks noChangeShapeType="1"/>
          </p:cNvSpPr>
          <p:nvPr/>
        </p:nvSpPr>
        <p:spPr bwMode="auto">
          <a:xfrm>
            <a:off x="25146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01" name="Text Box 24"/>
          <p:cNvSpPr txBox="1">
            <a:spLocks noChangeArrowheads="1"/>
          </p:cNvSpPr>
          <p:nvPr/>
        </p:nvSpPr>
        <p:spPr bwMode="auto">
          <a:xfrm>
            <a:off x="6958013" y="6115050"/>
            <a:ext cx="9509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  <p:sp>
        <p:nvSpPr>
          <p:cNvPr id="217102" name="Text Box 25"/>
          <p:cNvSpPr txBox="1">
            <a:spLocks noChangeArrowheads="1"/>
          </p:cNvSpPr>
          <p:nvPr/>
        </p:nvSpPr>
        <p:spPr bwMode="auto">
          <a:xfrm>
            <a:off x="958850" y="5653088"/>
            <a:ext cx="7175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100</a:t>
            </a:r>
            <a:endParaRPr lang="en-CA" altLang="en-US" sz="28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18115" name="Object 3"/>
          <p:cNvGraphicFramePr>
            <a:graphicFrameLocks noChangeAspect="1"/>
          </p:cNvGraphicFramePr>
          <p:nvPr/>
        </p:nvGraphicFramePr>
        <p:xfrm>
          <a:off x="228600" y="4495800"/>
          <a:ext cx="8686800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8138" name="Equation" r:id="rId3" imgW="3175000" imgH="203200" progId="Equation.COEE2">
                  <p:embed/>
                </p:oleObj>
              </mc:Choice>
              <mc:Fallback>
                <p:oleObj name="Equation" r:id="rId3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95800"/>
                        <a:ext cx="8686800" cy="85883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8116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17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18118" name="Line 6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19" name="Rectangle 7"/>
          <p:cNvSpPr>
            <a:spLocks noChangeArrowheads="1"/>
          </p:cNvSpPr>
          <p:nvPr/>
        </p:nvSpPr>
        <p:spPr bwMode="auto">
          <a:xfrm>
            <a:off x="44958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>
                <a:solidFill>
                  <a:schemeClr val="accent2"/>
                </a:solidFill>
              </a:rPr>
              <a:t>  + 8  &gt;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10,000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218120" name="Text Box 8"/>
          <p:cNvSpPr txBox="1">
            <a:spLocks noChangeArrowheads="1"/>
          </p:cNvSpPr>
          <p:nvPr/>
        </p:nvSpPr>
        <p:spPr bwMode="auto">
          <a:xfrm>
            <a:off x="4572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18121" name="Line 9"/>
          <p:cNvSpPr>
            <a:spLocks noChangeShapeType="1"/>
          </p:cNvSpPr>
          <p:nvPr/>
        </p:nvSpPr>
        <p:spPr bwMode="auto">
          <a:xfrm>
            <a:off x="685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2" name="Line 10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3" name="Line 11"/>
          <p:cNvSpPr>
            <a:spLocks noChangeShapeType="1"/>
          </p:cNvSpPr>
          <p:nvPr/>
        </p:nvSpPr>
        <p:spPr bwMode="auto">
          <a:xfrm>
            <a:off x="25146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4" name="Text Box 12"/>
          <p:cNvSpPr txBox="1">
            <a:spLocks noChangeArrowheads="1"/>
          </p:cNvSpPr>
          <p:nvPr/>
        </p:nvSpPr>
        <p:spPr bwMode="auto">
          <a:xfrm>
            <a:off x="838200" y="5653088"/>
            <a:ext cx="11620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10,000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218125" name="Text Box 13"/>
          <p:cNvSpPr txBox="1">
            <a:spLocks noChangeArrowheads="1"/>
          </p:cNvSpPr>
          <p:nvPr/>
        </p:nvSpPr>
        <p:spPr bwMode="auto">
          <a:xfrm>
            <a:off x="2341563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18126" name="Group 14"/>
          <p:cNvGrpSpPr>
            <a:grpSpLocks/>
          </p:cNvGrpSpPr>
          <p:nvPr/>
        </p:nvGrpSpPr>
        <p:grpSpPr bwMode="auto">
          <a:xfrm>
            <a:off x="2722563" y="5562600"/>
            <a:ext cx="401637" cy="1143000"/>
            <a:chOff x="5760" y="720"/>
            <a:chExt cx="1021" cy="2477"/>
          </a:xfrm>
        </p:grpSpPr>
        <p:grpSp>
          <p:nvGrpSpPr>
            <p:cNvPr id="218127" name="Group 1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18131" name="Freeform 1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2" name="Freeform 1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3" name="Freeform 1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4" name="Freeform 1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5" name="Freeform 2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6" name="Freeform 2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8128" name="Group 2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18129" name="Freeform 2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0" name="Oval 2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19139" name="Object 3"/>
          <p:cNvGraphicFramePr>
            <a:graphicFrameLocks noChangeAspect="1"/>
          </p:cNvGraphicFramePr>
          <p:nvPr/>
        </p:nvGraphicFramePr>
        <p:xfrm>
          <a:off x="228600" y="4495800"/>
          <a:ext cx="8686800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9152" name="Equation" r:id="rId3" imgW="3175000" imgH="203200" progId="Equation.COEE2">
                  <p:embed/>
                </p:oleObj>
              </mc:Choice>
              <mc:Fallback>
                <p:oleObj name="Equation" r:id="rId3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95800"/>
                        <a:ext cx="8686800" cy="85883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9140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9141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19142" name="Line 6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43" name="Rectangle 7"/>
          <p:cNvSpPr>
            <a:spLocks noChangeArrowheads="1"/>
          </p:cNvSpPr>
          <p:nvPr/>
        </p:nvSpPr>
        <p:spPr bwMode="auto">
          <a:xfrm>
            <a:off x="3352800" y="5334000"/>
            <a:ext cx="5791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  <a:latin typeface="WP MathA" pitchFamily="2" charset="2"/>
                <a:sym typeface="WP MathA" pitchFamily="2" charset="2"/>
              </a:rPr>
              <a:t> </a:t>
            </a:r>
            <a:r>
              <a:rPr lang="en-US" altLang="en-US" sz="2400">
                <a:solidFill>
                  <a:schemeClr val="accent2"/>
                </a:solidFill>
              </a:rPr>
              <a:t>3</a:t>
            </a:r>
            <a:r>
              <a:rPr lang="en-US" altLang="en-US" sz="24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400">
                <a:solidFill>
                  <a:schemeClr val="hlink"/>
                </a:solidFill>
              </a:rPr>
              <a:t>10,000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  <a:r>
              <a:rPr lang="en-US" altLang="en-US" sz="2400">
                <a:solidFill>
                  <a:schemeClr val="accent2"/>
                </a:solidFill>
              </a:rPr>
              <a:t> + 7</a:t>
            </a:r>
            <a:r>
              <a:rPr lang="en-US" altLang="en-US" sz="24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400">
                <a:solidFill>
                  <a:schemeClr val="hlink"/>
                </a:solidFill>
              </a:rPr>
              <a:t>10,000</a:t>
            </a:r>
            <a:r>
              <a:rPr lang="en-US" altLang="en-US" sz="2400">
                <a:solidFill>
                  <a:schemeClr val="accent2"/>
                </a:solidFill>
              </a:rPr>
              <a:t>  + 8  &gt; </a:t>
            </a:r>
            <a:r>
              <a:rPr lang="en-US" altLang="en-US" sz="2400">
                <a:solidFill>
                  <a:schemeClr val="accent2"/>
                </a:solidFill>
                <a:cs typeface="Times New Roman" pitchFamily="18" charset="0"/>
              </a:rPr>
              <a:t>10,000</a:t>
            </a:r>
            <a:r>
              <a:rPr lang="en-US" altLang="en-US" sz="24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400">
                <a:solidFill>
                  <a:schemeClr val="hlink"/>
                </a:solidFill>
              </a:rPr>
              <a:t>10,000</a:t>
            </a:r>
            <a:endParaRPr lang="en-CA" altLang="en-US" sz="2400">
              <a:solidFill>
                <a:schemeClr val="hlink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219144" name="Text Box 8"/>
          <p:cNvSpPr txBox="1">
            <a:spLocks noChangeArrowheads="1"/>
          </p:cNvSpPr>
          <p:nvPr/>
        </p:nvSpPr>
        <p:spPr bwMode="auto">
          <a:xfrm>
            <a:off x="457200" y="56165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19145" name="Line 9"/>
          <p:cNvSpPr>
            <a:spLocks noChangeShapeType="1"/>
          </p:cNvSpPr>
          <p:nvPr/>
        </p:nvSpPr>
        <p:spPr bwMode="auto">
          <a:xfrm>
            <a:off x="685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46" name="Line 10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47" name="Text Box 11"/>
          <p:cNvSpPr txBox="1">
            <a:spLocks noChangeArrowheads="1"/>
          </p:cNvSpPr>
          <p:nvPr/>
        </p:nvSpPr>
        <p:spPr bwMode="auto">
          <a:xfrm>
            <a:off x="1905000" y="5664200"/>
            <a:ext cx="11620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10,000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19148" name="Line 12"/>
          <p:cNvSpPr>
            <a:spLocks noChangeShapeType="1"/>
          </p:cNvSpPr>
          <p:nvPr/>
        </p:nvSpPr>
        <p:spPr bwMode="auto">
          <a:xfrm>
            <a:off x="25146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49" name="Text Box 13"/>
          <p:cNvSpPr txBox="1">
            <a:spLocks noChangeArrowheads="1"/>
          </p:cNvSpPr>
          <p:nvPr/>
        </p:nvSpPr>
        <p:spPr bwMode="auto">
          <a:xfrm>
            <a:off x="6958013" y="6115050"/>
            <a:ext cx="9509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  <p:sp>
        <p:nvSpPr>
          <p:cNvPr id="219150" name="Text Box 14"/>
          <p:cNvSpPr txBox="1">
            <a:spLocks noChangeArrowheads="1"/>
          </p:cNvSpPr>
          <p:nvPr/>
        </p:nvSpPr>
        <p:spPr bwMode="auto">
          <a:xfrm>
            <a:off x="838200" y="5653088"/>
            <a:ext cx="11620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10,000</a:t>
            </a:r>
            <a:endParaRPr lang="en-CA" altLang="en-US" sz="28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20163" name="Object 3"/>
          <p:cNvGraphicFramePr>
            <a:graphicFrameLocks noChangeAspect="1"/>
          </p:cNvGraphicFramePr>
          <p:nvPr/>
        </p:nvGraphicFramePr>
        <p:xfrm>
          <a:off x="228600" y="4495800"/>
          <a:ext cx="8686800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0186" name="Equation" r:id="rId3" imgW="3175000" imgH="203200" progId="Equation.COEE2">
                  <p:embed/>
                </p:oleObj>
              </mc:Choice>
              <mc:Fallback>
                <p:oleObj name="Equation" r:id="rId3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95800"/>
                        <a:ext cx="8686800" cy="85883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0164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65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0166" name="Line 6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67" name="Rectangle 7"/>
          <p:cNvSpPr>
            <a:spLocks noChangeArrowheads="1"/>
          </p:cNvSpPr>
          <p:nvPr/>
        </p:nvSpPr>
        <p:spPr bwMode="auto">
          <a:xfrm>
            <a:off x="44958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>
                <a:solidFill>
                  <a:schemeClr val="accent2"/>
                </a:solidFill>
              </a:rPr>
              <a:t>  + 8  &gt;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20168" name="Text Box 8"/>
          <p:cNvSpPr txBox="1">
            <a:spLocks noChangeArrowheads="1"/>
          </p:cNvSpPr>
          <p:nvPr/>
        </p:nvSpPr>
        <p:spPr bwMode="auto">
          <a:xfrm>
            <a:off x="457200" y="5616575"/>
            <a:ext cx="49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1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0169" name="Line 9"/>
          <p:cNvSpPr>
            <a:spLocks noChangeShapeType="1"/>
          </p:cNvSpPr>
          <p:nvPr/>
        </p:nvSpPr>
        <p:spPr bwMode="auto">
          <a:xfrm>
            <a:off x="685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0" name="Line 10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1" name="Line 11"/>
          <p:cNvSpPr>
            <a:spLocks noChangeShapeType="1"/>
          </p:cNvSpPr>
          <p:nvPr/>
        </p:nvSpPr>
        <p:spPr bwMode="auto">
          <a:xfrm>
            <a:off x="25146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2" name="Text Box 12"/>
          <p:cNvSpPr txBox="1">
            <a:spLocks noChangeArrowheads="1"/>
          </p:cNvSpPr>
          <p:nvPr/>
        </p:nvSpPr>
        <p:spPr bwMode="auto">
          <a:xfrm>
            <a:off x="1101725" y="5605463"/>
            <a:ext cx="49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0173" name="Text Box 13"/>
          <p:cNvSpPr txBox="1">
            <a:spLocks noChangeArrowheads="1"/>
          </p:cNvSpPr>
          <p:nvPr/>
        </p:nvSpPr>
        <p:spPr bwMode="auto">
          <a:xfrm>
            <a:off x="2341563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20174" name="Group 14"/>
          <p:cNvGrpSpPr>
            <a:grpSpLocks/>
          </p:cNvGrpSpPr>
          <p:nvPr/>
        </p:nvGrpSpPr>
        <p:grpSpPr bwMode="auto">
          <a:xfrm>
            <a:off x="2722563" y="5562600"/>
            <a:ext cx="401637" cy="1143000"/>
            <a:chOff x="5760" y="720"/>
            <a:chExt cx="1021" cy="2477"/>
          </a:xfrm>
        </p:grpSpPr>
        <p:grpSp>
          <p:nvGrpSpPr>
            <p:cNvPr id="220175" name="Group 1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20179" name="Freeform 1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0" name="Freeform 1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1" name="Freeform 1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2" name="Freeform 1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3" name="Freeform 2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4" name="Freeform 2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0176" name="Group 2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20177" name="Freeform 2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8" name="Oval 2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21187" name="Object 3"/>
          <p:cNvGraphicFramePr>
            <a:graphicFrameLocks noChangeAspect="1"/>
          </p:cNvGraphicFramePr>
          <p:nvPr/>
        </p:nvGraphicFramePr>
        <p:xfrm>
          <a:off x="228600" y="4495800"/>
          <a:ext cx="8686800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1200" name="Equation" r:id="rId3" imgW="3175000" imgH="203200" progId="Equation.COEE2">
                  <p:embed/>
                </p:oleObj>
              </mc:Choice>
              <mc:Fallback>
                <p:oleObj name="Equation" r:id="rId3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95800"/>
                        <a:ext cx="8686800" cy="85883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1188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1189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1190" name="Line 6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1" name="Rectangle 7"/>
          <p:cNvSpPr>
            <a:spLocks noChangeArrowheads="1"/>
          </p:cNvSpPr>
          <p:nvPr/>
        </p:nvSpPr>
        <p:spPr bwMode="auto">
          <a:xfrm>
            <a:off x="41910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WP MathA" pitchFamily="2" charset="2"/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+ 8  &gt;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</a:t>
            </a:r>
            <a:endParaRPr lang="en-CA" altLang="en-US" baseline="-2500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21192" name="Text Box 8"/>
          <p:cNvSpPr txBox="1">
            <a:spLocks noChangeArrowheads="1"/>
          </p:cNvSpPr>
          <p:nvPr/>
        </p:nvSpPr>
        <p:spPr bwMode="auto">
          <a:xfrm>
            <a:off x="457200" y="5616575"/>
            <a:ext cx="49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1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1193" name="Line 9"/>
          <p:cNvSpPr>
            <a:spLocks noChangeShapeType="1"/>
          </p:cNvSpPr>
          <p:nvPr/>
        </p:nvSpPr>
        <p:spPr bwMode="auto">
          <a:xfrm>
            <a:off x="685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4" name="Line 10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5" name="Text Box 11"/>
          <p:cNvSpPr txBox="1">
            <a:spLocks noChangeArrowheads="1"/>
          </p:cNvSpPr>
          <p:nvPr/>
        </p:nvSpPr>
        <p:spPr bwMode="auto">
          <a:xfrm>
            <a:off x="2320925" y="5616575"/>
            <a:ext cx="49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</a:t>
            </a:r>
            <a:endParaRPr lang="en-CA" altLang="en-US" baseline="-2500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21196" name="Line 12"/>
          <p:cNvSpPr>
            <a:spLocks noChangeShapeType="1"/>
          </p:cNvSpPr>
          <p:nvPr/>
        </p:nvSpPr>
        <p:spPr bwMode="auto">
          <a:xfrm>
            <a:off x="25146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7" name="Text Box 13"/>
          <p:cNvSpPr txBox="1">
            <a:spLocks noChangeArrowheads="1"/>
          </p:cNvSpPr>
          <p:nvPr/>
        </p:nvSpPr>
        <p:spPr bwMode="auto">
          <a:xfrm>
            <a:off x="6958013" y="6115050"/>
            <a:ext cx="9509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  <p:sp>
        <p:nvSpPr>
          <p:cNvPr id="221198" name="Text Box 14"/>
          <p:cNvSpPr txBox="1">
            <a:spLocks noChangeArrowheads="1"/>
          </p:cNvSpPr>
          <p:nvPr/>
        </p:nvSpPr>
        <p:spPr bwMode="auto">
          <a:xfrm>
            <a:off x="1066800" y="5605463"/>
            <a:ext cx="49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22211" name="Object 3"/>
          <p:cNvGraphicFramePr>
            <a:graphicFrameLocks noChangeAspect="1"/>
          </p:cNvGraphicFramePr>
          <p:nvPr/>
        </p:nvGraphicFramePr>
        <p:xfrm>
          <a:off x="228600" y="4495800"/>
          <a:ext cx="8686800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2236" name="Equation" r:id="rId3" imgW="3175000" imgH="203200" progId="Equation.COEE2">
                  <p:embed/>
                </p:oleObj>
              </mc:Choice>
              <mc:Fallback>
                <p:oleObj name="Equation" r:id="rId3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95800"/>
                        <a:ext cx="8686800" cy="85883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2212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2213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2214" name="Line 6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5" name="Rectangle 7"/>
          <p:cNvSpPr>
            <a:spLocks noChangeArrowheads="1"/>
          </p:cNvSpPr>
          <p:nvPr/>
        </p:nvSpPr>
        <p:spPr bwMode="auto">
          <a:xfrm>
            <a:off x="44958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r>
              <a:rPr lang="en-US" altLang="en-US" sz="2800">
                <a:solidFill>
                  <a:schemeClr val="accent2"/>
                </a:solidFill>
              </a:rPr>
              <a:t>  + 8  &gt;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·</a:t>
            </a:r>
            <a:r>
              <a:rPr lang="en-US" altLang="en-US" sz="2800">
                <a:solidFill>
                  <a:schemeClr val="hlink"/>
                </a:solidFill>
              </a:rPr>
              <a:t>n</a:t>
            </a:r>
            <a:endParaRPr lang="en-CA" altLang="en-US" sz="2800">
              <a:solidFill>
                <a:schemeClr val="hlink"/>
              </a:solidFill>
            </a:endParaRPr>
          </a:p>
        </p:txBody>
      </p:sp>
      <p:sp>
        <p:nvSpPr>
          <p:cNvPr id="222216" name="Text Box 8"/>
          <p:cNvSpPr txBox="1">
            <a:spLocks noChangeArrowheads="1"/>
          </p:cNvSpPr>
          <p:nvPr/>
        </p:nvSpPr>
        <p:spPr bwMode="auto">
          <a:xfrm>
            <a:off x="457200" y="5616575"/>
            <a:ext cx="49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1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2217" name="Line 9"/>
          <p:cNvSpPr>
            <a:spLocks noChangeShapeType="1"/>
          </p:cNvSpPr>
          <p:nvPr/>
        </p:nvSpPr>
        <p:spPr bwMode="auto">
          <a:xfrm>
            <a:off x="685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8" name="Line 10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9" name="Line 11"/>
          <p:cNvSpPr>
            <a:spLocks noChangeShapeType="1"/>
          </p:cNvSpPr>
          <p:nvPr/>
        </p:nvSpPr>
        <p:spPr bwMode="auto">
          <a:xfrm>
            <a:off x="25146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0" name="Text Box 12"/>
          <p:cNvSpPr txBox="1">
            <a:spLocks noChangeArrowheads="1"/>
          </p:cNvSpPr>
          <p:nvPr/>
        </p:nvSpPr>
        <p:spPr bwMode="auto">
          <a:xfrm>
            <a:off x="1101725" y="5605463"/>
            <a:ext cx="49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2221" name="Text Box 13"/>
          <p:cNvSpPr txBox="1">
            <a:spLocks noChangeArrowheads="1"/>
          </p:cNvSpPr>
          <p:nvPr/>
        </p:nvSpPr>
        <p:spPr bwMode="auto">
          <a:xfrm>
            <a:off x="2341563" y="56165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22222" name="Group 14"/>
          <p:cNvGrpSpPr>
            <a:grpSpLocks/>
          </p:cNvGrpSpPr>
          <p:nvPr/>
        </p:nvGrpSpPr>
        <p:grpSpPr bwMode="auto">
          <a:xfrm>
            <a:off x="2722563" y="5562600"/>
            <a:ext cx="401637" cy="1143000"/>
            <a:chOff x="5760" y="720"/>
            <a:chExt cx="1021" cy="2477"/>
          </a:xfrm>
        </p:grpSpPr>
        <p:grpSp>
          <p:nvGrpSpPr>
            <p:cNvPr id="222225" name="Group 1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22229" name="Freeform 1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30" name="Freeform 1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31" name="Freeform 1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32" name="Freeform 1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33" name="Freeform 2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34" name="Freeform 2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2226" name="Group 2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22227" name="Freeform 2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28" name="Oval 2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22223" name="Line 25"/>
          <p:cNvSpPr>
            <a:spLocks noChangeShapeType="1"/>
          </p:cNvSpPr>
          <p:nvPr/>
        </p:nvSpPr>
        <p:spPr bwMode="auto">
          <a:xfrm>
            <a:off x="1863725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4" name="Text Box 26"/>
          <p:cNvSpPr txBox="1">
            <a:spLocks noChangeArrowheads="1"/>
          </p:cNvSpPr>
          <p:nvPr/>
        </p:nvSpPr>
        <p:spPr bwMode="auto">
          <a:xfrm>
            <a:off x="1635125" y="5605463"/>
            <a:ext cx="520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0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23235" name="Object 3"/>
          <p:cNvGraphicFramePr>
            <a:graphicFrameLocks noChangeAspect="1"/>
          </p:cNvGraphicFramePr>
          <p:nvPr/>
        </p:nvGraphicFramePr>
        <p:xfrm>
          <a:off x="228600" y="4495800"/>
          <a:ext cx="8686800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253" name="Equation" r:id="rId3" imgW="3175000" imgH="203200" progId="Equation.COEE2">
                  <p:embed/>
                </p:oleObj>
              </mc:Choice>
              <mc:Fallback>
                <p:oleObj name="Equation" r:id="rId3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95800"/>
                        <a:ext cx="8686800" cy="85883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3236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7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3238" name="Line 6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39" name="Rectangle 7"/>
          <p:cNvSpPr>
            <a:spLocks noChangeArrowheads="1"/>
          </p:cNvSpPr>
          <p:nvPr/>
        </p:nvSpPr>
        <p:spPr bwMode="auto">
          <a:xfrm>
            <a:off x="41910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WP MathA" pitchFamily="2" charset="2"/>
                <a:sym typeface="WP MathA" pitchFamily="2" charset="2"/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3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+ 7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 + 8  &gt;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</a:t>
            </a:r>
            <a:endParaRPr lang="en-CA" altLang="en-US" baseline="-2500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23240" name="Text Box 8"/>
          <p:cNvSpPr txBox="1">
            <a:spLocks noChangeArrowheads="1"/>
          </p:cNvSpPr>
          <p:nvPr/>
        </p:nvSpPr>
        <p:spPr bwMode="auto">
          <a:xfrm>
            <a:off x="457200" y="5616575"/>
            <a:ext cx="49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1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3241" name="Line 9"/>
          <p:cNvSpPr>
            <a:spLocks noChangeShapeType="1"/>
          </p:cNvSpPr>
          <p:nvPr/>
        </p:nvSpPr>
        <p:spPr bwMode="auto">
          <a:xfrm>
            <a:off x="6858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2" name="Line 10"/>
          <p:cNvSpPr>
            <a:spLocks noChangeShapeType="1"/>
          </p:cNvSpPr>
          <p:nvPr/>
        </p:nvSpPr>
        <p:spPr bwMode="auto">
          <a:xfrm>
            <a:off x="12954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3" name="Text Box 11"/>
          <p:cNvSpPr txBox="1">
            <a:spLocks noChangeArrowheads="1"/>
          </p:cNvSpPr>
          <p:nvPr/>
        </p:nvSpPr>
        <p:spPr bwMode="auto">
          <a:xfrm>
            <a:off x="2320925" y="5616575"/>
            <a:ext cx="1973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max(c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2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,n</a:t>
            </a:r>
            <a:r>
              <a:rPr lang="en-US" altLang="en-US" baseline="-25000">
                <a:solidFill>
                  <a:schemeClr val="hlink"/>
                </a:solidFill>
                <a:cs typeface="Times New Roman" pitchFamily="18" charset="0"/>
              </a:rPr>
              <a:t>0 </a:t>
            </a: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23244" name="Line 12"/>
          <p:cNvSpPr>
            <a:spLocks noChangeShapeType="1"/>
          </p:cNvSpPr>
          <p:nvPr/>
        </p:nvSpPr>
        <p:spPr bwMode="auto">
          <a:xfrm>
            <a:off x="2514600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5" name="Text Box 13"/>
          <p:cNvSpPr txBox="1">
            <a:spLocks noChangeArrowheads="1"/>
          </p:cNvSpPr>
          <p:nvPr/>
        </p:nvSpPr>
        <p:spPr bwMode="auto">
          <a:xfrm>
            <a:off x="6958013" y="6115050"/>
            <a:ext cx="9509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  <p:sp>
        <p:nvSpPr>
          <p:cNvPr id="223246" name="Text Box 14"/>
          <p:cNvSpPr txBox="1">
            <a:spLocks noChangeArrowheads="1"/>
          </p:cNvSpPr>
          <p:nvPr/>
        </p:nvSpPr>
        <p:spPr bwMode="auto">
          <a:xfrm>
            <a:off x="1066800" y="5605463"/>
            <a:ext cx="49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2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3247" name="Line 15"/>
          <p:cNvSpPr>
            <a:spLocks noChangeShapeType="1"/>
          </p:cNvSpPr>
          <p:nvPr/>
        </p:nvSpPr>
        <p:spPr bwMode="auto">
          <a:xfrm>
            <a:off x="1863725" y="51816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8" name="Text Box 16"/>
          <p:cNvSpPr txBox="1">
            <a:spLocks noChangeArrowheads="1"/>
          </p:cNvSpPr>
          <p:nvPr/>
        </p:nvSpPr>
        <p:spPr bwMode="auto">
          <a:xfrm>
            <a:off x="1635125" y="5605463"/>
            <a:ext cx="520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  <a:cs typeface="Times New Roman" pitchFamily="18" charset="0"/>
              </a:rPr>
              <a:t>0</a:t>
            </a:r>
            <a:endParaRPr lang="en-CA" altLang="en-US" baseline="-25000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2" name="Group 17"/>
          <p:cNvGrpSpPr>
            <a:grpSpLocks/>
          </p:cNvGrpSpPr>
          <p:nvPr/>
        </p:nvGrpSpPr>
        <p:grpSpPr bwMode="auto">
          <a:xfrm>
            <a:off x="1981200" y="2743200"/>
            <a:ext cx="1484313" cy="3708400"/>
            <a:chOff x="1248" y="1728"/>
            <a:chExt cx="935" cy="2336"/>
          </a:xfrm>
        </p:grpSpPr>
        <p:sp>
          <p:nvSpPr>
            <p:cNvPr id="223250" name="Text Box 18"/>
            <p:cNvSpPr txBox="1">
              <a:spLocks noChangeArrowheads="1"/>
            </p:cNvSpPr>
            <p:nvPr/>
          </p:nvSpPr>
          <p:spPr bwMode="auto">
            <a:xfrm>
              <a:off x="1248" y="1728"/>
              <a:ext cx="5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True</a:t>
              </a:r>
              <a:endParaRPr lang="en-CA" altLang="en-US"/>
            </a:p>
          </p:txBody>
        </p:sp>
        <p:sp>
          <p:nvSpPr>
            <p:cNvPr id="223251" name="Freeform 19"/>
            <p:cNvSpPr>
              <a:spLocks/>
            </p:cNvSpPr>
            <p:nvPr/>
          </p:nvSpPr>
          <p:spPr bwMode="auto">
            <a:xfrm>
              <a:off x="1304" y="1968"/>
              <a:ext cx="879" cy="2096"/>
            </a:xfrm>
            <a:custGeom>
              <a:avLst/>
              <a:gdLst>
                <a:gd name="T0" fmla="*/ 0 w 879"/>
                <a:gd name="T1" fmla="*/ 2096 h 2096"/>
                <a:gd name="T2" fmla="*/ 792 w 879"/>
                <a:gd name="T3" fmla="*/ 480 h 2096"/>
                <a:gd name="T4" fmla="*/ 520 w 879"/>
                <a:gd name="T5" fmla="*/ 0 h 2096"/>
                <a:gd name="T6" fmla="*/ 0 60000 65536"/>
                <a:gd name="T7" fmla="*/ 0 60000 65536"/>
                <a:gd name="T8" fmla="*/ 0 60000 65536"/>
                <a:gd name="T9" fmla="*/ 0 w 879"/>
                <a:gd name="T10" fmla="*/ 0 h 2096"/>
                <a:gd name="T11" fmla="*/ 879 w 879"/>
                <a:gd name="T12" fmla="*/ 2096 h 20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9" h="2096">
                  <a:moveTo>
                    <a:pt x="0" y="2096"/>
                  </a:moveTo>
                  <a:cubicBezTo>
                    <a:pt x="132" y="1827"/>
                    <a:pt x="705" y="829"/>
                    <a:pt x="792" y="480"/>
                  </a:cubicBezTo>
                  <a:cubicBezTo>
                    <a:pt x="879" y="131"/>
                    <a:pt x="577" y="100"/>
                    <a:pt x="520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oval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pic>
        <p:nvPicPr>
          <p:cNvPr id="224259" name="Picture 4" descr="thet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0" name="Rectangle 5"/>
          <p:cNvSpPr>
            <a:spLocks noChangeArrowheads="1"/>
          </p:cNvSpPr>
          <p:nvPr/>
        </p:nvSpPr>
        <p:spPr bwMode="auto">
          <a:xfrm>
            <a:off x="381000" y="1219200"/>
            <a:ext cx="4038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g(n)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224261" name="Group 6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224264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24268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69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70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71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72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73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4265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24266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67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24262" name="Text Box 17"/>
          <p:cNvSpPr txBox="1">
            <a:spLocks noChangeArrowheads="1"/>
          </p:cNvSpPr>
          <p:nvPr/>
        </p:nvSpPr>
        <p:spPr bwMode="auto">
          <a:xfrm>
            <a:off x="214313" y="4648200"/>
            <a:ext cx="8701087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$</a:t>
            </a:r>
            <a:r>
              <a:rPr lang="en-US" altLang="en-US" sz="4000">
                <a:solidFill>
                  <a:schemeClr val="bg2"/>
                </a:solidFill>
              </a:rPr>
              <a:t> c</a:t>
            </a:r>
            <a:r>
              <a:rPr lang="en-US" altLang="en-US" sz="4000" baseline="-25000">
                <a:solidFill>
                  <a:schemeClr val="bg2"/>
                </a:solidFill>
              </a:rPr>
              <a:t>1</a:t>
            </a:r>
            <a:r>
              <a:rPr lang="en-US" altLang="en-US" sz="4000">
                <a:solidFill>
                  <a:schemeClr val="bg2"/>
                </a:solidFill>
              </a:rPr>
              <a:t>, c</a:t>
            </a:r>
            <a:r>
              <a:rPr lang="en-US" altLang="en-US" sz="4000" baseline="-25000">
                <a:solidFill>
                  <a:schemeClr val="bg2"/>
                </a:solidFill>
              </a:rPr>
              <a:t>2</a:t>
            </a:r>
            <a:r>
              <a:rPr lang="en-US" altLang="en-US" sz="4000">
                <a:solidFill>
                  <a:schemeClr val="bg2"/>
                </a:solidFill>
              </a:rPr>
              <a:t>, 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,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sz="4000">
                <a:solidFill>
                  <a:schemeClr val="bg2"/>
                </a:solidFill>
              </a:rPr>
              <a:t> n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³</a:t>
            </a:r>
            <a:r>
              <a:rPr lang="en-US" altLang="en-US" sz="4000">
                <a:solidFill>
                  <a:schemeClr val="bg2"/>
                </a:solidFill>
              </a:rPr>
              <a:t>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c1</a:t>
            </a:r>
            <a:r>
              <a:rPr lang="en-US" altLang="en-US" sz="4000">
                <a:solidFill>
                  <a:schemeClr val="bg2"/>
                </a:solidFill>
              </a:rPr>
              <a:t>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f(n)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c2</a:t>
            </a:r>
          </a:p>
        </p:txBody>
      </p:sp>
      <p:sp>
        <p:nvSpPr>
          <p:cNvPr id="224263" name="Rectangle 19"/>
          <p:cNvSpPr>
            <a:spLocks noChangeArrowheads="1"/>
          </p:cNvSpPr>
          <p:nvPr/>
        </p:nvSpPr>
        <p:spPr bwMode="auto">
          <a:xfrm>
            <a:off x="3429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θ(1)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pic>
        <p:nvPicPr>
          <p:cNvPr id="225283" name="Picture 4" descr="thet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284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θ(1)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5285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hlink"/>
                </a:solidFill>
                <a:cs typeface="Times New Roman" pitchFamily="18" charset="0"/>
              </a:rPr>
              <a:t>c1</a:t>
            </a:r>
            <a:r>
              <a:rPr lang="en-US" altLang="en-US" baseline="30000">
                <a:solidFill>
                  <a:schemeClr val="accent2"/>
                </a:solidFill>
              </a:rPr>
              <a:t>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hlink"/>
                </a:solidFill>
                <a:cs typeface="Times New Roman" pitchFamily="18" charset="0"/>
              </a:rPr>
              <a:t>c2</a:t>
            </a:r>
            <a:endParaRPr lang="en-CA" altLang="en-US" baseline="3000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25286" name="Text Box 22"/>
          <p:cNvSpPr txBox="1">
            <a:spLocks noChangeArrowheads="1"/>
          </p:cNvSpPr>
          <p:nvPr/>
        </p:nvSpPr>
        <p:spPr bwMode="auto">
          <a:xfrm>
            <a:off x="214313" y="4648200"/>
            <a:ext cx="8701087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$</a:t>
            </a:r>
            <a:r>
              <a:rPr lang="en-US" altLang="en-US" sz="4000">
                <a:solidFill>
                  <a:schemeClr val="bg2"/>
                </a:solidFill>
              </a:rPr>
              <a:t> c</a:t>
            </a:r>
            <a:r>
              <a:rPr lang="en-US" altLang="en-US" sz="4000" baseline="-25000">
                <a:solidFill>
                  <a:schemeClr val="bg2"/>
                </a:solidFill>
              </a:rPr>
              <a:t>1</a:t>
            </a:r>
            <a:r>
              <a:rPr lang="en-US" altLang="en-US" sz="4000">
                <a:solidFill>
                  <a:schemeClr val="bg2"/>
                </a:solidFill>
              </a:rPr>
              <a:t>, c</a:t>
            </a:r>
            <a:r>
              <a:rPr lang="en-US" altLang="en-US" sz="4000" baseline="-25000">
                <a:solidFill>
                  <a:schemeClr val="bg2"/>
                </a:solidFill>
              </a:rPr>
              <a:t>2</a:t>
            </a:r>
            <a:r>
              <a:rPr lang="en-US" altLang="en-US" sz="4000">
                <a:solidFill>
                  <a:schemeClr val="bg2"/>
                </a:solidFill>
              </a:rPr>
              <a:t>, 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,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sz="4000">
                <a:solidFill>
                  <a:schemeClr val="bg2"/>
                </a:solidFill>
              </a:rPr>
              <a:t> n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³</a:t>
            </a:r>
            <a:r>
              <a:rPr lang="en-US" altLang="en-US" sz="4000">
                <a:solidFill>
                  <a:schemeClr val="bg2"/>
                </a:solidFill>
              </a:rPr>
              <a:t>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c1</a:t>
            </a:r>
            <a:r>
              <a:rPr lang="en-US" altLang="en-US" sz="4000">
                <a:solidFill>
                  <a:schemeClr val="bg2"/>
                </a:solidFill>
              </a:rPr>
              <a:t>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f(n)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c2</a:t>
            </a:r>
          </a:p>
        </p:txBody>
      </p:sp>
      <p:sp>
        <p:nvSpPr>
          <p:cNvPr id="225287" name="Text Box 7"/>
          <p:cNvSpPr txBox="1">
            <a:spLocks noChangeArrowheads="1"/>
          </p:cNvSpPr>
          <p:nvPr/>
        </p:nvSpPr>
        <p:spPr bwMode="auto">
          <a:xfrm>
            <a:off x="685800" y="56927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25288" name="Text Box 8"/>
          <p:cNvSpPr txBox="1">
            <a:spLocks noChangeArrowheads="1"/>
          </p:cNvSpPr>
          <p:nvPr/>
        </p:nvSpPr>
        <p:spPr bwMode="auto">
          <a:xfrm>
            <a:off x="1219200" y="56927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25289" name="Line 9"/>
          <p:cNvSpPr>
            <a:spLocks noChangeShapeType="1"/>
          </p:cNvSpPr>
          <p:nvPr/>
        </p:nvSpPr>
        <p:spPr bwMode="auto">
          <a:xfrm>
            <a:off x="914400" y="52578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0" name="Line 10"/>
          <p:cNvSpPr>
            <a:spLocks noChangeShapeType="1"/>
          </p:cNvSpPr>
          <p:nvPr/>
        </p:nvSpPr>
        <p:spPr bwMode="auto">
          <a:xfrm>
            <a:off x="1447800" y="52578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25291" name="Group 11"/>
          <p:cNvGrpSpPr>
            <a:grpSpLocks/>
          </p:cNvGrpSpPr>
          <p:nvPr/>
        </p:nvGrpSpPr>
        <p:grpSpPr bwMode="auto">
          <a:xfrm>
            <a:off x="1600200" y="5638800"/>
            <a:ext cx="401638" cy="1143000"/>
            <a:chOff x="5760" y="720"/>
            <a:chExt cx="1021" cy="2477"/>
          </a:xfrm>
        </p:grpSpPr>
        <p:grpSp>
          <p:nvGrpSpPr>
            <p:cNvPr id="225292" name="Group 12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25296" name="Freeform 13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97" name="Freeform 14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98" name="Freeform 15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99" name="Freeform 16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00" name="Freeform 17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01" name="Freeform 18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5293" name="Group 19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25294" name="Freeform 20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95" name="Oval 21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Two Example Algorithms</a:t>
            </a:r>
            <a:endParaRPr lang="en-CA" altLang="en-US" smtClean="0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772400" cy="2971800"/>
          </a:xfrm>
        </p:spPr>
        <p:txBody>
          <a:bodyPr/>
          <a:lstStyle/>
          <a:p>
            <a:pPr eaLnBrk="1" hangingPunct="1"/>
            <a:r>
              <a:rPr lang="en-CA" altLang="en-US" smtClean="0"/>
              <a:t>Sum</a:t>
            </a:r>
            <a:r>
              <a:rPr lang="en-US" altLang="en-US" smtClean="0"/>
              <a:t> N array entries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CA" altLang="en-US" smtClean="0"/>
              <a:t>A(1)</a:t>
            </a:r>
            <a:r>
              <a:rPr lang="en-US" altLang="en-US" smtClean="0"/>
              <a:t> + </a:t>
            </a:r>
            <a:r>
              <a:rPr lang="en-CA" altLang="en-US" smtClean="0"/>
              <a:t>A(2)</a:t>
            </a:r>
            <a:r>
              <a:rPr lang="en-US" altLang="en-US" smtClean="0"/>
              <a:t> +</a:t>
            </a:r>
            <a:r>
              <a:rPr lang="en-CA" altLang="en-US" smtClean="0"/>
              <a:t> A(3)</a:t>
            </a:r>
            <a:r>
              <a:rPr lang="en-US" altLang="en-US" smtClean="0"/>
              <a:t> + …</a:t>
            </a:r>
            <a:endParaRPr lang="en-CA" altLang="en-US" smtClean="0"/>
          </a:p>
          <a:p>
            <a:pPr eaLnBrk="1" hangingPunct="1"/>
            <a:r>
              <a:rPr lang="en-CA" altLang="en-US" smtClean="0"/>
              <a:t>Factor</a:t>
            </a:r>
            <a:r>
              <a:rPr lang="en-US" altLang="en-US" smtClean="0"/>
              <a:t> value N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Input </a:t>
            </a:r>
            <a:r>
              <a:rPr lang="en-CA" altLang="en-US" smtClean="0"/>
              <a:t>N=5917 </a:t>
            </a:r>
            <a:r>
              <a:rPr lang="en-US" altLang="en-US" smtClean="0"/>
              <a:t>&amp; Output </a:t>
            </a:r>
            <a:r>
              <a:rPr lang="en-CA" altLang="en-US" smtClean="0"/>
              <a:t>N=97*61.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A</a:t>
            </a:r>
            <a:r>
              <a:rPr lang="en-CA" altLang="en-US" smtClean="0"/>
              <a:t>lgorithm N</a:t>
            </a:r>
            <a:r>
              <a:rPr lang="en-US" altLang="en-US" smtClean="0"/>
              <a:t>/2, N/3, N/4, …. ?</a:t>
            </a:r>
            <a:r>
              <a:rPr lang="en-CA" altLang="en-US" smtClean="0"/>
              <a:t> </a:t>
            </a:r>
            <a:endParaRPr lang="en-US" altLang="en-US" smtClean="0"/>
          </a:p>
          <a:p>
            <a:pPr eaLnBrk="1" hangingPunct="1"/>
            <a:endParaRPr lang="en-US" altLang="en-US" smtClean="0"/>
          </a:p>
        </p:txBody>
      </p:sp>
      <p:sp>
        <p:nvSpPr>
          <p:cNvPr id="727044" name="Text Box 4"/>
          <p:cNvSpPr txBox="1">
            <a:spLocks noChangeArrowheads="1"/>
          </p:cNvSpPr>
          <p:nvPr/>
        </p:nvSpPr>
        <p:spPr bwMode="auto">
          <a:xfrm>
            <a:off x="2133600" y="5353050"/>
            <a:ext cx="4867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Linear vs Exponential Time!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3557" name="Text Box 5"/>
          <p:cNvSpPr txBox="1">
            <a:spLocks noChangeArrowheads="1"/>
          </p:cNvSpPr>
          <p:nvPr/>
        </p:nvSpPr>
        <p:spPr bwMode="auto">
          <a:xfrm>
            <a:off x="6538913" y="2133600"/>
            <a:ext cx="18478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size n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23558" name="Text Box 6"/>
          <p:cNvSpPr txBox="1">
            <a:spLocks noChangeArrowheads="1"/>
          </p:cNvSpPr>
          <p:nvPr/>
        </p:nvSpPr>
        <p:spPr bwMode="auto">
          <a:xfrm>
            <a:off x="6538913" y="3733800"/>
            <a:ext cx="24685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size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 </a:t>
            </a:r>
            <a:r>
              <a:rPr lang="en-CA" altLang="en-US">
                <a:solidFill>
                  <a:schemeClr val="accent2"/>
                </a:solidFill>
              </a:rPr>
              <a:t>= 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3559" name="Text Box 7"/>
          <p:cNvSpPr txBox="1">
            <a:spLocks noChangeArrowheads="1"/>
          </p:cNvSpPr>
          <p:nvPr/>
        </p:nvSpPr>
        <p:spPr bwMode="auto">
          <a:xfrm>
            <a:off x="8216900" y="2773363"/>
            <a:ext cx="7175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n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3560" name="Text Box 8"/>
          <p:cNvSpPr txBox="1">
            <a:spLocks noChangeArrowheads="1"/>
          </p:cNvSpPr>
          <p:nvPr/>
        </p:nvSpPr>
        <p:spPr bwMode="auto">
          <a:xfrm>
            <a:off x="8216900" y="4373563"/>
            <a:ext cx="850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23561" name="Text Box 9"/>
          <p:cNvSpPr txBox="1">
            <a:spLocks noChangeArrowheads="1"/>
          </p:cNvSpPr>
          <p:nvPr/>
        </p:nvSpPr>
        <p:spPr bwMode="auto">
          <a:xfrm>
            <a:off x="6538913" y="2773363"/>
            <a:ext cx="17668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23562" name="Text Box 10"/>
          <p:cNvSpPr txBox="1">
            <a:spLocks noChangeArrowheads="1"/>
          </p:cNvSpPr>
          <p:nvPr/>
        </p:nvSpPr>
        <p:spPr bwMode="auto">
          <a:xfrm>
            <a:off x="6538913" y="4343400"/>
            <a:ext cx="1766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7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7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044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pic>
        <p:nvPicPr>
          <p:cNvPr id="226307" name="Picture 4" descr="thet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6308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θ(1)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6309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hlink"/>
                </a:solidFill>
                <a:cs typeface="Times New Roman" pitchFamily="18" charset="0"/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hlink"/>
                </a:solidFill>
                <a:cs typeface="Times New Roman" pitchFamily="18" charset="0"/>
              </a:rPr>
              <a:t>3</a:t>
            </a:r>
            <a:endParaRPr lang="en-CA" altLang="en-US" baseline="3000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26310" name="Text Box 22"/>
          <p:cNvSpPr txBox="1">
            <a:spLocks noChangeArrowheads="1"/>
          </p:cNvSpPr>
          <p:nvPr/>
        </p:nvSpPr>
        <p:spPr bwMode="auto">
          <a:xfrm>
            <a:off x="214313" y="4648200"/>
            <a:ext cx="8701087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$</a:t>
            </a:r>
            <a:r>
              <a:rPr lang="en-US" altLang="en-US" sz="4000">
                <a:solidFill>
                  <a:schemeClr val="bg2"/>
                </a:solidFill>
              </a:rPr>
              <a:t> c</a:t>
            </a:r>
            <a:r>
              <a:rPr lang="en-US" altLang="en-US" sz="4000" baseline="-25000">
                <a:solidFill>
                  <a:schemeClr val="bg2"/>
                </a:solidFill>
              </a:rPr>
              <a:t>1</a:t>
            </a:r>
            <a:r>
              <a:rPr lang="en-US" altLang="en-US" sz="4000">
                <a:solidFill>
                  <a:schemeClr val="bg2"/>
                </a:solidFill>
              </a:rPr>
              <a:t>, c</a:t>
            </a:r>
            <a:r>
              <a:rPr lang="en-US" altLang="en-US" sz="4000" baseline="-25000">
                <a:solidFill>
                  <a:schemeClr val="bg2"/>
                </a:solidFill>
              </a:rPr>
              <a:t>2</a:t>
            </a:r>
            <a:r>
              <a:rPr lang="en-US" altLang="en-US" sz="4000">
                <a:solidFill>
                  <a:schemeClr val="bg2"/>
                </a:solidFill>
              </a:rPr>
              <a:t>, 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,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sz="4000">
                <a:solidFill>
                  <a:schemeClr val="bg2"/>
                </a:solidFill>
              </a:rPr>
              <a:t> n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³</a:t>
            </a:r>
            <a:r>
              <a:rPr lang="en-US" altLang="en-US" sz="4000">
                <a:solidFill>
                  <a:schemeClr val="bg2"/>
                </a:solidFill>
              </a:rPr>
              <a:t>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c1</a:t>
            </a:r>
            <a:r>
              <a:rPr lang="en-US" altLang="en-US" sz="4000">
                <a:solidFill>
                  <a:schemeClr val="bg2"/>
                </a:solidFill>
              </a:rPr>
              <a:t>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f(n)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c2</a:t>
            </a:r>
          </a:p>
        </p:txBody>
      </p:sp>
      <p:sp>
        <p:nvSpPr>
          <p:cNvPr id="226311" name="Text Box 7"/>
          <p:cNvSpPr txBox="1">
            <a:spLocks noChangeArrowheads="1"/>
          </p:cNvSpPr>
          <p:nvPr/>
        </p:nvSpPr>
        <p:spPr bwMode="auto">
          <a:xfrm>
            <a:off x="679450" y="56927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2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26312" name="Text Box 8"/>
          <p:cNvSpPr txBox="1">
            <a:spLocks noChangeArrowheads="1"/>
          </p:cNvSpPr>
          <p:nvPr/>
        </p:nvSpPr>
        <p:spPr bwMode="auto">
          <a:xfrm>
            <a:off x="1212850" y="56927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3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26313" name="Line 9"/>
          <p:cNvSpPr>
            <a:spLocks noChangeShapeType="1"/>
          </p:cNvSpPr>
          <p:nvPr/>
        </p:nvSpPr>
        <p:spPr bwMode="auto">
          <a:xfrm>
            <a:off x="908050" y="52578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4" name="Line 10"/>
          <p:cNvSpPr>
            <a:spLocks noChangeShapeType="1"/>
          </p:cNvSpPr>
          <p:nvPr/>
        </p:nvSpPr>
        <p:spPr bwMode="auto">
          <a:xfrm>
            <a:off x="1441450" y="52578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pic>
        <p:nvPicPr>
          <p:cNvPr id="227331" name="Picture 4" descr="thet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7332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θ(1)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7333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3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7334" name="Text Box 25"/>
          <p:cNvSpPr txBox="1">
            <a:spLocks noChangeArrowheads="1"/>
          </p:cNvSpPr>
          <p:nvPr/>
        </p:nvSpPr>
        <p:spPr bwMode="auto">
          <a:xfrm>
            <a:off x="214313" y="4648200"/>
            <a:ext cx="8701087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$</a:t>
            </a:r>
            <a:r>
              <a:rPr lang="en-US" altLang="en-US" sz="4000">
                <a:solidFill>
                  <a:schemeClr val="bg2"/>
                </a:solidFill>
              </a:rPr>
              <a:t> c</a:t>
            </a:r>
            <a:r>
              <a:rPr lang="en-US" altLang="en-US" sz="4000" baseline="-25000">
                <a:solidFill>
                  <a:schemeClr val="bg2"/>
                </a:solidFill>
              </a:rPr>
              <a:t>1</a:t>
            </a:r>
            <a:r>
              <a:rPr lang="en-US" altLang="en-US" sz="4000">
                <a:solidFill>
                  <a:schemeClr val="bg2"/>
                </a:solidFill>
              </a:rPr>
              <a:t>, c</a:t>
            </a:r>
            <a:r>
              <a:rPr lang="en-US" altLang="en-US" sz="4000" baseline="-25000">
                <a:solidFill>
                  <a:schemeClr val="bg2"/>
                </a:solidFill>
              </a:rPr>
              <a:t>2</a:t>
            </a:r>
            <a:r>
              <a:rPr lang="en-US" altLang="en-US" sz="4000">
                <a:solidFill>
                  <a:schemeClr val="bg2"/>
                </a:solidFill>
              </a:rPr>
              <a:t>, 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,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sz="4000">
                <a:solidFill>
                  <a:schemeClr val="bg2"/>
                </a:solidFill>
              </a:rPr>
              <a:t> n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³</a:t>
            </a:r>
            <a:r>
              <a:rPr lang="en-US" altLang="en-US" sz="4000">
                <a:solidFill>
                  <a:schemeClr val="bg2"/>
                </a:solidFill>
              </a:rPr>
              <a:t>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c1</a:t>
            </a:r>
            <a:r>
              <a:rPr lang="en-US" altLang="en-US" sz="4000">
                <a:solidFill>
                  <a:schemeClr val="bg2"/>
                </a:solidFill>
              </a:rPr>
              <a:t>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f(n)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c2</a:t>
            </a:r>
          </a:p>
        </p:txBody>
      </p:sp>
      <p:sp>
        <p:nvSpPr>
          <p:cNvPr id="227335" name="Text Box 7"/>
          <p:cNvSpPr txBox="1">
            <a:spLocks noChangeArrowheads="1"/>
          </p:cNvSpPr>
          <p:nvPr/>
        </p:nvSpPr>
        <p:spPr bwMode="auto">
          <a:xfrm>
            <a:off x="679450" y="56927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27336" name="Text Box 8"/>
          <p:cNvSpPr txBox="1">
            <a:spLocks noChangeArrowheads="1"/>
          </p:cNvSpPr>
          <p:nvPr/>
        </p:nvSpPr>
        <p:spPr bwMode="auto">
          <a:xfrm>
            <a:off x="1212850" y="56927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27337" name="Line 9"/>
          <p:cNvSpPr>
            <a:spLocks noChangeShapeType="1"/>
          </p:cNvSpPr>
          <p:nvPr/>
        </p:nvSpPr>
        <p:spPr bwMode="auto">
          <a:xfrm>
            <a:off x="908050" y="52578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38" name="Line 10"/>
          <p:cNvSpPr>
            <a:spLocks noChangeShapeType="1"/>
          </p:cNvSpPr>
          <p:nvPr/>
        </p:nvSpPr>
        <p:spPr bwMode="auto">
          <a:xfrm>
            <a:off x="1441450" y="52578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39" name="Text Box 11"/>
          <p:cNvSpPr txBox="1">
            <a:spLocks noChangeArrowheads="1"/>
          </p:cNvSpPr>
          <p:nvPr/>
        </p:nvSpPr>
        <p:spPr bwMode="auto">
          <a:xfrm>
            <a:off x="2135188" y="5692775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?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27340" name="Group 12"/>
          <p:cNvGrpSpPr>
            <a:grpSpLocks/>
          </p:cNvGrpSpPr>
          <p:nvPr/>
        </p:nvGrpSpPr>
        <p:grpSpPr bwMode="auto">
          <a:xfrm>
            <a:off x="2516188" y="5638800"/>
            <a:ext cx="401637" cy="1143000"/>
            <a:chOff x="5760" y="720"/>
            <a:chExt cx="1021" cy="2477"/>
          </a:xfrm>
        </p:grpSpPr>
        <p:grpSp>
          <p:nvGrpSpPr>
            <p:cNvPr id="227343" name="Group 13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27347" name="Freeform 14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48" name="Freeform 15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49" name="Freeform 16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50" name="Freeform 17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51" name="Freeform 18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52" name="Freeform 19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7344" name="Group 20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27345" name="Freeform 21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46" name="Oval 22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27341" name="Line 23"/>
          <p:cNvSpPr>
            <a:spLocks noChangeShapeType="1"/>
          </p:cNvSpPr>
          <p:nvPr/>
        </p:nvSpPr>
        <p:spPr bwMode="auto">
          <a:xfrm>
            <a:off x="2308225" y="5257800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42" name="Text Box 24"/>
          <p:cNvSpPr txBox="1">
            <a:spLocks noChangeArrowheads="1"/>
          </p:cNvSpPr>
          <p:nvPr/>
        </p:nvSpPr>
        <p:spPr bwMode="auto">
          <a:xfrm>
            <a:off x="3271838" y="5716588"/>
            <a:ext cx="9953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³</a:t>
            </a:r>
            <a:r>
              <a:rPr lang="en-US" altLang="en-US">
                <a:solidFill>
                  <a:schemeClr val="hlink"/>
                </a:solidFill>
              </a:rPr>
              <a:t> ?</a:t>
            </a:r>
            <a:endParaRPr lang="en-CA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pic>
        <p:nvPicPr>
          <p:cNvPr id="228355" name="Picture 4" descr="thet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56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θ(1)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8357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3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228358" name="Group 12"/>
          <p:cNvGrpSpPr>
            <a:grpSpLocks/>
          </p:cNvGrpSpPr>
          <p:nvPr/>
        </p:nvGrpSpPr>
        <p:grpSpPr bwMode="auto">
          <a:xfrm>
            <a:off x="8589963" y="5715000"/>
            <a:ext cx="401637" cy="1143000"/>
            <a:chOff x="5760" y="720"/>
            <a:chExt cx="1021" cy="2477"/>
          </a:xfrm>
        </p:grpSpPr>
        <p:grpSp>
          <p:nvGrpSpPr>
            <p:cNvPr id="228367" name="Group 13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28371" name="Freeform 14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72" name="Freeform 15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73" name="Freeform 16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74" name="Freeform 17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75" name="Freeform 18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76" name="Freeform 19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8368" name="Group 20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28369" name="Freeform 21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70" name="Oval 22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28359" name="Text Box 25"/>
          <p:cNvSpPr txBox="1">
            <a:spLocks noChangeArrowheads="1"/>
          </p:cNvSpPr>
          <p:nvPr/>
        </p:nvSpPr>
        <p:spPr bwMode="auto">
          <a:xfrm>
            <a:off x="214313" y="4648200"/>
            <a:ext cx="8701087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$</a:t>
            </a:r>
            <a:r>
              <a:rPr lang="en-US" altLang="en-US" sz="4000">
                <a:solidFill>
                  <a:schemeClr val="bg2"/>
                </a:solidFill>
              </a:rPr>
              <a:t> c</a:t>
            </a:r>
            <a:r>
              <a:rPr lang="en-US" altLang="en-US" sz="4000" baseline="-25000">
                <a:solidFill>
                  <a:schemeClr val="bg2"/>
                </a:solidFill>
              </a:rPr>
              <a:t>1</a:t>
            </a:r>
            <a:r>
              <a:rPr lang="en-US" altLang="en-US" sz="4000">
                <a:solidFill>
                  <a:schemeClr val="bg2"/>
                </a:solidFill>
              </a:rPr>
              <a:t>, c</a:t>
            </a:r>
            <a:r>
              <a:rPr lang="en-US" altLang="en-US" sz="4000" baseline="-25000">
                <a:solidFill>
                  <a:schemeClr val="bg2"/>
                </a:solidFill>
              </a:rPr>
              <a:t>2</a:t>
            </a:r>
            <a:r>
              <a:rPr lang="en-US" altLang="en-US" sz="4000">
                <a:solidFill>
                  <a:schemeClr val="bg2"/>
                </a:solidFill>
              </a:rPr>
              <a:t>, 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,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sz="4000">
                <a:solidFill>
                  <a:schemeClr val="bg2"/>
                </a:solidFill>
              </a:rPr>
              <a:t> n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³</a:t>
            </a:r>
            <a:r>
              <a:rPr lang="en-US" altLang="en-US" sz="4000">
                <a:solidFill>
                  <a:schemeClr val="bg2"/>
                </a:solidFill>
              </a:rPr>
              <a:t>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c1</a:t>
            </a:r>
            <a:r>
              <a:rPr lang="en-US" altLang="en-US" sz="4000">
                <a:solidFill>
                  <a:schemeClr val="bg2"/>
                </a:solidFill>
              </a:rPr>
              <a:t>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f(n)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c2</a:t>
            </a:r>
          </a:p>
        </p:txBody>
      </p:sp>
      <p:sp>
        <p:nvSpPr>
          <p:cNvPr id="228360" name="Text Box 7"/>
          <p:cNvSpPr txBox="1">
            <a:spLocks noChangeArrowheads="1"/>
          </p:cNvSpPr>
          <p:nvPr/>
        </p:nvSpPr>
        <p:spPr bwMode="auto">
          <a:xfrm>
            <a:off x="665163" y="57213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28361" name="Text Box 8"/>
          <p:cNvSpPr txBox="1">
            <a:spLocks noChangeArrowheads="1"/>
          </p:cNvSpPr>
          <p:nvPr/>
        </p:nvSpPr>
        <p:spPr bwMode="auto">
          <a:xfrm>
            <a:off x="1198563" y="57213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28362" name="Line 9"/>
          <p:cNvSpPr>
            <a:spLocks noChangeShapeType="1"/>
          </p:cNvSpPr>
          <p:nvPr/>
        </p:nvSpPr>
        <p:spPr bwMode="auto">
          <a:xfrm>
            <a:off x="893763" y="5286375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3" name="Line 10"/>
          <p:cNvSpPr>
            <a:spLocks noChangeShapeType="1"/>
          </p:cNvSpPr>
          <p:nvPr/>
        </p:nvSpPr>
        <p:spPr bwMode="auto">
          <a:xfrm>
            <a:off x="1427163" y="5286375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4" name="Text Box 11"/>
          <p:cNvSpPr txBox="1">
            <a:spLocks noChangeArrowheads="1"/>
          </p:cNvSpPr>
          <p:nvPr/>
        </p:nvSpPr>
        <p:spPr bwMode="auto">
          <a:xfrm>
            <a:off x="2127250" y="57213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5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28365" name="Line 23"/>
          <p:cNvSpPr>
            <a:spLocks noChangeShapeType="1"/>
          </p:cNvSpPr>
          <p:nvPr/>
        </p:nvSpPr>
        <p:spPr bwMode="auto">
          <a:xfrm>
            <a:off x="2300288" y="5286375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6" name="Text Box 24"/>
          <p:cNvSpPr txBox="1">
            <a:spLocks noChangeArrowheads="1"/>
          </p:cNvSpPr>
          <p:nvPr/>
        </p:nvSpPr>
        <p:spPr bwMode="auto">
          <a:xfrm>
            <a:off x="3249613" y="5745163"/>
            <a:ext cx="10175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³</a:t>
            </a:r>
            <a:r>
              <a:rPr lang="en-US" altLang="en-US">
                <a:solidFill>
                  <a:schemeClr val="hlink"/>
                </a:solidFill>
              </a:rPr>
              <a:t> 5</a:t>
            </a:r>
            <a:endParaRPr lang="en-CA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pic>
        <p:nvPicPr>
          <p:cNvPr id="229379" name="Picture 4" descr="thet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0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θ(1)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9381" name="Rectangle 6"/>
          <p:cNvSpPr>
            <a:spLocks noChangeArrowheads="1"/>
          </p:cNvSpPr>
          <p:nvPr/>
        </p:nvSpPr>
        <p:spPr bwMode="auto">
          <a:xfrm>
            <a:off x="3962400" y="5334000"/>
            <a:ext cx="5181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2"/>
                </a:solidFill>
                <a:sym typeface="WP MathA" pitchFamily="2" charset="2"/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3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29382" name="Text Box 25"/>
          <p:cNvSpPr txBox="1">
            <a:spLocks noChangeArrowheads="1"/>
          </p:cNvSpPr>
          <p:nvPr/>
        </p:nvSpPr>
        <p:spPr bwMode="auto">
          <a:xfrm>
            <a:off x="1981200" y="2743200"/>
            <a:ext cx="95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  <p:sp>
        <p:nvSpPr>
          <p:cNvPr id="229383" name="Text Box 26"/>
          <p:cNvSpPr txBox="1">
            <a:spLocks noChangeArrowheads="1"/>
          </p:cNvSpPr>
          <p:nvPr/>
        </p:nvSpPr>
        <p:spPr bwMode="auto">
          <a:xfrm>
            <a:off x="6400800" y="6096000"/>
            <a:ext cx="95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  <p:sp>
        <p:nvSpPr>
          <p:cNvPr id="229384" name="Text Box 27"/>
          <p:cNvSpPr txBox="1">
            <a:spLocks noChangeArrowheads="1"/>
          </p:cNvSpPr>
          <p:nvPr/>
        </p:nvSpPr>
        <p:spPr bwMode="auto">
          <a:xfrm>
            <a:off x="214313" y="4648200"/>
            <a:ext cx="8701087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$</a:t>
            </a:r>
            <a:r>
              <a:rPr lang="en-US" altLang="en-US" sz="4000">
                <a:solidFill>
                  <a:schemeClr val="bg2"/>
                </a:solidFill>
              </a:rPr>
              <a:t> c</a:t>
            </a:r>
            <a:r>
              <a:rPr lang="en-US" altLang="en-US" sz="4000" baseline="-25000">
                <a:solidFill>
                  <a:schemeClr val="bg2"/>
                </a:solidFill>
              </a:rPr>
              <a:t>1</a:t>
            </a:r>
            <a:r>
              <a:rPr lang="en-US" altLang="en-US" sz="4000">
                <a:solidFill>
                  <a:schemeClr val="bg2"/>
                </a:solidFill>
              </a:rPr>
              <a:t>, c</a:t>
            </a:r>
            <a:r>
              <a:rPr lang="en-US" altLang="en-US" sz="4000" baseline="-25000">
                <a:solidFill>
                  <a:schemeClr val="bg2"/>
                </a:solidFill>
              </a:rPr>
              <a:t>2</a:t>
            </a:r>
            <a:r>
              <a:rPr lang="en-US" altLang="en-US" sz="4000">
                <a:solidFill>
                  <a:schemeClr val="bg2"/>
                </a:solidFill>
              </a:rPr>
              <a:t>, 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,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sz="4000">
                <a:solidFill>
                  <a:schemeClr val="bg2"/>
                </a:solidFill>
              </a:rPr>
              <a:t> n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³</a:t>
            </a:r>
            <a:r>
              <a:rPr lang="en-US" altLang="en-US" sz="4000">
                <a:solidFill>
                  <a:schemeClr val="bg2"/>
                </a:solidFill>
              </a:rPr>
              <a:t>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c1</a:t>
            </a:r>
            <a:r>
              <a:rPr lang="en-US" altLang="en-US" sz="4000">
                <a:solidFill>
                  <a:schemeClr val="bg2"/>
                </a:solidFill>
              </a:rPr>
              <a:t>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f(n)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g(n)</a:t>
            </a:r>
            <a:r>
              <a:rPr lang="en-US" altLang="en-US" sz="4000" baseline="30000">
                <a:solidFill>
                  <a:schemeClr val="bg2"/>
                </a:solidFill>
              </a:rPr>
              <a:t>c2</a:t>
            </a:r>
          </a:p>
        </p:txBody>
      </p:sp>
      <p:sp>
        <p:nvSpPr>
          <p:cNvPr id="229385" name="Text Box 7"/>
          <p:cNvSpPr txBox="1">
            <a:spLocks noChangeArrowheads="1"/>
          </p:cNvSpPr>
          <p:nvPr/>
        </p:nvSpPr>
        <p:spPr bwMode="auto">
          <a:xfrm>
            <a:off x="665163" y="57213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29386" name="Text Box 8"/>
          <p:cNvSpPr txBox="1">
            <a:spLocks noChangeArrowheads="1"/>
          </p:cNvSpPr>
          <p:nvPr/>
        </p:nvSpPr>
        <p:spPr bwMode="auto">
          <a:xfrm>
            <a:off x="1198563" y="57213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29387" name="Line 9"/>
          <p:cNvSpPr>
            <a:spLocks noChangeShapeType="1"/>
          </p:cNvSpPr>
          <p:nvPr/>
        </p:nvSpPr>
        <p:spPr bwMode="auto">
          <a:xfrm>
            <a:off x="893763" y="5286375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388" name="Line 10"/>
          <p:cNvSpPr>
            <a:spLocks noChangeShapeType="1"/>
          </p:cNvSpPr>
          <p:nvPr/>
        </p:nvSpPr>
        <p:spPr bwMode="auto">
          <a:xfrm>
            <a:off x="1427163" y="5286375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389" name="Text Box 11"/>
          <p:cNvSpPr txBox="1">
            <a:spLocks noChangeArrowheads="1"/>
          </p:cNvSpPr>
          <p:nvPr/>
        </p:nvSpPr>
        <p:spPr bwMode="auto">
          <a:xfrm>
            <a:off x="2127250" y="57213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5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29390" name="Line 23"/>
          <p:cNvSpPr>
            <a:spLocks noChangeShapeType="1"/>
          </p:cNvSpPr>
          <p:nvPr/>
        </p:nvSpPr>
        <p:spPr bwMode="auto">
          <a:xfrm>
            <a:off x="2298700" y="5286375"/>
            <a:ext cx="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391" name="Text Box 24"/>
          <p:cNvSpPr txBox="1">
            <a:spLocks noChangeArrowheads="1"/>
          </p:cNvSpPr>
          <p:nvPr/>
        </p:nvSpPr>
        <p:spPr bwMode="auto">
          <a:xfrm>
            <a:off x="3249613" y="5745163"/>
            <a:ext cx="10175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³</a:t>
            </a:r>
            <a:r>
              <a:rPr lang="en-US" altLang="en-US">
                <a:solidFill>
                  <a:schemeClr val="accent2"/>
                </a:solidFill>
              </a:rPr>
              <a:t> 5</a:t>
            </a:r>
            <a:endParaRPr lang="en-CA" altLang="en-US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Order of Quantifiers</a:t>
            </a:r>
            <a: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  <a:t/>
            </a:r>
            <a:b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</a:br>
            <a:endParaRPr lang="en-CA" altLang="en-US" smtClean="0">
              <a:solidFill>
                <a:schemeClr val="hlink"/>
              </a:solidFill>
              <a:cs typeface="Times New Roman" pitchFamily="18" charset="0"/>
            </a:endParaRPr>
          </a:p>
        </p:txBody>
      </p:sp>
      <p:graphicFrame>
        <p:nvGraphicFramePr>
          <p:cNvPr id="230403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0423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0404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30405" name="AutoShape 8"/>
          <p:cNvSpPr>
            <a:spLocks/>
          </p:cNvSpPr>
          <p:nvPr/>
        </p:nvSpPr>
        <p:spPr bwMode="auto">
          <a:xfrm rot="-5400000">
            <a:off x="3352800" y="4572000"/>
            <a:ext cx="381000" cy="1295400"/>
          </a:xfrm>
          <a:prstGeom prst="leftBrace">
            <a:avLst>
              <a:gd name="adj1" fmla="val 2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30406" name="Rectangle 12"/>
          <p:cNvSpPr>
            <a:spLocks noChangeArrowheads="1"/>
          </p:cNvSpPr>
          <p:nvPr/>
        </p:nvSpPr>
        <p:spPr bwMode="auto">
          <a:xfrm>
            <a:off x="2540000" y="5943600"/>
            <a:ext cx="431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hlink"/>
                </a:solidFill>
                <a:cs typeface="Times New Roman" pitchFamily="18" charset="0"/>
              </a:rPr>
              <a:t>?</a:t>
            </a:r>
            <a:endParaRPr lang="en-CA" altLang="en-US" sz="4400">
              <a:solidFill>
                <a:schemeClr val="hlink"/>
              </a:solidFill>
              <a:cs typeface="Times New Roman" pitchFamily="18" charset="0"/>
            </a:endParaRPr>
          </a:p>
        </p:txBody>
      </p:sp>
      <p:graphicFrame>
        <p:nvGraphicFramePr>
          <p:cNvPr id="230407" name="Object 15"/>
          <p:cNvGraphicFramePr>
            <a:graphicFrameLocks noChangeAspect="1"/>
          </p:cNvGraphicFramePr>
          <p:nvPr/>
        </p:nvGraphicFramePr>
        <p:xfrm>
          <a:off x="228600" y="32004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0424" name="Equation" r:id="rId5" imgW="2641600" imgH="203200" progId="Equation.COEE2">
                  <p:embed/>
                </p:oleObj>
              </mc:Choice>
              <mc:Fallback>
                <p:oleObj name="Equation" r:id="rId5" imgW="2641600" imgH="203200" progId="Equation.COEE2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32004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30408" name="Group 16"/>
          <p:cNvGrpSpPr>
            <a:grpSpLocks/>
          </p:cNvGrpSpPr>
          <p:nvPr/>
        </p:nvGrpSpPr>
        <p:grpSpPr bwMode="auto">
          <a:xfrm>
            <a:off x="3179763" y="5638800"/>
            <a:ext cx="401637" cy="1143000"/>
            <a:chOff x="5760" y="720"/>
            <a:chExt cx="1021" cy="2477"/>
          </a:xfrm>
        </p:grpSpPr>
        <p:grpSp>
          <p:nvGrpSpPr>
            <p:cNvPr id="230411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30415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6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7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8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9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20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0412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30413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4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30409" name="AutoShape 27"/>
          <p:cNvSpPr>
            <a:spLocks/>
          </p:cNvSpPr>
          <p:nvPr/>
        </p:nvSpPr>
        <p:spPr bwMode="auto">
          <a:xfrm rot="-5400000">
            <a:off x="1790700" y="4381500"/>
            <a:ext cx="381000" cy="1676400"/>
          </a:xfrm>
          <a:prstGeom prst="leftBrace">
            <a:avLst>
              <a:gd name="adj1" fmla="val 36667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30410" name="Freeform 28"/>
          <p:cNvSpPr>
            <a:spLocks/>
          </p:cNvSpPr>
          <p:nvPr/>
        </p:nvSpPr>
        <p:spPr bwMode="auto">
          <a:xfrm>
            <a:off x="1828800" y="5562600"/>
            <a:ext cx="1828800" cy="381000"/>
          </a:xfrm>
          <a:custGeom>
            <a:avLst/>
            <a:gdLst>
              <a:gd name="T0" fmla="*/ 0 w 1152"/>
              <a:gd name="T1" fmla="*/ 0 h 240"/>
              <a:gd name="T2" fmla="*/ 1451610000 w 1152"/>
              <a:gd name="T3" fmla="*/ 604837500 h 240"/>
              <a:gd name="T4" fmla="*/ 2147483647 w 1152"/>
              <a:gd name="T5" fmla="*/ 0 h 240"/>
              <a:gd name="T6" fmla="*/ 0 60000 65536"/>
              <a:gd name="T7" fmla="*/ 0 60000 65536"/>
              <a:gd name="T8" fmla="*/ 0 60000 65536"/>
              <a:gd name="T9" fmla="*/ 0 w 1152"/>
              <a:gd name="T10" fmla="*/ 0 h 240"/>
              <a:gd name="T11" fmla="*/ 1152 w 1152"/>
              <a:gd name="T12" fmla="*/ 240 h 24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52" h="240">
                <a:moveTo>
                  <a:pt x="0" y="0"/>
                </a:moveTo>
                <a:cubicBezTo>
                  <a:pt x="192" y="120"/>
                  <a:pt x="384" y="240"/>
                  <a:pt x="576" y="240"/>
                </a:cubicBezTo>
                <a:cubicBezTo>
                  <a:pt x="768" y="240"/>
                  <a:pt x="1056" y="40"/>
                  <a:pt x="115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1426" name="Object 4"/>
          <p:cNvGraphicFramePr>
            <a:graphicFrameLocks noChangeAspect="1"/>
          </p:cNvGraphicFramePr>
          <p:nvPr/>
        </p:nvGraphicFramePr>
        <p:xfrm>
          <a:off x="152400" y="914400"/>
          <a:ext cx="3962400" cy="704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1481" name="Equation" r:id="rId3" imgW="1143000" imgH="203200" progId="Equation.COEE2">
                  <p:embed/>
                </p:oleObj>
              </mc:Choice>
              <mc:Fallback>
                <p:oleObj name="Equation" r:id="rId3" imgW="11430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" y="914400"/>
                        <a:ext cx="3962400" cy="704850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1427" name="Object 5"/>
          <p:cNvGraphicFramePr>
            <a:graphicFrameLocks noChangeAspect="1"/>
          </p:cNvGraphicFramePr>
          <p:nvPr/>
        </p:nvGraphicFramePr>
        <p:xfrm>
          <a:off x="4953000" y="914400"/>
          <a:ext cx="3962400" cy="704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1482" name="Equation" r:id="rId5" imgW="1143000" imgH="203200" progId="Equation.COEE2">
                  <p:embed/>
                </p:oleObj>
              </mc:Choice>
              <mc:Fallback>
                <p:oleObj name="Equation" r:id="rId5" imgW="1143000" imgH="203200" progId="Equation.COEE2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53000" y="914400"/>
                        <a:ext cx="3962400" cy="704850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1428" name="Rectangle 6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sp>
        <p:nvSpPr>
          <p:cNvPr id="231429" name="Rectangle 7"/>
          <p:cNvSpPr>
            <a:spLocks noGrp="1" noChangeArrowheads="1"/>
          </p:cNvSpPr>
          <p:nvPr>
            <p:ph type="body" sz="half" idx="1"/>
          </p:nvPr>
        </p:nvSpPr>
        <p:spPr>
          <a:xfrm>
            <a:off x="381000" y="2057400"/>
            <a:ext cx="3810000" cy="4572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3200" smtClean="0"/>
              <a:t>One girl</a:t>
            </a:r>
            <a:endParaRPr lang="en-CA" altLang="en-US" sz="3200" smtClean="0"/>
          </a:p>
        </p:txBody>
      </p:sp>
      <p:sp>
        <p:nvSpPr>
          <p:cNvPr id="231430" name="Rectangle 8"/>
          <p:cNvSpPr>
            <a:spLocks noGrp="1" noChangeArrowheads="1"/>
          </p:cNvSpPr>
          <p:nvPr>
            <p:ph type="body" sz="half" idx="2"/>
          </p:nvPr>
        </p:nvSpPr>
        <p:spPr>
          <a:xfrm>
            <a:off x="5181600" y="1828800"/>
            <a:ext cx="3810000" cy="1066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3200" smtClean="0"/>
              <a:t>Could be a separate girl for each boy.</a:t>
            </a:r>
            <a:endParaRPr lang="en-CA" altLang="en-US" sz="3200" smtClean="0"/>
          </a:p>
        </p:txBody>
      </p:sp>
      <p:graphicFrame>
        <p:nvGraphicFramePr>
          <p:cNvPr id="422997" name="Group 85"/>
          <p:cNvGraphicFramePr>
            <a:graphicFrameLocks noGrp="1"/>
          </p:cNvGraphicFramePr>
          <p:nvPr/>
        </p:nvGraphicFramePr>
        <p:xfrm>
          <a:off x="685800" y="3200400"/>
          <a:ext cx="3048000" cy="3206757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486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Marilyn Monroe</a:t>
                      </a:r>
                      <a:endParaRPr kumimoji="0" lang="en-CA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31440" name="Line 87"/>
          <p:cNvSpPr>
            <a:spLocks noChangeShapeType="1"/>
          </p:cNvSpPr>
          <p:nvPr/>
        </p:nvSpPr>
        <p:spPr bwMode="auto">
          <a:xfrm>
            <a:off x="1828800" y="3581400"/>
            <a:ext cx="533400" cy="1600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41" name="Line 88"/>
          <p:cNvSpPr>
            <a:spLocks noChangeShapeType="1"/>
          </p:cNvSpPr>
          <p:nvPr/>
        </p:nvSpPr>
        <p:spPr bwMode="auto">
          <a:xfrm>
            <a:off x="1752600" y="4343400"/>
            <a:ext cx="6096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42" name="Line 89"/>
          <p:cNvSpPr>
            <a:spLocks noChangeShapeType="1"/>
          </p:cNvSpPr>
          <p:nvPr/>
        </p:nvSpPr>
        <p:spPr bwMode="auto">
          <a:xfrm>
            <a:off x="1828800" y="5181600"/>
            <a:ext cx="53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43" name="Line 91"/>
          <p:cNvSpPr>
            <a:spLocks noChangeShapeType="1"/>
          </p:cNvSpPr>
          <p:nvPr/>
        </p:nvSpPr>
        <p:spPr bwMode="auto">
          <a:xfrm flipV="1">
            <a:off x="1828800" y="5181600"/>
            <a:ext cx="533400" cy="914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423004" name="Group 92"/>
          <p:cNvGraphicFramePr>
            <a:graphicFrameLocks noGrp="1"/>
          </p:cNvGraphicFramePr>
          <p:nvPr/>
        </p:nvGraphicFramePr>
        <p:xfrm>
          <a:off x="5486400" y="3200400"/>
          <a:ext cx="3048000" cy="3206757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486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Marilyn Monroe</a:t>
                      </a:r>
                      <a:endParaRPr kumimoji="0" lang="en-CA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3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31453" name="Freeform 113"/>
          <p:cNvSpPr>
            <a:spLocks/>
          </p:cNvSpPr>
          <p:nvPr/>
        </p:nvSpPr>
        <p:spPr bwMode="auto">
          <a:xfrm>
            <a:off x="6629400" y="3581400"/>
            <a:ext cx="777875" cy="817563"/>
          </a:xfrm>
          <a:custGeom>
            <a:avLst/>
            <a:gdLst>
              <a:gd name="T0" fmla="*/ 0 w 490"/>
              <a:gd name="T1" fmla="*/ 0 h 515"/>
              <a:gd name="T2" fmla="*/ 1234876563 w 490"/>
              <a:gd name="T3" fmla="*/ 1297882056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54" name="Line 114"/>
          <p:cNvSpPr>
            <a:spLocks noChangeShapeType="1"/>
          </p:cNvSpPr>
          <p:nvPr/>
        </p:nvSpPr>
        <p:spPr bwMode="auto">
          <a:xfrm>
            <a:off x="6553200" y="4343400"/>
            <a:ext cx="6096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55" name="Freeform 115"/>
          <p:cNvSpPr>
            <a:spLocks/>
          </p:cNvSpPr>
          <p:nvPr/>
        </p:nvSpPr>
        <p:spPr bwMode="auto">
          <a:xfrm>
            <a:off x="6629400" y="3646488"/>
            <a:ext cx="685800" cy="1535112"/>
          </a:xfrm>
          <a:custGeom>
            <a:avLst/>
            <a:gdLst>
              <a:gd name="T0" fmla="*/ 0 w 432"/>
              <a:gd name="T1" fmla="*/ 2147483647 h 967"/>
              <a:gd name="T2" fmla="*/ 1088707500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56" name="Line 116"/>
          <p:cNvSpPr>
            <a:spLocks noChangeShapeType="1"/>
          </p:cNvSpPr>
          <p:nvPr/>
        </p:nvSpPr>
        <p:spPr bwMode="auto">
          <a:xfrm flipV="1">
            <a:off x="6629400" y="5181600"/>
            <a:ext cx="533400" cy="914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57" name="Line 117"/>
          <p:cNvSpPr>
            <a:spLocks noChangeShapeType="1"/>
          </p:cNvSpPr>
          <p:nvPr/>
        </p:nvSpPr>
        <p:spPr bwMode="auto">
          <a:xfrm>
            <a:off x="1828800" y="3581400"/>
            <a:ext cx="7620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58" name="Line 118"/>
          <p:cNvSpPr>
            <a:spLocks noChangeShapeType="1"/>
          </p:cNvSpPr>
          <p:nvPr/>
        </p:nvSpPr>
        <p:spPr bwMode="auto">
          <a:xfrm>
            <a:off x="6629400" y="6096000"/>
            <a:ext cx="685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31459" name="Group 119"/>
          <p:cNvGrpSpPr>
            <a:grpSpLocks/>
          </p:cNvGrpSpPr>
          <p:nvPr/>
        </p:nvGrpSpPr>
        <p:grpSpPr bwMode="auto">
          <a:xfrm>
            <a:off x="5105400" y="3276600"/>
            <a:ext cx="4038600" cy="3124200"/>
            <a:chOff x="3216" y="1728"/>
            <a:chExt cx="2544" cy="1968"/>
          </a:xfrm>
        </p:grpSpPr>
        <p:pic>
          <p:nvPicPr>
            <p:cNvPr id="231470" name="Picture 120" descr="j019845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471" name="Picture 121" descr="j039672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472" name="Picture 122" descr="j0233040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473" name="Picture 123" descr="j033422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1474" name="Group 124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231475" name="Picture 125" descr="j0232906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476" name="Picture 126" descr="j0232139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477" name="Picture 127" descr="j039751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478" name="Picture 128" descr="j0334220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31460" name="Group 129"/>
          <p:cNvGrpSpPr>
            <a:grpSpLocks/>
          </p:cNvGrpSpPr>
          <p:nvPr/>
        </p:nvGrpSpPr>
        <p:grpSpPr bwMode="auto">
          <a:xfrm>
            <a:off x="304800" y="3276600"/>
            <a:ext cx="4038600" cy="3124200"/>
            <a:chOff x="3216" y="1728"/>
            <a:chExt cx="2544" cy="1968"/>
          </a:xfrm>
        </p:grpSpPr>
        <p:pic>
          <p:nvPicPr>
            <p:cNvPr id="231461" name="Picture 130" descr="j019845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462" name="Picture 131" descr="j039672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463" name="Picture 132" descr="j0233040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464" name="Picture 133" descr="j033422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1465" name="Group 134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231466" name="Picture 135" descr="j0232906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467" name="Picture 136" descr="j0232139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468" name="Picture 137" descr="j039751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469" name="Picture 138" descr="j0334220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Order of Quantifiers</a:t>
            </a:r>
            <a: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  <a:t/>
            </a:r>
            <a:b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</a:br>
            <a:endParaRPr lang="en-CA" altLang="en-US" smtClean="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09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No! It cannot be a different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 </a:t>
            </a:r>
            <a:r>
              <a:rPr lang="en-US" altLang="en-US" smtClean="0"/>
              <a:t>and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</a:t>
            </a:r>
            <a:endParaRPr lang="en-US" altLang="en-US" smtClean="0"/>
          </a:p>
          <a:p>
            <a:pPr algn="ctr" eaLnBrk="1" hangingPunct="1">
              <a:buFontTx/>
              <a:buNone/>
            </a:pPr>
            <a:r>
              <a:rPr lang="en-US" altLang="en-US" smtClean="0"/>
              <a:t>for each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r>
              <a:rPr lang="en-US" altLang="en-US" smtClean="0"/>
              <a:t>.</a:t>
            </a:r>
            <a:endParaRPr lang="en-CA" altLang="en-US" smtClean="0"/>
          </a:p>
        </p:txBody>
      </p:sp>
      <p:graphicFrame>
        <p:nvGraphicFramePr>
          <p:cNvPr id="232452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2460"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2453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232454" name="AutoShape 7"/>
          <p:cNvSpPr>
            <a:spLocks/>
          </p:cNvSpPr>
          <p:nvPr/>
        </p:nvSpPr>
        <p:spPr bwMode="auto">
          <a:xfrm rot="-5400000">
            <a:off x="3352800" y="4572000"/>
            <a:ext cx="381000" cy="1295400"/>
          </a:xfrm>
          <a:prstGeom prst="leftBrace">
            <a:avLst>
              <a:gd name="adj1" fmla="val 2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32455" name="AutoShape 8"/>
          <p:cNvSpPr>
            <a:spLocks/>
          </p:cNvSpPr>
          <p:nvPr/>
        </p:nvSpPr>
        <p:spPr bwMode="auto">
          <a:xfrm rot="-5400000">
            <a:off x="1790700" y="4381500"/>
            <a:ext cx="381000" cy="1676400"/>
          </a:xfrm>
          <a:prstGeom prst="leftBrace">
            <a:avLst>
              <a:gd name="adj1" fmla="val 36667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32456" name="Freeform 9"/>
          <p:cNvSpPr>
            <a:spLocks/>
          </p:cNvSpPr>
          <p:nvPr/>
        </p:nvSpPr>
        <p:spPr bwMode="auto">
          <a:xfrm>
            <a:off x="1828800" y="5562600"/>
            <a:ext cx="1828800" cy="381000"/>
          </a:xfrm>
          <a:custGeom>
            <a:avLst/>
            <a:gdLst>
              <a:gd name="T0" fmla="*/ 0 w 1152"/>
              <a:gd name="T1" fmla="*/ 0 h 240"/>
              <a:gd name="T2" fmla="*/ 1451610000 w 1152"/>
              <a:gd name="T3" fmla="*/ 604837500 h 240"/>
              <a:gd name="T4" fmla="*/ 2147483647 w 1152"/>
              <a:gd name="T5" fmla="*/ 0 h 240"/>
              <a:gd name="T6" fmla="*/ 0 60000 65536"/>
              <a:gd name="T7" fmla="*/ 0 60000 65536"/>
              <a:gd name="T8" fmla="*/ 0 60000 65536"/>
              <a:gd name="T9" fmla="*/ 0 w 1152"/>
              <a:gd name="T10" fmla="*/ 0 h 240"/>
              <a:gd name="T11" fmla="*/ 1152 w 1152"/>
              <a:gd name="T12" fmla="*/ 240 h 24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52" h="240">
                <a:moveTo>
                  <a:pt x="0" y="0"/>
                </a:moveTo>
                <a:cubicBezTo>
                  <a:pt x="192" y="120"/>
                  <a:pt x="384" y="240"/>
                  <a:pt x="576" y="240"/>
                </a:cubicBezTo>
                <a:cubicBezTo>
                  <a:pt x="768" y="240"/>
                  <a:pt x="1056" y="40"/>
                  <a:pt x="115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232457" name="Object 11"/>
          <p:cNvGraphicFramePr>
            <a:graphicFrameLocks noChangeAspect="1"/>
          </p:cNvGraphicFramePr>
          <p:nvPr/>
        </p:nvGraphicFramePr>
        <p:xfrm>
          <a:off x="228600" y="32004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2461" name="Equation" r:id="rId5" imgW="2641600" imgH="203200" progId="Equation.COEE2">
                  <p:embed/>
                </p:oleObj>
              </mc:Choice>
              <mc:Fallback>
                <p:oleObj name="Equation" r:id="rId5" imgW="2641600" imgH="203200" progId="Equation.COEE2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32004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Other Notations</a:t>
            </a:r>
            <a:endParaRPr lang="en-CA" altLang="en-US" smtClean="0"/>
          </a:p>
        </p:txBody>
      </p:sp>
      <p:graphicFrame>
        <p:nvGraphicFramePr>
          <p:cNvPr id="77899" name="Group 75"/>
          <p:cNvGraphicFramePr>
            <a:graphicFrameLocks noGrp="1"/>
          </p:cNvGraphicFramePr>
          <p:nvPr/>
        </p:nvGraphicFramePr>
        <p:xfrm>
          <a:off x="990600" y="1905000"/>
          <a:ext cx="7467600" cy="3962400"/>
        </p:xfrm>
        <a:graphic>
          <a:graphicData uri="http://schemas.openxmlformats.org/drawingml/2006/table">
            <a:tbl>
              <a:tblPr/>
              <a:tblGrid>
                <a:gridCol w="226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01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05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1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Theta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θ(g(n))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≈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BigOh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≤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≥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&lt;&lt;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&gt;&gt;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BigOh Notation</a:t>
            </a:r>
            <a:endParaRPr lang="en-CA" altLang="en-US" smtClean="0"/>
          </a:p>
        </p:txBody>
      </p:sp>
      <p:sp>
        <p:nvSpPr>
          <p:cNvPr id="2344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solidFill>
                  <a:schemeClr val="accent2"/>
                </a:solidFill>
              </a:rPr>
              <a:t>n</a:t>
            </a:r>
            <a:r>
              <a:rPr lang="en-US" altLang="en-US" baseline="30000" smtClean="0">
                <a:solidFill>
                  <a:schemeClr val="accent2"/>
                </a:solidFill>
              </a:rPr>
              <a:t>2</a:t>
            </a:r>
            <a:r>
              <a:rPr lang="en-US" altLang="en-US" smtClean="0">
                <a:solidFill>
                  <a:schemeClr val="accent2"/>
                </a:solidFill>
              </a:rPr>
              <a:t> = 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baseline="30000" smtClean="0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)</a:t>
            </a:r>
          </a:p>
          <a:p>
            <a:pPr eaLnBrk="1" hangingPunct="1"/>
            <a:r>
              <a:rPr lang="en-US" altLang="en-US" smtClean="0">
                <a:solidFill>
                  <a:schemeClr val="accent2"/>
                </a:solidFill>
              </a:rPr>
              <a:t>n</a:t>
            </a:r>
            <a:r>
              <a:rPr lang="en-US" altLang="en-US" baseline="30000" smtClean="0">
                <a:solidFill>
                  <a:schemeClr val="accent2"/>
                </a:solidFill>
              </a:rPr>
              <a:t>3</a:t>
            </a:r>
            <a:r>
              <a:rPr lang="en-US" altLang="en-US" smtClean="0">
                <a:solidFill>
                  <a:schemeClr val="accent2"/>
                </a:solidFill>
              </a:rPr>
              <a:t> = 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 smtClean="0">
              <a:solidFill>
                <a:schemeClr val="accent2"/>
              </a:solidFill>
              <a:cs typeface="Times New Roman" pitchFamily="18" charset="0"/>
            </a:endParaRPr>
          </a:p>
          <a:p>
            <a:pPr eaLnBrk="1" hangingPunct="1"/>
            <a:endParaRPr lang="en-CA" altLang="en-US" smtClean="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34500" name="Line 7"/>
          <p:cNvSpPr>
            <a:spLocks noChangeShapeType="1"/>
          </p:cNvSpPr>
          <p:nvPr/>
        </p:nvSpPr>
        <p:spPr bwMode="auto">
          <a:xfrm flipH="1">
            <a:off x="1600200" y="2667000"/>
            <a:ext cx="15240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BigOh Notation</a:t>
            </a:r>
            <a:endParaRPr lang="en-CA" altLang="en-US" smtClean="0"/>
          </a:p>
        </p:txBody>
      </p:sp>
      <p:sp>
        <p:nvSpPr>
          <p:cNvPr id="235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solidFill>
                  <a:schemeClr val="accent2"/>
                </a:solidFill>
              </a:rPr>
              <a:t>O(n</a:t>
            </a:r>
            <a:r>
              <a:rPr lang="en-US" altLang="en-US" baseline="30000" smtClean="0">
                <a:solidFill>
                  <a:schemeClr val="accent2"/>
                </a:solidFill>
              </a:rPr>
              <a:t>2</a:t>
            </a:r>
            <a:r>
              <a:rPr lang="en-US" altLang="en-US" smtClean="0">
                <a:solidFill>
                  <a:schemeClr val="accent2"/>
                </a:solidFill>
              </a:rPr>
              <a:t>) = 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baseline="30000" smtClean="0">
                <a:solidFill>
                  <a:schemeClr val="accent2"/>
                </a:solidFill>
                <a:cs typeface="Times New Roman" pitchFamily="18" charset="0"/>
              </a:rPr>
              <a:t>3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)</a:t>
            </a:r>
          </a:p>
          <a:p>
            <a:pPr eaLnBrk="1" hangingPunct="1"/>
            <a:r>
              <a:rPr lang="en-US" altLang="en-US" smtClean="0">
                <a:solidFill>
                  <a:schemeClr val="accent2"/>
                </a:solidFill>
              </a:rPr>
              <a:t>O(n</a:t>
            </a:r>
            <a:r>
              <a:rPr lang="en-US" altLang="en-US" baseline="30000" smtClean="0">
                <a:solidFill>
                  <a:schemeClr val="accent2"/>
                </a:solidFill>
              </a:rPr>
              <a:t>3</a:t>
            </a:r>
            <a:r>
              <a:rPr lang="en-US" altLang="en-US" smtClean="0">
                <a:solidFill>
                  <a:schemeClr val="accent2"/>
                </a:solidFill>
              </a:rPr>
              <a:t>) = 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 smtClean="0">
              <a:solidFill>
                <a:schemeClr val="accent2"/>
              </a:solidFill>
              <a:cs typeface="Times New Roman" pitchFamily="18" charset="0"/>
            </a:endParaRPr>
          </a:p>
          <a:p>
            <a:pPr eaLnBrk="1" hangingPunct="1"/>
            <a:endParaRPr lang="en-CA" altLang="en-US" smtClean="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35524" name="Text Box 4"/>
          <p:cNvSpPr txBox="1">
            <a:spLocks noChangeArrowheads="1"/>
          </p:cNvSpPr>
          <p:nvPr/>
        </p:nvSpPr>
        <p:spPr bwMode="auto">
          <a:xfrm>
            <a:off x="3763963" y="2316163"/>
            <a:ext cx="24082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Odd Notation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235525" name="Rectangle 5"/>
          <p:cNvSpPr>
            <a:spLocks noChangeArrowheads="1"/>
          </p:cNvSpPr>
          <p:nvPr/>
        </p:nvSpPr>
        <p:spPr bwMode="auto">
          <a:xfrm>
            <a:off x="0" y="3733800"/>
            <a:ext cx="91440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f(n) =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O(g(n))      </a:t>
            </a:r>
            <a:r>
              <a:rPr lang="en-US" altLang="en-US" sz="2800"/>
              <a:t>Standard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 </a:t>
            </a:r>
            <a:endParaRPr lang="en-CA" altLang="en-US" sz="2800">
              <a:solidFill>
                <a:schemeClr val="accent2"/>
              </a:solidFill>
              <a:cs typeface="Times New Roman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f(n) </a:t>
            </a:r>
            <a:r>
              <a:rPr lang="en-CA" altLang="en-US">
                <a:solidFill>
                  <a:schemeClr val="accent2"/>
                </a:solidFill>
                <a:cs typeface="Times New Roman" pitchFamily="18" charset="0"/>
              </a:rPr>
              <a:t>≤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O(g(n))     </a:t>
            </a:r>
            <a:r>
              <a:rPr lang="en-US" altLang="en-US" sz="2800"/>
              <a:t>Stresses one function dominating another.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f(n)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O(g(n))      </a:t>
            </a:r>
            <a:r>
              <a:rPr lang="en-US" altLang="en-US" sz="2800"/>
              <a:t>Stress function is member of class.</a:t>
            </a:r>
            <a:endParaRPr lang="en-CA" altLang="en-US" sz="2800"/>
          </a:p>
        </p:txBody>
      </p:sp>
      <p:sp>
        <p:nvSpPr>
          <p:cNvPr id="235526" name="Line 7"/>
          <p:cNvSpPr>
            <a:spLocks noChangeShapeType="1"/>
          </p:cNvSpPr>
          <p:nvPr/>
        </p:nvSpPr>
        <p:spPr bwMode="auto">
          <a:xfrm flipH="1">
            <a:off x="2133600" y="2743200"/>
            <a:ext cx="15240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Instance?</a:t>
            </a:r>
            <a:endParaRPr lang="en-CA" altLang="en-US" smtClean="0"/>
          </a:p>
        </p:txBody>
      </p:sp>
      <p:grpSp>
        <p:nvGrpSpPr>
          <p:cNvPr id="24579" name="Group 3"/>
          <p:cNvGrpSpPr>
            <a:grpSpLocks/>
          </p:cNvGrpSpPr>
          <p:nvPr/>
        </p:nvGrpSpPr>
        <p:grpSpPr bwMode="auto">
          <a:xfrm>
            <a:off x="2830513" y="2306638"/>
            <a:ext cx="3341687" cy="455612"/>
            <a:chOff x="2160" y="2740"/>
            <a:chExt cx="2105" cy="287"/>
          </a:xfrm>
        </p:grpSpPr>
        <p:sp>
          <p:nvSpPr>
            <p:cNvPr id="24591" name="Rectangle 4"/>
            <p:cNvSpPr>
              <a:spLocks noChangeAspect="1" noChangeArrowheads="1"/>
            </p:cNvSpPr>
            <p:nvPr/>
          </p:nvSpPr>
          <p:spPr bwMode="auto">
            <a:xfrm>
              <a:off x="2160" y="2784"/>
              <a:ext cx="2098" cy="237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latin typeface="Tahoma" pitchFamily="34" charset="0"/>
                </a:rPr>
                <a:t>14,23,25,30,31,52,62,79,88,98</a:t>
              </a:r>
              <a:endParaRPr lang="en-CA" altLang="en-US" sz="1800">
                <a:latin typeface="Tahoma" pitchFamily="34" charset="0"/>
              </a:endParaRPr>
            </a:p>
          </p:txBody>
        </p:sp>
        <p:sp>
          <p:nvSpPr>
            <p:cNvPr id="24592" name="Rectangle 5"/>
            <p:cNvSpPr>
              <a:spLocks noChangeAspect="1" noChangeArrowheads="1"/>
            </p:cNvSpPr>
            <p:nvPr/>
          </p:nvSpPr>
          <p:spPr bwMode="auto">
            <a:xfrm>
              <a:off x="2160" y="2740"/>
              <a:ext cx="2105" cy="287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24580" name="Group 6"/>
          <p:cNvGrpSpPr>
            <a:grpSpLocks/>
          </p:cNvGrpSpPr>
          <p:nvPr/>
        </p:nvGrpSpPr>
        <p:grpSpPr bwMode="auto">
          <a:xfrm>
            <a:off x="7315200" y="304800"/>
            <a:ext cx="401638" cy="1143000"/>
            <a:chOff x="5760" y="720"/>
            <a:chExt cx="1021" cy="2477"/>
          </a:xfrm>
        </p:grpSpPr>
        <p:grpSp>
          <p:nvGrpSpPr>
            <p:cNvPr id="24581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4585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6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7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8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9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0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582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4583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4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5400" smtClean="0"/>
              <a:t>Adding </a:t>
            </a:r>
            <a:br>
              <a:rPr lang="en-US" altLang="en-US" sz="5400" smtClean="0"/>
            </a:br>
            <a:r>
              <a:rPr lang="en-US" altLang="en-US" sz="5400" smtClean="0"/>
              <a:t>The Classic Techniques</a:t>
            </a:r>
            <a:endParaRPr lang="en-CA" altLang="en-US" sz="5400" smtClean="0"/>
          </a:p>
        </p:txBody>
      </p:sp>
      <p:sp>
        <p:nvSpPr>
          <p:cNvPr id="236547" name="Rectangle 1027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US" altLang="en-US" sz="4400" smtClean="0"/>
              <a:t>Evaluating </a:t>
            </a:r>
            <a:r>
              <a:rPr lang="en-CA" altLang="en-US" sz="4400" smtClean="0">
                <a:cs typeface="Times New Roman" pitchFamily="18" charset="0"/>
              </a:rPr>
              <a:t>∑</a:t>
            </a:r>
            <a:r>
              <a:rPr lang="en-US" altLang="en-US" sz="4400" baseline="-25000" smtClean="0">
                <a:cs typeface="Times New Roman" pitchFamily="18" charset="0"/>
              </a:rPr>
              <a:t>i=1</a:t>
            </a:r>
            <a:r>
              <a:rPr lang="en-US" altLang="en-US" sz="4400" smtClean="0">
                <a:cs typeface="Times New Roman" pitchFamily="18" charset="0"/>
              </a:rPr>
              <a:t> f(i).</a:t>
            </a:r>
            <a:endParaRPr lang="en-CA" altLang="en-US" sz="4400" smtClean="0">
              <a:cs typeface="Times New Roman" pitchFamily="18" charset="0"/>
            </a:endParaRPr>
          </a:p>
        </p:txBody>
      </p:sp>
      <p:sp>
        <p:nvSpPr>
          <p:cNvPr id="236548" name="Text Box 1028"/>
          <p:cNvSpPr txBox="1">
            <a:spLocks noChangeArrowheads="1"/>
          </p:cNvSpPr>
          <p:nvPr/>
        </p:nvSpPr>
        <p:spPr bwMode="auto">
          <a:xfrm>
            <a:off x="5181600" y="389572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aseline="30000">
                <a:cs typeface="Times New Roman" pitchFamily="18" charset="0"/>
              </a:rPr>
              <a:t>n</a:t>
            </a:r>
            <a:endParaRPr lang="en-CA" altLang="en-US" sz="3600" baseline="3000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7570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7577" name="Clip" r:id="rId3" imgW="3124335" imgH="2295457" progId="MS_ClipArt_Gallery.2">
                  <p:embed/>
                </p:oleObj>
              </mc:Choice>
              <mc:Fallback>
                <p:oleObj name="Clip" r:id="rId3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7571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7578" name="Equation" r:id="rId5" imgW="95216" imgH="199957" progId="Equation.3">
                  <p:embed/>
                </p:oleObj>
              </mc:Choice>
              <mc:Fallback>
                <p:oleObj name="Equation" r:id="rId5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7572" name="Text Box 4"/>
          <p:cNvSpPr txBox="1">
            <a:spLocks noChangeArrowheads="1"/>
          </p:cNvSpPr>
          <p:nvPr/>
        </p:nvSpPr>
        <p:spPr bwMode="auto">
          <a:xfrm>
            <a:off x="534988" y="2667000"/>
            <a:ext cx="966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>
                <a:solidFill>
                  <a:schemeClr val="bg2"/>
                </a:solidFill>
                <a:latin typeface="Arial Rounded MT Bold" pitchFamily="34" charset="0"/>
              </a:rPr>
              <a:t>Gauss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37573" name="Text Box 5"/>
          <p:cNvSpPr txBox="1">
            <a:spLocks noChangeArrowheads="1"/>
          </p:cNvSpPr>
          <p:nvPr/>
        </p:nvSpPr>
        <p:spPr bwMode="auto">
          <a:xfrm>
            <a:off x="3352800" y="2438400"/>
            <a:ext cx="5381625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 + 2 + 3 + . . . + 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Arial" charset="0"/>
              </a:rPr>
              <a:t>              =  </a:t>
            </a:r>
            <a:r>
              <a:rPr lang="en-US" altLang="en-US" sz="4000">
                <a:solidFill>
                  <a:schemeClr val="hlink"/>
                </a:solidFill>
                <a:latin typeface="Arial" charset="0"/>
              </a:rPr>
              <a:t>?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37574" name="Text Box 6"/>
          <p:cNvSpPr txBox="1">
            <a:spLocks noChangeArrowheads="1"/>
          </p:cNvSpPr>
          <p:nvPr/>
        </p:nvSpPr>
        <p:spPr bwMode="auto">
          <a:xfrm>
            <a:off x="4114800" y="1447800"/>
            <a:ext cx="37703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Arithmetic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Text Box 2"/>
          <p:cNvSpPr txBox="1">
            <a:spLocks noChangeArrowheads="1"/>
          </p:cNvSpPr>
          <p:nvPr/>
        </p:nvSpPr>
        <p:spPr bwMode="auto">
          <a:xfrm>
            <a:off x="0" y="192088"/>
            <a:ext cx="9144000" cy="556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defTabSz="631825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defTabSz="631825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defTabSz="631825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defTabSz="631825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defTabSz="631825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" charset="0"/>
              </a:rPr>
              <a:t>1	+	2	+	3	+	. . .		+ 	n-1	+	n	=	S</a:t>
            </a: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accent2"/>
                </a:solidFill>
                <a:latin typeface="Arial" charset="0"/>
              </a:rPr>
              <a:t>n	+	n-1	+	n-2	+	 . . . 		 +	2	+	1	=	S</a:t>
            </a: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endParaRPr lang="en-US" altLang="en-US" sz="2400" b="1">
              <a:solidFill>
                <a:schemeClr val="accent2"/>
              </a:solidFill>
              <a:latin typeface="Arial" charset="0"/>
            </a:endParaRPr>
          </a:p>
          <a:p>
            <a:pPr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folHlink"/>
                </a:solidFill>
                <a:latin typeface="Arial" charset="0"/>
              </a:rPr>
              <a:t>(n+1)  +	 (n+1) +	 (n+1) +	    . . .	     + (n+1)  + (n+1)   =    2S</a:t>
            </a:r>
          </a:p>
          <a:p>
            <a:pPr algn="just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folHlink"/>
                </a:solidFill>
                <a:latin typeface="Arial" charset="0"/>
              </a:rPr>
              <a:t>										n (n+1) 	    =    2S   </a:t>
            </a: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endParaRPr lang="en-US" altLang="en-US" sz="2400" b="1">
              <a:latin typeface="Arial" charset="0"/>
            </a:endParaRPr>
          </a:p>
        </p:txBody>
      </p:sp>
      <p:sp>
        <p:nvSpPr>
          <p:cNvPr id="238595" name="Line 3"/>
          <p:cNvSpPr>
            <a:spLocks noChangeShapeType="1"/>
          </p:cNvSpPr>
          <p:nvPr/>
        </p:nvSpPr>
        <p:spPr bwMode="auto">
          <a:xfrm>
            <a:off x="0" y="2590800"/>
            <a:ext cx="9144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96" name="Rectangle 4"/>
          <p:cNvSpPr>
            <a:spLocks noChangeArrowheads="1"/>
          </p:cNvSpPr>
          <p:nvPr/>
        </p:nvSpPr>
        <p:spPr bwMode="auto">
          <a:xfrm>
            <a:off x="0" y="1447800"/>
            <a:ext cx="9144000" cy="510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Text Box 2"/>
          <p:cNvSpPr txBox="1">
            <a:spLocks noChangeArrowheads="1"/>
          </p:cNvSpPr>
          <p:nvPr/>
        </p:nvSpPr>
        <p:spPr bwMode="auto">
          <a:xfrm>
            <a:off x="0" y="192088"/>
            <a:ext cx="9144000" cy="556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defTabSz="631825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defTabSz="631825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defTabSz="631825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defTabSz="631825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defTabSz="631825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" charset="0"/>
              </a:rPr>
              <a:t>1	+	2	+	3	+	. . .		+ 	n-1	+	n	=	S</a:t>
            </a: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tx2"/>
                </a:solidFill>
                <a:latin typeface="Arial" charset="0"/>
              </a:rPr>
              <a:t>n	+	n-1	+	n-2	+	 . . . 		 +	2	+	1	=	S</a:t>
            </a:r>
            <a:endParaRPr lang="en-US" altLang="en-US" sz="2400" b="1">
              <a:solidFill>
                <a:schemeClr val="accent2"/>
              </a:solidFill>
              <a:latin typeface="Arial" charset="0"/>
            </a:endParaRP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endParaRPr lang="en-US" altLang="en-US" sz="2400" b="1">
              <a:solidFill>
                <a:schemeClr val="accent2"/>
              </a:solidFill>
              <a:latin typeface="Arial" charset="0"/>
            </a:endParaRPr>
          </a:p>
          <a:p>
            <a:pPr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folHlink"/>
                </a:solidFill>
                <a:latin typeface="Arial" charset="0"/>
              </a:rPr>
              <a:t>(n+1)  +	 (n+1) +	 (n+1) +	    . . .	     + (n+1)  + (n+1)   =    2S</a:t>
            </a:r>
          </a:p>
          <a:p>
            <a:pPr algn="just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folHlink"/>
                </a:solidFill>
                <a:latin typeface="Arial" charset="0"/>
              </a:rPr>
              <a:t>										n (n+1) 	    =    2S   </a:t>
            </a: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endParaRPr lang="en-US" altLang="en-US" sz="2400" b="1">
              <a:latin typeface="Arial" charset="0"/>
            </a:endParaRPr>
          </a:p>
        </p:txBody>
      </p:sp>
      <p:sp>
        <p:nvSpPr>
          <p:cNvPr id="239619" name="Line 3"/>
          <p:cNvSpPr>
            <a:spLocks noChangeShapeType="1"/>
          </p:cNvSpPr>
          <p:nvPr/>
        </p:nvSpPr>
        <p:spPr bwMode="auto">
          <a:xfrm>
            <a:off x="0" y="2590800"/>
            <a:ext cx="9144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0" name="Rectangle 4"/>
          <p:cNvSpPr>
            <a:spLocks noChangeArrowheads="1"/>
          </p:cNvSpPr>
          <p:nvPr/>
        </p:nvSpPr>
        <p:spPr bwMode="auto">
          <a:xfrm>
            <a:off x="0" y="2133600"/>
            <a:ext cx="9144000" cy="4419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Text Box 2"/>
          <p:cNvSpPr txBox="1">
            <a:spLocks noChangeArrowheads="1"/>
          </p:cNvSpPr>
          <p:nvPr/>
        </p:nvSpPr>
        <p:spPr bwMode="auto">
          <a:xfrm>
            <a:off x="0" y="192088"/>
            <a:ext cx="9144000" cy="556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defTabSz="631825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defTabSz="631825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defTabSz="631825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defTabSz="631825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defTabSz="631825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" charset="0"/>
              </a:rPr>
              <a:t>1	+	2	+	3	+	. . .		+ 	n-1	+	n	=	S</a:t>
            </a: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tx2"/>
                </a:solidFill>
                <a:latin typeface="Arial" charset="0"/>
              </a:rPr>
              <a:t>n	+	n-1	+	n-2	+	 . . . 		 +	2	+	1	=	S</a:t>
            </a:r>
            <a:endParaRPr lang="en-US" altLang="en-US" sz="2400" b="1">
              <a:solidFill>
                <a:schemeClr val="accent2"/>
              </a:solidFill>
              <a:latin typeface="Arial" charset="0"/>
            </a:endParaRP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endParaRPr lang="en-US" altLang="en-US" sz="2400" b="1">
              <a:solidFill>
                <a:schemeClr val="accent2"/>
              </a:solidFill>
              <a:latin typeface="Arial" charset="0"/>
            </a:endParaRPr>
          </a:p>
          <a:p>
            <a:pPr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folHlink"/>
                </a:solidFill>
                <a:latin typeface="Arial" charset="0"/>
              </a:rPr>
              <a:t>(n+1)  +	 (n+1) +	 (n+1) +	    . . .	     + (n+1)  + (n+1)   =    2S</a:t>
            </a:r>
          </a:p>
          <a:p>
            <a:pPr algn="just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folHlink"/>
                </a:solidFill>
                <a:latin typeface="Arial" charset="0"/>
              </a:rPr>
              <a:t>										n (n+1) 	    =    2S   </a:t>
            </a: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endParaRPr lang="en-US" altLang="en-US" sz="2400" b="1">
              <a:latin typeface="Arial" charset="0"/>
            </a:endParaRPr>
          </a:p>
        </p:txBody>
      </p:sp>
      <p:sp>
        <p:nvSpPr>
          <p:cNvPr id="240643" name="Line 3"/>
          <p:cNvSpPr>
            <a:spLocks noChangeShapeType="1"/>
          </p:cNvSpPr>
          <p:nvPr/>
        </p:nvSpPr>
        <p:spPr bwMode="auto">
          <a:xfrm>
            <a:off x="0" y="2590800"/>
            <a:ext cx="9144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Text Box 2"/>
          <p:cNvSpPr txBox="1">
            <a:spLocks noChangeArrowheads="1"/>
          </p:cNvSpPr>
          <p:nvPr/>
        </p:nvSpPr>
        <p:spPr bwMode="auto">
          <a:xfrm>
            <a:off x="0" y="192088"/>
            <a:ext cx="9144000" cy="556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defTabSz="631825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defTabSz="631825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defTabSz="631825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defTabSz="631825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defTabSz="631825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6318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" charset="0"/>
              </a:rPr>
              <a:t>1	+	2	+	3	+	. . .		+ 	n-1	+	n	=	S</a:t>
            </a: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tx2"/>
                </a:solidFill>
                <a:latin typeface="Arial" charset="0"/>
              </a:rPr>
              <a:t>n	+	n-1	+	n-2	+	 . . . 		 +	2	+	1	=	S</a:t>
            </a:r>
            <a:endParaRPr lang="en-US" altLang="en-US" sz="2400" b="1">
              <a:solidFill>
                <a:schemeClr val="accent2"/>
              </a:solidFill>
              <a:latin typeface="Arial" charset="0"/>
            </a:endParaRP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endParaRPr lang="en-US" altLang="en-US" sz="2400" b="1">
              <a:solidFill>
                <a:schemeClr val="accent2"/>
              </a:solidFill>
              <a:latin typeface="Arial" charset="0"/>
            </a:endParaRPr>
          </a:p>
          <a:p>
            <a:pPr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folHlink"/>
                </a:solidFill>
                <a:latin typeface="Arial" charset="0"/>
              </a:rPr>
              <a:t>(n+1)  +	 (n+1) +	 (n+1) +	    . . .	     + (n+1)  + (n+1)   =    2S</a:t>
            </a:r>
          </a:p>
          <a:p>
            <a:pPr algn="just">
              <a:lnSpc>
                <a:spcPct val="250000"/>
              </a:lnSpc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folHlink"/>
                </a:solidFill>
                <a:latin typeface="Arial" charset="0"/>
              </a:rPr>
              <a:t>										n (n+1) 	    =    2S   </a:t>
            </a:r>
          </a:p>
          <a:p>
            <a:pPr algn="ctr">
              <a:lnSpc>
                <a:spcPct val="250000"/>
              </a:lnSpc>
              <a:spcBef>
                <a:spcPct val="0"/>
              </a:spcBef>
              <a:buFontTx/>
              <a:buNone/>
            </a:pPr>
            <a:endParaRPr lang="en-US" altLang="en-US" sz="2400" b="1">
              <a:latin typeface="Arial" charset="0"/>
            </a:endParaRPr>
          </a:p>
        </p:txBody>
      </p:sp>
      <p:graphicFrame>
        <p:nvGraphicFramePr>
          <p:cNvPr id="241667" name="Object 3"/>
          <p:cNvGraphicFramePr>
            <a:graphicFrameLocks noChangeAspect="1"/>
          </p:cNvGraphicFramePr>
          <p:nvPr/>
        </p:nvGraphicFramePr>
        <p:xfrm>
          <a:off x="1147763" y="4876800"/>
          <a:ext cx="3398837" cy="1646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1670" name="Equation" r:id="rId3" imgW="790592" imgH="371543" progId="Equation.3">
                  <p:embed/>
                </p:oleObj>
              </mc:Choice>
              <mc:Fallback>
                <p:oleObj name="Equation" r:id="rId3" imgW="790592" imgH="371543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7763" y="4876800"/>
                        <a:ext cx="3398837" cy="1646238"/>
                      </a:xfrm>
                      <a:prstGeom prst="rect">
                        <a:avLst/>
                      </a:prstGeom>
                      <a:noFill/>
                      <a:ln w="76200">
                        <a:solidFill>
                          <a:schemeClr val="hlink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1668" name="Line 4"/>
          <p:cNvSpPr>
            <a:spLocks noChangeShapeType="1"/>
          </p:cNvSpPr>
          <p:nvPr/>
        </p:nvSpPr>
        <p:spPr bwMode="auto">
          <a:xfrm>
            <a:off x="0" y="2590800"/>
            <a:ext cx="9144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6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410200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2691" name="Text Box 3"/>
          <p:cNvSpPr txBox="1">
            <a:spLocks noChangeArrowheads="1"/>
          </p:cNvSpPr>
          <p:nvPr/>
        </p:nvSpPr>
        <p:spPr bwMode="auto">
          <a:xfrm>
            <a:off x="1371600" y="3657600"/>
            <a:ext cx="66294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Arial Rounded MT Bold" pitchFamily="34" charset="0"/>
              </a:rPr>
              <a:t>Let’s restate this argument using a </a:t>
            </a:r>
            <a:r>
              <a:rPr lang="en-US" altLang="en-US" sz="3600" b="1" u="sng">
                <a:latin typeface="Arial Rounded MT Bold" pitchFamily="34" charset="0"/>
              </a:rPr>
              <a:t>geometric </a:t>
            </a:r>
            <a:r>
              <a:rPr lang="en-US" altLang="en-US" sz="3600" b="1">
                <a:latin typeface="Arial Rounded MT Bold" pitchFamily="34" charset="0"/>
              </a:rPr>
              <a:t>representation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2692" name="AutoShape 4"/>
          <p:cNvSpPr>
            <a:spLocks/>
          </p:cNvSpPr>
          <p:nvPr/>
        </p:nvSpPr>
        <p:spPr bwMode="auto">
          <a:xfrm>
            <a:off x="5410200" y="304800"/>
            <a:ext cx="381000" cy="2438400"/>
          </a:xfrm>
          <a:prstGeom prst="rightBrace">
            <a:avLst>
              <a:gd name="adj1" fmla="val 53333"/>
              <a:gd name="adj2" fmla="val 50000"/>
            </a:avLst>
          </a:prstGeom>
          <a:noFill/>
          <a:ln w="158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2693" name="Text Box 5"/>
          <p:cNvSpPr txBox="1">
            <a:spLocks noChangeArrowheads="1"/>
          </p:cNvSpPr>
          <p:nvPr/>
        </p:nvSpPr>
        <p:spPr bwMode="auto">
          <a:xfrm>
            <a:off x="6010275" y="1219200"/>
            <a:ext cx="3133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 Rounded MT Bold" pitchFamily="34" charset="0"/>
              </a:rPr>
              <a:t>Algebraic argument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AutoShape 2"/>
          <p:cNvSpPr>
            <a:spLocks noChangeArrowheads="1"/>
          </p:cNvSpPr>
          <p:nvPr/>
        </p:nvSpPr>
        <p:spPr bwMode="auto">
          <a:xfrm rot="-5400000">
            <a:off x="5788819" y="2847182"/>
            <a:ext cx="3117850" cy="3116262"/>
          </a:xfrm>
          <a:prstGeom prst="rtTriangle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3715" name="Rectangle 3"/>
          <p:cNvSpPr>
            <a:spLocks noChangeArrowheads="1"/>
          </p:cNvSpPr>
          <p:nvPr/>
        </p:nvSpPr>
        <p:spPr bwMode="auto">
          <a:xfrm>
            <a:off x="76200" y="228600"/>
            <a:ext cx="5334000" cy="38100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243716" name="Group 4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243720" name="Oval 5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21" name="Oval 6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22" name="Oval 7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23" name="Oval 8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24" name="Oval 9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25" name="Oval 10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26" name="Oval 11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27" name="Oval 12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28" name="Oval 13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29" name="Oval 14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30" name="Oval 15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31" name="Oval 16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32" name="Oval 17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33" name="Oval 18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3734" name="Oval 19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43717" name="Text Box 20"/>
          <p:cNvSpPr txBox="1">
            <a:spLocks noChangeArrowheads="1"/>
          </p:cNvSpPr>
          <p:nvPr/>
        </p:nvSpPr>
        <p:spPr bwMode="auto">
          <a:xfrm>
            <a:off x="6237288" y="596741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 Rounded MT Bold" pitchFamily="34" charset="0"/>
              </a:rPr>
              <a:t> 1     2 . . . . . . . . n</a:t>
            </a:r>
          </a:p>
        </p:txBody>
      </p:sp>
      <p:sp>
        <p:nvSpPr>
          <p:cNvPr id="243718" name="Text Box 21"/>
          <p:cNvSpPr txBox="1">
            <a:spLocks noChangeArrowheads="1"/>
          </p:cNvSpPr>
          <p:nvPr/>
        </p:nvSpPr>
        <p:spPr bwMode="auto">
          <a:xfrm>
            <a:off x="5502275" y="152400"/>
            <a:ext cx="3641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 Rounded MT Bold" pitchFamily="34" charset="0"/>
              </a:rPr>
              <a:t>= number of white dots.</a:t>
            </a:r>
          </a:p>
        </p:txBody>
      </p:sp>
      <p:pic>
        <p:nvPicPr>
          <p:cNvPr id="243719" name="Picture 2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410200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/>
          <p:cNvSpPr>
            <a:spLocks noChangeArrowheads="1"/>
          </p:cNvSpPr>
          <p:nvPr/>
        </p:nvSpPr>
        <p:spPr bwMode="auto">
          <a:xfrm>
            <a:off x="76200" y="762000"/>
            <a:ext cx="5334000" cy="38100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pic>
        <p:nvPicPr>
          <p:cNvPr id="244739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410200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4740" name="Group 4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244761" name="Oval 5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62" name="Oval 6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63" name="Oval 7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64" name="Oval 8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65" name="Oval 9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66" name="Oval 10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67" name="Oval 11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68" name="Oval 12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69" name="Oval 13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70" name="Oval 14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71" name="Oval 15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72" name="Oval 16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73" name="Oval 17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74" name="Oval 18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4775" name="Oval 19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44741" name="Text Box 20"/>
          <p:cNvSpPr txBox="1">
            <a:spLocks noChangeArrowheads="1"/>
          </p:cNvSpPr>
          <p:nvPr/>
        </p:nvSpPr>
        <p:spPr bwMode="auto">
          <a:xfrm>
            <a:off x="6237288" y="596741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 Rounded MT Bold" pitchFamily="34" charset="0"/>
              </a:rPr>
              <a:t> 1     2 . . . . . . . . n</a:t>
            </a:r>
          </a:p>
        </p:txBody>
      </p:sp>
      <p:sp>
        <p:nvSpPr>
          <p:cNvPr id="244742" name="Text Box 21"/>
          <p:cNvSpPr txBox="1">
            <a:spLocks noChangeArrowheads="1"/>
          </p:cNvSpPr>
          <p:nvPr/>
        </p:nvSpPr>
        <p:spPr bwMode="auto">
          <a:xfrm>
            <a:off x="5549900" y="152400"/>
            <a:ext cx="3546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 Rounded MT Bold" pitchFamily="34" charset="0"/>
              </a:rPr>
              <a:t>= number of white dots</a:t>
            </a:r>
          </a:p>
        </p:txBody>
      </p:sp>
      <p:sp>
        <p:nvSpPr>
          <p:cNvPr id="244743" name="Text Box 22"/>
          <p:cNvSpPr txBox="1">
            <a:spLocks noChangeArrowheads="1"/>
          </p:cNvSpPr>
          <p:nvPr/>
        </p:nvSpPr>
        <p:spPr bwMode="auto">
          <a:xfrm>
            <a:off x="5478463" y="685800"/>
            <a:ext cx="3686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tx2"/>
                </a:solidFill>
                <a:latin typeface="Arial Rounded MT Bold" pitchFamily="34" charset="0"/>
              </a:rPr>
              <a:t>= number of yellow dots</a:t>
            </a:r>
          </a:p>
        </p:txBody>
      </p:sp>
      <p:sp>
        <p:nvSpPr>
          <p:cNvPr id="244744" name="AutoShape 23"/>
          <p:cNvSpPr>
            <a:spLocks noChangeArrowheads="1"/>
          </p:cNvSpPr>
          <p:nvPr/>
        </p:nvSpPr>
        <p:spPr bwMode="auto">
          <a:xfrm rot="5417507">
            <a:off x="1383507" y="3124993"/>
            <a:ext cx="3117850" cy="3116263"/>
          </a:xfrm>
          <a:prstGeom prst="rtTriangle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rot="10800000"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45" name="Oval 24"/>
          <p:cNvSpPr>
            <a:spLocks noChangeArrowheads="1"/>
          </p:cNvSpPr>
          <p:nvPr/>
        </p:nvSpPr>
        <p:spPr bwMode="auto">
          <a:xfrm rot="28264">
            <a:off x="1917700" y="3705225"/>
            <a:ext cx="534988" cy="534988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46" name="Oval 25"/>
          <p:cNvSpPr>
            <a:spLocks noChangeArrowheads="1"/>
          </p:cNvSpPr>
          <p:nvPr/>
        </p:nvSpPr>
        <p:spPr bwMode="auto">
          <a:xfrm rot="28264">
            <a:off x="1924050" y="3175000"/>
            <a:ext cx="533400" cy="53181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47" name="Oval 26"/>
          <p:cNvSpPr>
            <a:spLocks noChangeArrowheads="1"/>
          </p:cNvSpPr>
          <p:nvPr/>
        </p:nvSpPr>
        <p:spPr bwMode="auto">
          <a:xfrm rot="28264">
            <a:off x="1384300" y="3702050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48" name="Oval 27"/>
          <p:cNvSpPr>
            <a:spLocks noChangeArrowheads="1"/>
          </p:cNvSpPr>
          <p:nvPr/>
        </p:nvSpPr>
        <p:spPr bwMode="auto">
          <a:xfrm rot="28264">
            <a:off x="3524250" y="3186113"/>
            <a:ext cx="533400" cy="53498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49" name="Oval 28"/>
          <p:cNvSpPr>
            <a:spLocks noChangeArrowheads="1"/>
          </p:cNvSpPr>
          <p:nvPr/>
        </p:nvSpPr>
        <p:spPr bwMode="auto">
          <a:xfrm rot="28264">
            <a:off x="2990850" y="3181350"/>
            <a:ext cx="531813" cy="534988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0" name="Oval 29"/>
          <p:cNvSpPr>
            <a:spLocks noChangeArrowheads="1"/>
          </p:cNvSpPr>
          <p:nvPr/>
        </p:nvSpPr>
        <p:spPr bwMode="auto">
          <a:xfrm rot="28264">
            <a:off x="2457450" y="3179763"/>
            <a:ext cx="534988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1" name="Oval 30"/>
          <p:cNvSpPr>
            <a:spLocks noChangeArrowheads="1"/>
          </p:cNvSpPr>
          <p:nvPr/>
        </p:nvSpPr>
        <p:spPr bwMode="auto">
          <a:xfrm rot="28264">
            <a:off x="1389063" y="3170238"/>
            <a:ext cx="534987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2" name="Oval 31"/>
          <p:cNvSpPr>
            <a:spLocks noChangeArrowheads="1"/>
          </p:cNvSpPr>
          <p:nvPr/>
        </p:nvSpPr>
        <p:spPr bwMode="auto">
          <a:xfrm rot="28264">
            <a:off x="2446338" y="4244975"/>
            <a:ext cx="533400" cy="53181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3" name="Oval 32"/>
          <p:cNvSpPr>
            <a:spLocks noChangeArrowheads="1"/>
          </p:cNvSpPr>
          <p:nvPr/>
        </p:nvSpPr>
        <p:spPr bwMode="auto">
          <a:xfrm rot="28264">
            <a:off x="1912938" y="4241800"/>
            <a:ext cx="531812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4" name="Oval 33"/>
          <p:cNvSpPr>
            <a:spLocks noChangeArrowheads="1"/>
          </p:cNvSpPr>
          <p:nvPr/>
        </p:nvSpPr>
        <p:spPr bwMode="auto">
          <a:xfrm rot="28264">
            <a:off x="1381125" y="4237038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5" name="Oval 34"/>
          <p:cNvSpPr>
            <a:spLocks noChangeArrowheads="1"/>
          </p:cNvSpPr>
          <p:nvPr/>
        </p:nvSpPr>
        <p:spPr bwMode="auto">
          <a:xfrm rot="28264">
            <a:off x="2984500" y="3717925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6" name="Oval 35"/>
          <p:cNvSpPr>
            <a:spLocks noChangeArrowheads="1"/>
          </p:cNvSpPr>
          <p:nvPr/>
        </p:nvSpPr>
        <p:spPr bwMode="auto">
          <a:xfrm rot="28264">
            <a:off x="2451100" y="3713163"/>
            <a:ext cx="531813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7" name="Oval 36"/>
          <p:cNvSpPr>
            <a:spLocks noChangeArrowheads="1"/>
          </p:cNvSpPr>
          <p:nvPr/>
        </p:nvSpPr>
        <p:spPr bwMode="auto">
          <a:xfrm rot="28264">
            <a:off x="1379538" y="5303838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8" name="Oval 37"/>
          <p:cNvSpPr>
            <a:spLocks noChangeArrowheads="1"/>
          </p:cNvSpPr>
          <p:nvPr/>
        </p:nvSpPr>
        <p:spPr bwMode="auto">
          <a:xfrm rot="28264">
            <a:off x="1909763" y="4773613"/>
            <a:ext cx="531812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59" name="Oval 38"/>
          <p:cNvSpPr>
            <a:spLocks noChangeArrowheads="1"/>
          </p:cNvSpPr>
          <p:nvPr/>
        </p:nvSpPr>
        <p:spPr bwMode="auto">
          <a:xfrm rot="28264">
            <a:off x="1382713" y="4768850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4760" name="Text Box 39"/>
          <p:cNvSpPr txBox="1">
            <a:spLocks noChangeArrowheads="1"/>
          </p:cNvSpPr>
          <p:nvPr/>
        </p:nvSpPr>
        <p:spPr bwMode="auto">
          <a:xfrm>
            <a:off x="1420813" y="5967413"/>
            <a:ext cx="246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 Rounded MT Bold" pitchFamily="34" charset="0"/>
              </a:rPr>
              <a:t> n  . . . . . . .  2   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/>
          <p:cNvSpPr>
            <a:spLocks noChangeArrowheads="1"/>
          </p:cNvSpPr>
          <p:nvPr/>
        </p:nvSpPr>
        <p:spPr bwMode="auto">
          <a:xfrm>
            <a:off x="6211888" y="2743200"/>
            <a:ext cx="2697162" cy="321945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5763" name="Rectangle 3"/>
          <p:cNvSpPr>
            <a:spLocks noChangeArrowheads="1"/>
          </p:cNvSpPr>
          <p:nvPr/>
        </p:nvSpPr>
        <p:spPr bwMode="auto">
          <a:xfrm>
            <a:off x="0" y="1905000"/>
            <a:ext cx="5334000" cy="83820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pic>
        <p:nvPicPr>
          <p:cNvPr id="24576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700"/>
            <a:ext cx="5410200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5765" name="Group 5"/>
          <p:cNvGrpSpPr>
            <a:grpSpLocks/>
          </p:cNvGrpSpPr>
          <p:nvPr/>
        </p:nvGrpSpPr>
        <p:grpSpPr bwMode="auto">
          <a:xfrm>
            <a:off x="6248400" y="3276600"/>
            <a:ext cx="2671763" cy="2667000"/>
            <a:chOff x="3932" y="2643"/>
            <a:chExt cx="1683" cy="1680"/>
          </a:xfrm>
        </p:grpSpPr>
        <p:sp>
          <p:nvSpPr>
            <p:cNvPr id="245793" name="Oval 6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94" name="Oval 7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95" name="Oval 8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96" name="Oval 9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97" name="Oval 10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98" name="Oval 11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99" name="Oval 12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800" name="Oval 13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801" name="Oval 14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802" name="Oval 15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803" name="Oval 16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804" name="Oval 17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805" name="Oval 18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806" name="Oval 19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807" name="Oval 20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45766" name="Text Box 21"/>
          <p:cNvSpPr txBox="1">
            <a:spLocks noChangeArrowheads="1"/>
          </p:cNvSpPr>
          <p:nvPr/>
        </p:nvSpPr>
        <p:spPr bwMode="auto">
          <a:xfrm>
            <a:off x="6153150" y="6027738"/>
            <a:ext cx="2806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 n+1   n+1    n+1     n+1   n+1</a:t>
            </a:r>
            <a:endParaRPr lang="en-US" altLang="en-US" sz="1600" b="1">
              <a:latin typeface="Arial Rounded MT Bold" pitchFamily="34" charset="0"/>
            </a:endParaRPr>
          </a:p>
        </p:txBody>
      </p:sp>
      <p:sp>
        <p:nvSpPr>
          <p:cNvPr id="245767" name="Text Box 22"/>
          <p:cNvSpPr txBox="1">
            <a:spLocks noChangeArrowheads="1"/>
          </p:cNvSpPr>
          <p:nvPr/>
        </p:nvSpPr>
        <p:spPr bwMode="auto">
          <a:xfrm>
            <a:off x="5549900" y="152400"/>
            <a:ext cx="3546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 Rounded MT Bold" pitchFamily="34" charset="0"/>
              </a:rPr>
              <a:t>= number of white dots</a:t>
            </a:r>
          </a:p>
        </p:txBody>
      </p:sp>
      <p:sp>
        <p:nvSpPr>
          <p:cNvPr id="245768" name="Text Box 23"/>
          <p:cNvSpPr txBox="1">
            <a:spLocks noChangeArrowheads="1"/>
          </p:cNvSpPr>
          <p:nvPr/>
        </p:nvSpPr>
        <p:spPr bwMode="auto">
          <a:xfrm>
            <a:off x="5478463" y="685800"/>
            <a:ext cx="3686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tx2"/>
                </a:solidFill>
                <a:latin typeface="Arial Rounded MT Bold" pitchFamily="34" charset="0"/>
              </a:rPr>
              <a:t>= number of yellow dots</a:t>
            </a:r>
          </a:p>
        </p:txBody>
      </p: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6245225" y="2730500"/>
            <a:ext cx="2684463" cy="2667000"/>
            <a:chOff x="4327" y="1835"/>
            <a:chExt cx="1861" cy="1792"/>
          </a:xfrm>
        </p:grpSpPr>
        <p:sp>
          <p:nvSpPr>
            <p:cNvPr id="245778" name="Oval 25"/>
            <p:cNvSpPr>
              <a:spLocks noChangeArrowheads="1"/>
            </p:cNvSpPr>
            <p:nvPr/>
          </p:nvSpPr>
          <p:spPr bwMode="auto">
            <a:xfrm rot="44464">
              <a:off x="4704" y="2197"/>
              <a:ext cx="369" cy="35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79" name="Oval 26"/>
            <p:cNvSpPr>
              <a:spLocks noChangeArrowheads="1"/>
            </p:cNvSpPr>
            <p:nvPr/>
          </p:nvSpPr>
          <p:spPr bwMode="auto">
            <a:xfrm rot="44464">
              <a:off x="4710" y="1840"/>
              <a:ext cx="369" cy="35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0" name="Oval 27"/>
            <p:cNvSpPr>
              <a:spLocks noChangeArrowheads="1"/>
            </p:cNvSpPr>
            <p:nvPr/>
          </p:nvSpPr>
          <p:spPr bwMode="auto">
            <a:xfrm rot="44464">
              <a:off x="4335" y="2192"/>
              <a:ext cx="370" cy="35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1" name="Oval 28"/>
            <p:cNvSpPr>
              <a:spLocks noChangeArrowheads="1"/>
            </p:cNvSpPr>
            <p:nvPr/>
          </p:nvSpPr>
          <p:spPr bwMode="auto">
            <a:xfrm rot="44464">
              <a:off x="5818" y="1854"/>
              <a:ext cx="370" cy="35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2" name="Oval 29"/>
            <p:cNvSpPr>
              <a:spLocks noChangeArrowheads="1"/>
            </p:cNvSpPr>
            <p:nvPr/>
          </p:nvSpPr>
          <p:spPr bwMode="auto">
            <a:xfrm rot="44464">
              <a:off x="5448" y="1849"/>
              <a:ext cx="369" cy="35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3" name="Oval 30"/>
            <p:cNvSpPr>
              <a:spLocks noChangeArrowheads="1"/>
            </p:cNvSpPr>
            <p:nvPr/>
          </p:nvSpPr>
          <p:spPr bwMode="auto">
            <a:xfrm rot="44464">
              <a:off x="5080" y="1845"/>
              <a:ext cx="370" cy="35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4" name="Oval 31"/>
            <p:cNvSpPr>
              <a:spLocks noChangeArrowheads="1"/>
            </p:cNvSpPr>
            <p:nvPr/>
          </p:nvSpPr>
          <p:spPr bwMode="auto">
            <a:xfrm rot="44464">
              <a:off x="4341" y="1835"/>
              <a:ext cx="370" cy="35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5" name="Oval 32"/>
            <p:cNvSpPr>
              <a:spLocks noChangeArrowheads="1"/>
            </p:cNvSpPr>
            <p:nvPr/>
          </p:nvSpPr>
          <p:spPr bwMode="auto">
            <a:xfrm rot="44464">
              <a:off x="5069" y="2561"/>
              <a:ext cx="370" cy="35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6" name="Oval 33"/>
            <p:cNvSpPr>
              <a:spLocks noChangeArrowheads="1"/>
            </p:cNvSpPr>
            <p:nvPr/>
          </p:nvSpPr>
          <p:spPr bwMode="auto">
            <a:xfrm rot="44464">
              <a:off x="4700" y="2557"/>
              <a:ext cx="369" cy="35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7" name="Oval 34"/>
            <p:cNvSpPr>
              <a:spLocks noChangeArrowheads="1"/>
            </p:cNvSpPr>
            <p:nvPr/>
          </p:nvSpPr>
          <p:spPr bwMode="auto">
            <a:xfrm rot="44464">
              <a:off x="4331" y="2552"/>
              <a:ext cx="370" cy="35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8" name="Oval 35"/>
            <p:cNvSpPr>
              <a:spLocks noChangeArrowheads="1"/>
            </p:cNvSpPr>
            <p:nvPr/>
          </p:nvSpPr>
          <p:spPr bwMode="auto">
            <a:xfrm rot="44464">
              <a:off x="5443" y="2209"/>
              <a:ext cx="369" cy="35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89" name="Oval 36"/>
            <p:cNvSpPr>
              <a:spLocks noChangeArrowheads="1"/>
            </p:cNvSpPr>
            <p:nvPr/>
          </p:nvSpPr>
          <p:spPr bwMode="auto">
            <a:xfrm rot="44464">
              <a:off x="5074" y="2205"/>
              <a:ext cx="370" cy="35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90" name="Oval 37"/>
            <p:cNvSpPr>
              <a:spLocks noChangeArrowheads="1"/>
            </p:cNvSpPr>
            <p:nvPr/>
          </p:nvSpPr>
          <p:spPr bwMode="auto">
            <a:xfrm rot="44464">
              <a:off x="4327" y="3269"/>
              <a:ext cx="370" cy="35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91" name="Oval 38"/>
            <p:cNvSpPr>
              <a:spLocks noChangeArrowheads="1"/>
            </p:cNvSpPr>
            <p:nvPr/>
          </p:nvSpPr>
          <p:spPr bwMode="auto">
            <a:xfrm rot="44464">
              <a:off x="4695" y="2914"/>
              <a:ext cx="370" cy="35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5792" name="Oval 39"/>
            <p:cNvSpPr>
              <a:spLocks noChangeArrowheads="1"/>
            </p:cNvSpPr>
            <p:nvPr/>
          </p:nvSpPr>
          <p:spPr bwMode="auto">
            <a:xfrm rot="44464">
              <a:off x="4330" y="2909"/>
              <a:ext cx="370" cy="35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45770" name="Text Box 40"/>
          <p:cNvSpPr txBox="1">
            <a:spLocks noChangeArrowheads="1"/>
          </p:cNvSpPr>
          <p:nvPr/>
        </p:nvSpPr>
        <p:spPr bwMode="auto">
          <a:xfrm>
            <a:off x="5848350" y="5378450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5771" name="Text Box 41"/>
          <p:cNvSpPr txBox="1">
            <a:spLocks noChangeArrowheads="1"/>
          </p:cNvSpPr>
          <p:nvPr/>
        </p:nvSpPr>
        <p:spPr bwMode="auto">
          <a:xfrm>
            <a:off x="5848350" y="4833938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5772" name="Text Box 42"/>
          <p:cNvSpPr txBox="1">
            <a:spLocks noChangeArrowheads="1"/>
          </p:cNvSpPr>
          <p:nvPr/>
        </p:nvSpPr>
        <p:spPr bwMode="auto">
          <a:xfrm>
            <a:off x="5848350" y="4252913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5773" name="Text Box 43"/>
          <p:cNvSpPr txBox="1">
            <a:spLocks noChangeArrowheads="1"/>
          </p:cNvSpPr>
          <p:nvPr/>
        </p:nvSpPr>
        <p:spPr bwMode="auto">
          <a:xfrm>
            <a:off x="5848350" y="3787775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5774" name="Text Box 44"/>
          <p:cNvSpPr txBox="1">
            <a:spLocks noChangeArrowheads="1"/>
          </p:cNvSpPr>
          <p:nvPr/>
        </p:nvSpPr>
        <p:spPr bwMode="auto">
          <a:xfrm>
            <a:off x="5848350" y="3246438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5775" name="Text Box 45"/>
          <p:cNvSpPr txBox="1">
            <a:spLocks noChangeArrowheads="1"/>
          </p:cNvSpPr>
          <p:nvPr/>
        </p:nvSpPr>
        <p:spPr bwMode="auto">
          <a:xfrm>
            <a:off x="5848350" y="2713038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5776" name="AutoShape 46"/>
          <p:cNvSpPr>
            <a:spLocks/>
          </p:cNvSpPr>
          <p:nvPr/>
        </p:nvSpPr>
        <p:spPr bwMode="auto">
          <a:xfrm>
            <a:off x="4876800" y="2779713"/>
            <a:ext cx="971550" cy="3248025"/>
          </a:xfrm>
          <a:prstGeom prst="leftBrace">
            <a:avLst>
              <a:gd name="adj1" fmla="val 27859"/>
              <a:gd name="adj2" fmla="val 50000"/>
            </a:avLst>
          </a:prstGeom>
          <a:noFill/>
          <a:ln w="28575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5777" name="Text Box 47"/>
          <p:cNvSpPr txBox="1">
            <a:spLocks noChangeArrowheads="1"/>
          </p:cNvSpPr>
          <p:nvPr/>
        </p:nvSpPr>
        <p:spPr bwMode="auto">
          <a:xfrm>
            <a:off x="1676400" y="3581400"/>
            <a:ext cx="3200400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tx2"/>
                </a:solidFill>
                <a:latin typeface="Arial Rounded MT Bold" pitchFamily="34" charset="0"/>
              </a:rPr>
              <a:t>There are n(n+1) dots in the grid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28600" y="3429000"/>
            <a:ext cx="89154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#  of elements  </a:t>
            </a:r>
            <a:r>
              <a:rPr lang="en-US" altLang="en-US" smtClean="0">
                <a:solidFill>
                  <a:schemeClr val="accent2"/>
                </a:solidFill>
              </a:rPr>
              <a:t>= n = 10 elements</a:t>
            </a:r>
          </a:p>
          <a:p>
            <a:pPr eaLnBrk="1" hangingPunct="1"/>
            <a:endParaRPr lang="en-US" altLang="en-US" smtClean="0"/>
          </a:p>
        </p:txBody>
      </p:sp>
      <p:grpSp>
        <p:nvGrpSpPr>
          <p:cNvPr id="25604" name="Group 4"/>
          <p:cNvGrpSpPr>
            <a:grpSpLocks/>
          </p:cNvGrpSpPr>
          <p:nvPr/>
        </p:nvGrpSpPr>
        <p:grpSpPr bwMode="auto">
          <a:xfrm>
            <a:off x="2830513" y="2306638"/>
            <a:ext cx="3341687" cy="455612"/>
            <a:chOff x="2160" y="2740"/>
            <a:chExt cx="2105" cy="287"/>
          </a:xfrm>
        </p:grpSpPr>
        <p:sp>
          <p:nvSpPr>
            <p:cNvPr id="25607" name="Rectangle 5"/>
            <p:cNvSpPr>
              <a:spLocks noChangeAspect="1" noChangeArrowheads="1"/>
            </p:cNvSpPr>
            <p:nvPr/>
          </p:nvSpPr>
          <p:spPr bwMode="auto">
            <a:xfrm>
              <a:off x="2160" y="2784"/>
              <a:ext cx="2098" cy="237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latin typeface="Tahoma" pitchFamily="34" charset="0"/>
                </a:rPr>
                <a:t>14,23,25,30,31,52,62,79,88,98</a:t>
              </a:r>
              <a:endParaRPr lang="en-CA" altLang="en-US" sz="1800">
                <a:latin typeface="Tahoma" pitchFamily="34" charset="0"/>
              </a:endParaRPr>
            </a:p>
          </p:txBody>
        </p:sp>
        <p:sp>
          <p:nvSpPr>
            <p:cNvPr id="25608" name="Rectangle 6"/>
            <p:cNvSpPr>
              <a:spLocks noChangeAspect="1" noChangeArrowheads="1"/>
            </p:cNvSpPr>
            <p:nvPr/>
          </p:nvSpPr>
          <p:spPr bwMode="auto">
            <a:xfrm>
              <a:off x="2160" y="2740"/>
              <a:ext cx="2105" cy="287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5605" name="Text Box 7"/>
          <p:cNvSpPr txBox="1">
            <a:spLocks noChangeArrowheads="1"/>
          </p:cNvSpPr>
          <p:nvPr/>
        </p:nvSpPr>
        <p:spPr bwMode="auto">
          <a:xfrm>
            <a:off x="4260850" y="1390650"/>
            <a:ext cx="590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10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5606" name="AutoShape 8"/>
          <p:cNvSpPr>
            <a:spLocks/>
          </p:cNvSpPr>
          <p:nvPr/>
        </p:nvSpPr>
        <p:spPr bwMode="auto">
          <a:xfrm rot="5400000" flipV="1">
            <a:off x="4419600" y="476250"/>
            <a:ext cx="304800" cy="3200400"/>
          </a:xfrm>
          <a:prstGeom prst="leftBrace">
            <a:avLst>
              <a:gd name="adj1" fmla="val 87500"/>
              <a:gd name="adj2" fmla="val 50000"/>
            </a:avLst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7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700"/>
            <a:ext cx="5410200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787" name="Oval 3"/>
          <p:cNvSpPr>
            <a:spLocks noChangeArrowheads="1"/>
          </p:cNvSpPr>
          <p:nvPr/>
        </p:nvSpPr>
        <p:spPr bwMode="auto">
          <a:xfrm rot="28264">
            <a:off x="6786563" y="3273425"/>
            <a:ext cx="531812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88" name="Oval 4"/>
          <p:cNvSpPr>
            <a:spLocks noChangeArrowheads="1"/>
          </p:cNvSpPr>
          <p:nvPr/>
        </p:nvSpPr>
        <p:spPr bwMode="auto">
          <a:xfrm rot="28264">
            <a:off x="6791325" y="2741613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89" name="Oval 5"/>
          <p:cNvSpPr>
            <a:spLocks noChangeArrowheads="1"/>
          </p:cNvSpPr>
          <p:nvPr/>
        </p:nvSpPr>
        <p:spPr bwMode="auto">
          <a:xfrm rot="28264">
            <a:off x="6253163" y="3268663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0" name="Oval 6"/>
          <p:cNvSpPr>
            <a:spLocks noChangeArrowheads="1"/>
          </p:cNvSpPr>
          <p:nvPr/>
        </p:nvSpPr>
        <p:spPr bwMode="auto">
          <a:xfrm rot="28264">
            <a:off x="8391525" y="2752725"/>
            <a:ext cx="534988" cy="534988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1" name="Oval 7"/>
          <p:cNvSpPr>
            <a:spLocks noChangeArrowheads="1"/>
          </p:cNvSpPr>
          <p:nvPr/>
        </p:nvSpPr>
        <p:spPr bwMode="auto">
          <a:xfrm rot="28264">
            <a:off x="7858125" y="2749550"/>
            <a:ext cx="531813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2" name="Oval 8"/>
          <p:cNvSpPr>
            <a:spLocks noChangeArrowheads="1"/>
          </p:cNvSpPr>
          <p:nvPr/>
        </p:nvSpPr>
        <p:spPr bwMode="auto">
          <a:xfrm rot="28264">
            <a:off x="7326313" y="2746375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3" name="Oval 9"/>
          <p:cNvSpPr>
            <a:spLocks noChangeArrowheads="1"/>
          </p:cNvSpPr>
          <p:nvPr/>
        </p:nvSpPr>
        <p:spPr bwMode="auto">
          <a:xfrm rot="28264">
            <a:off x="6259513" y="2736850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4" name="Oval 10"/>
          <p:cNvSpPr>
            <a:spLocks noChangeArrowheads="1"/>
          </p:cNvSpPr>
          <p:nvPr/>
        </p:nvSpPr>
        <p:spPr bwMode="auto">
          <a:xfrm rot="28264">
            <a:off x="7315200" y="3811588"/>
            <a:ext cx="534988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5" name="Oval 11"/>
          <p:cNvSpPr>
            <a:spLocks noChangeArrowheads="1"/>
          </p:cNvSpPr>
          <p:nvPr/>
        </p:nvSpPr>
        <p:spPr bwMode="auto">
          <a:xfrm rot="28264">
            <a:off x="6781800" y="3808413"/>
            <a:ext cx="531813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6" name="Oval 12"/>
          <p:cNvSpPr>
            <a:spLocks noChangeArrowheads="1"/>
          </p:cNvSpPr>
          <p:nvPr/>
        </p:nvSpPr>
        <p:spPr bwMode="auto">
          <a:xfrm rot="28264">
            <a:off x="6249988" y="3803650"/>
            <a:ext cx="534987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7" name="Oval 13"/>
          <p:cNvSpPr>
            <a:spLocks noChangeArrowheads="1"/>
          </p:cNvSpPr>
          <p:nvPr/>
        </p:nvSpPr>
        <p:spPr bwMode="auto">
          <a:xfrm rot="28264">
            <a:off x="7851775" y="3284538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8" name="Oval 14"/>
          <p:cNvSpPr>
            <a:spLocks noChangeArrowheads="1"/>
          </p:cNvSpPr>
          <p:nvPr/>
        </p:nvSpPr>
        <p:spPr bwMode="auto">
          <a:xfrm rot="28264">
            <a:off x="7319963" y="3281363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799" name="Oval 15"/>
          <p:cNvSpPr>
            <a:spLocks noChangeArrowheads="1"/>
          </p:cNvSpPr>
          <p:nvPr/>
        </p:nvSpPr>
        <p:spPr bwMode="auto">
          <a:xfrm rot="28264">
            <a:off x="6248400" y="4870450"/>
            <a:ext cx="534988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800" name="Oval 16"/>
          <p:cNvSpPr>
            <a:spLocks noChangeArrowheads="1"/>
          </p:cNvSpPr>
          <p:nvPr/>
        </p:nvSpPr>
        <p:spPr bwMode="auto">
          <a:xfrm rot="28264">
            <a:off x="6778625" y="4340225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801" name="Oval 17"/>
          <p:cNvSpPr>
            <a:spLocks noChangeArrowheads="1"/>
          </p:cNvSpPr>
          <p:nvPr/>
        </p:nvSpPr>
        <p:spPr bwMode="auto">
          <a:xfrm rot="28264">
            <a:off x="6251575" y="4335463"/>
            <a:ext cx="534988" cy="53498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46802" name="Freeform 18"/>
          <p:cNvSpPr>
            <a:spLocks/>
          </p:cNvSpPr>
          <p:nvPr/>
        </p:nvSpPr>
        <p:spPr bwMode="auto">
          <a:xfrm>
            <a:off x="6245225" y="3276600"/>
            <a:ext cx="2670175" cy="2667000"/>
          </a:xfrm>
          <a:custGeom>
            <a:avLst/>
            <a:gdLst>
              <a:gd name="T0" fmla="*/ 2147483647 w 1682"/>
              <a:gd name="T1" fmla="*/ 2147483647 h 1680"/>
              <a:gd name="T2" fmla="*/ 2147483647 w 1682"/>
              <a:gd name="T3" fmla="*/ 0 h 1680"/>
              <a:gd name="T4" fmla="*/ 2147483647 w 1682"/>
              <a:gd name="T5" fmla="*/ 0 h 1680"/>
              <a:gd name="T6" fmla="*/ 0 w 1682"/>
              <a:gd name="T7" fmla="*/ 2147483647 h 1680"/>
              <a:gd name="T8" fmla="*/ 5040313 w 1682"/>
              <a:gd name="T9" fmla="*/ 2147483647 h 1680"/>
              <a:gd name="T10" fmla="*/ 2147483647 w 1682"/>
              <a:gd name="T11" fmla="*/ 2147483647 h 16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82"/>
              <a:gd name="T19" fmla="*/ 0 h 1680"/>
              <a:gd name="T20" fmla="*/ 1682 w 1682"/>
              <a:gd name="T21" fmla="*/ 1680 h 168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82" h="1680">
                <a:moveTo>
                  <a:pt x="1682" y="1680"/>
                </a:moveTo>
                <a:lnTo>
                  <a:pt x="1682" y="0"/>
                </a:lnTo>
                <a:lnTo>
                  <a:pt x="1394" y="0"/>
                </a:lnTo>
                <a:lnTo>
                  <a:pt x="0" y="1390"/>
                </a:lnTo>
                <a:lnTo>
                  <a:pt x="2" y="1680"/>
                </a:lnTo>
                <a:lnTo>
                  <a:pt x="1682" y="1680"/>
                </a:lnTo>
                <a:close/>
              </a:path>
            </a:pathLst>
          </a:custGeom>
          <a:solidFill>
            <a:schemeClr val="bg2"/>
          </a:solidFill>
          <a:ln w="38100" cap="flat" cmpd="sng">
            <a:solidFill>
              <a:srgbClr val="00FF00"/>
            </a:solidFill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6803" name="Group 19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246818" name="Oval 20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19" name="Oval 21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0" name="Oval 22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1" name="Oval 23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2" name="Oval 24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3" name="Oval 25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4" name="Oval 26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5" name="Oval 27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6" name="Oval 28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7" name="Oval 29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8" name="Oval 30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29" name="Oval 31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30" name="Oval 32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31" name="Oval 33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832" name="Oval 34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46804" name="Text Box 35"/>
          <p:cNvSpPr txBox="1">
            <a:spLocks noChangeArrowheads="1"/>
          </p:cNvSpPr>
          <p:nvPr/>
        </p:nvSpPr>
        <p:spPr bwMode="auto">
          <a:xfrm>
            <a:off x="6172200" y="6019800"/>
            <a:ext cx="2806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 n+1   n+1    n+1     n+1   n+1</a:t>
            </a:r>
            <a:endParaRPr lang="en-US" altLang="en-US" sz="1600" b="1">
              <a:latin typeface="Arial Rounded MT Bold" pitchFamily="34" charset="0"/>
            </a:endParaRPr>
          </a:p>
        </p:txBody>
      </p:sp>
      <p:sp>
        <p:nvSpPr>
          <p:cNvPr id="246805" name="Text Box 36"/>
          <p:cNvSpPr txBox="1">
            <a:spLocks noChangeArrowheads="1"/>
          </p:cNvSpPr>
          <p:nvPr/>
        </p:nvSpPr>
        <p:spPr bwMode="auto">
          <a:xfrm>
            <a:off x="5549900" y="152400"/>
            <a:ext cx="3546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Arial Rounded MT Bold" pitchFamily="34" charset="0"/>
              </a:rPr>
              <a:t>= number of white dots</a:t>
            </a:r>
          </a:p>
        </p:txBody>
      </p:sp>
      <p:sp>
        <p:nvSpPr>
          <p:cNvPr id="246806" name="Text Box 37"/>
          <p:cNvSpPr txBox="1">
            <a:spLocks noChangeArrowheads="1"/>
          </p:cNvSpPr>
          <p:nvPr/>
        </p:nvSpPr>
        <p:spPr bwMode="auto">
          <a:xfrm>
            <a:off x="5478463" y="685800"/>
            <a:ext cx="3686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accent2"/>
                </a:solidFill>
                <a:latin typeface="Arial Rounded MT Bold" pitchFamily="34" charset="0"/>
              </a:rPr>
              <a:t>= number of yellow dots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6807" name="Text Box 38"/>
          <p:cNvSpPr txBox="1">
            <a:spLocks noChangeArrowheads="1"/>
          </p:cNvSpPr>
          <p:nvPr/>
        </p:nvSpPr>
        <p:spPr bwMode="auto">
          <a:xfrm>
            <a:off x="5848350" y="5378450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6808" name="Text Box 39"/>
          <p:cNvSpPr txBox="1">
            <a:spLocks noChangeArrowheads="1"/>
          </p:cNvSpPr>
          <p:nvPr/>
        </p:nvSpPr>
        <p:spPr bwMode="auto">
          <a:xfrm>
            <a:off x="5848350" y="4833938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6809" name="Text Box 40"/>
          <p:cNvSpPr txBox="1">
            <a:spLocks noChangeArrowheads="1"/>
          </p:cNvSpPr>
          <p:nvPr/>
        </p:nvSpPr>
        <p:spPr bwMode="auto">
          <a:xfrm>
            <a:off x="5848350" y="4252913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6810" name="Text Box 41"/>
          <p:cNvSpPr txBox="1">
            <a:spLocks noChangeArrowheads="1"/>
          </p:cNvSpPr>
          <p:nvPr/>
        </p:nvSpPr>
        <p:spPr bwMode="auto">
          <a:xfrm>
            <a:off x="5848350" y="3787775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6811" name="Text Box 42"/>
          <p:cNvSpPr txBox="1">
            <a:spLocks noChangeArrowheads="1"/>
          </p:cNvSpPr>
          <p:nvPr/>
        </p:nvSpPr>
        <p:spPr bwMode="auto">
          <a:xfrm>
            <a:off x="5848350" y="3246438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6812" name="Text Box 43"/>
          <p:cNvSpPr txBox="1">
            <a:spLocks noChangeArrowheads="1"/>
          </p:cNvSpPr>
          <p:nvPr/>
        </p:nvSpPr>
        <p:spPr bwMode="auto">
          <a:xfrm>
            <a:off x="5848350" y="2713038"/>
            <a:ext cx="304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chemeClr val="folHlink"/>
                </a:solidFill>
                <a:latin typeface="Arial Rounded MT Bold" pitchFamily="34" charset="0"/>
              </a:rPr>
              <a:t>n</a:t>
            </a:r>
            <a:endParaRPr lang="en-US" altLang="en-US" sz="2400" b="1">
              <a:latin typeface="Arial Rounded MT Bold" pitchFamily="34" charset="0"/>
            </a:endParaRPr>
          </a:p>
        </p:txBody>
      </p:sp>
      <p:graphicFrame>
        <p:nvGraphicFramePr>
          <p:cNvPr id="246813" name="Object 44"/>
          <p:cNvGraphicFramePr>
            <a:graphicFrameLocks noChangeAspect="1"/>
          </p:cNvGraphicFramePr>
          <p:nvPr/>
        </p:nvGraphicFramePr>
        <p:xfrm>
          <a:off x="541338" y="3246438"/>
          <a:ext cx="4787900" cy="2319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834" name="Equation" r:id="rId4" imgW="790592" imgH="371543" progId="Equation.3">
                  <p:embed/>
                </p:oleObj>
              </mc:Choice>
              <mc:Fallback>
                <p:oleObj name="Equation" r:id="rId4" imgW="790592" imgH="371543" progId="Equation.3">
                  <p:embed/>
                  <p:pic>
                    <p:nvPicPr>
                      <p:cNvPr id="0" name="Object 4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1338" y="3246438"/>
                        <a:ext cx="4787900" cy="2319337"/>
                      </a:xfrm>
                      <a:prstGeom prst="rect">
                        <a:avLst/>
                      </a:prstGeom>
                      <a:noFill/>
                      <a:ln w="76200">
                        <a:solidFill>
                          <a:srgbClr val="66FF33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48"/>
          <p:cNvGrpSpPr>
            <a:grpSpLocks/>
          </p:cNvGrpSpPr>
          <p:nvPr/>
        </p:nvGrpSpPr>
        <p:grpSpPr bwMode="auto">
          <a:xfrm>
            <a:off x="457200" y="4191000"/>
            <a:ext cx="7477125" cy="2667000"/>
            <a:chOff x="288" y="2640"/>
            <a:chExt cx="4710" cy="1680"/>
          </a:xfrm>
        </p:grpSpPr>
        <p:sp>
          <p:nvSpPr>
            <p:cNvPr id="246815" name="Text Box 45"/>
            <p:cNvSpPr txBox="1">
              <a:spLocks noChangeArrowheads="1"/>
            </p:cNvSpPr>
            <p:nvPr/>
          </p:nvSpPr>
          <p:spPr bwMode="auto">
            <a:xfrm>
              <a:off x="288" y="3840"/>
              <a:ext cx="471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>
                  <a:solidFill>
                    <a:schemeClr val="hlink"/>
                  </a:solidFill>
                </a:rPr>
                <a:t>Note = </a:t>
              </a:r>
              <a:r>
                <a:rPr lang="en-US" altLang="en-US" sz="4400">
                  <a:solidFill>
                    <a:schemeClr val="hlink"/>
                  </a:solidFill>
                  <a:latin typeface="Symbol" pitchFamily="18" charset="2"/>
                </a:rPr>
                <a:t>Q</a:t>
              </a:r>
              <a:r>
                <a:rPr lang="en-US" altLang="en-US" sz="4400">
                  <a:solidFill>
                    <a:schemeClr val="hlink"/>
                  </a:solidFill>
                </a:rPr>
                <a:t>(# of terms </a:t>
              </a:r>
              <a:r>
                <a:rPr lang="en-US" altLang="en-US" sz="4400">
                  <a:solidFill>
                    <a:schemeClr val="hlink"/>
                  </a:solidFill>
                  <a:latin typeface="Arial" charset="0"/>
                </a:rPr>
                <a:t>·</a:t>
              </a:r>
              <a:r>
                <a:rPr lang="en-US" altLang="en-US" sz="4400">
                  <a:solidFill>
                    <a:schemeClr val="hlink"/>
                  </a:solidFill>
                </a:rPr>
                <a:t> last term))</a:t>
              </a:r>
            </a:p>
          </p:txBody>
        </p:sp>
        <p:sp>
          <p:nvSpPr>
            <p:cNvPr id="246816" name="Line 46"/>
            <p:cNvSpPr>
              <a:spLocks noChangeShapeType="1"/>
            </p:cNvSpPr>
            <p:nvPr/>
          </p:nvSpPr>
          <p:spPr bwMode="auto">
            <a:xfrm flipH="1" flipV="1">
              <a:off x="1584" y="2640"/>
              <a:ext cx="576" cy="13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7" name="Line 47"/>
            <p:cNvSpPr>
              <a:spLocks noChangeShapeType="1"/>
            </p:cNvSpPr>
            <p:nvPr/>
          </p:nvSpPr>
          <p:spPr bwMode="auto">
            <a:xfrm flipH="1" flipV="1">
              <a:off x="2256" y="2640"/>
              <a:ext cx="1296" cy="129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7810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7818" name="Clip" r:id="rId3" imgW="3124335" imgH="2295457" progId="MS_ClipArt_Gallery.2">
                  <p:embed/>
                </p:oleObj>
              </mc:Choice>
              <mc:Fallback>
                <p:oleObj name="Clip" r:id="rId3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7811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7819" name="Equation" r:id="rId5" imgW="95216" imgH="199957" progId="Equation.3">
                  <p:embed/>
                </p:oleObj>
              </mc:Choice>
              <mc:Fallback>
                <p:oleObj name="Equation" r:id="rId5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7812" name="Text Box 4"/>
          <p:cNvSpPr txBox="1">
            <a:spLocks noChangeArrowheads="1"/>
          </p:cNvSpPr>
          <p:nvPr/>
        </p:nvSpPr>
        <p:spPr bwMode="auto">
          <a:xfrm>
            <a:off x="534988" y="2667000"/>
            <a:ext cx="966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>
                <a:solidFill>
                  <a:schemeClr val="bg2"/>
                </a:solidFill>
                <a:latin typeface="Arial Rounded MT Bold" pitchFamily="34" charset="0"/>
              </a:rPr>
              <a:t>Gauss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247813" name="Text Box 5"/>
          <p:cNvSpPr txBox="1">
            <a:spLocks noChangeArrowheads="1"/>
          </p:cNvSpPr>
          <p:nvPr/>
        </p:nvSpPr>
        <p:spPr bwMode="auto">
          <a:xfrm>
            <a:off x="3352800" y="2438400"/>
            <a:ext cx="5381625" cy="125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 + 2 + 3 + . . . + 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Arial" charset="0"/>
              </a:rPr>
              <a:t>  = </a:t>
            </a:r>
            <a:r>
              <a:rPr lang="en-US" altLang="en-US" sz="3600">
                <a:solidFill>
                  <a:schemeClr val="hlink"/>
                </a:solidFill>
                <a:latin typeface="Symbol" pitchFamily="18" charset="2"/>
              </a:rPr>
              <a:t>Q</a:t>
            </a:r>
            <a:r>
              <a:rPr lang="en-US" altLang="en-US" sz="3600">
                <a:solidFill>
                  <a:schemeClr val="hlink"/>
                </a:solidFill>
              </a:rPr>
              <a:t>(# of terms </a:t>
            </a:r>
            <a:r>
              <a:rPr lang="en-US" altLang="en-US" sz="3600">
                <a:solidFill>
                  <a:schemeClr val="hlink"/>
                </a:solidFill>
                <a:latin typeface="Arial" charset="0"/>
              </a:rPr>
              <a:t>·</a:t>
            </a:r>
            <a:r>
              <a:rPr lang="en-US" altLang="en-US" sz="3600">
                <a:solidFill>
                  <a:schemeClr val="hlink"/>
                </a:solidFill>
              </a:rPr>
              <a:t> last term)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247814" name="Text Box 6"/>
          <p:cNvSpPr txBox="1">
            <a:spLocks noChangeArrowheads="1"/>
          </p:cNvSpPr>
          <p:nvPr/>
        </p:nvSpPr>
        <p:spPr bwMode="auto">
          <a:xfrm>
            <a:off x="4114800" y="1447800"/>
            <a:ext cx="37703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Arithmetic Sum</a:t>
            </a:r>
            <a:endParaRPr lang="en-CA" altLang="en-US" sz="4400">
              <a:solidFill>
                <a:schemeClr val="tx2"/>
              </a:solidFill>
            </a:endParaRPr>
          </a:p>
        </p:txBody>
      </p:sp>
      <p:sp>
        <p:nvSpPr>
          <p:cNvPr id="461831" name="Text Box 7"/>
          <p:cNvSpPr txBox="1">
            <a:spLocks noChangeArrowheads="1"/>
          </p:cNvSpPr>
          <p:nvPr/>
        </p:nvSpPr>
        <p:spPr bwMode="auto">
          <a:xfrm>
            <a:off x="2362200" y="5897563"/>
            <a:ext cx="6492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True when ever terms increase slowly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1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18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31" grpId="0" autoUpdateAnimBg="0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8834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840" name="Clip" r:id="rId3" imgW="3124335" imgH="2295457" progId="MS_ClipArt_Gallery.2">
                  <p:embed/>
                </p:oleObj>
              </mc:Choice>
              <mc:Fallback>
                <p:oleObj name="Clip" r:id="rId3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8835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841" name="Equation" r:id="rId5" imgW="95216" imgH="199957" progId="Equation.3">
                  <p:embed/>
                </p:oleObj>
              </mc:Choice>
              <mc:Fallback>
                <p:oleObj name="Equation" r:id="rId5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8836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627688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1 + 2 + 4 + 8 +. . . + 2</a:t>
            </a:r>
            <a:r>
              <a:rPr lang="en-US" altLang="en-US" sz="2800" baseline="30000">
                <a:solidFill>
                  <a:schemeClr val="accent2"/>
                </a:solidFill>
                <a:latin typeface="Arial" charset="0"/>
              </a:rPr>
              <a:t>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        =  </a:t>
            </a:r>
            <a:r>
              <a:rPr lang="en-US" altLang="en-US" sz="3600">
                <a:solidFill>
                  <a:schemeClr val="hlink"/>
                </a:solidFill>
                <a:latin typeface="Arial" charset="0"/>
              </a:rPr>
              <a:t>?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248837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7068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Geometric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  <a:endParaRPr lang="en-CA" altLang="en-US" smtClean="0"/>
          </a:p>
        </p:txBody>
      </p:sp>
      <p:pic>
        <p:nvPicPr>
          <p:cNvPr id="249859" name="Picture 3" descr="Untitled-1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190625"/>
            <a:ext cx="7924800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9860" name="Group 21"/>
          <p:cNvGrpSpPr>
            <a:grpSpLocks/>
          </p:cNvGrpSpPr>
          <p:nvPr/>
        </p:nvGrpSpPr>
        <p:grpSpPr bwMode="auto">
          <a:xfrm flipH="1">
            <a:off x="6705600" y="1489075"/>
            <a:ext cx="1066800" cy="2168525"/>
            <a:chOff x="-1200" y="1226"/>
            <a:chExt cx="1132" cy="2304"/>
          </a:xfrm>
        </p:grpSpPr>
        <p:grpSp>
          <p:nvGrpSpPr>
            <p:cNvPr id="249861" name="Group 16"/>
            <p:cNvGrpSpPr>
              <a:grpSpLocks/>
            </p:cNvGrpSpPr>
            <p:nvPr/>
          </p:nvGrpSpPr>
          <p:grpSpPr bwMode="auto">
            <a:xfrm>
              <a:off x="-925" y="1226"/>
              <a:ext cx="857" cy="2304"/>
              <a:chOff x="-925" y="1226"/>
              <a:chExt cx="857" cy="2304"/>
            </a:xfrm>
          </p:grpSpPr>
          <p:sp>
            <p:nvSpPr>
              <p:cNvPr id="249865" name="Freeform 10"/>
              <p:cNvSpPr>
                <a:spLocks/>
              </p:cNvSpPr>
              <p:nvPr/>
            </p:nvSpPr>
            <p:spPr bwMode="auto">
              <a:xfrm>
                <a:off x="-884" y="1636"/>
                <a:ext cx="330" cy="401"/>
              </a:xfrm>
              <a:custGeom>
                <a:avLst/>
                <a:gdLst>
                  <a:gd name="T0" fmla="*/ 230 w 330"/>
                  <a:gd name="T1" fmla="*/ 126 h 401"/>
                  <a:gd name="T2" fmla="*/ 215 w 330"/>
                  <a:gd name="T3" fmla="*/ 61 h 401"/>
                  <a:gd name="T4" fmla="*/ 180 w 330"/>
                  <a:gd name="T5" fmla="*/ 21 h 401"/>
                  <a:gd name="T6" fmla="*/ 130 w 330"/>
                  <a:gd name="T7" fmla="*/ 0 h 401"/>
                  <a:gd name="T8" fmla="*/ 55 w 330"/>
                  <a:gd name="T9" fmla="*/ 16 h 401"/>
                  <a:gd name="T10" fmla="*/ 15 w 330"/>
                  <a:gd name="T11" fmla="*/ 91 h 401"/>
                  <a:gd name="T12" fmla="*/ 0 w 330"/>
                  <a:gd name="T13" fmla="*/ 166 h 401"/>
                  <a:gd name="T14" fmla="*/ 0 w 330"/>
                  <a:gd name="T15" fmla="*/ 246 h 401"/>
                  <a:gd name="T16" fmla="*/ 15 w 330"/>
                  <a:gd name="T17" fmla="*/ 336 h 401"/>
                  <a:gd name="T18" fmla="*/ 70 w 330"/>
                  <a:gd name="T19" fmla="*/ 391 h 401"/>
                  <a:gd name="T20" fmla="*/ 120 w 330"/>
                  <a:gd name="T21" fmla="*/ 401 h 401"/>
                  <a:gd name="T22" fmla="*/ 185 w 330"/>
                  <a:gd name="T23" fmla="*/ 386 h 401"/>
                  <a:gd name="T24" fmla="*/ 215 w 330"/>
                  <a:gd name="T25" fmla="*/ 326 h 401"/>
                  <a:gd name="T26" fmla="*/ 235 w 330"/>
                  <a:gd name="T27" fmla="*/ 266 h 401"/>
                  <a:gd name="T28" fmla="*/ 245 w 330"/>
                  <a:gd name="T29" fmla="*/ 216 h 401"/>
                  <a:gd name="T30" fmla="*/ 245 w 330"/>
                  <a:gd name="T31" fmla="*/ 181 h 401"/>
                  <a:gd name="T32" fmla="*/ 325 w 330"/>
                  <a:gd name="T33" fmla="*/ 106 h 401"/>
                  <a:gd name="T34" fmla="*/ 330 w 330"/>
                  <a:gd name="T35" fmla="*/ 81 h 401"/>
                  <a:gd name="T36" fmla="*/ 315 w 330"/>
                  <a:gd name="T37" fmla="*/ 71 h 401"/>
                  <a:gd name="T38" fmla="*/ 235 w 330"/>
                  <a:gd name="T39" fmla="*/ 156 h 401"/>
                  <a:gd name="T40" fmla="*/ 230 w 330"/>
                  <a:gd name="T41" fmla="*/ 126 h 4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0"/>
                  <a:gd name="T64" fmla="*/ 0 h 401"/>
                  <a:gd name="T65" fmla="*/ 330 w 330"/>
                  <a:gd name="T66" fmla="*/ 401 h 4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0" h="401">
                    <a:moveTo>
                      <a:pt x="230" y="126"/>
                    </a:moveTo>
                    <a:lnTo>
                      <a:pt x="215" y="61"/>
                    </a:lnTo>
                    <a:lnTo>
                      <a:pt x="180" y="21"/>
                    </a:lnTo>
                    <a:lnTo>
                      <a:pt x="130" y="0"/>
                    </a:lnTo>
                    <a:lnTo>
                      <a:pt x="55" y="16"/>
                    </a:lnTo>
                    <a:lnTo>
                      <a:pt x="15" y="91"/>
                    </a:lnTo>
                    <a:lnTo>
                      <a:pt x="0" y="166"/>
                    </a:lnTo>
                    <a:lnTo>
                      <a:pt x="0" y="246"/>
                    </a:lnTo>
                    <a:lnTo>
                      <a:pt x="15" y="336"/>
                    </a:lnTo>
                    <a:lnTo>
                      <a:pt x="70" y="391"/>
                    </a:lnTo>
                    <a:lnTo>
                      <a:pt x="120" y="401"/>
                    </a:lnTo>
                    <a:lnTo>
                      <a:pt x="185" y="386"/>
                    </a:lnTo>
                    <a:lnTo>
                      <a:pt x="215" y="326"/>
                    </a:lnTo>
                    <a:lnTo>
                      <a:pt x="235" y="266"/>
                    </a:lnTo>
                    <a:lnTo>
                      <a:pt x="245" y="216"/>
                    </a:lnTo>
                    <a:lnTo>
                      <a:pt x="245" y="181"/>
                    </a:lnTo>
                    <a:lnTo>
                      <a:pt x="325" y="106"/>
                    </a:lnTo>
                    <a:lnTo>
                      <a:pt x="330" y="81"/>
                    </a:lnTo>
                    <a:lnTo>
                      <a:pt x="315" y="71"/>
                    </a:lnTo>
                    <a:lnTo>
                      <a:pt x="235" y="156"/>
                    </a:lnTo>
                    <a:lnTo>
                      <a:pt x="230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6" name="Freeform 11"/>
              <p:cNvSpPr>
                <a:spLocks/>
              </p:cNvSpPr>
              <p:nvPr/>
            </p:nvSpPr>
            <p:spPr bwMode="auto">
              <a:xfrm>
                <a:off x="-810" y="1226"/>
                <a:ext cx="581" cy="681"/>
              </a:xfrm>
              <a:custGeom>
                <a:avLst/>
                <a:gdLst>
                  <a:gd name="T0" fmla="*/ 11 w 581"/>
                  <a:gd name="T1" fmla="*/ 681 h 681"/>
                  <a:gd name="T2" fmla="*/ 0 w 581"/>
                  <a:gd name="T3" fmla="*/ 620 h 681"/>
                  <a:gd name="T4" fmla="*/ 26 w 581"/>
                  <a:gd name="T5" fmla="*/ 540 h 681"/>
                  <a:gd name="T6" fmla="*/ 96 w 581"/>
                  <a:gd name="T7" fmla="*/ 475 h 681"/>
                  <a:gd name="T8" fmla="*/ 196 w 581"/>
                  <a:gd name="T9" fmla="*/ 385 h 681"/>
                  <a:gd name="T10" fmla="*/ 301 w 581"/>
                  <a:gd name="T11" fmla="*/ 285 h 681"/>
                  <a:gd name="T12" fmla="*/ 396 w 581"/>
                  <a:gd name="T13" fmla="*/ 160 h 681"/>
                  <a:gd name="T14" fmla="*/ 426 w 581"/>
                  <a:gd name="T15" fmla="*/ 85 h 681"/>
                  <a:gd name="T16" fmla="*/ 436 w 581"/>
                  <a:gd name="T17" fmla="*/ 0 h 681"/>
                  <a:gd name="T18" fmla="*/ 456 w 581"/>
                  <a:gd name="T19" fmla="*/ 0 h 681"/>
                  <a:gd name="T20" fmla="*/ 446 w 581"/>
                  <a:gd name="T21" fmla="*/ 90 h 681"/>
                  <a:gd name="T22" fmla="*/ 461 w 581"/>
                  <a:gd name="T23" fmla="*/ 90 h 681"/>
                  <a:gd name="T24" fmla="*/ 541 w 581"/>
                  <a:gd name="T25" fmla="*/ 30 h 681"/>
                  <a:gd name="T26" fmla="*/ 556 w 581"/>
                  <a:gd name="T27" fmla="*/ 50 h 681"/>
                  <a:gd name="T28" fmla="*/ 491 w 581"/>
                  <a:gd name="T29" fmla="*/ 95 h 681"/>
                  <a:gd name="T30" fmla="*/ 481 w 581"/>
                  <a:gd name="T31" fmla="*/ 125 h 681"/>
                  <a:gd name="T32" fmla="*/ 501 w 581"/>
                  <a:gd name="T33" fmla="*/ 135 h 681"/>
                  <a:gd name="T34" fmla="*/ 566 w 581"/>
                  <a:gd name="T35" fmla="*/ 135 h 681"/>
                  <a:gd name="T36" fmla="*/ 581 w 581"/>
                  <a:gd name="T37" fmla="*/ 145 h 681"/>
                  <a:gd name="T38" fmla="*/ 576 w 581"/>
                  <a:gd name="T39" fmla="*/ 160 h 681"/>
                  <a:gd name="T40" fmla="*/ 496 w 581"/>
                  <a:gd name="T41" fmla="*/ 155 h 681"/>
                  <a:gd name="T42" fmla="*/ 471 w 581"/>
                  <a:gd name="T43" fmla="*/ 155 h 681"/>
                  <a:gd name="T44" fmla="*/ 466 w 581"/>
                  <a:gd name="T45" fmla="*/ 170 h 681"/>
                  <a:gd name="T46" fmla="*/ 521 w 581"/>
                  <a:gd name="T47" fmla="*/ 245 h 681"/>
                  <a:gd name="T48" fmla="*/ 506 w 581"/>
                  <a:gd name="T49" fmla="*/ 260 h 681"/>
                  <a:gd name="T50" fmla="*/ 451 w 581"/>
                  <a:gd name="T51" fmla="*/ 190 h 681"/>
                  <a:gd name="T52" fmla="*/ 431 w 581"/>
                  <a:gd name="T53" fmla="*/ 190 h 681"/>
                  <a:gd name="T54" fmla="*/ 391 w 581"/>
                  <a:gd name="T55" fmla="*/ 220 h 681"/>
                  <a:gd name="T56" fmla="*/ 321 w 581"/>
                  <a:gd name="T57" fmla="*/ 315 h 681"/>
                  <a:gd name="T58" fmla="*/ 256 w 581"/>
                  <a:gd name="T59" fmla="*/ 395 h 681"/>
                  <a:gd name="T60" fmla="*/ 181 w 581"/>
                  <a:gd name="T61" fmla="*/ 480 h 681"/>
                  <a:gd name="T62" fmla="*/ 126 w 581"/>
                  <a:gd name="T63" fmla="*/ 565 h 681"/>
                  <a:gd name="T64" fmla="*/ 56 w 581"/>
                  <a:gd name="T65" fmla="*/ 675 h 681"/>
                  <a:gd name="T66" fmla="*/ 11 w 581"/>
                  <a:gd name="T67" fmla="*/ 681 h 6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81"/>
                  <a:gd name="T103" fmla="*/ 0 h 681"/>
                  <a:gd name="T104" fmla="*/ 581 w 581"/>
                  <a:gd name="T105" fmla="*/ 681 h 68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81" h="681">
                    <a:moveTo>
                      <a:pt x="11" y="681"/>
                    </a:moveTo>
                    <a:lnTo>
                      <a:pt x="0" y="620"/>
                    </a:lnTo>
                    <a:lnTo>
                      <a:pt x="26" y="540"/>
                    </a:lnTo>
                    <a:lnTo>
                      <a:pt x="96" y="475"/>
                    </a:lnTo>
                    <a:lnTo>
                      <a:pt x="196" y="385"/>
                    </a:lnTo>
                    <a:lnTo>
                      <a:pt x="301" y="285"/>
                    </a:lnTo>
                    <a:lnTo>
                      <a:pt x="396" y="160"/>
                    </a:lnTo>
                    <a:lnTo>
                      <a:pt x="426" y="85"/>
                    </a:lnTo>
                    <a:lnTo>
                      <a:pt x="436" y="0"/>
                    </a:lnTo>
                    <a:lnTo>
                      <a:pt x="456" y="0"/>
                    </a:lnTo>
                    <a:lnTo>
                      <a:pt x="446" y="90"/>
                    </a:lnTo>
                    <a:lnTo>
                      <a:pt x="461" y="90"/>
                    </a:lnTo>
                    <a:lnTo>
                      <a:pt x="541" y="30"/>
                    </a:lnTo>
                    <a:lnTo>
                      <a:pt x="556" y="50"/>
                    </a:lnTo>
                    <a:lnTo>
                      <a:pt x="491" y="95"/>
                    </a:lnTo>
                    <a:lnTo>
                      <a:pt x="481" y="125"/>
                    </a:lnTo>
                    <a:lnTo>
                      <a:pt x="501" y="135"/>
                    </a:lnTo>
                    <a:lnTo>
                      <a:pt x="566" y="135"/>
                    </a:lnTo>
                    <a:lnTo>
                      <a:pt x="581" y="145"/>
                    </a:lnTo>
                    <a:lnTo>
                      <a:pt x="576" y="160"/>
                    </a:lnTo>
                    <a:lnTo>
                      <a:pt x="496" y="155"/>
                    </a:lnTo>
                    <a:lnTo>
                      <a:pt x="471" y="155"/>
                    </a:lnTo>
                    <a:lnTo>
                      <a:pt x="466" y="170"/>
                    </a:lnTo>
                    <a:lnTo>
                      <a:pt x="521" y="245"/>
                    </a:lnTo>
                    <a:lnTo>
                      <a:pt x="506" y="260"/>
                    </a:lnTo>
                    <a:lnTo>
                      <a:pt x="451" y="190"/>
                    </a:lnTo>
                    <a:lnTo>
                      <a:pt x="431" y="190"/>
                    </a:lnTo>
                    <a:lnTo>
                      <a:pt x="391" y="220"/>
                    </a:lnTo>
                    <a:lnTo>
                      <a:pt x="321" y="315"/>
                    </a:lnTo>
                    <a:lnTo>
                      <a:pt x="256" y="395"/>
                    </a:lnTo>
                    <a:lnTo>
                      <a:pt x="181" y="480"/>
                    </a:lnTo>
                    <a:lnTo>
                      <a:pt x="126" y="565"/>
                    </a:lnTo>
                    <a:lnTo>
                      <a:pt x="56" y="675"/>
                    </a:lnTo>
                    <a:lnTo>
                      <a:pt x="11" y="6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7" name="Freeform 12"/>
              <p:cNvSpPr>
                <a:spLocks/>
              </p:cNvSpPr>
              <p:nvPr/>
            </p:nvSpPr>
            <p:spPr bwMode="auto">
              <a:xfrm>
                <a:off x="-749" y="1742"/>
                <a:ext cx="681" cy="481"/>
              </a:xfrm>
              <a:custGeom>
                <a:avLst/>
                <a:gdLst>
                  <a:gd name="T0" fmla="*/ 0 w 681"/>
                  <a:gd name="T1" fmla="*/ 360 h 481"/>
                  <a:gd name="T2" fmla="*/ 5 w 681"/>
                  <a:gd name="T3" fmla="*/ 400 h 481"/>
                  <a:gd name="T4" fmla="*/ 40 w 681"/>
                  <a:gd name="T5" fmla="*/ 430 h 481"/>
                  <a:gd name="T6" fmla="*/ 125 w 681"/>
                  <a:gd name="T7" fmla="*/ 455 h 481"/>
                  <a:gd name="T8" fmla="*/ 215 w 681"/>
                  <a:gd name="T9" fmla="*/ 475 h 481"/>
                  <a:gd name="T10" fmla="*/ 325 w 681"/>
                  <a:gd name="T11" fmla="*/ 481 h 481"/>
                  <a:gd name="T12" fmla="*/ 370 w 681"/>
                  <a:gd name="T13" fmla="*/ 475 h 481"/>
                  <a:gd name="T14" fmla="*/ 440 w 681"/>
                  <a:gd name="T15" fmla="*/ 315 h 481"/>
                  <a:gd name="T16" fmla="*/ 500 w 681"/>
                  <a:gd name="T17" fmla="*/ 190 h 481"/>
                  <a:gd name="T18" fmla="*/ 550 w 681"/>
                  <a:gd name="T19" fmla="*/ 110 h 481"/>
                  <a:gd name="T20" fmla="*/ 570 w 681"/>
                  <a:gd name="T21" fmla="*/ 110 h 481"/>
                  <a:gd name="T22" fmla="*/ 580 w 681"/>
                  <a:gd name="T23" fmla="*/ 125 h 481"/>
                  <a:gd name="T24" fmla="*/ 580 w 681"/>
                  <a:gd name="T25" fmla="*/ 165 h 481"/>
                  <a:gd name="T26" fmla="*/ 560 w 681"/>
                  <a:gd name="T27" fmla="*/ 190 h 481"/>
                  <a:gd name="T28" fmla="*/ 570 w 681"/>
                  <a:gd name="T29" fmla="*/ 200 h 481"/>
                  <a:gd name="T30" fmla="*/ 595 w 681"/>
                  <a:gd name="T31" fmla="*/ 185 h 481"/>
                  <a:gd name="T32" fmla="*/ 600 w 681"/>
                  <a:gd name="T33" fmla="*/ 160 h 481"/>
                  <a:gd name="T34" fmla="*/ 600 w 681"/>
                  <a:gd name="T35" fmla="*/ 115 h 481"/>
                  <a:gd name="T36" fmla="*/ 620 w 681"/>
                  <a:gd name="T37" fmla="*/ 135 h 481"/>
                  <a:gd name="T38" fmla="*/ 635 w 681"/>
                  <a:gd name="T39" fmla="*/ 170 h 481"/>
                  <a:gd name="T40" fmla="*/ 650 w 681"/>
                  <a:gd name="T41" fmla="*/ 165 h 481"/>
                  <a:gd name="T42" fmla="*/ 635 w 681"/>
                  <a:gd name="T43" fmla="*/ 125 h 481"/>
                  <a:gd name="T44" fmla="*/ 615 w 681"/>
                  <a:gd name="T45" fmla="*/ 105 h 481"/>
                  <a:gd name="T46" fmla="*/ 600 w 681"/>
                  <a:gd name="T47" fmla="*/ 90 h 481"/>
                  <a:gd name="T48" fmla="*/ 635 w 681"/>
                  <a:gd name="T49" fmla="*/ 80 h 481"/>
                  <a:gd name="T50" fmla="*/ 670 w 681"/>
                  <a:gd name="T51" fmla="*/ 95 h 481"/>
                  <a:gd name="T52" fmla="*/ 675 w 681"/>
                  <a:gd name="T53" fmla="*/ 75 h 481"/>
                  <a:gd name="T54" fmla="*/ 635 w 681"/>
                  <a:gd name="T55" fmla="*/ 60 h 481"/>
                  <a:gd name="T56" fmla="*/ 595 w 681"/>
                  <a:gd name="T57" fmla="*/ 65 h 481"/>
                  <a:gd name="T58" fmla="*/ 600 w 681"/>
                  <a:gd name="T59" fmla="*/ 40 h 481"/>
                  <a:gd name="T60" fmla="*/ 625 w 681"/>
                  <a:gd name="T61" fmla="*/ 20 h 481"/>
                  <a:gd name="T62" fmla="*/ 660 w 681"/>
                  <a:gd name="T63" fmla="*/ 20 h 481"/>
                  <a:gd name="T64" fmla="*/ 681 w 681"/>
                  <a:gd name="T65" fmla="*/ 10 h 481"/>
                  <a:gd name="T66" fmla="*/ 640 w 681"/>
                  <a:gd name="T67" fmla="*/ 0 h 481"/>
                  <a:gd name="T68" fmla="*/ 605 w 681"/>
                  <a:gd name="T69" fmla="*/ 5 h 481"/>
                  <a:gd name="T70" fmla="*/ 585 w 681"/>
                  <a:gd name="T71" fmla="*/ 20 h 481"/>
                  <a:gd name="T72" fmla="*/ 535 w 681"/>
                  <a:gd name="T73" fmla="*/ 50 h 481"/>
                  <a:gd name="T74" fmla="*/ 510 w 681"/>
                  <a:gd name="T75" fmla="*/ 90 h 481"/>
                  <a:gd name="T76" fmla="*/ 470 w 681"/>
                  <a:gd name="T77" fmla="*/ 155 h 481"/>
                  <a:gd name="T78" fmla="*/ 420 w 681"/>
                  <a:gd name="T79" fmla="*/ 245 h 481"/>
                  <a:gd name="T80" fmla="*/ 360 w 681"/>
                  <a:gd name="T81" fmla="*/ 350 h 481"/>
                  <a:gd name="T82" fmla="*/ 335 w 681"/>
                  <a:gd name="T83" fmla="*/ 410 h 481"/>
                  <a:gd name="T84" fmla="*/ 310 w 681"/>
                  <a:gd name="T85" fmla="*/ 410 h 481"/>
                  <a:gd name="T86" fmla="*/ 215 w 681"/>
                  <a:gd name="T87" fmla="*/ 405 h 481"/>
                  <a:gd name="T88" fmla="*/ 145 w 681"/>
                  <a:gd name="T89" fmla="*/ 375 h 481"/>
                  <a:gd name="T90" fmla="*/ 80 w 681"/>
                  <a:gd name="T91" fmla="*/ 340 h 481"/>
                  <a:gd name="T92" fmla="*/ 30 w 681"/>
                  <a:gd name="T93" fmla="*/ 330 h 481"/>
                  <a:gd name="T94" fmla="*/ 25 w 681"/>
                  <a:gd name="T95" fmla="*/ 330 h 481"/>
                  <a:gd name="T96" fmla="*/ 0 w 681"/>
                  <a:gd name="T97" fmla="*/ 360 h 4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1"/>
                  <a:gd name="T148" fmla="*/ 0 h 481"/>
                  <a:gd name="T149" fmla="*/ 681 w 681"/>
                  <a:gd name="T150" fmla="*/ 481 h 4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1" h="481">
                    <a:moveTo>
                      <a:pt x="0" y="360"/>
                    </a:moveTo>
                    <a:lnTo>
                      <a:pt x="5" y="400"/>
                    </a:lnTo>
                    <a:lnTo>
                      <a:pt x="40" y="430"/>
                    </a:lnTo>
                    <a:lnTo>
                      <a:pt x="125" y="455"/>
                    </a:lnTo>
                    <a:lnTo>
                      <a:pt x="215" y="475"/>
                    </a:lnTo>
                    <a:lnTo>
                      <a:pt x="325" y="481"/>
                    </a:lnTo>
                    <a:lnTo>
                      <a:pt x="370" y="475"/>
                    </a:lnTo>
                    <a:lnTo>
                      <a:pt x="440" y="315"/>
                    </a:lnTo>
                    <a:lnTo>
                      <a:pt x="500" y="190"/>
                    </a:lnTo>
                    <a:lnTo>
                      <a:pt x="550" y="110"/>
                    </a:lnTo>
                    <a:lnTo>
                      <a:pt x="570" y="110"/>
                    </a:lnTo>
                    <a:lnTo>
                      <a:pt x="580" y="125"/>
                    </a:lnTo>
                    <a:lnTo>
                      <a:pt x="580" y="165"/>
                    </a:lnTo>
                    <a:lnTo>
                      <a:pt x="560" y="190"/>
                    </a:lnTo>
                    <a:lnTo>
                      <a:pt x="570" y="200"/>
                    </a:lnTo>
                    <a:lnTo>
                      <a:pt x="595" y="185"/>
                    </a:lnTo>
                    <a:lnTo>
                      <a:pt x="600" y="160"/>
                    </a:lnTo>
                    <a:lnTo>
                      <a:pt x="600" y="115"/>
                    </a:lnTo>
                    <a:lnTo>
                      <a:pt x="620" y="135"/>
                    </a:lnTo>
                    <a:lnTo>
                      <a:pt x="635" y="170"/>
                    </a:lnTo>
                    <a:lnTo>
                      <a:pt x="650" y="165"/>
                    </a:lnTo>
                    <a:lnTo>
                      <a:pt x="635" y="125"/>
                    </a:lnTo>
                    <a:lnTo>
                      <a:pt x="615" y="105"/>
                    </a:lnTo>
                    <a:lnTo>
                      <a:pt x="600" y="90"/>
                    </a:lnTo>
                    <a:lnTo>
                      <a:pt x="635" y="80"/>
                    </a:lnTo>
                    <a:lnTo>
                      <a:pt x="670" y="95"/>
                    </a:lnTo>
                    <a:lnTo>
                      <a:pt x="675" y="75"/>
                    </a:lnTo>
                    <a:lnTo>
                      <a:pt x="635" y="60"/>
                    </a:lnTo>
                    <a:lnTo>
                      <a:pt x="595" y="65"/>
                    </a:lnTo>
                    <a:lnTo>
                      <a:pt x="600" y="40"/>
                    </a:lnTo>
                    <a:lnTo>
                      <a:pt x="625" y="20"/>
                    </a:lnTo>
                    <a:lnTo>
                      <a:pt x="660" y="20"/>
                    </a:lnTo>
                    <a:lnTo>
                      <a:pt x="681" y="10"/>
                    </a:lnTo>
                    <a:lnTo>
                      <a:pt x="640" y="0"/>
                    </a:lnTo>
                    <a:lnTo>
                      <a:pt x="605" y="5"/>
                    </a:lnTo>
                    <a:lnTo>
                      <a:pt x="585" y="20"/>
                    </a:lnTo>
                    <a:lnTo>
                      <a:pt x="535" y="50"/>
                    </a:lnTo>
                    <a:lnTo>
                      <a:pt x="510" y="90"/>
                    </a:lnTo>
                    <a:lnTo>
                      <a:pt x="470" y="155"/>
                    </a:lnTo>
                    <a:lnTo>
                      <a:pt x="420" y="245"/>
                    </a:lnTo>
                    <a:lnTo>
                      <a:pt x="360" y="350"/>
                    </a:lnTo>
                    <a:lnTo>
                      <a:pt x="335" y="410"/>
                    </a:lnTo>
                    <a:lnTo>
                      <a:pt x="310" y="410"/>
                    </a:lnTo>
                    <a:lnTo>
                      <a:pt x="215" y="405"/>
                    </a:lnTo>
                    <a:lnTo>
                      <a:pt x="145" y="375"/>
                    </a:lnTo>
                    <a:lnTo>
                      <a:pt x="80" y="340"/>
                    </a:lnTo>
                    <a:lnTo>
                      <a:pt x="30" y="330"/>
                    </a:lnTo>
                    <a:lnTo>
                      <a:pt x="25" y="33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8" name="Freeform 13"/>
              <p:cNvSpPr>
                <a:spLocks/>
              </p:cNvSpPr>
              <p:nvPr/>
            </p:nvSpPr>
            <p:spPr bwMode="auto">
              <a:xfrm>
                <a:off x="-925" y="2093"/>
                <a:ext cx="356" cy="726"/>
              </a:xfrm>
              <a:custGeom>
                <a:avLst/>
                <a:gdLst>
                  <a:gd name="T0" fmla="*/ 60 w 356"/>
                  <a:gd name="T1" fmla="*/ 75 h 726"/>
                  <a:gd name="T2" fmla="*/ 110 w 356"/>
                  <a:gd name="T3" fmla="*/ 15 h 726"/>
                  <a:gd name="T4" fmla="*/ 165 w 356"/>
                  <a:gd name="T5" fmla="*/ 0 h 726"/>
                  <a:gd name="T6" fmla="*/ 246 w 356"/>
                  <a:gd name="T7" fmla="*/ 20 h 726"/>
                  <a:gd name="T8" fmla="*/ 261 w 356"/>
                  <a:gd name="T9" fmla="*/ 60 h 726"/>
                  <a:gd name="T10" fmla="*/ 266 w 356"/>
                  <a:gd name="T11" fmla="*/ 135 h 726"/>
                  <a:gd name="T12" fmla="*/ 236 w 356"/>
                  <a:gd name="T13" fmla="*/ 255 h 726"/>
                  <a:gd name="T14" fmla="*/ 221 w 356"/>
                  <a:gd name="T15" fmla="*/ 305 h 726"/>
                  <a:gd name="T16" fmla="*/ 221 w 356"/>
                  <a:gd name="T17" fmla="*/ 360 h 726"/>
                  <a:gd name="T18" fmla="*/ 241 w 356"/>
                  <a:gd name="T19" fmla="*/ 411 h 726"/>
                  <a:gd name="T20" fmla="*/ 271 w 356"/>
                  <a:gd name="T21" fmla="*/ 451 h 726"/>
                  <a:gd name="T22" fmla="*/ 341 w 356"/>
                  <a:gd name="T23" fmla="*/ 511 h 726"/>
                  <a:gd name="T24" fmla="*/ 356 w 356"/>
                  <a:gd name="T25" fmla="*/ 576 h 726"/>
                  <a:gd name="T26" fmla="*/ 346 w 356"/>
                  <a:gd name="T27" fmla="*/ 626 h 726"/>
                  <a:gd name="T28" fmla="*/ 326 w 356"/>
                  <a:gd name="T29" fmla="*/ 666 h 726"/>
                  <a:gd name="T30" fmla="*/ 276 w 356"/>
                  <a:gd name="T31" fmla="*/ 711 h 726"/>
                  <a:gd name="T32" fmla="*/ 236 w 356"/>
                  <a:gd name="T33" fmla="*/ 726 h 726"/>
                  <a:gd name="T34" fmla="*/ 175 w 356"/>
                  <a:gd name="T35" fmla="*/ 721 h 726"/>
                  <a:gd name="T36" fmla="*/ 115 w 356"/>
                  <a:gd name="T37" fmla="*/ 706 h 726"/>
                  <a:gd name="T38" fmla="*/ 80 w 356"/>
                  <a:gd name="T39" fmla="*/ 666 h 726"/>
                  <a:gd name="T40" fmla="*/ 40 w 356"/>
                  <a:gd name="T41" fmla="*/ 601 h 726"/>
                  <a:gd name="T42" fmla="*/ 20 w 356"/>
                  <a:gd name="T43" fmla="*/ 541 h 726"/>
                  <a:gd name="T44" fmla="*/ 0 w 356"/>
                  <a:gd name="T45" fmla="*/ 436 h 726"/>
                  <a:gd name="T46" fmla="*/ 0 w 356"/>
                  <a:gd name="T47" fmla="*/ 320 h 726"/>
                  <a:gd name="T48" fmla="*/ 25 w 356"/>
                  <a:gd name="T49" fmla="*/ 195 h 726"/>
                  <a:gd name="T50" fmla="*/ 45 w 356"/>
                  <a:gd name="T51" fmla="*/ 120 h 726"/>
                  <a:gd name="T52" fmla="*/ 60 w 356"/>
                  <a:gd name="T53" fmla="*/ 75 h 7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6"/>
                  <a:gd name="T82" fmla="*/ 0 h 726"/>
                  <a:gd name="T83" fmla="*/ 356 w 356"/>
                  <a:gd name="T84" fmla="*/ 726 h 7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6" h="726">
                    <a:moveTo>
                      <a:pt x="60" y="75"/>
                    </a:moveTo>
                    <a:lnTo>
                      <a:pt x="110" y="15"/>
                    </a:lnTo>
                    <a:lnTo>
                      <a:pt x="165" y="0"/>
                    </a:lnTo>
                    <a:lnTo>
                      <a:pt x="246" y="20"/>
                    </a:lnTo>
                    <a:lnTo>
                      <a:pt x="261" y="60"/>
                    </a:lnTo>
                    <a:lnTo>
                      <a:pt x="266" y="135"/>
                    </a:lnTo>
                    <a:lnTo>
                      <a:pt x="236" y="255"/>
                    </a:lnTo>
                    <a:lnTo>
                      <a:pt x="221" y="305"/>
                    </a:lnTo>
                    <a:lnTo>
                      <a:pt x="221" y="360"/>
                    </a:lnTo>
                    <a:lnTo>
                      <a:pt x="241" y="411"/>
                    </a:lnTo>
                    <a:lnTo>
                      <a:pt x="271" y="451"/>
                    </a:lnTo>
                    <a:lnTo>
                      <a:pt x="341" y="511"/>
                    </a:lnTo>
                    <a:lnTo>
                      <a:pt x="356" y="576"/>
                    </a:lnTo>
                    <a:lnTo>
                      <a:pt x="346" y="626"/>
                    </a:lnTo>
                    <a:lnTo>
                      <a:pt x="326" y="666"/>
                    </a:lnTo>
                    <a:lnTo>
                      <a:pt x="276" y="711"/>
                    </a:lnTo>
                    <a:lnTo>
                      <a:pt x="236" y="726"/>
                    </a:lnTo>
                    <a:lnTo>
                      <a:pt x="175" y="721"/>
                    </a:lnTo>
                    <a:lnTo>
                      <a:pt x="115" y="706"/>
                    </a:lnTo>
                    <a:lnTo>
                      <a:pt x="80" y="666"/>
                    </a:lnTo>
                    <a:lnTo>
                      <a:pt x="40" y="601"/>
                    </a:lnTo>
                    <a:lnTo>
                      <a:pt x="20" y="541"/>
                    </a:lnTo>
                    <a:lnTo>
                      <a:pt x="0" y="436"/>
                    </a:lnTo>
                    <a:lnTo>
                      <a:pt x="0" y="320"/>
                    </a:lnTo>
                    <a:lnTo>
                      <a:pt x="25" y="195"/>
                    </a:lnTo>
                    <a:lnTo>
                      <a:pt x="45" y="120"/>
                    </a:lnTo>
                    <a:lnTo>
                      <a:pt x="6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9" name="Freeform 14"/>
              <p:cNvSpPr>
                <a:spLocks/>
              </p:cNvSpPr>
              <p:nvPr/>
            </p:nvSpPr>
            <p:spPr bwMode="auto">
              <a:xfrm>
                <a:off x="-774" y="2694"/>
                <a:ext cx="300" cy="836"/>
              </a:xfrm>
              <a:custGeom>
                <a:avLst/>
                <a:gdLst>
                  <a:gd name="T0" fmla="*/ 30 w 300"/>
                  <a:gd name="T1" fmla="*/ 55 h 836"/>
                  <a:gd name="T2" fmla="*/ 45 w 300"/>
                  <a:gd name="T3" fmla="*/ 10 h 836"/>
                  <a:gd name="T4" fmla="*/ 90 w 300"/>
                  <a:gd name="T5" fmla="*/ 0 h 836"/>
                  <a:gd name="T6" fmla="*/ 130 w 300"/>
                  <a:gd name="T7" fmla="*/ 20 h 836"/>
                  <a:gd name="T8" fmla="*/ 180 w 300"/>
                  <a:gd name="T9" fmla="*/ 105 h 836"/>
                  <a:gd name="T10" fmla="*/ 240 w 300"/>
                  <a:gd name="T11" fmla="*/ 205 h 836"/>
                  <a:gd name="T12" fmla="*/ 285 w 300"/>
                  <a:gd name="T13" fmla="*/ 288 h 836"/>
                  <a:gd name="T14" fmla="*/ 300 w 300"/>
                  <a:gd name="T15" fmla="*/ 375 h 836"/>
                  <a:gd name="T16" fmla="*/ 295 w 300"/>
                  <a:gd name="T17" fmla="*/ 436 h 836"/>
                  <a:gd name="T18" fmla="*/ 250 w 300"/>
                  <a:gd name="T19" fmla="*/ 516 h 836"/>
                  <a:gd name="T20" fmla="*/ 195 w 300"/>
                  <a:gd name="T21" fmla="*/ 571 h 836"/>
                  <a:gd name="T22" fmla="*/ 150 w 300"/>
                  <a:gd name="T23" fmla="*/ 596 h 836"/>
                  <a:gd name="T24" fmla="*/ 80 w 300"/>
                  <a:gd name="T25" fmla="*/ 611 h 836"/>
                  <a:gd name="T26" fmla="*/ 55 w 300"/>
                  <a:gd name="T27" fmla="*/ 636 h 836"/>
                  <a:gd name="T28" fmla="*/ 75 w 300"/>
                  <a:gd name="T29" fmla="*/ 676 h 836"/>
                  <a:gd name="T30" fmla="*/ 110 w 300"/>
                  <a:gd name="T31" fmla="*/ 711 h 836"/>
                  <a:gd name="T32" fmla="*/ 135 w 300"/>
                  <a:gd name="T33" fmla="*/ 776 h 836"/>
                  <a:gd name="T34" fmla="*/ 175 w 300"/>
                  <a:gd name="T35" fmla="*/ 771 h 836"/>
                  <a:gd name="T36" fmla="*/ 200 w 300"/>
                  <a:gd name="T37" fmla="*/ 806 h 836"/>
                  <a:gd name="T38" fmla="*/ 165 w 300"/>
                  <a:gd name="T39" fmla="*/ 836 h 836"/>
                  <a:gd name="T40" fmla="*/ 135 w 300"/>
                  <a:gd name="T41" fmla="*/ 821 h 836"/>
                  <a:gd name="T42" fmla="*/ 100 w 300"/>
                  <a:gd name="T43" fmla="*/ 796 h 836"/>
                  <a:gd name="T44" fmla="*/ 85 w 300"/>
                  <a:gd name="T45" fmla="*/ 731 h 836"/>
                  <a:gd name="T46" fmla="*/ 35 w 300"/>
                  <a:gd name="T47" fmla="*/ 686 h 836"/>
                  <a:gd name="T48" fmla="*/ 0 w 300"/>
                  <a:gd name="T49" fmla="*/ 636 h 836"/>
                  <a:gd name="T50" fmla="*/ 5 w 300"/>
                  <a:gd name="T51" fmla="*/ 601 h 836"/>
                  <a:gd name="T52" fmla="*/ 40 w 300"/>
                  <a:gd name="T53" fmla="*/ 586 h 836"/>
                  <a:gd name="T54" fmla="*/ 125 w 300"/>
                  <a:gd name="T55" fmla="*/ 556 h 836"/>
                  <a:gd name="T56" fmla="*/ 195 w 300"/>
                  <a:gd name="T57" fmla="*/ 516 h 836"/>
                  <a:gd name="T58" fmla="*/ 220 w 300"/>
                  <a:gd name="T59" fmla="*/ 456 h 836"/>
                  <a:gd name="T60" fmla="*/ 235 w 300"/>
                  <a:gd name="T61" fmla="*/ 410 h 836"/>
                  <a:gd name="T62" fmla="*/ 235 w 300"/>
                  <a:gd name="T63" fmla="*/ 370 h 836"/>
                  <a:gd name="T64" fmla="*/ 230 w 300"/>
                  <a:gd name="T65" fmla="*/ 320 h 836"/>
                  <a:gd name="T66" fmla="*/ 210 w 300"/>
                  <a:gd name="T67" fmla="*/ 280 h 836"/>
                  <a:gd name="T68" fmla="*/ 175 w 300"/>
                  <a:gd name="T69" fmla="*/ 220 h 836"/>
                  <a:gd name="T70" fmla="*/ 115 w 300"/>
                  <a:gd name="T71" fmla="*/ 155 h 836"/>
                  <a:gd name="T72" fmla="*/ 75 w 300"/>
                  <a:gd name="T73" fmla="*/ 120 h 836"/>
                  <a:gd name="T74" fmla="*/ 40 w 300"/>
                  <a:gd name="T75" fmla="*/ 80 h 836"/>
                  <a:gd name="T76" fmla="*/ 30 w 300"/>
                  <a:gd name="T77" fmla="*/ 55 h 8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0"/>
                  <a:gd name="T118" fmla="*/ 0 h 836"/>
                  <a:gd name="T119" fmla="*/ 300 w 300"/>
                  <a:gd name="T120" fmla="*/ 836 h 8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0" h="836">
                    <a:moveTo>
                      <a:pt x="30" y="55"/>
                    </a:moveTo>
                    <a:lnTo>
                      <a:pt x="45" y="10"/>
                    </a:lnTo>
                    <a:lnTo>
                      <a:pt x="90" y="0"/>
                    </a:lnTo>
                    <a:lnTo>
                      <a:pt x="130" y="20"/>
                    </a:lnTo>
                    <a:lnTo>
                      <a:pt x="180" y="105"/>
                    </a:lnTo>
                    <a:lnTo>
                      <a:pt x="240" y="205"/>
                    </a:lnTo>
                    <a:lnTo>
                      <a:pt x="285" y="288"/>
                    </a:lnTo>
                    <a:lnTo>
                      <a:pt x="300" y="375"/>
                    </a:lnTo>
                    <a:lnTo>
                      <a:pt x="295" y="436"/>
                    </a:lnTo>
                    <a:lnTo>
                      <a:pt x="250" y="516"/>
                    </a:lnTo>
                    <a:lnTo>
                      <a:pt x="195" y="571"/>
                    </a:lnTo>
                    <a:lnTo>
                      <a:pt x="150" y="596"/>
                    </a:lnTo>
                    <a:lnTo>
                      <a:pt x="80" y="611"/>
                    </a:lnTo>
                    <a:lnTo>
                      <a:pt x="55" y="636"/>
                    </a:lnTo>
                    <a:lnTo>
                      <a:pt x="75" y="676"/>
                    </a:lnTo>
                    <a:lnTo>
                      <a:pt x="110" y="711"/>
                    </a:lnTo>
                    <a:lnTo>
                      <a:pt x="135" y="776"/>
                    </a:lnTo>
                    <a:lnTo>
                      <a:pt x="175" y="771"/>
                    </a:lnTo>
                    <a:lnTo>
                      <a:pt x="200" y="806"/>
                    </a:lnTo>
                    <a:lnTo>
                      <a:pt x="165" y="836"/>
                    </a:lnTo>
                    <a:lnTo>
                      <a:pt x="135" y="821"/>
                    </a:lnTo>
                    <a:lnTo>
                      <a:pt x="100" y="796"/>
                    </a:lnTo>
                    <a:lnTo>
                      <a:pt x="85" y="731"/>
                    </a:lnTo>
                    <a:lnTo>
                      <a:pt x="35" y="686"/>
                    </a:lnTo>
                    <a:lnTo>
                      <a:pt x="0" y="636"/>
                    </a:lnTo>
                    <a:lnTo>
                      <a:pt x="5" y="601"/>
                    </a:lnTo>
                    <a:lnTo>
                      <a:pt x="40" y="586"/>
                    </a:lnTo>
                    <a:lnTo>
                      <a:pt x="125" y="556"/>
                    </a:lnTo>
                    <a:lnTo>
                      <a:pt x="195" y="516"/>
                    </a:lnTo>
                    <a:lnTo>
                      <a:pt x="220" y="456"/>
                    </a:lnTo>
                    <a:lnTo>
                      <a:pt x="235" y="410"/>
                    </a:lnTo>
                    <a:lnTo>
                      <a:pt x="235" y="370"/>
                    </a:lnTo>
                    <a:lnTo>
                      <a:pt x="230" y="320"/>
                    </a:lnTo>
                    <a:lnTo>
                      <a:pt x="210" y="280"/>
                    </a:lnTo>
                    <a:lnTo>
                      <a:pt x="175" y="220"/>
                    </a:lnTo>
                    <a:lnTo>
                      <a:pt x="115" y="155"/>
                    </a:lnTo>
                    <a:lnTo>
                      <a:pt x="75" y="120"/>
                    </a:lnTo>
                    <a:lnTo>
                      <a:pt x="40" y="80"/>
                    </a:lnTo>
                    <a:lnTo>
                      <a:pt x="3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0" name="Freeform 15"/>
              <p:cNvSpPr>
                <a:spLocks/>
              </p:cNvSpPr>
              <p:nvPr/>
            </p:nvSpPr>
            <p:spPr bwMode="auto">
              <a:xfrm>
                <a:off x="-764" y="2508"/>
                <a:ext cx="621" cy="441"/>
              </a:xfrm>
              <a:custGeom>
                <a:avLst/>
                <a:gdLst>
                  <a:gd name="T0" fmla="*/ 0 w 621"/>
                  <a:gd name="T1" fmla="*/ 225 h 441"/>
                  <a:gd name="T2" fmla="*/ 5 w 621"/>
                  <a:gd name="T3" fmla="*/ 265 h 441"/>
                  <a:gd name="T4" fmla="*/ 80 w 621"/>
                  <a:gd name="T5" fmla="*/ 295 h 441"/>
                  <a:gd name="T6" fmla="*/ 160 w 621"/>
                  <a:gd name="T7" fmla="*/ 300 h 441"/>
                  <a:gd name="T8" fmla="*/ 235 w 621"/>
                  <a:gd name="T9" fmla="*/ 270 h 441"/>
                  <a:gd name="T10" fmla="*/ 290 w 621"/>
                  <a:gd name="T11" fmla="*/ 185 h 441"/>
                  <a:gd name="T12" fmla="*/ 330 w 621"/>
                  <a:gd name="T13" fmla="*/ 100 h 441"/>
                  <a:gd name="T14" fmla="*/ 345 w 621"/>
                  <a:gd name="T15" fmla="*/ 85 h 441"/>
                  <a:gd name="T16" fmla="*/ 370 w 621"/>
                  <a:gd name="T17" fmla="*/ 90 h 441"/>
                  <a:gd name="T18" fmla="*/ 405 w 621"/>
                  <a:gd name="T19" fmla="*/ 160 h 441"/>
                  <a:gd name="T20" fmla="*/ 435 w 621"/>
                  <a:gd name="T21" fmla="*/ 285 h 441"/>
                  <a:gd name="T22" fmla="*/ 455 w 621"/>
                  <a:gd name="T23" fmla="*/ 380 h 441"/>
                  <a:gd name="T24" fmla="*/ 465 w 621"/>
                  <a:gd name="T25" fmla="*/ 430 h 441"/>
                  <a:gd name="T26" fmla="*/ 495 w 621"/>
                  <a:gd name="T27" fmla="*/ 441 h 441"/>
                  <a:gd name="T28" fmla="*/ 520 w 621"/>
                  <a:gd name="T29" fmla="*/ 420 h 441"/>
                  <a:gd name="T30" fmla="*/ 540 w 621"/>
                  <a:gd name="T31" fmla="*/ 350 h 441"/>
                  <a:gd name="T32" fmla="*/ 570 w 621"/>
                  <a:gd name="T33" fmla="*/ 285 h 441"/>
                  <a:gd name="T34" fmla="*/ 585 w 621"/>
                  <a:gd name="T35" fmla="*/ 205 h 441"/>
                  <a:gd name="T36" fmla="*/ 615 w 621"/>
                  <a:gd name="T37" fmla="*/ 200 h 441"/>
                  <a:gd name="T38" fmla="*/ 621 w 621"/>
                  <a:gd name="T39" fmla="*/ 185 h 441"/>
                  <a:gd name="T40" fmla="*/ 600 w 621"/>
                  <a:gd name="T41" fmla="*/ 165 h 441"/>
                  <a:gd name="T42" fmla="*/ 565 w 621"/>
                  <a:gd name="T43" fmla="*/ 170 h 441"/>
                  <a:gd name="T44" fmla="*/ 550 w 621"/>
                  <a:gd name="T45" fmla="*/ 220 h 441"/>
                  <a:gd name="T46" fmla="*/ 545 w 621"/>
                  <a:gd name="T47" fmla="*/ 260 h 441"/>
                  <a:gd name="T48" fmla="*/ 525 w 621"/>
                  <a:gd name="T49" fmla="*/ 315 h 441"/>
                  <a:gd name="T50" fmla="*/ 500 w 621"/>
                  <a:gd name="T51" fmla="*/ 335 h 441"/>
                  <a:gd name="T52" fmla="*/ 480 w 621"/>
                  <a:gd name="T53" fmla="*/ 275 h 441"/>
                  <a:gd name="T54" fmla="*/ 455 w 621"/>
                  <a:gd name="T55" fmla="*/ 170 h 441"/>
                  <a:gd name="T56" fmla="*/ 440 w 621"/>
                  <a:gd name="T57" fmla="*/ 120 h 441"/>
                  <a:gd name="T58" fmla="*/ 410 w 621"/>
                  <a:gd name="T59" fmla="*/ 60 h 441"/>
                  <a:gd name="T60" fmla="*/ 385 w 621"/>
                  <a:gd name="T61" fmla="*/ 15 h 441"/>
                  <a:gd name="T62" fmla="*/ 340 w 621"/>
                  <a:gd name="T63" fmla="*/ 0 h 441"/>
                  <a:gd name="T64" fmla="*/ 320 w 621"/>
                  <a:gd name="T65" fmla="*/ 5 h 441"/>
                  <a:gd name="T66" fmla="*/ 290 w 621"/>
                  <a:gd name="T67" fmla="*/ 70 h 441"/>
                  <a:gd name="T68" fmla="*/ 255 w 621"/>
                  <a:gd name="T69" fmla="*/ 150 h 441"/>
                  <a:gd name="T70" fmla="*/ 220 w 621"/>
                  <a:gd name="T71" fmla="*/ 185 h 441"/>
                  <a:gd name="T72" fmla="*/ 175 w 621"/>
                  <a:gd name="T73" fmla="*/ 220 h 441"/>
                  <a:gd name="T74" fmla="*/ 120 w 621"/>
                  <a:gd name="T75" fmla="*/ 190 h 441"/>
                  <a:gd name="T76" fmla="*/ 55 w 621"/>
                  <a:gd name="T77" fmla="*/ 170 h 441"/>
                  <a:gd name="T78" fmla="*/ 30 w 621"/>
                  <a:gd name="T79" fmla="*/ 190 h 441"/>
                  <a:gd name="T80" fmla="*/ 0 w 621"/>
                  <a:gd name="T81" fmla="*/ 225 h 4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1"/>
                  <a:gd name="T124" fmla="*/ 0 h 441"/>
                  <a:gd name="T125" fmla="*/ 621 w 621"/>
                  <a:gd name="T126" fmla="*/ 441 h 44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1" h="441">
                    <a:moveTo>
                      <a:pt x="0" y="225"/>
                    </a:moveTo>
                    <a:lnTo>
                      <a:pt x="5" y="265"/>
                    </a:lnTo>
                    <a:lnTo>
                      <a:pt x="80" y="295"/>
                    </a:lnTo>
                    <a:lnTo>
                      <a:pt x="160" y="300"/>
                    </a:lnTo>
                    <a:lnTo>
                      <a:pt x="235" y="270"/>
                    </a:lnTo>
                    <a:lnTo>
                      <a:pt x="290" y="185"/>
                    </a:lnTo>
                    <a:lnTo>
                      <a:pt x="330" y="100"/>
                    </a:lnTo>
                    <a:lnTo>
                      <a:pt x="345" y="85"/>
                    </a:lnTo>
                    <a:lnTo>
                      <a:pt x="370" y="90"/>
                    </a:lnTo>
                    <a:lnTo>
                      <a:pt x="405" y="160"/>
                    </a:lnTo>
                    <a:lnTo>
                      <a:pt x="435" y="285"/>
                    </a:lnTo>
                    <a:lnTo>
                      <a:pt x="455" y="380"/>
                    </a:lnTo>
                    <a:lnTo>
                      <a:pt x="465" y="430"/>
                    </a:lnTo>
                    <a:lnTo>
                      <a:pt x="495" y="441"/>
                    </a:lnTo>
                    <a:lnTo>
                      <a:pt x="520" y="420"/>
                    </a:lnTo>
                    <a:lnTo>
                      <a:pt x="540" y="350"/>
                    </a:lnTo>
                    <a:lnTo>
                      <a:pt x="570" y="285"/>
                    </a:lnTo>
                    <a:lnTo>
                      <a:pt x="585" y="205"/>
                    </a:lnTo>
                    <a:lnTo>
                      <a:pt x="615" y="200"/>
                    </a:lnTo>
                    <a:lnTo>
                      <a:pt x="621" y="185"/>
                    </a:lnTo>
                    <a:lnTo>
                      <a:pt x="600" y="165"/>
                    </a:lnTo>
                    <a:lnTo>
                      <a:pt x="565" y="170"/>
                    </a:lnTo>
                    <a:lnTo>
                      <a:pt x="550" y="220"/>
                    </a:lnTo>
                    <a:lnTo>
                      <a:pt x="545" y="260"/>
                    </a:lnTo>
                    <a:lnTo>
                      <a:pt x="525" y="315"/>
                    </a:lnTo>
                    <a:lnTo>
                      <a:pt x="500" y="335"/>
                    </a:lnTo>
                    <a:lnTo>
                      <a:pt x="480" y="275"/>
                    </a:lnTo>
                    <a:lnTo>
                      <a:pt x="455" y="170"/>
                    </a:lnTo>
                    <a:lnTo>
                      <a:pt x="440" y="120"/>
                    </a:lnTo>
                    <a:lnTo>
                      <a:pt x="410" y="60"/>
                    </a:lnTo>
                    <a:lnTo>
                      <a:pt x="385" y="15"/>
                    </a:lnTo>
                    <a:lnTo>
                      <a:pt x="340" y="0"/>
                    </a:lnTo>
                    <a:lnTo>
                      <a:pt x="320" y="5"/>
                    </a:lnTo>
                    <a:lnTo>
                      <a:pt x="290" y="70"/>
                    </a:lnTo>
                    <a:lnTo>
                      <a:pt x="255" y="150"/>
                    </a:lnTo>
                    <a:lnTo>
                      <a:pt x="220" y="185"/>
                    </a:lnTo>
                    <a:lnTo>
                      <a:pt x="175" y="220"/>
                    </a:lnTo>
                    <a:lnTo>
                      <a:pt x="120" y="190"/>
                    </a:lnTo>
                    <a:lnTo>
                      <a:pt x="55" y="170"/>
                    </a:lnTo>
                    <a:lnTo>
                      <a:pt x="30" y="19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9862" name="Group 19"/>
            <p:cNvGrpSpPr>
              <a:grpSpLocks/>
            </p:cNvGrpSpPr>
            <p:nvPr/>
          </p:nvGrpSpPr>
          <p:grpSpPr bwMode="auto">
            <a:xfrm>
              <a:off x="-1200" y="2038"/>
              <a:ext cx="421" cy="686"/>
              <a:chOff x="-1200" y="2038"/>
              <a:chExt cx="421" cy="686"/>
            </a:xfrm>
          </p:grpSpPr>
          <p:sp>
            <p:nvSpPr>
              <p:cNvPr id="249863" name="Freeform 17"/>
              <p:cNvSpPr>
                <a:spLocks/>
              </p:cNvSpPr>
              <p:nvPr/>
            </p:nvSpPr>
            <p:spPr bwMode="auto">
              <a:xfrm>
                <a:off x="-1185" y="2048"/>
                <a:ext cx="391" cy="656"/>
              </a:xfrm>
              <a:custGeom>
                <a:avLst/>
                <a:gdLst>
                  <a:gd name="T0" fmla="*/ 100 w 391"/>
                  <a:gd name="T1" fmla="*/ 95 h 656"/>
                  <a:gd name="T2" fmla="*/ 130 w 391"/>
                  <a:gd name="T3" fmla="*/ 35 h 656"/>
                  <a:gd name="T4" fmla="*/ 150 w 391"/>
                  <a:gd name="T5" fmla="*/ 15 h 656"/>
                  <a:gd name="T6" fmla="*/ 180 w 391"/>
                  <a:gd name="T7" fmla="*/ 5 h 656"/>
                  <a:gd name="T8" fmla="*/ 220 w 391"/>
                  <a:gd name="T9" fmla="*/ 0 h 656"/>
                  <a:gd name="T10" fmla="*/ 270 w 391"/>
                  <a:gd name="T11" fmla="*/ 10 h 656"/>
                  <a:gd name="T12" fmla="*/ 340 w 391"/>
                  <a:gd name="T13" fmla="*/ 45 h 656"/>
                  <a:gd name="T14" fmla="*/ 360 w 391"/>
                  <a:gd name="T15" fmla="*/ 75 h 656"/>
                  <a:gd name="T16" fmla="*/ 380 w 391"/>
                  <a:gd name="T17" fmla="*/ 105 h 656"/>
                  <a:gd name="T18" fmla="*/ 385 w 391"/>
                  <a:gd name="T19" fmla="*/ 135 h 656"/>
                  <a:gd name="T20" fmla="*/ 391 w 391"/>
                  <a:gd name="T21" fmla="*/ 175 h 656"/>
                  <a:gd name="T22" fmla="*/ 391 w 391"/>
                  <a:gd name="T23" fmla="*/ 225 h 656"/>
                  <a:gd name="T24" fmla="*/ 385 w 391"/>
                  <a:gd name="T25" fmla="*/ 275 h 656"/>
                  <a:gd name="T26" fmla="*/ 380 w 391"/>
                  <a:gd name="T27" fmla="*/ 315 h 656"/>
                  <a:gd name="T28" fmla="*/ 380 w 391"/>
                  <a:gd name="T29" fmla="*/ 356 h 656"/>
                  <a:gd name="T30" fmla="*/ 380 w 391"/>
                  <a:gd name="T31" fmla="*/ 391 h 656"/>
                  <a:gd name="T32" fmla="*/ 385 w 391"/>
                  <a:gd name="T33" fmla="*/ 436 h 656"/>
                  <a:gd name="T34" fmla="*/ 391 w 391"/>
                  <a:gd name="T35" fmla="*/ 476 h 656"/>
                  <a:gd name="T36" fmla="*/ 385 w 391"/>
                  <a:gd name="T37" fmla="*/ 506 h 656"/>
                  <a:gd name="T38" fmla="*/ 370 w 391"/>
                  <a:gd name="T39" fmla="*/ 556 h 656"/>
                  <a:gd name="T40" fmla="*/ 350 w 391"/>
                  <a:gd name="T41" fmla="*/ 586 h 656"/>
                  <a:gd name="T42" fmla="*/ 330 w 391"/>
                  <a:gd name="T43" fmla="*/ 611 h 656"/>
                  <a:gd name="T44" fmla="*/ 285 w 391"/>
                  <a:gd name="T45" fmla="*/ 626 h 656"/>
                  <a:gd name="T46" fmla="*/ 235 w 391"/>
                  <a:gd name="T47" fmla="*/ 641 h 656"/>
                  <a:gd name="T48" fmla="*/ 180 w 391"/>
                  <a:gd name="T49" fmla="*/ 646 h 656"/>
                  <a:gd name="T50" fmla="*/ 135 w 391"/>
                  <a:gd name="T51" fmla="*/ 656 h 656"/>
                  <a:gd name="T52" fmla="*/ 80 w 391"/>
                  <a:gd name="T53" fmla="*/ 641 h 656"/>
                  <a:gd name="T54" fmla="*/ 30 w 391"/>
                  <a:gd name="T55" fmla="*/ 591 h 656"/>
                  <a:gd name="T56" fmla="*/ 10 w 391"/>
                  <a:gd name="T57" fmla="*/ 541 h 656"/>
                  <a:gd name="T58" fmla="*/ 0 w 391"/>
                  <a:gd name="T59" fmla="*/ 471 h 656"/>
                  <a:gd name="T60" fmla="*/ 0 w 391"/>
                  <a:gd name="T61" fmla="*/ 391 h 656"/>
                  <a:gd name="T62" fmla="*/ 15 w 391"/>
                  <a:gd name="T63" fmla="*/ 320 h 656"/>
                  <a:gd name="T64" fmla="*/ 30 w 391"/>
                  <a:gd name="T65" fmla="*/ 255 h 656"/>
                  <a:gd name="T66" fmla="*/ 50 w 391"/>
                  <a:gd name="T67" fmla="*/ 200 h 656"/>
                  <a:gd name="T68" fmla="*/ 60 w 391"/>
                  <a:gd name="T69" fmla="*/ 170 h 656"/>
                  <a:gd name="T70" fmla="*/ 75 w 391"/>
                  <a:gd name="T71" fmla="*/ 120 h 656"/>
                  <a:gd name="T72" fmla="*/ 100 w 391"/>
                  <a:gd name="T73" fmla="*/ 95 h 65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1"/>
                  <a:gd name="T112" fmla="*/ 0 h 656"/>
                  <a:gd name="T113" fmla="*/ 391 w 391"/>
                  <a:gd name="T114" fmla="*/ 656 h 65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1" h="656">
                    <a:moveTo>
                      <a:pt x="100" y="95"/>
                    </a:moveTo>
                    <a:lnTo>
                      <a:pt x="130" y="35"/>
                    </a:lnTo>
                    <a:lnTo>
                      <a:pt x="150" y="15"/>
                    </a:lnTo>
                    <a:lnTo>
                      <a:pt x="180" y="5"/>
                    </a:lnTo>
                    <a:lnTo>
                      <a:pt x="220" y="0"/>
                    </a:lnTo>
                    <a:lnTo>
                      <a:pt x="270" y="10"/>
                    </a:lnTo>
                    <a:lnTo>
                      <a:pt x="340" y="45"/>
                    </a:lnTo>
                    <a:lnTo>
                      <a:pt x="360" y="75"/>
                    </a:lnTo>
                    <a:lnTo>
                      <a:pt x="380" y="105"/>
                    </a:lnTo>
                    <a:lnTo>
                      <a:pt x="385" y="135"/>
                    </a:lnTo>
                    <a:lnTo>
                      <a:pt x="391" y="175"/>
                    </a:lnTo>
                    <a:lnTo>
                      <a:pt x="391" y="225"/>
                    </a:lnTo>
                    <a:lnTo>
                      <a:pt x="385" y="275"/>
                    </a:lnTo>
                    <a:lnTo>
                      <a:pt x="380" y="315"/>
                    </a:lnTo>
                    <a:lnTo>
                      <a:pt x="380" y="356"/>
                    </a:lnTo>
                    <a:lnTo>
                      <a:pt x="380" y="391"/>
                    </a:lnTo>
                    <a:lnTo>
                      <a:pt x="385" y="436"/>
                    </a:lnTo>
                    <a:lnTo>
                      <a:pt x="391" y="476"/>
                    </a:lnTo>
                    <a:lnTo>
                      <a:pt x="385" y="506"/>
                    </a:lnTo>
                    <a:lnTo>
                      <a:pt x="370" y="556"/>
                    </a:lnTo>
                    <a:lnTo>
                      <a:pt x="350" y="586"/>
                    </a:lnTo>
                    <a:lnTo>
                      <a:pt x="330" y="611"/>
                    </a:lnTo>
                    <a:lnTo>
                      <a:pt x="285" y="626"/>
                    </a:lnTo>
                    <a:lnTo>
                      <a:pt x="235" y="641"/>
                    </a:lnTo>
                    <a:lnTo>
                      <a:pt x="180" y="646"/>
                    </a:lnTo>
                    <a:lnTo>
                      <a:pt x="135" y="656"/>
                    </a:lnTo>
                    <a:lnTo>
                      <a:pt x="80" y="641"/>
                    </a:lnTo>
                    <a:lnTo>
                      <a:pt x="30" y="591"/>
                    </a:lnTo>
                    <a:lnTo>
                      <a:pt x="10" y="541"/>
                    </a:lnTo>
                    <a:lnTo>
                      <a:pt x="0" y="471"/>
                    </a:lnTo>
                    <a:lnTo>
                      <a:pt x="0" y="391"/>
                    </a:lnTo>
                    <a:lnTo>
                      <a:pt x="15" y="320"/>
                    </a:lnTo>
                    <a:lnTo>
                      <a:pt x="30" y="255"/>
                    </a:lnTo>
                    <a:lnTo>
                      <a:pt x="50" y="200"/>
                    </a:lnTo>
                    <a:lnTo>
                      <a:pt x="60" y="170"/>
                    </a:lnTo>
                    <a:lnTo>
                      <a:pt x="75" y="120"/>
                    </a:lnTo>
                    <a:lnTo>
                      <a:pt x="100" y="95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4" name="Freeform 18"/>
              <p:cNvSpPr>
                <a:spLocks/>
              </p:cNvSpPr>
              <p:nvPr/>
            </p:nvSpPr>
            <p:spPr bwMode="auto">
              <a:xfrm>
                <a:off x="-1200" y="2038"/>
                <a:ext cx="421" cy="686"/>
              </a:xfrm>
              <a:custGeom>
                <a:avLst/>
                <a:gdLst>
                  <a:gd name="T0" fmla="*/ 190 w 421"/>
                  <a:gd name="T1" fmla="*/ 25 h 686"/>
                  <a:gd name="T2" fmla="*/ 255 w 421"/>
                  <a:gd name="T3" fmla="*/ 70 h 686"/>
                  <a:gd name="T4" fmla="*/ 240 w 421"/>
                  <a:gd name="T5" fmla="*/ 220 h 686"/>
                  <a:gd name="T6" fmla="*/ 290 w 421"/>
                  <a:gd name="T7" fmla="*/ 95 h 686"/>
                  <a:gd name="T8" fmla="*/ 365 w 421"/>
                  <a:gd name="T9" fmla="*/ 85 h 686"/>
                  <a:gd name="T10" fmla="*/ 395 w 421"/>
                  <a:gd name="T11" fmla="*/ 185 h 686"/>
                  <a:gd name="T12" fmla="*/ 265 w 421"/>
                  <a:gd name="T13" fmla="*/ 240 h 686"/>
                  <a:gd name="T14" fmla="*/ 290 w 421"/>
                  <a:gd name="T15" fmla="*/ 260 h 686"/>
                  <a:gd name="T16" fmla="*/ 395 w 421"/>
                  <a:gd name="T17" fmla="*/ 230 h 686"/>
                  <a:gd name="T18" fmla="*/ 380 w 421"/>
                  <a:gd name="T19" fmla="*/ 386 h 686"/>
                  <a:gd name="T20" fmla="*/ 300 w 421"/>
                  <a:gd name="T21" fmla="*/ 481 h 686"/>
                  <a:gd name="T22" fmla="*/ 200 w 421"/>
                  <a:gd name="T23" fmla="*/ 506 h 686"/>
                  <a:gd name="T24" fmla="*/ 375 w 421"/>
                  <a:gd name="T25" fmla="*/ 486 h 686"/>
                  <a:gd name="T26" fmla="*/ 350 w 421"/>
                  <a:gd name="T27" fmla="*/ 601 h 686"/>
                  <a:gd name="T28" fmla="*/ 225 w 421"/>
                  <a:gd name="T29" fmla="*/ 641 h 686"/>
                  <a:gd name="T30" fmla="*/ 200 w 421"/>
                  <a:gd name="T31" fmla="*/ 516 h 686"/>
                  <a:gd name="T32" fmla="*/ 220 w 421"/>
                  <a:gd name="T33" fmla="*/ 356 h 686"/>
                  <a:gd name="T34" fmla="*/ 235 w 421"/>
                  <a:gd name="T35" fmla="*/ 230 h 686"/>
                  <a:gd name="T36" fmla="*/ 140 w 421"/>
                  <a:gd name="T37" fmla="*/ 145 h 686"/>
                  <a:gd name="T38" fmla="*/ 130 w 421"/>
                  <a:gd name="T39" fmla="*/ 185 h 686"/>
                  <a:gd name="T40" fmla="*/ 220 w 421"/>
                  <a:gd name="T41" fmla="*/ 265 h 686"/>
                  <a:gd name="T42" fmla="*/ 180 w 421"/>
                  <a:gd name="T43" fmla="*/ 421 h 686"/>
                  <a:gd name="T44" fmla="*/ 95 w 421"/>
                  <a:gd name="T45" fmla="*/ 416 h 686"/>
                  <a:gd name="T46" fmla="*/ 50 w 421"/>
                  <a:gd name="T47" fmla="*/ 386 h 686"/>
                  <a:gd name="T48" fmla="*/ 120 w 421"/>
                  <a:gd name="T49" fmla="*/ 481 h 686"/>
                  <a:gd name="T50" fmla="*/ 160 w 421"/>
                  <a:gd name="T51" fmla="*/ 536 h 686"/>
                  <a:gd name="T52" fmla="*/ 185 w 421"/>
                  <a:gd name="T53" fmla="*/ 621 h 686"/>
                  <a:gd name="T54" fmla="*/ 135 w 421"/>
                  <a:gd name="T55" fmla="*/ 651 h 686"/>
                  <a:gd name="T56" fmla="*/ 50 w 421"/>
                  <a:gd name="T57" fmla="*/ 541 h 686"/>
                  <a:gd name="T58" fmla="*/ 35 w 421"/>
                  <a:gd name="T59" fmla="*/ 406 h 686"/>
                  <a:gd name="T60" fmla="*/ 65 w 421"/>
                  <a:gd name="T61" fmla="*/ 240 h 686"/>
                  <a:gd name="T62" fmla="*/ 45 w 421"/>
                  <a:gd name="T63" fmla="*/ 235 h 686"/>
                  <a:gd name="T64" fmla="*/ 0 w 421"/>
                  <a:gd name="T65" fmla="*/ 406 h 686"/>
                  <a:gd name="T66" fmla="*/ 35 w 421"/>
                  <a:gd name="T67" fmla="*/ 611 h 686"/>
                  <a:gd name="T68" fmla="*/ 180 w 421"/>
                  <a:gd name="T69" fmla="*/ 686 h 686"/>
                  <a:gd name="T70" fmla="*/ 275 w 421"/>
                  <a:gd name="T71" fmla="*/ 666 h 686"/>
                  <a:gd name="T72" fmla="*/ 390 w 421"/>
                  <a:gd name="T73" fmla="*/ 581 h 686"/>
                  <a:gd name="T74" fmla="*/ 415 w 421"/>
                  <a:gd name="T75" fmla="*/ 466 h 686"/>
                  <a:gd name="T76" fmla="*/ 410 w 421"/>
                  <a:gd name="T77" fmla="*/ 340 h 686"/>
                  <a:gd name="T78" fmla="*/ 415 w 421"/>
                  <a:gd name="T79" fmla="*/ 175 h 686"/>
                  <a:gd name="T80" fmla="*/ 370 w 421"/>
                  <a:gd name="T81" fmla="*/ 35 h 686"/>
                  <a:gd name="T82" fmla="*/ 225 w 421"/>
                  <a:gd name="T83" fmla="*/ 0 h 686"/>
                  <a:gd name="T84" fmla="*/ 120 w 421"/>
                  <a:gd name="T85" fmla="*/ 80 h 686"/>
                  <a:gd name="T86" fmla="*/ 95 w 421"/>
                  <a:gd name="T87" fmla="*/ 155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21"/>
                  <a:gd name="T133" fmla="*/ 0 h 686"/>
                  <a:gd name="T134" fmla="*/ 421 w 421"/>
                  <a:gd name="T135" fmla="*/ 686 h 6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21" h="686">
                    <a:moveTo>
                      <a:pt x="130" y="100"/>
                    </a:moveTo>
                    <a:lnTo>
                      <a:pt x="160" y="50"/>
                    </a:lnTo>
                    <a:lnTo>
                      <a:pt x="190" y="25"/>
                    </a:lnTo>
                    <a:lnTo>
                      <a:pt x="250" y="25"/>
                    </a:lnTo>
                    <a:lnTo>
                      <a:pt x="290" y="35"/>
                    </a:lnTo>
                    <a:lnTo>
                      <a:pt x="255" y="70"/>
                    </a:lnTo>
                    <a:lnTo>
                      <a:pt x="235" y="135"/>
                    </a:lnTo>
                    <a:lnTo>
                      <a:pt x="235" y="200"/>
                    </a:lnTo>
                    <a:lnTo>
                      <a:pt x="240" y="220"/>
                    </a:lnTo>
                    <a:lnTo>
                      <a:pt x="255" y="185"/>
                    </a:lnTo>
                    <a:lnTo>
                      <a:pt x="265" y="130"/>
                    </a:lnTo>
                    <a:lnTo>
                      <a:pt x="290" y="95"/>
                    </a:lnTo>
                    <a:lnTo>
                      <a:pt x="305" y="75"/>
                    </a:lnTo>
                    <a:lnTo>
                      <a:pt x="335" y="55"/>
                    </a:lnTo>
                    <a:lnTo>
                      <a:pt x="365" y="85"/>
                    </a:lnTo>
                    <a:lnTo>
                      <a:pt x="390" y="120"/>
                    </a:lnTo>
                    <a:lnTo>
                      <a:pt x="395" y="165"/>
                    </a:lnTo>
                    <a:lnTo>
                      <a:pt x="395" y="185"/>
                    </a:lnTo>
                    <a:lnTo>
                      <a:pt x="360" y="225"/>
                    </a:lnTo>
                    <a:lnTo>
                      <a:pt x="305" y="240"/>
                    </a:lnTo>
                    <a:lnTo>
                      <a:pt x="265" y="240"/>
                    </a:lnTo>
                    <a:lnTo>
                      <a:pt x="250" y="235"/>
                    </a:lnTo>
                    <a:lnTo>
                      <a:pt x="245" y="260"/>
                    </a:lnTo>
                    <a:lnTo>
                      <a:pt x="290" y="260"/>
                    </a:lnTo>
                    <a:lnTo>
                      <a:pt x="350" y="255"/>
                    </a:lnTo>
                    <a:lnTo>
                      <a:pt x="385" y="245"/>
                    </a:lnTo>
                    <a:lnTo>
                      <a:pt x="395" y="230"/>
                    </a:lnTo>
                    <a:lnTo>
                      <a:pt x="395" y="275"/>
                    </a:lnTo>
                    <a:lnTo>
                      <a:pt x="385" y="330"/>
                    </a:lnTo>
                    <a:lnTo>
                      <a:pt x="380" y="386"/>
                    </a:lnTo>
                    <a:lnTo>
                      <a:pt x="390" y="436"/>
                    </a:lnTo>
                    <a:lnTo>
                      <a:pt x="350" y="466"/>
                    </a:lnTo>
                    <a:lnTo>
                      <a:pt x="300" y="481"/>
                    </a:lnTo>
                    <a:lnTo>
                      <a:pt x="245" y="481"/>
                    </a:lnTo>
                    <a:lnTo>
                      <a:pt x="205" y="481"/>
                    </a:lnTo>
                    <a:lnTo>
                      <a:pt x="200" y="506"/>
                    </a:lnTo>
                    <a:lnTo>
                      <a:pt x="260" y="506"/>
                    </a:lnTo>
                    <a:lnTo>
                      <a:pt x="315" y="496"/>
                    </a:lnTo>
                    <a:lnTo>
                      <a:pt x="375" y="486"/>
                    </a:lnTo>
                    <a:lnTo>
                      <a:pt x="395" y="471"/>
                    </a:lnTo>
                    <a:lnTo>
                      <a:pt x="390" y="526"/>
                    </a:lnTo>
                    <a:lnTo>
                      <a:pt x="350" y="601"/>
                    </a:lnTo>
                    <a:lnTo>
                      <a:pt x="310" y="621"/>
                    </a:lnTo>
                    <a:lnTo>
                      <a:pt x="265" y="636"/>
                    </a:lnTo>
                    <a:lnTo>
                      <a:pt x="225" y="641"/>
                    </a:lnTo>
                    <a:lnTo>
                      <a:pt x="200" y="606"/>
                    </a:lnTo>
                    <a:lnTo>
                      <a:pt x="185" y="551"/>
                    </a:lnTo>
                    <a:lnTo>
                      <a:pt x="200" y="516"/>
                    </a:lnTo>
                    <a:lnTo>
                      <a:pt x="200" y="476"/>
                    </a:lnTo>
                    <a:lnTo>
                      <a:pt x="200" y="426"/>
                    </a:lnTo>
                    <a:lnTo>
                      <a:pt x="220" y="356"/>
                    </a:lnTo>
                    <a:lnTo>
                      <a:pt x="240" y="295"/>
                    </a:lnTo>
                    <a:lnTo>
                      <a:pt x="240" y="255"/>
                    </a:lnTo>
                    <a:lnTo>
                      <a:pt x="235" y="230"/>
                    </a:lnTo>
                    <a:lnTo>
                      <a:pt x="205" y="225"/>
                    </a:lnTo>
                    <a:lnTo>
                      <a:pt x="160" y="190"/>
                    </a:lnTo>
                    <a:lnTo>
                      <a:pt x="140" y="145"/>
                    </a:lnTo>
                    <a:lnTo>
                      <a:pt x="120" y="120"/>
                    </a:lnTo>
                    <a:lnTo>
                      <a:pt x="115" y="145"/>
                    </a:lnTo>
                    <a:lnTo>
                      <a:pt x="130" y="185"/>
                    </a:lnTo>
                    <a:lnTo>
                      <a:pt x="160" y="220"/>
                    </a:lnTo>
                    <a:lnTo>
                      <a:pt x="190" y="250"/>
                    </a:lnTo>
                    <a:lnTo>
                      <a:pt x="220" y="265"/>
                    </a:lnTo>
                    <a:lnTo>
                      <a:pt x="200" y="330"/>
                    </a:lnTo>
                    <a:lnTo>
                      <a:pt x="185" y="376"/>
                    </a:lnTo>
                    <a:lnTo>
                      <a:pt x="180" y="421"/>
                    </a:lnTo>
                    <a:lnTo>
                      <a:pt x="170" y="461"/>
                    </a:lnTo>
                    <a:lnTo>
                      <a:pt x="140" y="461"/>
                    </a:lnTo>
                    <a:lnTo>
                      <a:pt x="95" y="416"/>
                    </a:lnTo>
                    <a:lnTo>
                      <a:pt x="70" y="381"/>
                    </a:lnTo>
                    <a:lnTo>
                      <a:pt x="50" y="356"/>
                    </a:lnTo>
                    <a:lnTo>
                      <a:pt x="50" y="386"/>
                    </a:lnTo>
                    <a:lnTo>
                      <a:pt x="70" y="416"/>
                    </a:lnTo>
                    <a:lnTo>
                      <a:pt x="105" y="451"/>
                    </a:lnTo>
                    <a:lnTo>
                      <a:pt x="120" y="481"/>
                    </a:lnTo>
                    <a:lnTo>
                      <a:pt x="150" y="496"/>
                    </a:lnTo>
                    <a:lnTo>
                      <a:pt x="165" y="511"/>
                    </a:lnTo>
                    <a:lnTo>
                      <a:pt x="160" y="536"/>
                    </a:lnTo>
                    <a:lnTo>
                      <a:pt x="165" y="571"/>
                    </a:lnTo>
                    <a:lnTo>
                      <a:pt x="170" y="601"/>
                    </a:lnTo>
                    <a:lnTo>
                      <a:pt x="185" y="621"/>
                    </a:lnTo>
                    <a:lnTo>
                      <a:pt x="190" y="646"/>
                    </a:lnTo>
                    <a:lnTo>
                      <a:pt x="175" y="656"/>
                    </a:lnTo>
                    <a:lnTo>
                      <a:pt x="135" y="651"/>
                    </a:lnTo>
                    <a:lnTo>
                      <a:pt x="95" y="626"/>
                    </a:lnTo>
                    <a:lnTo>
                      <a:pt x="65" y="586"/>
                    </a:lnTo>
                    <a:lnTo>
                      <a:pt x="50" y="541"/>
                    </a:lnTo>
                    <a:lnTo>
                      <a:pt x="35" y="506"/>
                    </a:lnTo>
                    <a:lnTo>
                      <a:pt x="35" y="461"/>
                    </a:lnTo>
                    <a:lnTo>
                      <a:pt x="35" y="406"/>
                    </a:lnTo>
                    <a:lnTo>
                      <a:pt x="45" y="371"/>
                    </a:lnTo>
                    <a:lnTo>
                      <a:pt x="50" y="325"/>
                    </a:lnTo>
                    <a:lnTo>
                      <a:pt x="65" y="240"/>
                    </a:lnTo>
                    <a:lnTo>
                      <a:pt x="90" y="165"/>
                    </a:lnTo>
                    <a:lnTo>
                      <a:pt x="65" y="175"/>
                    </a:lnTo>
                    <a:lnTo>
                      <a:pt x="45" y="235"/>
                    </a:lnTo>
                    <a:lnTo>
                      <a:pt x="20" y="295"/>
                    </a:lnTo>
                    <a:lnTo>
                      <a:pt x="10" y="361"/>
                    </a:lnTo>
                    <a:lnTo>
                      <a:pt x="0" y="406"/>
                    </a:lnTo>
                    <a:lnTo>
                      <a:pt x="0" y="481"/>
                    </a:lnTo>
                    <a:lnTo>
                      <a:pt x="10" y="561"/>
                    </a:lnTo>
                    <a:lnTo>
                      <a:pt x="35" y="611"/>
                    </a:lnTo>
                    <a:lnTo>
                      <a:pt x="75" y="651"/>
                    </a:lnTo>
                    <a:lnTo>
                      <a:pt x="130" y="671"/>
                    </a:lnTo>
                    <a:lnTo>
                      <a:pt x="180" y="686"/>
                    </a:lnTo>
                    <a:lnTo>
                      <a:pt x="215" y="676"/>
                    </a:lnTo>
                    <a:lnTo>
                      <a:pt x="230" y="671"/>
                    </a:lnTo>
                    <a:lnTo>
                      <a:pt x="275" y="666"/>
                    </a:lnTo>
                    <a:lnTo>
                      <a:pt x="325" y="651"/>
                    </a:lnTo>
                    <a:lnTo>
                      <a:pt x="370" y="621"/>
                    </a:lnTo>
                    <a:lnTo>
                      <a:pt x="390" y="581"/>
                    </a:lnTo>
                    <a:lnTo>
                      <a:pt x="415" y="536"/>
                    </a:lnTo>
                    <a:lnTo>
                      <a:pt x="421" y="501"/>
                    </a:lnTo>
                    <a:lnTo>
                      <a:pt x="415" y="466"/>
                    </a:lnTo>
                    <a:lnTo>
                      <a:pt x="410" y="421"/>
                    </a:lnTo>
                    <a:lnTo>
                      <a:pt x="410" y="381"/>
                    </a:lnTo>
                    <a:lnTo>
                      <a:pt x="410" y="340"/>
                    </a:lnTo>
                    <a:lnTo>
                      <a:pt x="415" y="285"/>
                    </a:lnTo>
                    <a:lnTo>
                      <a:pt x="415" y="220"/>
                    </a:lnTo>
                    <a:lnTo>
                      <a:pt x="415" y="175"/>
                    </a:lnTo>
                    <a:lnTo>
                      <a:pt x="410" y="115"/>
                    </a:lnTo>
                    <a:lnTo>
                      <a:pt x="390" y="70"/>
                    </a:lnTo>
                    <a:lnTo>
                      <a:pt x="370" y="35"/>
                    </a:lnTo>
                    <a:lnTo>
                      <a:pt x="320" y="15"/>
                    </a:lnTo>
                    <a:lnTo>
                      <a:pt x="265" y="0"/>
                    </a:lnTo>
                    <a:lnTo>
                      <a:pt x="225" y="0"/>
                    </a:lnTo>
                    <a:lnTo>
                      <a:pt x="170" y="5"/>
                    </a:lnTo>
                    <a:lnTo>
                      <a:pt x="135" y="35"/>
                    </a:lnTo>
                    <a:lnTo>
                      <a:pt x="120" y="80"/>
                    </a:lnTo>
                    <a:lnTo>
                      <a:pt x="80" y="115"/>
                    </a:lnTo>
                    <a:lnTo>
                      <a:pt x="75" y="150"/>
                    </a:lnTo>
                    <a:lnTo>
                      <a:pt x="95" y="155"/>
                    </a:lnTo>
                    <a:lnTo>
                      <a:pt x="120" y="120"/>
                    </a:lnTo>
                    <a:lnTo>
                      <a:pt x="130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0882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0888" name="Clip" r:id="rId3" imgW="3124335" imgH="2295457" progId="MS_ClipArt_Gallery.2">
                  <p:embed/>
                </p:oleObj>
              </mc:Choice>
              <mc:Fallback>
                <p:oleObj name="Clip" r:id="rId3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0883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0889" name="Equation" r:id="rId5" imgW="95216" imgH="199957" progId="Equation.3">
                  <p:embed/>
                </p:oleObj>
              </mc:Choice>
              <mc:Fallback>
                <p:oleObj name="Equation" r:id="rId5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0884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627688" cy="1068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1 + 2 + 4 + 8 +. . . + 2</a:t>
            </a:r>
            <a:r>
              <a:rPr lang="en-US" altLang="en-US" sz="2800" baseline="30000">
                <a:solidFill>
                  <a:schemeClr val="accent2"/>
                </a:solidFill>
                <a:latin typeface="Arial" charset="0"/>
              </a:rPr>
              <a:t>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        = 2 · last term  - 1</a:t>
            </a:r>
            <a:endParaRPr lang="en-CA" altLang="en-US" sz="2800" baseline="300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50885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7068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Geometric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1906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1912" name="Clip" r:id="rId3" imgW="3124335" imgH="2295457" progId="MS_ClipArt_Gallery.2">
                  <p:embed/>
                </p:oleObj>
              </mc:Choice>
              <mc:Fallback>
                <p:oleObj name="Clip" r:id="rId3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1907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1913" name="Equation" r:id="rId5" imgW="95216" imgH="199957" progId="Equation.3">
                  <p:embed/>
                </p:oleObj>
              </mc:Choice>
              <mc:Fallback>
                <p:oleObj name="Equation" r:id="rId5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1908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091113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+. . .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n</a:t>
            </a:r>
            <a:endParaRPr lang="en-US" altLang="en-US" sz="2800" baseline="30000">
              <a:solidFill>
                <a:schemeClr val="accent2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        =  </a:t>
            </a:r>
            <a:r>
              <a:rPr lang="en-US" altLang="en-US" sz="3600">
                <a:solidFill>
                  <a:schemeClr val="hlink"/>
                </a:solidFill>
                <a:latin typeface="Arial" charset="0"/>
              </a:rPr>
              <a:t>?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251909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7068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Geometric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Line 2"/>
          <p:cNvSpPr>
            <a:spLocks noChangeShapeType="1"/>
          </p:cNvSpPr>
          <p:nvPr/>
        </p:nvSpPr>
        <p:spPr bwMode="auto">
          <a:xfrm>
            <a:off x="2711450" y="5813425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1" name="Rectangle 3"/>
          <p:cNvSpPr>
            <a:spLocks noChangeArrowheads="1"/>
          </p:cNvSpPr>
          <p:nvPr/>
        </p:nvSpPr>
        <p:spPr bwMode="auto">
          <a:xfrm>
            <a:off x="1936750" y="1433513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32" name="Rectangle 4"/>
          <p:cNvSpPr>
            <a:spLocks noChangeArrowheads="1"/>
          </p:cNvSpPr>
          <p:nvPr/>
        </p:nvSpPr>
        <p:spPr bwMode="auto">
          <a:xfrm>
            <a:off x="1690688" y="2374900"/>
            <a:ext cx="4968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33" name="Rectangle 5"/>
          <p:cNvSpPr>
            <a:spLocks noChangeArrowheads="1"/>
          </p:cNvSpPr>
          <p:nvPr/>
        </p:nvSpPr>
        <p:spPr bwMode="auto">
          <a:xfrm>
            <a:off x="3519488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34" name="Rectangle 6"/>
          <p:cNvSpPr>
            <a:spLocks noChangeArrowheads="1"/>
          </p:cNvSpPr>
          <p:nvPr/>
        </p:nvSpPr>
        <p:spPr bwMode="auto">
          <a:xfrm>
            <a:off x="4351338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35" name="Rectangle 7"/>
          <p:cNvSpPr>
            <a:spLocks noChangeArrowheads="1"/>
          </p:cNvSpPr>
          <p:nvPr/>
        </p:nvSpPr>
        <p:spPr bwMode="auto">
          <a:xfrm>
            <a:off x="5414963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36" name="Rectangle 8"/>
          <p:cNvSpPr>
            <a:spLocks noChangeArrowheads="1"/>
          </p:cNvSpPr>
          <p:nvPr/>
        </p:nvSpPr>
        <p:spPr bwMode="auto">
          <a:xfrm>
            <a:off x="6232525" y="23749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.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37" name="Rectangle 9"/>
          <p:cNvSpPr>
            <a:spLocks noChangeArrowheads="1"/>
          </p:cNvSpPr>
          <p:nvPr/>
        </p:nvSpPr>
        <p:spPr bwMode="auto">
          <a:xfrm>
            <a:off x="6391275" y="23749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.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38" name="Rectangle 10"/>
          <p:cNvSpPr>
            <a:spLocks noChangeArrowheads="1"/>
          </p:cNvSpPr>
          <p:nvPr/>
        </p:nvSpPr>
        <p:spPr bwMode="auto">
          <a:xfrm>
            <a:off x="6551613" y="23749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.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39" name="Rectangle 11"/>
          <p:cNvSpPr>
            <a:spLocks noChangeArrowheads="1"/>
          </p:cNvSpPr>
          <p:nvPr/>
        </p:nvSpPr>
        <p:spPr bwMode="auto">
          <a:xfrm>
            <a:off x="7069138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0" name="Rectangle 12"/>
          <p:cNvSpPr>
            <a:spLocks noChangeArrowheads="1"/>
          </p:cNvSpPr>
          <p:nvPr/>
        </p:nvSpPr>
        <p:spPr bwMode="auto">
          <a:xfrm>
            <a:off x="8135938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1" name="Rectangle 13"/>
          <p:cNvSpPr>
            <a:spLocks noChangeArrowheads="1"/>
          </p:cNvSpPr>
          <p:nvPr/>
        </p:nvSpPr>
        <p:spPr bwMode="auto">
          <a:xfrm>
            <a:off x="846138" y="3314700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2" name="Rectangle 14"/>
          <p:cNvSpPr>
            <a:spLocks noChangeArrowheads="1"/>
          </p:cNvSpPr>
          <p:nvPr/>
        </p:nvSpPr>
        <p:spPr bwMode="auto">
          <a:xfrm>
            <a:off x="1690688" y="3314700"/>
            <a:ext cx="4968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3" name="Rectangle 15"/>
          <p:cNvSpPr>
            <a:spLocks noChangeArrowheads="1"/>
          </p:cNvSpPr>
          <p:nvPr/>
        </p:nvSpPr>
        <p:spPr bwMode="auto">
          <a:xfrm>
            <a:off x="2811463" y="3314700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4" name="Rectangle 16"/>
          <p:cNvSpPr>
            <a:spLocks noChangeArrowheads="1"/>
          </p:cNvSpPr>
          <p:nvPr/>
        </p:nvSpPr>
        <p:spPr bwMode="auto">
          <a:xfrm>
            <a:off x="8118475" y="3314700"/>
            <a:ext cx="2174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5" name="Rectangle 17"/>
          <p:cNvSpPr>
            <a:spLocks noChangeArrowheads="1"/>
          </p:cNvSpPr>
          <p:nvPr/>
        </p:nvSpPr>
        <p:spPr bwMode="auto">
          <a:xfrm>
            <a:off x="1936750" y="5457825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6" name="Rectangle 18"/>
          <p:cNvSpPr>
            <a:spLocks noChangeArrowheads="1"/>
          </p:cNvSpPr>
          <p:nvPr/>
        </p:nvSpPr>
        <p:spPr bwMode="auto">
          <a:xfrm>
            <a:off x="2906713" y="5100638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7" name="Rectangle 19"/>
          <p:cNvSpPr>
            <a:spLocks noChangeArrowheads="1"/>
          </p:cNvSpPr>
          <p:nvPr/>
        </p:nvSpPr>
        <p:spPr bwMode="auto">
          <a:xfrm>
            <a:off x="4275138" y="5100638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8" name="Rectangle 20"/>
          <p:cNvSpPr>
            <a:spLocks noChangeArrowheads="1"/>
          </p:cNvSpPr>
          <p:nvPr/>
        </p:nvSpPr>
        <p:spPr bwMode="auto">
          <a:xfrm>
            <a:off x="3198813" y="5891213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49" name="Rectangle 21"/>
          <p:cNvSpPr>
            <a:spLocks noChangeArrowheads="1"/>
          </p:cNvSpPr>
          <p:nvPr/>
        </p:nvSpPr>
        <p:spPr bwMode="auto">
          <a:xfrm>
            <a:off x="3979863" y="5891213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0" name="Rectangle 22"/>
          <p:cNvSpPr>
            <a:spLocks noChangeArrowheads="1"/>
          </p:cNvSpPr>
          <p:nvPr/>
        </p:nvSpPr>
        <p:spPr bwMode="auto">
          <a:xfrm>
            <a:off x="4584700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2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1" name="Rectangle 23"/>
          <p:cNvSpPr>
            <a:spLocks noChangeArrowheads="1"/>
          </p:cNvSpPr>
          <p:nvPr/>
        </p:nvSpPr>
        <p:spPr bwMode="auto">
          <a:xfrm>
            <a:off x="5648325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3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2" name="Rectangle 24"/>
          <p:cNvSpPr>
            <a:spLocks noChangeArrowheads="1"/>
          </p:cNvSpPr>
          <p:nvPr/>
        </p:nvSpPr>
        <p:spPr bwMode="auto">
          <a:xfrm>
            <a:off x="7286625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3" name="Rectangle 25"/>
          <p:cNvSpPr>
            <a:spLocks noChangeArrowheads="1"/>
          </p:cNvSpPr>
          <p:nvPr/>
        </p:nvSpPr>
        <p:spPr bwMode="auto">
          <a:xfrm>
            <a:off x="8353425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4" name="Rectangle 26"/>
          <p:cNvSpPr>
            <a:spLocks noChangeArrowheads="1"/>
          </p:cNvSpPr>
          <p:nvPr/>
        </p:nvSpPr>
        <p:spPr bwMode="auto">
          <a:xfrm>
            <a:off x="8737600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5" name="Rectangle 27"/>
          <p:cNvSpPr>
            <a:spLocks noChangeArrowheads="1"/>
          </p:cNvSpPr>
          <p:nvPr/>
        </p:nvSpPr>
        <p:spPr bwMode="auto">
          <a:xfrm>
            <a:off x="8335963" y="3270250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6" name="Rectangle 28"/>
          <p:cNvSpPr>
            <a:spLocks noChangeArrowheads="1"/>
          </p:cNvSpPr>
          <p:nvPr/>
        </p:nvSpPr>
        <p:spPr bwMode="auto">
          <a:xfrm>
            <a:off x="8720138" y="3270250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7" name="Rectangle 29"/>
          <p:cNvSpPr>
            <a:spLocks noChangeArrowheads="1"/>
          </p:cNvSpPr>
          <p:nvPr/>
        </p:nvSpPr>
        <p:spPr bwMode="auto">
          <a:xfrm>
            <a:off x="3124200" y="505618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8" name="Rectangle 30"/>
          <p:cNvSpPr>
            <a:spLocks noChangeArrowheads="1"/>
          </p:cNvSpPr>
          <p:nvPr/>
        </p:nvSpPr>
        <p:spPr bwMode="auto">
          <a:xfrm>
            <a:off x="3508375" y="505618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59" name="Rectangle 31"/>
          <p:cNvSpPr>
            <a:spLocks noChangeArrowheads="1"/>
          </p:cNvSpPr>
          <p:nvPr/>
        </p:nvSpPr>
        <p:spPr bwMode="auto">
          <a:xfrm>
            <a:off x="2420938" y="1368425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grpSp>
        <p:nvGrpSpPr>
          <p:cNvPr id="252960" name="Group 32"/>
          <p:cNvGrpSpPr>
            <a:grpSpLocks/>
          </p:cNvGrpSpPr>
          <p:nvPr/>
        </p:nvGrpSpPr>
        <p:grpSpPr bwMode="auto">
          <a:xfrm>
            <a:off x="2811463" y="1368425"/>
            <a:ext cx="4745037" cy="735013"/>
            <a:chOff x="1771" y="862"/>
            <a:chExt cx="2989" cy="463"/>
          </a:xfrm>
        </p:grpSpPr>
        <p:sp>
          <p:nvSpPr>
            <p:cNvPr id="252979" name="Rectangle 33"/>
            <p:cNvSpPr>
              <a:spLocks noChangeArrowheads="1"/>
            </p:cNvSpPr>
            <p:nvPr/>
          </p:nvSpPr>
          <p:spPr bwMode="auto">
            <a:xfrm>
              <a:off x="1771" y="903"/>
              <a:ext cx="176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1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0" name="Rectangle 34"/>
            <p:cNvSpPr>
              <a:spLocks noChangeArrowheads="1"/>
            </p:cNvSpPr>
            <p:nvPr/>
          </p:nvSpPr>
          <p:spPr bwMode="auto">
            <a:xfrm>
              <a:off x="2283" y="903"/>
              <a:ext cx="13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r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1" name="Rectangle 35"/>
            <p:cNvSpPr>
              <a:spLocks noChangeArrowheads="1"/>
            </p:cNvSpPr>
            <p:nvPr/>
          </p:nvSpPr>
          <p:spPr bwMode="auto">
            <a:xfrm>
              <a:off x="2807" y="903"/>
              <a:ext cx="13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r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2" name="Rectangle 36"/>
            <p:cNvSpPr>
              <a:spLocks noChangeArrowheads="1"/>
            </p:cNvSpPr>
            <p:nvPr/>
          </p:nvSpPr>
          <p:spPr bwMode="auto">
            <a:xfrm>
              <a:off x="3476" y="903"/>
              <a:ext cx="13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r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3" name="Rectangle 37"/>
            <p:cNvSpPr>
              <a:spLocks noChangeArrowheads="1"/>
            </p:cNvSpPr>
            <p:nvPr/>
          </p:nvSpPr>
          <p:spPr bwMode="auto">
            <a:xfrm>
              <a:off x="3991" y="903"/>
              <a:ext cx="8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.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4" name="Rectangle 38"/>
            <p:cNvSpPr>
              <a:spLocks noChangeArrowheads="1"/>
            </p:cNvSpPr>
            <p:nvPr/>
          </p:nvSpPr>
          <p:spPr bwMode="auto">
            <a:xfrm>
              <a:off x="4092" y="903"/>
              <a:ext cx="8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.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5" name="Rectangle 39"/>
            <p:cNvSpPr>
              <a:spLocks noChangeArrowheads="1"/>
            </p:cNvSpPr>
            <p:nvPr/>
          </p:nvSpPr>
          <p:spPr bwMode="auto">
            <a:xfrm>
              <a:off x="4193" y="903"/>
              <a:ext cx="8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.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6" name="Rectangle 40"/>
            <p:cNvSpPr>
              <a:spLocks noChangeArrowheads="1"/>
            </p:cNvSpPr>
            <p:nvPr/>
          </p:nvSpPr>
          <p:spPr bwMode="auto">
            <a:xfrm>
              <a:off x="2954" y="87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2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7" name="Rectangle 41"/>
            <p:cNvSpPr>
              <a:spLocks noChangeArrowheads="1"/>
            </p:cNvSpPr>
            <p:nvPr/>
          </p:nvSpPr>
          <p:spPr bwMode="auto">
            <a:xfrm>
              <a:off x="3623" y="87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3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8" name="Rectangle 42"/>
            <p:cNvSpPr>
              <a:spLocks noChangeArrowheads="1"/>
            </p:cNvSpPr>
            <p:nvPr/>
          </p:nvSpPr>
          <p:spPr bwMode="auto">
            <a:xfrm>
              <a:off x="4519" y="903"/>
              <a:ext cx="13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r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89" name="Rectangle 43"/>
            <p:cNvSpPr>
              <a:spLocks noChangeArrowheads="1"/>
            </p:cNvSpPr>
            <p:nvPr/>
          </p:nvSpPr>
          <p:spPr bwMode="auto">
            <a:xfrm>
              <a:off x="4656" y="87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n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90" name="Rectangle 44"/>
            <p:cNvSpPr>
              <a:spLocks noChangeArrowheads="1"/>
            </p:cNvSpPr>
            <p:nvPr/>
          </p:nvSpPr>
          <p:spPr bwMode="auto">
            <a:xfrm>
              <a:off x="2026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91" name="Rectangle 45"/>
            <p:cNvSpPr>
              <a:spLocks noChangeArrowheads="1"/>
            </p:cNvSpPr>
            <p:nvPr/>
          </p:nvSpPr>
          <p:spPr bwMode="auto">
            <a:xfrm>
              <a:off x="2550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92" name="Rectangle 46"/>
            <p:cNvSpPr>
              <a:spLocks noChangeArrowheads="1"/>
            </p:cNvSpPr>
            <p:nvPr/>
          </p:nvSpPr>
          <p:spPr bwMode="auto">
            <a:xfrm>
              <a:off x="3219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93" name="Rectangle 47"/>
            <p:cNvSpPr>
              <a:spLocks noChangeArrowheads="1"/>
            </p:cNvSpPr>
            <p:nvPr/>
          </p:nvSpPr>
          <p:spPr bwMode="auto">
            <a:xfrm>
              <a:off x="3836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2994" name="Rectangle 48"/>
            <p:cNvSpPr>
              <a:spLocks noChangeArrowheads="1"/>
            </p:cNvSpPr>
            <p:nvPr/>
          </p:nvSpPr>
          <p:spPr bwMode="auto">
            <a:xfrm>
              <a:off x="4317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</p:grpSp>
      <p:sp>
        <p:nvSpPr>
          <p:cNvPr id="252961" name="Rectangle 49"/>
          <p:cNvSpPr>
            <a:spLocks noChangeArrowheads="1"/>
          </p:cNvSpPr>
          <p:nvPr/>
        </p:nvSpPr>
        <p:spPr bwMode="auto">
          <a:xfrm>
            <a:off x="2420938" y="2309813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62" name="Rectangle 50"/>
          <p:cNvSpPr>
            <a:spLocks noChangeArrowheads="1"/>
          </p:cNvSpPr>
          <p:nvPr/>
        </p:nvSpPr>
        <p:spPr bwMode="auto">
          <a:xfrm>
            <a:off x="3943350" y="23098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63" name="Rectangle 51"/>
          <p:cNvSpPr>
            <a:spLocks noChangeArrowheads="1"/>
          </p:cNvSpPr>
          <p:nvPr/>
        </p:nvSpPr>
        <p:spPr bwMode="auto">
          <a:xfrm>
            <a:off x="5005388" y="2309813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64" name="Rectangle 52"/>
          <p:cNvSpPr>
            <a:spLocks noChangeArrowheads="1"/>
          </p:cNvSpPr>
          <p:nvPr/>
        </p:nvSpPr>
        <p:spPr bwMode="auto">
          <a:xfrm>
            <a:off x="5984875" y="23098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65" name="Rectangle 53"/>
          <p:cNvSpPr>
            <a:spLocks noChangeArrowheads="1"/>
          </p:cNvSpPr>
          <p:nvPr/>
        </p:nvSpPr>
        <p:spPr bwMode="auto">
          <a:xfrm>
            <a:off x="6748463" y="2309813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66" name="Rectangle 54"/>
          <p:cNvSpPr>
            <a:spLocks noChangeArrowheads="1"/>
          </p:cNvSpPr>
          <p:nvPr/>
        </p:nvSpPr>
        <p:spPr bwMode="auto">
          <a:xfrm>
            <a:off x="7727950" y="23098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67" name="Rectangle 55"/>
          <p:cNvSpPr>
            <a:spLocks noChangeArrowheads="1"/>
          </p:cNvSpPr>
          <p:nvPr/>
        </p:nvSpPr>
        <p:spPr bwMode="auto">
          <a:xfrm>
            <a:off x="1301750" y="32496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68" name="Rectangle 56"/>
          <p:cNvSpPr>
            <a:spLocks noChangeArrowheads="1"/>
          </p:cNvSpPr>
          <p:nvPr/>
        </p:nvSpPr>
        <p:spPr bwMode="auto">
          <a:xfrm>
            <a:off x="2420938" y="3249613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69" name="Rectangle 57"/>
          <p:cNvSpPr>
            <a:spLocks noChangeArrowheads="1"/>
          </p:cNvSpPr>
          <p:nvPr/>
        </p:nvSpPr>
        <p:spPr bwMode="auto">
          <a:xfrm>
            <a:off x="7712075" y="32496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70" name="Rectangle 58"/>
          <p:cNvSpPr>
            <a:spLocks noChangeArrowheads="1"/>
          </p:cNvSpPr>
          <p:nvPr/>
        </p:nvSpPr>
        <p:spPr bwMode="auto">
          <a:xfrm>
            <a:off x="2420938" y="5392738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71" name="Rectangle 59"/>
          <p:cNvSpPr>
            <a:spLocks noChangeArrowheads="1"/>
          </p:cNvSpPr>
          <p:nvPr/>
        </p:nvSpPr>
        <p:spPr bwMode="auto">
          <a:xfrm>
            <a:off x="3914775" y="5035550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72" name="Rectangle 60"/>
          <p:cNvSpPr>
            <a:spLocks noChangeArrowheads="1"/>
          </p:cNvSpPr>
          <p:nvPr/>
        </p:nvSpPr>
        <p:spPr bwMode="auto">
          <a:xfrm>
            <a:off x="3619500" y="582612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73" name="Rectangle 61"/>
          <p:cNvSpPr>
            <a:spLocks noChangeArrowheads="1"/>
          </p:cNvSpPr>
          <p:nvPr/>
        </p:nvSpPr>
        <p:spPr bwMode="auto">
          <a:xfrm>
            <a:off x="8572500" y="2292350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74" name="Rectangle 62"/>
          <p:cNvSpPr>
            <a:spLocks noChangeArrowheads="1"/>
          </p:cNvSpPr>
          <p:nvPr/>
        </p:nvSpPr>
        <p:spPr bwMode="auto">
          <a:xfrm>
            <a:off x="8555038" y="3233738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75" name="Rectangle 63"/>
          <p:cNvSpPr>
            <a:spLocks noChangeArrowheads="1"/>
          </p:cNvSpPr>
          <p:nvPr/>
        </p:nvSpPr>
        <p:spPr bwMode="auto">
          <a:xfrm>
            <a:off x="3343275" y="5019675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2976" name="Rectangle 6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sp>
        <p:nvSpPr>
          <p:cNvPr id="252977" name="Line 65"/>
          <p:cNvSpPr>
            <a:spLocks noChangeShapeType="1"/>
          </p:cNvSpPr>
          <p:nvPr/>
        </p:nvSpPr>
        <p:spPr bwMode="auto">
          <a:xfrm>
            <a:off x="457200" y="3124200"/>
            <a:ext cx="82296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78" name="Rectangle 66"/>
          <p:cNvSpPr>
            <a:spLocks noChangeArrowheads="1"/>
          </p:cNvSpPr>
          <p:nvPr/>
        </p:nvSpPr>
        <p:spPr bwMode="auto">
          <a:xfrm>
            <a:off x="1682750" y="5035550"/>
            <a:ext cx="4594225" cy="17526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Line 2"/>
          <p:cNvSpPr>
            <a:spLocks noChangeShapeType="1"/>
          </p:cNvSpPr>
          <p:nvPr/>
        </p:nvSpPr>
        <p:spPr bwMode="auto">
          <a:xfrm>
            <a:off x="2711450" y="2301875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55" name="Rectangle 17"/>
          <p:cNvSpPr>
            <a:spLocks noChangeArrowheads="1"/>
          </p:cNvSpPr>
          <p:nvPr/>
        </p:nvSpPr>
        <p:spPr bwMode="auto">
          <a:xfrm>
            <a:off x="331788" y="1866900"/>
            <a:ext cx="18923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800">
                <a:solidFill>
                  <a:schemeClr val="tx2"/>
                </a:solidFill>
              </a:rPr>
              <a:t>∑</a:t>
            </a:r>
            <a:r>
              <a:rPr lang="en-CA" altLang="en-US" sz="4800" baseline="-25000">
                <a:solidFill>
                  <a:schemeClr val="tx2"/>
                </a:solidFill>
              </a:rPr>
              <a:t>i=</a:t>
            </a:r>
            <a:r>
              <a:rPr lang="en-US" altLang="en-US" sz="4800" baseline="-25000">
                <a:solidFill>
                  <a:schemeClr val="tx2"/>
                </a:solidFill>
              </a:rPr>
              <a:t>0</a:t>
            </a:r>
            <a:r>
              <a:rPr lang="en-CA" altLang="en-US" sz="4800" baseline="-25000">
                <a:solidFill>
                  <a:schemeClr val="tx2"/>
                </a:solidFill>
              </a:rPr>
              <a:t>..n</a:t>
            </a:r>
            <a:r>
              <a:rPr lang="en-CA" altLang="en-US" sz="4000">
                <a:solidFill>
                  <a:schemeClr val="tx2"/>
                </a:solidFill>
              </a:rPr>
              <a:t> </a:t>
            </a:r>
            <a:r>
              <a:rPr lang="en-CA" altLang="en-US" sz="4000" baseline="-25000">
                <a:solidFill>
                  <a:schemeClr val="tx2"/>
                </a:solidFill>
              </a:rPr>
              <a:t> </a:t>
            </a:r>
            <a:r>
              <a:rPr lang="en-US" altLang="en-US" sz="4000" i="1">
                <a:solidFill>
                  <a:schemeClr val="tx2"/>
                </a:solidFill>
              </a:rPr>
              <a:t>r</a:t>
            </a:r>
            <a:r>
              <a:rPr lang="en-US" altLang="en-US" sz="4000" i="1" baseline="30000">
                <a:solidFill>
                  <a:schemeClr val="tx2"/>
                </a:solidFill>
              </a:rPr>
              <a:t>i</a:t>
            </a:r>
            <a:endParaRPr lang="en-CA" altLang="en-US" sz="4000" i="1" baseline="30000">
              <a:solidFill>
                <a:schemeClr val="tx2"/>
              </a:solidFill>
            </a:endParaRPr>
          </a:p>
        </p:txBody>
      </p:sp>
      <p:sp>
        <p:nvSpPr>
          <p:cNvPr id="253956" name="Rectangle 18"/>
          <p:cNvSpPr>
            <a:spLocks noChangeArrowheads="1"/>
          </p:cNvSpPr>
          <p:nvPr/>
        </p:nvSpPr>
        <p:spPr bwMode="auto">
          <a:xfrm>
            <a:off x="2905125" y="1589088"/>
            <a:ext cx="2174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57" name="Rectangle 19"/>
          <p:cNvSpPr>
            <a:spLocks noChangeArrowheads="1"/>
          </p:cNvSpPr>
          <p:nvPr/>
        </p:nvSpPr>
        <p:spPr bwMode="auto">
          <a:xfrm>
            <a:off x="4275138" y="1589088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58" name="Rectangle 20"/>
          <p:cNvSpPr>
            <a:spLocks noChangeArrowheads="1"/>
          </p:cNvSpPr>
          <p:nvPr/>
        </p:nvSpPr>
        <p:spPr bwMode="auto">
          <a:xfrm>
            <a:off x="3198813" y="2379663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59" name="Rectangle 21"/>
          <p:cNvSpPr>
            <a:spLocks noChangeArrowheads="1"/>
          </p:cNvSpPr>
          <p:nvPr/>
        </p:nvSpPr>
        <p:spPr bwMode="auto">
          <a:xfrm>
            <a:off x="3979863" y="2379663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60" name="Rectangle 29"/>
          <p:cNvSpPr>
            <a:spLocks noChangeArrowheads="1"/>
          </p:cNvSpPr>
          <p:nvPr/>
        </p:nvSpPr>
        <p:spPr bwMode="auto">
          <a:xfrm>
            <a:off x="3124200" y="154463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61" name="Rectangle 30"/>
          <p:cNvSpPr>
            <a:spLocks noChangeArrowheads="1"/>
          </p:cNvSpPr>
          <p:nvPr/>
        </p:nvSpPr>
        <p:spPr bwMode="auto">
          <a:xfrm>
            <a:off x="3508375" y="154463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62" name="Rectangle 58"/>
          <p:cNvSpPr>
            <a:spLocks noChangeArrowheads="1"/>
          </p:cNvSpPr>
          <p:nvPr/>
        </p:nvSpPr>
        <p:spPr bwMode="auto">
          <a:xfrm>
            <a:off x="2362200" y="1881188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63" name="Rectangle 59"/>
          <p:cNvSpPr>
            <a:spLocks noChangeArrowheads="1"/>
          </p:cNvSpPr>
          <p:nvPr/>
        </p:nvSpPr>
        <p:spPr bwMode="auto">
          <a:xfrm>
            <a:off x="3914775" y="1524000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64" name="Rectangle 60"/>
          <p:cNvSpPr>
            <a:spLocks noChangeArrowheads="1"/>
          </p:cNvSpPr>
          <p:nvPr/>
        </p:nvSpPr>
        <p:spPr bwMode="auto">
          <a:xfrm>
            <a:off x="3619500" y="231457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65" name="Rectangle 63"/>
          <p:cNvSpPr>
            <a:spLocks noChangeArrowheads="1"/>
          </p:cNvSpPr>
          <p:nvPr/>
        </p:nvSpPr>
        <p:spPr bwMode="auto">
          <a:xfrm>
            <a:off x="3343275" y="1508125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3966" name="Rectangle 6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sp>
        <p:nvSpPr>
          <p:cNvPr id="253967" name="Rectangle 66"/>
          <p:cNvSpPr>
            <a:spLocks noChangeArrowheads="1"/>
          </p:cNvSpPr>
          <p:nvPr/>
        </p:nvSpPr>
        <p:spPr bwMode="auto">
          <a:xfrm>
            <a:off x="152400" y="1409700"/>
            <a:ext cx="6124575" cy="18669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53968" name="Text Box 67"/>
          <p:cNvSpPr txBox="1">
            <a:spLocks noChangeArrowheads="1"/>
          </p:cNvSpPr>
          <p:nvPr/>
        </p:nvSpPr>
        <p:spPr bwMode="auto">
          <a:xfrm>
            <a:off x="6324600" y="1181100"/>
            <a:ext cx="22574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When </a:t>
            </a:r>
            <a:r>
              <a:rPr lang="en-US" altLang="en-US" sz="3600" i="1">
                <a:solidFill>
                  <a:schemeClr val="tx2"/>
                </a:solidFill>
              </a:rPr>
              <a:t>r</a:t>
            </a:r>
            <a:r>
              <a:rPr lang="en-US" altLang="en-US" sz="3600">
                <a:solidFill>
                  <a:schemeClr val="tx2"/>
                </a:solidFill>
              </a:rPr>
              <a:t>&gt;1</a:t>
            </a: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grpSp>
        <p:nvGrpSpPr>
          <p:cNvPr id="253969" name="Group 68"/>
          <p:cNvGrpSpPr>
            <a:grpSpLocks/>
          </p:cNvGrpSpPr>
          <p:nvPr/>
        </p:nvGrpSpPr>
        <p:grpSpPr bwMode="auto">
          <a:xfrm>
            <a:off x="8458200" y="1593850"/>
            <a:ext cx="401638" cy="1143000"/>
            <a:chOff x="5760" y="720"/>
            <a:chExt cx="1021" cy="2477"/>
          </a:xfrm>
        </p:grpSpPr>
        <p:grpSp>
          <p:nvGrpSpPr>
            <p:cNvPr id="253971" name="Group 6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53975" name="Freeform 7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6" name="Freeform 7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7" name="Freeform 7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8" name="Freeform 7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9" name="Freeform 7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0" name="Freeform 7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3972" name="Group 7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53973" name="Freeform 7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4" name="Oval 7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pic>
        <p:nvPicPr>
          <p:cNvPr id="253970" name="Picture 79" descr="sumG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581400"/>
            <a:ext cx="46402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Line 2"/>
          <p:cNvSpPr>
            <a:spLocks noChangeShapeType="1"/>
          </p:cNvSpPr>
          <p:nvPr/>
        </p:nvSpPr>
        <p:spPr bwMode="auto">
          <a:xfrm>
            <a:off x="2711450" y="2301875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79" name="Rectangle 3"/>
          <p:cNvSpPr>
            <a:spLocks noChangeArrowheads="1"/>
          </p:cNvSpPr>
          <p:nvPr/>
        </p:nvSpPr>
        <p:spPr bwMode="auto">
          <a:xfrm>
            <a:off x="333375" y="1866900"/>
            <a:ext cx="18923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800">
                <a:solidFill>
                  <a:schemeClr val="tx2"/>
                </a:solidFill>
              </a:rPr>
              <a:t>∑</a:t>
            </a:r>
            <a:r>
              <a:rPr lang="en-CA" altLang="en-US" sz="4800" baseline="-25000">
                <a:solidFill>
                  <a:schemeClr val="tx2"/>
                </a:solidFill>
              </a:rPr>
              <a:t>i=</a:t>
            </a:r>
            <a:r>
              <a:rPr lang="en-US" altLang="en-US" sz="4800" baseline="-25000">
                <a:solidFill>
                  <a:schemeClr val="tx2"/>
                </a:solidFill>
              </a:rPr>
              <a:t>0</a:t>
            </a:r>
            <a:r>
              <a:rPr lang="en-CA" altLang="en-US" sz="4800" baseline="-25000">
                <a:solidFill>
                  <a:schemeClr val="tx2"/>
                </a:solidFill>
              </a:rPr>
              <a:t>..n</a:t>
            </a:r>
            <a:r>
              <a:rPr lang="en-CA" altLang="en-US" sz="4000">
                <a:solidFill>
                  <a:schemeClr val="tx2"/>
                </a:solidFill>
              </a:rPr>
              <a:t> </a:t>
            </a:r>
            <a:r>
              <a:rPr lang="en-CA" altLang="en-US" sz="4000" baseline="-25000">
                <a:solidFill>
                  <a:schemeClr val="tx2"/>
                </a:solidFill>
              </a:rPr>
              <a:t> </a:t>
            </a:r>
            <a:r>
              <a:rPr lang="en-US" altLang="en-US" sz="4000" i="1">
                <a:solidFill>
                  <a:schemeClr val="tx2"/>
                </a:solidFill>
              </a:rPr>
              <a:t>r</a:t>
            </a:r>
            <a:r>
              <a:rPr lang="en-US" altLang="en-US" sz="4000" i="1" baseline="30000">
                <a:solidFill>
                  <a:schemeClr val="tx2"/>
                </a:solidFill>
              </a:rPr>
              <a:t>i</a:t>
            </a:r>
            <a:endParaRPr lang="en-CA" altLang="en-US" sz="4000" i="1" baseline="30000">
              <a:solidFill>
                <a:schemeClr val="tx2"/>
              </a:solidFill>
            </a:endParaRPr>
          </a:p>
        </p:txBody>
      </p:sp>
      <p:sp>
        <p:nvSpPr>
          <p:cNvPr id="254980" name="Rectangle 4"/>
          <p:cNvSpPr>
            <a:spLocks noChangeArrowheads="1"/>
          </p:cNvSpPr>
          <p:nvPr/>
        </p:nvSpPr>
        <p:spPr bwMode="auto">
          <a:xfrm>
            <a:off x="2906713" y="1589088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81" name="Rectangle 5"/>
          <p:cNvSpPr>
            <a:spLocks noChangeArrowheads="1"/>
          </p:cNvSpPr>
          <p:nvPr/>
        </p:nvSpPr>
        <p:spPr bwMode="auto">
          <a:xfrm>
            <a:off x="4275138" y="1589088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82" name="Rectangle 6"/>
          <p:cNvSpPr>
            <a:spLocks noChangeArrowheads="1"/>
          </p:cNvSpPr>
          <p:nvPr/>
        </p:nvSpPr>
        <p:spPr bwMode="auto">
          <a:xfrm>
            <a:off x="3200400" y="2379663"/>
            <a:ext cx="2174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83" name="Rectangle 7"/>
          <p:cNvSpPr>
            <a:spLocks noChangeArrowheads="1"/>
          </p:cNvSpPr>
          <p:nvPr/>
        </p:nvSpPr>
        <p:spPr bwMode="auto">
          <a:xfrm>
            <a:off x="3979863" y="2379663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84" name="Rectangle 8"/>
          <p:cNvSpPr>
            <a:spLocks noChangeArrowheads="1"/>
          </p:cNvSpPr>
          <p:nvPr/>
        </p:nvSpPr>
        <p:spPr bwMode="auto">
          <a:xfrm>
            <a:off x="3124200" y="154463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85" name="Rectangle 9"/>
          <p:cNvSpPr>
            <a:spLocks noChangeArrowheads="1"/>
          </p:cNvSpPr>
          <p:nvPr/>
        </p:nvSpPr>
        <p:spPr bwMode="auto">
          <a:xfrm>
            <a:off x="3508375" y="154463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86" name="Rectangle 10"/>
          <p:cNvSpPr>
            <a:spLocks noChangeArrowheads="1"/>
          </p:cNvSpPr>
          <p:nvPr/>
        </p:nvSpPr>
        <p:spPr bwMode="auto">
          <a:xfrm>
            <a:off x="2362200" y="1881188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87" name="Rectangle 11"/>
          <p:cNvSpPr>
            <a:spLocks noChangeArrowheads="1"/>
          </p:cNvSpPr>
          <p:nvPr/>
        </p:nvSpPr>
        <p:spPr bwMode="auto">
          <a:xfrm>
            <a:off x="3914775" y="1524000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88" name="Rectangle 12"/>
          <p:cNvSpPr>
            <a:spLocks noChangeArrowheads="1"/>
          </p:cNvSpPr>
          <p:nvPr/>
        </p:nvSpPr>
        <p:spPr bwMode="auto">
          <a:xfrm>
            <a:off x="3619500" y="231457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89" name="Rectangle 13"/>
          <p:cNvSpPr>
            <a:spLocks noChangeArrowheads="1"/>
          </p:cNvSpPr>
          <p:nvPr/>
        </p:nvSpPr>
        <p:spPr bwMode="auto">
          <a:xfrm>
            <a:off x="3343275" y="1508125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4990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pic>
        <p:nvPicPr>
          <p:cNvPr id="254991" name="Picture 28" descr="sumG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581400"/>
            <a:ext cx="46402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4992" name="Rectangle 29"/>
          <p:cNvSpPr>
            <a:spLocks noChangeArrowheads="1"/>
          </p:cNvSpPr>
          <p:nvPr/>
        </p:nvSpPr>
        <p:spPr bwMode="auto">
          <a:xfrm>
            <a:off x="4745038" y="1936750"/>
            <a:ext cx="148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r>
              <a:rPr lang="en-US" altLang="en-US" sz="440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CA" altLang="en-US" sz="4400">
                <a:solidFill>
                  <a:schemeClr val="tx2"/>
                </a:solidFill>
                <a:cs typeface="Times New Roman" pitchFamily="18" charset="0"/>
              </a:rPr>
              <a:t>θ</a:t>
            </a:r>
            <a:r>
              <a:rPr lang="en-US" altLang="en-US" sz="4400">
                <a:solidFill>
                  <a:schemeClr val="tx2"/>
                </a:solidFill>
                <a:cs typeface="Times New Roman" pitchFamily="18" charset="0"/>
              </a:rPr>
              <a:t>(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r>
              <a:rPr lang="en-CA" altLang="en-US" sz="4400" i="1" baseline="30000">
                <a:solidFill>
                  <a:schemeClr val="tx2"/>
                </a:solidFill>
              </a:rPr>
              <a:t>n</a:t>
            </a:r>
            <a:r>
              <a:rPr lang="en-US" altLang="en-US" sz="4400">
                <a:solidFill>
                  <a:schemeClr val="tx2"/>
                </a:solidFill>
                <a:cs typeface="Times New Roman" pitchFamily="18" charset="0"/>
              </a:rPr>
              <a:t>)</a:t>
            </a:r>
            <a:endParaRPr lang="en-CA" altLang="en-US" sz="4400">
              <a:solidFill>
                <a:schemeClr val="tx2"/>
              </a:solidFill>
              <a:cs typeface="Times New Roman" pitchFamily="18" charset="0"/>
            </a:endParaRPr>
          </a:p>
        </p:txBody>
      </p:sp>
      <p:sp>
        <p:nvSpPr>
          <p:cNvPr id="254993" name="Text Box 30"/>
          <p:cNvSpPr txBox="1">
            <a:spLocks noChangeArrowheads="1"/>
          </p:cNvSpPr>
          <p:nvPr/>
        </p:nvSpPr>
        <p:spPr bwMode="auto">
          <a:xfrm>
            <a:off x="6351588" y="1858963"/>
            <a:ext cx="28352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latin typeface="Arial Rounded MT Bold" pitchFamily="34" charset="0"/>
              </a:rPr>
              <a:t>Biggest Term</a:t>
            </a:r>
            <a:endParaRPr lang="en-CA" altLang="en-US">
              <a:solidFill>
                <a:schemeClr val="hlink"/>
              </a:solidFill>
              <a:latin typeface="Arial Rounded MT Bold" pitchFamily="34" charset="0"/>
            </a:endParaRPr>
          </a:p>
        </p:txBody>
      </p:sp>
      <p:sp>
        <p:nvSpPr>
          <p:cNvPr id="254994" name="Freeform 31"/>
          <p:cNvSpPr>
            <a:spLocks/>
          </p:cNvSpPr>
          <p:nvPr/>
        </p:nvSpPr>
        <p:spPr bwMode="auto">
          <a:xfrm>
            <a:off x="5876925" y="1771650"/>
            <a:ext cx="609600" cy="241300"/>
          </a:xfrm>
          <a:custGeom>
            <a:avLst/>
            <a:gdLst>
              <a:gd name="T0" fmla="*/ 967740000 w 384"/>
              <a:gd name="T1" fmla="*/ 262096250 h 152"/>
              <a:gd name="T2" fmla="*/ 362902500 w 384"/>
              <a:gd name="T3" fmla="*/ 20161250 h 152"/>
              <a:gd name="T4" fmla="*/ 0 w 384"/>
              <a:gd name="T5" fmla="*/ 383063750 h 152"/>
              <a:gd name="T6" fmla="*/ 0 60000 65536"/>
              <a:gd name="T7" fmla="*/ 0 60000 65536"/>
              <a:gd name="T8" fmla="*/ 0 60000 65536"/>
              <a:gd name="T9" fmla="*/ 0 w 384"/>
              <a:gd name="T10" fmla="*/ 0 h 152"/>
              <a:gd name="T11" fmla="*/ 384 w 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152">
                <a:moveTo>
                  <a:pt x="384" y="104"/>
                </a:moveTo>
                <a:cubicBezTo>
                  <a:pt x="296" y="52"/>
                  <a:pt x="208" y="0"/>
                  <a:pt x="144" y="8"/>
                </a:cubicBezTo>
                <a:cubicBezTo>
                  <a:pt x="80" y="16"/>
                  <a:pt x="40" y="84"/>
                  <a:pt x="0" y="152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5" name="Text Box 32"/>
          <p:cNvSpPr txBox="1">
            <a:spLocks noChangeArrowheads="1"/>
          </p:cNvSpPr>
          <p:nvPr/>
        </p:nvSpPr>
        <p:spPr bwMode="auto">
          <a:xfrm>
            <a:off x="6334125" y="1219200"/>
            <a:ext cx="20542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When </a:t>
            </a:r>
            <a:r>
              <a:rPr lang="en-US" altLang="en-US" sz="3600" i="1">
                <a:solidFill>
                  <a:schemeClr val="tx2"/>
                </a:solidFill>
              </a:rPr>
              <a:t>r</a:t>
            </a:r>
            <a:r>
              <a:rPr lang="en-US" altLang="en-US" sz="3600">
                <a:solidFill>
                  <a:schemeClr val="tx2"/>
                </a:solidFill>
              </a:rPr>
              <a:t>&gt;1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254996" name="Rectangle 36"/>
          <p:cNvSpPr>
            <a:spLocks noChangeArrowheads="1"/>
          </p:cNvSpPr>
          <p:nvPr/>
        </p:nvSpPr>
        <p:spPr bwMode="auto">
          <a:xfrm>
            <a:off x="152400" y="1409700"/>
            <a:ext cx="6124575" cy="18669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6002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09" name="Clip" r:id="rId3" imgW="3124335" imgH="2295457" progId="MS_ClipArt_Gallery.2">
                  <p:embed/>
                </p:oleObj>
              </mc:Choice>
              <mc:Fallback>
                <p:oleObj name="Clip" r:id="rId3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6003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10" name="Equation" r:id="rId5" imgW="95216" imgH="199957" progId="Equation.3">
                  <p:embed/>
                </p:oleObj>
              </mc:Choice>
              <mc:Fallback>
                <p:oleObj name="Equation" r:id="rId5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6004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091113" cy="173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+. . .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n</a:t>
            </a:r>
            <a:endParaRPr lang="en-US" altLang="en-US" sz="2800" baseline="30000">
              <a:solidFill>
                <a:schemeClr val="accent2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=  </a:t>
            </a:r>
            <a:r>
              <a:rPr lang="en-US" altLang="en-US" sz="4400">
                <a:solidFill>
                  <a:schemeClr val="hlink"/>
                </a:solidFill>
                <a:latin typeface="Symbol" pitchFamily="18" charset="2"/>
              </a:rPr>
              <a:t>Q</a:t>
            </a:r>
            <a:r>
              <a:rPr lang="en-US" altLang="en-US" sz="4400">
                <a:solidFill>
                  <a:schemeClr val="hlink"/>
                </a:solidFill>
              </a:rPr>
              <a:t>(biggest term)</a:t>
            </a:r>
            <a:endParaRPr lang="en-CA" altLang="en-US" sz="4400">
              <a:solidFill>
                <a:schemeClr val="hlink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 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256005" name="Text Box 5"/>
          <p:cNvSpPr txBox="1">
            <a:spLocks noChangeArrowheads="1"/>
          </p:cNvSpPr>
          <p:nvPr/>
        </p:nvSpPr>
        <p:spPr bwMode="auto">
          <a:xfrm>
            <a:off x="3505200" y="1447800"/>
            <a:ext cx="5006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Geometric Increasing</a:t>
            </a:r>
            <a:endParaRPr lang="en-CA" altLang="en-US" sz="4400">
              <a:solidFill>
                <a:schemeClr val="tx2"/>
              </a:solidFill>
            </a:endParaRPr>
          </a:p>
        </p:txBody>
      </p:sp>
      <p:sp>
        <p:nvSpPr>
          <p:cNvPr id="502790" name="Text Box 6"/>
          <p:cNvSpPr txBox="1">
            <a:spLocks noChangeArrowheads="1"/>
          </p:cNvSpPr>
          <p:nvPr/>
        </p:nvSpPr>
        <p:spPr bwMode="auto">
          <a:xfrm>
            <a:off x="2362200" y="5897563"/>
            <a:ext cx="7315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True when ever terms increase quickly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2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790" grpId="0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28600" y="3429000"/>
            <a:ext cx="89154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#  of elements  </a:t>
            </a:r>
            <a:r>
              <a:rPr lang="en-US" altLang="en-US" smtClean="0">
                <a:solidFill>
                  <a:schemeClr val="accent2"/>
                </a:solidFill>
              </a:rPr>
              <a:t>= n = 10 elements</a:t>
            </a:r>
          </a:p>
          <a:p>
            <a:pPr eaLnBrk="1" hangingPunct="1"/>
            <a:endParaRPr lang="en-US" altLang="en-US" smtClean="0"/>
          </a:p>
        </p:txBody>
      </p:sp>
      <p:grpSp>
        <p:nvGrpSpPr>
          <p:cNvPr id="26628" name="Group 4"/>
          <p:cNvGrpSpPr>
            <a:grpSpLocks/>
          </p:cNvGrpSpPr>
          <p:nvPr/>
        </p:nvGrpSpPr>
        <p:grpSpPr bwMode="auto">
          <a:xfrm>
            <a:off x="2830513" y="2306638"/>
            <a:ext cx="3341687" cy="455612"/>
            <a:chOff x="2160" y="2740"/>
            <a:chExt cx="2105" cy="287"/>
          </a:xfrm>
        </p:grpSpPr>
        <p:sp>
          <p:nvSpPr>
            <p:cNvPr id="26643" name="Rectangle 5"/>
            <p:cNvSpPr>
              <a:spLocks noChangeAspect="1" noChangeArrowheads="1"/>
            </p:cNvSpPr>
            <p:nvPr/>
          </p:nvSpPr>
          <p:spPr bwMode="auto">
            <a:xfrm>
              <a:off x="2160" y="2784"/>
              <a:ext cx="2098" cy="237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latin typeface="Tahoma" pitchFamily="34" charset="0"/>
                </a:rPr>
                <a:t>14,23,25,30,31,52,62,79,88,98</a:t>
              </a:r>
              <a:endParaRPr lang="en-CA" altLang="en-US" sz="1800">
                <a:latin typeface="Tahoma" pitchFamily="34" charset="0"/>
              </a:endParaRPr>
            </a:p>
          </p:txBody>
        </p:sp>
        <p:sp>
          <p:nvSpPr>
            <p:cNvPr id="26644" name="Rectangle 6"/>
            <p:cNvSpPr>
              <a:spLocks noChangeAspect="1" noChangeArrowheads="1"/>
            </p:cNvSpPr>
            <p:nvPr/>
          </p:nvSpPr>
          <p:spPr bwMode="auto">
            <a:xfrm>
              <a:off x="2160" y="2740"/>
              <a:ext cx="2105" cy="287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6629" name="Text Box 7"/>
          <p:cNvSpPr txBox="1">
            <a:spLocks noChangeArrowheads="1"/>
          </p:cNvSpPr>
          <p:nvPr/>
        </p:nvSpPr>
        <p:spPr bwMode="auto">
          <a:xfrm>
            <a:off x="4260850" y="1390650"/>
            <a:ext cx="590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10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6630" name="AutoShape 8"/>
          <p:cNvSpPr>
            <a:spLocks/>
          </p:cNvSpPr>
          <p:nvPr/>
        </p:nvSpPr>
        <p:spPr bwMode="auto">
          <a:xfrm rot="5400000" flipV="1">
            <a:off x="4419600" y="476250"/>
            <a:ext cx="304800" cy="3200400"/>
          </a:xfrm>
          <a:prstGeom prst="leftBrace">
            <a:avLst>
              <a:gd name="adj1" fmla="val 87500"/>
              <a:gd name="adj2" fmla="val 50000"/>
            </a:avLst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6631" name="Text Box 9"/>
          <p:cNvSpPr txBox="1">
            <a:spLocks noChangeArrowheads="1"/>
          </p:cNvSpPr>
          <p:nvPr/>
        </p:nvSpPr>
        <p:spPr bwMode="auto">
          <a:xfrm>
            <a:off x="2971800" y="4743450"/>
            <a:ext cx="31892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Is this reasonable?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6632" name="Group 10"/>
          <p:cNvGrpSpPr>
            <a:grpSpLocks/>
          </p:cNvGrpSpPr>
          <p:nvPr/>
        </p:nvGrpSpPr>
        <p:grpSpPr bwMode="auto">
          <a:xfrm>
            <a:off x="6324600" y="4724400"/>
            <a:ext cx="401638" cy="1143000"/>
            <a:chOff x="5760" y="720"/>
            <a:chExt cx="1021" cy="2477"/>
          </a:xfrm>
        </p:grpSpPr>
        <p:grpSp>
          <p:nvGrpSpPr>
            <p:cNvPr id="26633" name="Group 1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6637" name="Freeform 1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" name="Freeform 1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" name="Freeform 1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0" name="Freeform 1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1" name="Freeform 1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2" name="Freeform 1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634" name="Group 1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6635" name="Freeform 1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6" name="Oval 2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3"/>
          <p:cNvSpPr>
            <a:spLocks noChangeArrowheads="1"/>
          </p:cNvSpPr>
          <p:nvPr/>
        </p:nvSpPr>
        <p:spPr bwMode="auto">
          <a:xfrm>
            <a:off x="333375" y="1866900"/>
            <a:ext cx="18923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800">
                <a:solidFill>
                  <a:schemeClr val="tx2"/>
                </a:solidFill>
              </a:rPr>
              <a:t>∑</a:t>
            </a:r>
            <a:r>
              <a:rPr lang="en-CA" altLang="en-US" sz="4800" baseline="-25000">
                <a:solidFill>
                  <a:schemeClr val="tx2"/>
                </a:solidFill>
              </a:rPr>
              <a:t>i=</a:t>
            </a:r>
            <a:r>
              <a:rPr lang="en-US" altLang="en-US" sz="4800" baseline="-25000">
                <a:solidFill>
                  <a:schemeClr val="tx2"/>
                </a:solidFill>
              </a:rPr>
              <a:t>0</a:t>
            </a:r>
            <a:r>
              <a:rPr lang="en-CA" altLang="en-US" sz="4800" baseline="-25000">
                <a:solidFill>
                  <a:schemeClr val="tx2"/>
                </a:solidFill>
              </a:rPr>
              <a:t>..n</a:t>
            </a:r>
            <a:r>
              <a:rPr lang="en-CA" altLang="en-US" sz="4000">
                <a:solidFill>
                  <a:schemeClr val="tx2"/>
                </a:solidFill>
              </a:rPr>
              <a:t> </a:t>
            </a:r>
            <a:r>
              <a:rPr lang="en-CA" altLang="en-US" sz="4000" baseline="-25000">
                <a:solidFill>
                  <a:schemeClr val="tx2"/>
                </a:solidFill>
              </a:rPr>
              <a:t> </a:t>
            </a:r>
            <a:r>
              <a:rPr lang="en-US" altLang="en-US" sz="4000" i="1">
                <a:solidFill>
                  <a:schemeClr val="tx2"/>
                </a:solidFill>
              </a:rPr>
              <a:t>r</a:t>
            </a:r>
            <a:r>
              <a:rPr lang="en-US" altLang="en-US" sz="4000" i="1" baseline="30000">
                <a:solidFill>
                  <a:schemeClr val="tx2"/>
                </a:solidFill>
              </a:rPr>
              <a:t>i</a:t>
            </a:r>
            <a:endParaRPr lang="en-CA" altLang="en-US" sz="4000" i="1" baseline="30000">
              <a:solidFill>
                <a:schemeClr val="tx2"/>
              </a:solidFill>
            </a:endParaRPr>
          </a:p>
        </p:txBody>
      </p:sp>
      <p:sp>
        <p:nvSpPr>
          <p:cNvPr id="257027" name="Rectangle 10"/>
          <p:cNvSpPr>
            <a:spLocks noChangeArrowheads="1"/>
          </p:cNvSpPr>
          <p:nvPr/>
        </p:nvSpPr>
        <p:spPr bwMode="auto">
          <a:xfrm>
            <a:off x="2362200" y="1881188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7028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sp>
        <p:nvSpPr>
          <p:cNvPr id="257029" name="Rectangle 15"/>
          <p:cNvSpPr>
            <a:spLocks noChangeArrowheads="1"/>
          </p:cNvSpPr>
          <p:nvPr/>
        </p:nvSpPr>
        <p:spPr bwMode="auto">
          <a:xfrm>
            <a:off x="152400" y="1409700"/>
            <a:ext cx="6124575" cy="18669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57030" name="Text Box 16"/>
          <p:cNvSpPr txBox="1">
            <a:spLocks noChangeArrowheads="1"/>
          </p:cNvSpPr>
          <p:nvPr/>
        </p:nvSpPr>
        <p:spPr bwMode="auto">
          <a:xfrm>
            <a:off x="6324600" y="1181100"/>
            <a:ext cx="22574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When </a:t>
            </a:r>
            <a:r>
              <a:rPr lang="en-US" altLang="en-US" sz="3600" i="1">
                <a:solidFill>
                  <a:schemeClr val="tx2"/>
                </a:solidFill>
              </a:rPr>
              <a:t>r</a:t>
            </a:r>
            <a:r>
              <a:rPr lang="en-US" altLang="en-US" sz="3600">
                <a:solidFill>
                  <a:schemeClr val="tx2"/>
                </a:solidFill>
              </a:rPr>
              <a:t>&lt;1</a:t>
            </a: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grpSp>
        <p:nvGrpSpPr>
          <p:cNvPr id="257031" name="Group 17"/>
          <p:cNvGrpSpPr>
            <a:grpSpLocks/>
          </p:cNvGrpSpPr>
          <p:nvPr/>
        </p:nvGrpSpPr>
        <p:grpSpPr bwMode="auto">
          <a:xfrm>
            <a:off x="8458200" y="1593850"/>
            <a:ext cx="401638" cy="1143000"/>
            <a:chOff x="5760" y="720"/>
            <a:chExt cx="1021" cy="2477"/>
          </a:xfrm>
        </p:grpSpPr>
        <p:grpSp>
          <p:nvGrpSpPr>
            <p:cNvPr id="257042" name="Group 1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57046" name="Freeform 1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7" name="Freeform 2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8" name="Freeform 2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9" name="Freeform 2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50" name="Freeform 2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51" name="Freeform 2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043" name="Group 2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57044" name="Freeform 2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5" name="Oval 2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57032" name="Line 30"/>
          <p:cNvSpPr>
            <a:spLocks noChangeShapeType="1"/>
          </p:cNvSpPr>
          <p:nvPr/>
        </p:nvSpPr>
        <p:spPr bwMode="auto">
          <a:xfrm>
            <a:off x="2711450" y="2317750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3" name="Rectangle 31"/>
          <p:cNvSpPr>
            <a:spLocks noChangeArrowheads="1"/>
          </p:cNvSpPr>
          <p:nvPr/>
        </p:nvSpPr>
        <p:spPr bwMode="auto">
          <a:xfrm>
            <a:off x="2933700" y="1604963"/>
            <a:ext cx="1195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</a:rPr>
              <a:t>1     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7034" name="Rectangle 32"/>
          <p:cNvSpPr>
            <a:spLocks noChangeArrowheads="1"/>
          </p:cNvSpPr>
          <p:nvPr/>
        </p:nvSpPr>
        <p:spPr bwMode="auto">
          <a:xfrm>
            <a:off x="2881313" y="2395538"/>
            <a:ext cx="1195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</a:rPr>
              <a:t>1     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grpSp>
        <p:nvGrpSpPr>
          <p:cNvPr id="257035" name="Group 33"/>
          <p:cNvGrpSpPr>
            <a:grpSpLocks/>
          </p:cNvGrpSpPr>
          <p:nvPr/>
        </p:nvGrpSpPr>
        <p:grpSpPr bwMode="auto">
          <a:xfrm>
            <a:off x="4175125" y="1524000"/>
            <a:ext cx="549275" cy="433388"/>
            <a:chOff x="1968" y="3162"/>
            <a:chExt cx="346" cy="273"/>
          </a:xfrm>
        </p:grpSpPr>
        <p:sp>
          <p:nvSpPr>
            <p:cNvPr id="257039" name="Rectangle 34"/>
            <p:cNvSpPr>
              <a:spLocks noChangeArrowheads="1"/>
            </p:cNvSpPr>
            <p:nvPr/>
          </p:nvSpPr>
          <p:spPr bwMode="auto">
            <a:xfrm>
              <a:off x="1968" y="318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n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7040" name="Rectangle 35"/>
            <p:cNvSpPr>
              <a:spLocks noChangeArrowheads="1"/>
            </p:cNvSpPr>
            <p:nvPr/>
          </p:nvSpPr>
          <p:spPr bwMode="auto">
            <a:xfrm>
              <a:off x="2210" y="318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1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7041" name="Rectangle 36"/>
            <p:cNvSpPr>
              <a:spLocks noChangeArrowheads="1"/>
            </p:cNvSpPr>
            <p:nvPr/>
          </p:nvSpPr>
          <p:spPr bwMode="auto">
            <a:xfrm>
              <a:off x="2099" y="3162"/>
              <a:ext cx="1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</p:grpSp>
      <p:sp>
        <p:nvSpPr>
          <p:cNvPr id="257036" name="Rectangle 37"/>
          <p:cNvSpPr>
            <a:spLocks noChangeArrowheads="1"/>
          </p:cNvSpPr>
          <p:nvPr/>
        </p:nvSpPr>
        <p:spPr bwMode="auto">
          <a:xfrm>
            <a:off x="3352800" y="160972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7037" name="Rectangle 38"/>
          <p:cNvSpPr>
            <a:spLocks noChangeArrowheads="1"/>
          </p:cNvSpPr>
          <p:nvPr/>
        </p:nvSpPr>
        <p:spPr bwMode="auto">
          <a:xfrm>
            <a:off x="3351213" y="2371725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pic>
        <p:nvPicPr>
          <p:cNvPr id="257038" name="Picture 39" descr="sumG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581400"/>
            <a:ext cx="4724400" cy="311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/>
          <p:cNvSpPr>
            <a:spLocks noChangeArrowheads="1"/>
          </p:cNvSpPr>
          <p:nvPr/>
        </p:nvSpPr>
        <p:spPr bwMode="auto">
          <a:xfrm>
            <a:off x="333375" y="1866900"/>
            <a:ext cx="18923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800">
                <a:solidFill>
                  <a:schemeClr val="tx2"/>
                </a:solidFill>
              </a:rPr>
              <a:t>∑</a:t>
            </a:r>
            <a:r>
              <a:rPr lang="en-CA" altLang="en-US" sz="4800" baseline="-25000">
                <a:solidFill>
                  <a:schemeClr val="tx2"/>
                </a:solidFill>
              </a:rPr>
              <a:t>i=</a:t>
            </a:r>
            <a:r>
              <a:rPr lang="en-US" altLang="en-US" sz="4800" baseline="-25000">
                <a:solidFill>
                  <a:schemeClr val="tx2"/>
                </a:solidFill>
              </a:rPr>
              <a:t>0</a:t>
            </a:r>
            <a:r>
              <a:rPr lang="en-CA" altLang="en-US" sz="4800" baseline="-25000">
                <a:solidFill>
                  <a:schemeClr val="tx2"/>
                </a:solidFill>
              </a:rPr>
              <a:t>..n</a:t>
            </a:r>
            <a:r>
              <a:rPr lang="en-CA" altLang="en-US" sz="4000">
                <a:solidFill>
                  <a:schemeClr val="tx2"/>
                </a:solidFill>
              </a:rPr>
              <a:t> </a:t>
            </a:r>
            <a:r>
              <a:rPr lang="en-CA" altLang="en-US" sz="4000" baseline="-25000">
                <a:solidFill>
                  <a:schemeClr val="tx2"/>
                </a:solidFill>
              </a:rPr>
              <a:t> </a:t>
            </a:r>
            <a:r>
              <a:rPr lang="en-US" altLang="en-US" sz="4000" i="1">
                <a:solidFill>
                  <a:schemeClr val="tx2"/>
                </a:solidFill>
              </a:rPr>
              <a:t>r</a:t>
            </a:r>
            <a:r>
              <a:rPr lang="en-US" altLang="en-US" sz="4000" i="1" baseline="30000">
                <a:solidFill>
                  <a:schemeClr val="tx2"/>
                </a:solidFill>
              </a:rPr>
              <a:t>i</a:t>
            </a:r>
            <a:endParaRPr lang="en-CA" altLang="en-US" sz="4000" i="1" baseline="30000">
              <a:solidFill>
                <a:schemeClr val="tx2"/>
              </a:solidFill>
            </a:endParaRPr>
          </a:p>
        </p:txBody>
      </p:sp>
      <p:sp>
        <p:nvSpPr>
          <p:cNvPr id="258051" name="Rectangle 3"/>
          <p:cNvSpPr>
            <a:spLocks noChangeArrowheads="1"/>
          </p:cNvSpPr>
          <p:nvPr/>
        </p:nvSpPr>
        <p:spPr bwMode="auto">
          <a:xfrm>
            <a:off x="2362200" y="1881188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8052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sp>
        <p:nvSpPr>
          <p:cNvPr id="258053" name="Rectangle 5"/>
          <p:cNvSpPr>
            <a:spLocks noChangeArrowheads="1"/>
          </p:cNvSpPr>
          <p:nvPr/>
        </p:nvSpPr>
        <p:spPr bwMode="auto">
          <a:xfrm>
            <a:off x="152400" y="1409700"/>
            <a:ext cx="6124575" cy="18669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58054" name="Line 19"/>
          <p:cNvSpPr>
            <a:spLocks noChangeShapeType="1"/>
          </p:cNvSpPr>
          <p:nvPr/>
        </p:nvSpPr>
        <p:spPr bwMode="auto">
          <a:xfrm>
            <a:off x="2711450" y="2317750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8055" name="Rectangle 20"/>
          <p:cNvSpPr>
            <a:spLocks noChangeArrowheads="1"/>
          </p:cNvSpPr>
          <p:nvPr/>
        </p:nvSpPr>
        <p:spPr bwMode="auto">
          <a:xfrm>
            <a:off x="2933700" y="1604963"/>
            <a:ext cx="1195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</a:rPr>
              <a:t>1     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8056" name="Rectangle 21"/>
          <p:cNvSpPr>
            <a:spLocks noChangeArrowheads="1"/>
          </p:cNvSpPr>
          <p:nvPr/>
        </p:nvSpPr>
        <p:spPr bwMode="auto">
          <a:xfrm>
            <a:off x="2881313" y="2395538"/>
            <a:ext cx="1195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</a:rPr>
              <a:t>1     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grpSp>
        <p:nvGrpSpPr>
          <p:cNvPr id="258057" name="Group 22"/>
          <p:cNvGrpSpPr>
            <a:grpSpLocks/>
          </p:cNvGrpSpPr>
          <p:nvPr/>
        </p:nvGrpSpPr>
        <p:grpSpPr bwMode="auto">
          <a:xfrm>
            <a:off x="4175125" y="1524000"/>
            <a:ext cx="549275" cy="433388"/>
            <a:chOff x="1968" y="3162"/>
            <a:chExt cx="346" cy="273"/>
          </a:xfrm>
        </p:grpSpPr>
        <p:sp>
          <p:nvSpPr>
            <p:cNvPr id="258065" name="Rectangle 23"/>
            <p:cNvSpPr>
              <a:spLocks noChangeArrowheads="1"/>
            </p:cNvSpPr>
            <p:nvPr/>
          </p:nvSpPr>
          <p:spPr bwMode="auto">
            <a:xfrm>
              <a:off x="1968" y="318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n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8066" name="Rectangle 24"/>
            <p:cNvSpPr>
              <a:spLocks noChangeArrowheads="1"/>
            </p:cNvSpPr>
            <p:nvPr/>
          </p:nvSpPr>
          <p:spPr bwMode="auto">
            <a:xfrm>
              <a:off x="2210" y="318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1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258067" name="Rectangle 25"/>
            <p:cNvSpPr>
              <a:spLocks noChangeArrowheads="1"/>
            </p:cNvSpPr>
            <p:nvPr/>
          </p:nvSpPr>
          <p:spPr bwMode="auto">
            <a:xfrm>
              <a:off x="2099" y="3162"/>
              <a:ext cx="1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</p:grpSp>
      <p:sp>
        <p:nvSpPr>
          <p:cNvPr id="258058" name="Rectangle 26"/>
          <p:cNvSpPr>
            <a:spLocks noChangeArrowheads="1"/>
          </p:cNvSpPr>
          <p:nvPr/>
        </p:nvSpPr>
        <p:spPr bwMode="auto">
          <a:xfrm>
            <a:off x="3352800" y="160972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8059" name="Rectangle 27"/>
          <p:cNvSpPr>
            <a:spLocks noChangeArrowheads="1"/>
          </p:cNvSpPr>
          <p:nvPr/>
        </p:nvSpPr>
        <p:spPr bwMode="auto">
          <a:xfrm>
            <a:off x="3351213" y="2371725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258060" name="Rectangle 28"/>
          <p:cNvSpPr>
            <a:spLocks noChangeArrowheads="1"/>
          </p:cNvSpPr>
          <p:nvPr/>
        </p:nvSpPr>
        <p:spPr bwMode="auto">
          <a:xfrm>
            <a:off x="4806950" y="1936750"/>
            <a:ext cx="136525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r>
              <a:rPr lang="en-US" altLang="en-US" sz="440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CA" altLang="en-US" sz="4400">
                <a:solidFill>
                  <a:schemeClr val="tx2"/>
                </a:solidFill>
                <a:cs typeface="Times New Roman" pitchFamily="18" charset="0"/>
              </a:rPr>
              <a:t>θ</a:t>
            </a:r>
            <a:r>
              <a:rPr lang="en-US" altLang="en-US" sz="4400">
                <a:solidFill>
                  <a:schemeClr val="tx2"/>
                </a:solidFill>
                <a:cs typeface="Times New Roman" pitchFamily="18" charset="0"/>
              </a:rPr>
              <a:t>(1)</a:t>
            </a:r>
            <a:endParaRPr lang="en-CA" altLang="en-US" sz="4400">
              <a:solidFill>
                <a:schemeClr val="tx2"/>
              </a:solidFill>
              <a:cs typeface="Times New Roman" pitchFamily="18" charset="0"/>
            </a:endParaRPr>
          </a:p>
        </p:txBody>
      </p:sp>
      <p:sp>
        <p:nvSpPr>
          <p:cNvPr id="258061" name="Freeform 30"/>
          <p:cNvSpPr>
            <a:spLocks/>
          </p:cNvSpPr>
          <p:nvPr/>
        </p:nvSpPr>
        <p:spPr bwMode="auto">
          <a:xfrm>
            <a:off x="5867400" y="1771650"/>
            <a:ext cx="609600" cy="241300"/>
          </a:xfrm>
          <a:custGeom>
            <a:avLst/>
            <a:gdLst>
              <a:gd name="T0" fmla="*/ 967740000 w 384"/>
              <a:gd name="T1" fmla="*/ 262096250 h 152"/>
              <a:gd name="T2" fmla="*/ 362902500 w 384"/>
              <a:gd name="T3" fmla="*/ 20161250 h 152"/>
              <a:gd name="T4" fmla="*/ 0 w 384"/>
              <a:gd name="T5" fmla="*/ 383063750 h 152"/>
              <a:gd name="T6" fmla="*/ 0 60000 65536"/>
              <a:gd name="T7" fmla="*/ 0 60000 65536"/>
              <a:gd name="T8" fmla="*/ 0 60000 65536"/>
              <a:gd name="T9" fmla="*/ 0 w 384"/>
              <a:gd name="T10" fmla="*/ 0 h 152"/>
              <a:gd name="T11" fmla="*/ 384 w 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152">
                <a:moveTo>
                  <a:pt x="384" y="104"/>
                </a:moveTo>
                <a:cubicBezTo>
                  <a:pt x="296" y="52"/>
                  <a:pt x="208" y="0"/>
                  <a:pt x="144" y="8"/>
                </a:cubicBezTo>
                <a:cubicBezTo>
                  <a:pt x="80" y="16"/>
                  <a:pt x="40" y="84"/>
                  <a:pt x="0" y="152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8062" name="Text Box 31"/>
          <p:cNvSpPr txBox="1">
            <a:spLocks noChangeArrowheads="1"/>
          </p:cNvSpPr>
          <p:nvPr/>
        </p:nvSpPr>
        <p:spPr bwMode="auto">
          <a:xfrm>
            <a:off x="6324600" y="1219200"/>
            <a:ext cx="20542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When </a:t>
            </a:r>
            <a:r>
              <a:rPr lang="en-US" altLang="en-US" sz="3600" i="1">
                <a:solidFill>
                  <a:schemeClr val="tx2"/>
                </a:solidFill>
              </a:rPr>
              <a:t>r</a:t>
            </a:r>
            <a:r>
              <a:rPr lang="en-US" altLang="en-US" sz="3600">
                <a:solidFill>
                  <a:schemeClr val="tx2"/>
                </a:solidFill>
              </a:rPr>
              <a:t>&lt;1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pic>
        <p:nvPicPr>
          <p:cNvPr id="258063" name="Picture 32" descr="sumG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581400"/>
            <a:ext cx="4724400" cy="311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8064" name="Text Box 34"/>
          <p:cNvSpPr txBox="1">
            <a:spLocks noChangeArrowheads="1"/>
          </p:cNvSpPr>
          <p:nvPr/>
        </p:nvSpPr>
        <p:spPr bwMode="auto">
          <a:xfrm>
            <a:off x="6351588" y="1905000"/>
            <a:ext cx="2835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latin typeface="Arial Rounded MT Bold" pitchFamily="34" charset="0"/>
              </a:rPr>
              <a:t>Biggest Term</a:t>
            </a:r>
            <a:endParaRPr lang="en-CA" altLang="en-US">
              <a:solidFill>
                <a:schemeClr val="hlink"/>
              </a:solidFill>
              <a:latin typeface="Arial Rounded MT Bold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9074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9081" name="Clip" r:id="rId3" imgW="3124335" imgH="2295457" progId="MS_ClipArt_Gallery.2">
                  <p:embed/>
                </p:oleObj>
              </mc:Choice>
              <mc:Fallback>
                <p:oleObj name="Clip" r:id="rId3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9075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9082" name="Equation" r:id="rId5" imgW="95216" imgH="199957" progId="Equation.3">
                  <p:embed/>
                </p:oleObj>
              </mc:Choice>
              <mc:Fallback>
                <p:oleObj name="Equation" r:id="rId5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9076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091113" cy="173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+. . .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n</a:t>
            </a:r>
            <a:endParaRPr lang="en-US" altLang="en-US" sz="2800" baseline="30000">
              <a:solidFill>
                <a:schemeClr val="accent2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=  </a:t>
            </a:r>
            <a:r>
              <a:rPr lang="en-US" altLang="en-US" sz="4400">
                <a:solidFill>
                  <a:schemeClr val="hlink"/>
                </a:solidFill>
                <a:latin typeface="Symbol" pitchFamily="18" charset="2"/>
              </a:rPr>
              <a:t>Q</a:t>
            </a:r>
            <a:r>
              <a:rPr lang="en-US" altLang="en-US" sz="4400">
                <a:solidFill>
                  <a:schemeClr val="hlink"/>
                </a:solidFill>
              </a:rPr>
              <a:t>(1)</a:t>
            </a:r>
            <a:endParaRPr lang="en-CA" altLang="en-US" sz="4400">
              <a:solidFill>
                <a:schemeClr val="hlink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 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259077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3813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Bounded  Tail</a:t>
            </a:r>
            <a:endParaRPr lang="en-CA" altLang="en-US" sz="4400">
              <a:solidFill>
                <a:schemeClr val="tx2"/>
              </a:solidFill>
            </a:endParaRPr>
          </a:p>
        </p:txBody>
      </p:sp>
      <p:sp>
        <p:nvSpPr>
          <p:cNvPr id="463878" name="Text Box 6"/>
          <p:cNvSpPr txBox="1">
            <a:spLocks noChangeArrowheads="1"/>
          </p:cNvSpPr>
          <p:nvPr/>
        </p:nvSpPr>
        <p:spPr bwMode="auto">
          <a:xfrm>
            <a:off x="2362200" y="5897563"/>
            <a:ext cx="7315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True when ever terms decrease quickly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38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38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3878" grpId="0" autoUpdateAnimBg="0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0098" name="Object 2050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0104" name="Clip" r:id="rId3" imgW="3124335" imgH="2295457" progId="MS_ClipArt_Gallery.2">
                  <p:embed/>
                </p:oleObj>
              </mc:Choice>
              <mc:Fallback>
                <p:oleObj name="Clip" r:id="rId3" imgW="3124335" imgH="2295457" progId="MS_ClipArt_Gallery.2">
                  <p:embed/>
                  <p:pic>
                    <p:nvPicPr>
                      <p:cNvPr id="0" name="Object 20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0099" name="Object 2051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0105" name="Equation" r:id="rId5" imgW="95216" imgH="199957" progId="Equation.3">
                  <p:embed/>
                </p:oleObj>
              </mc:Choice>
              <mc:Fallback>
                <p:oleObj name="Equation" r:id="rId5" imgW="95216" imgH="199957" progId="Equation.3">
                  <p:embed/>
                  <p:pic>
                    <p:nvPicPr>
                      <p:cNvPr id="0" name="Object 20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0100" name="Text Box 2052"/>
          <p:cNvSpPr txBox="1">
            <a:spLocks noChangeArrowheads="1"/>
          </p:cNvSpPr>
          <p:nvPr/>
        </p:nvSpPr>
        <p:spPr bwMode="auto">
          <a:xfrm>
            <a:off x="3200400" y="2581275"/>
            <a:ext cx="5292725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 baseline="-250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aseline="-25000">
                <a:solidFill>
                  <a:schemeClr val="accent2"/>
                </a:solidFill>
              </a:rPr>
              <a:t>   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   =  </a:t>
            </a:r>
            <a:r>
              <a:rPr lang="en-US" altLang="en-US" sz="2800">
                <a:solidFill>
                  <a:schemeClr val="hlink"/>
                </a:solidFill>
              </a:rPr>
              <a:t>?</a:t>
            </a:r>
            <a:r>
              <a:rPr lang="en-CA" altLang="en-US" sz="2800">
                <a:solidFill>
                  <a:schemeClr val="accent2"/>
                </a:solidFill>
              </a:rPr>
              <a:t/>
            </a:r>
            <a:br>
              <a:rPr lang="en-CA" altLang="en-US" sz="2800">
                <a:solidFill>
                  <a:schemeClr val="accent2"/>
                </a:solidFill>
              </a:rPr>
            </a:b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260101" name="Text Box 2053"/>
          <p:cNvSpPr txBox="1">
            <a:spLocks noChangeArrowheads="1"/>
          </p:cNvSpPr>
          <p:nvPr/>
        </p:nvSpPr>
        <p:spPr bwMode="auto">
          <a:xfrm>
            <a:off x="4114800" y="1447800"/>
            <a:ext cx="35829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Harmonic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Freeform 2"/>
          <p:cNvSpPr>
            <a:spLocks/>
          </p:cNvSpPr>
          <p:nvPr/>
        </p:nvSpPr>
        <p:spPr bwMode="auto">
          <a:xfrm>
            <a:off x="990600" y="609600"/>
            <a:ext cx="7821613" cy="4346575"/>
          </a:xfrm>
          <a:custGeom>
            <a:avLst/>
            <a:gdLst>
              <a:gd name="T0" fmla="*/ 2147483647 w 4927"/>
              <a:gd name="T1" fmla="*/ 27722513 h 2738"/>
              <a:gd name="T2" fmla="*/ 2147483647 w 4927"/>
              <a:gd name="T3" fmla="*/ 2147483647 h 2738"/>
              <a:gd name="T4" fmla="*/ 2147483647 w 4927"/>
              <a:gd name="T5" fmla="*/ 2147483647 h 2738"/>
              <a:gd name="T6" fmla="*/ 0 w 4927"/>
              <a:gd name="T7" fmla="*/ 2147483647 h 2738"/>
              <a:gd name="T8" fmla="*/ 0 w 4927"/>
              <a:gd name="T9" fmla="*/ 0 h 2738"/>
              <a:gd name="T10" fmla="*/ 2147483647 w 4927"/>
              <a:gd name="T11" fmla="*/ 27722513 h 27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927"/>
              <a:gd name="T19" fmla="*/ 0 h 2738"/>
              <a:gd name="T20" fmla="*/ 4927 w 4927"/>
              <a:gd name="T21" fmla="*/ 2738 h 273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927" h="2738">
                <a:moveTo>
                  <a:pt x="4927" y="11"/>
                </a:moveTo>
                <a:lnTo>
                  <a:pt x="4901" y="2638"/>
                </a:lnTo>
                <a:lnTo>
                  <a:pt x="4917" y="2738"/>
                </a:lnTo>
                <a:lnTo>
                  <a:pt x="0" y="2738"/>
                </a:lnTo>
                <a:lnTo>
                  <a:pt x="0" y="0"/>
                </a:lnTo>
                <a:lnTo>
                  <a:pt x="4927" y="1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3" name="Line 3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4" name="Line 4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5" name="Text Box 5"/>
          <p:cNvSpPr txBox="1">
            <a:spLocks noChangeArrowheads="1"/>
          </p:cNvSpPr>
          <p:nvPr/>
        </p:nvSpPr>
        <p:spPr bwMode="auto">
          <a:xfrm>
            <a:off x="2508250" y="5130800"/>
            <a:ext cx="14827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1</a:t>
            </a:r>
          </a:p>
        </p:txBody>
      </p:sp>
      <p:sp>
        <p:nvSpPr>
          <p:cNvPr id="261126" name="Text Box 6"/>
          <p:cNvSpPr txBox="1">
            <a:spLocks noChangeArrowheads="1"/>
          </p:cNvSpPr>
          <p:nvPr/>
        </p:nvSpPr>
        <p:spPr bwMode="auto">
          <a:xfrm>
            <a:off x="2438400" y="5735638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n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sp>
        <p:nvSpPr>
          <p:cNvPr id="261127" name="Text Box 7"/>
          <p:cNvSpPr txBox="1">
            <a:spLocks noChangeArrowheads="1"/>
          </p:cNvSpPr>
          <p:nvPr/>
        </p:nvSpPr>
        <p:spPr bwMode="auto">
          <a:xfrm>
            <a:off x="8594725" y="48196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</a:t>
            </a:r>
          </a:p>
        </p:txBody>
      </p:sp>
      <p:sp>
        <p:nvSpPr>
          <p:cNvPr id="261128" name="Line 8"/>
          <p:cNvSpPr>
            <a:spLocks noChangeShapeType="1"/>
          </p:cNvSpPr>
          <p:nvPr/>
        </p:nvSpPr>
        <p:spPr bwMode="auto">
          <a:xfrm>
            <a:off x="990600" y="609600"/>
            <a:ext cx="815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9" name="Rectangle 9"/>
          <p:cNvSpPr>
            <a:spLocks noChangeArrowheads="1"/>
          </p:cNvSpPr>
          <p:nvPr/>
        </p:nvSpPr>
        <p:spPr bwMode="auto">
          <a:xfrm>
            <a:off x="1752600" y="-15240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Freeform 2"/>
          <p:cNvSpPr>
            <a:spLocks/>
          </p:cNvSpPr>
          <p:nvPr/>
        </p:nvSpPr>
        <p:spPr bwMode="auto">
          <a:xfrm>
            <a:off x="903288" y="-138113"/>
            <a:ext cx="7893050" cy="5076826"/>
          </a:xfrm>
          <a:custGeom>
            <a:avLst/>
            <a:gdLst>
              <a:gd name="T0" fmla="*/ 2147483647 w 4972"/>
              <a:gd name="T1" fmla="*/ 2147483647 h 3198"/>
              <a:gd name="T2" fmla="*/ 2147483647 w 4972"/>
              <a:gd name="T3" fmla="*/ 2147483647 h 3198"/>
              <a:gd name="T4" fmla="*/ 2147483647 w 4972"/>
              <a:gd name="T5" fmla="*/ 2147483647 h 3198"/>
              <a:gd name="T6" fmla="*/ 2147483647 w 4972"/>
              <a:gd name="T7" fmla="*/ 2147483647 h 3198"/>
              <a:gd name="T8" fmla="*/ 138609388 w 4972"/>
              <a:gd name="T9" fmla="*/ 2147483647 h 3198"/>
              <a:gd name="T10" fmla="*/ 138609388 w 4972"/>
              <a:gd name="T11" fmla="*/ 1159272103 h 3198"/>
              <a:gd name="T12" fmla="*/ 186491563 w 4972"/>
              <a:gd name="T13" fmla="*/ 1103828655 h 3198"/>
              <a:gd name="T14" fmla="*/ 1260078125 w 4972"/>
              <a:gd name="T15" fmla="*/ 2147483647 h 3198"/>
              <a:gd name="T16" fmla="*/ 2147483647 w 4972"/>
              <a:gd name="T17" fmla="*/ 2147483647 h 319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72"/>
              <a:gd name="T28" fmla="*/ 0 h 3198"/>
              <a:gd name="T29" fmla="*/ 4972 w 4972"/>
              <a:gd name="T30" fmla="*/ 3198 h 319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72" h="3198">
                <a:moveTo>
                  <a:pt x="1217" y="1857"/>
                </a:moveTo>
                <a:cubicBezTo>
                  <a:pt x="1730" y="2194"/>
                  <a:pt x="2746" y="2466"/>
                  <a:pt x="3371" y="2625"/>
                </a:cubicBezTo>
                <a:cubicBezTo>
                  <a:pt x="3996" y="2784"/>
                  <a:pt x="4699" y="2712"/>
                  <a:pt x="4966" y="2808"/>
                </a:cubicBezTo>
                <a:lnTo>
                  <a:pt x="4972" y="3198"/>
                </a:lnTo>
                <a:lnTo>
                  <a:pt x="55" y="3198"/>
                </a:lnTo>
                <a:lnTo>
                  <a:pt x="55" y="460"/>
                </a:lnTo>
                <a:cubicBezTo>
                  <a:pt x="58" y="0"/>
                  <a:pt x="0" y="339"/>
                  <a:pt x="74" y="438"/>
                </a:cubicBezTo>
                <a:cubicBezTo>
                  <a:pt x="148" y="537"/>
                  <a:pt x="309" y="818"/>
                  <a:pt x="500" y="1055"/>
                </a:cubicBezTo>
                <a:cubicBezTo>
                  <a:pt x="691" y="1292"/>
                  <a:pt x="1068" y="1690"/>
                  <a:pt x="1217" y="185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47" name="Freeform 3"/>
          <p:cNvSpPr>
            <a:spLocks/>
          </p:cNvSpPr>
          <p:nvPr/>
        </p:nvSpPr>
        <p:spPr bwMode="auto">
          <a:xfrm>
            <a:off x="1058863" y="612775"/>
            <a:ext cx="7727950" cy="3721100"/>
          </a:xfrm>
          <a:custGeom>
            <a:avLst/>
            <a:gdLst>
              <a:gd name="T0" fmla="*/ 0 w 4868"/>
              <a:gd name="T1" fmla="*/ 0 h 2344"/>
              <a:gd name="T2" fmla="*/ 2147483647 w 4868"/>
              <a:gd name="T3" fmla="*/ 2147483647 h 2344"/>
              <a:gd name="T4" fmla="*/ 2147483647 w 4868"/>
              <a:gd name="T5" fmla="*/ 2147483647 h 2344"/>
              <a:gd name="T6" fmla="*/ 2147483647 w 4868"/>
              <a:gd name="T7" fmla="*/ 2147483647 h 2344"/>
              <a:gd name="T8" fmla="*/ 0 60000 65536"/>
              <a:gd name="T9" fmla="*/ 0 60000 65536"/>
              <a:gd name="T10" fmla="*/ 0 60000 65536"/>
              <a:gd name="T11" fmla="*/ 0 60000 65536"/>
              <a:gd name="T12" fmla="*/ 0 w 4868"/>
              <a:gd name="T13" fmla="*/ 0 h 2344"/>
              <a:gd name="T14" fmla="*/ 4868 w 4868"/>
              <a:gd name="T15" fmla="*/ 2344 h 2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68" h="2344">
                <a:moveTo>
                  <a:pt x="0" y="0"/>
                </a:moveTo>
                <a:cubicBezTo>
                  <a:pt x="207" y="243"/>
                  <a:pt x="697" y="1098"/>
                  <a:pt x="1245" y="1459"/>
                </a:cubicBezTo>
                <a:cubicBezTo>
                  <a:pt x="1793" y="1820"/>
                  <a:pt x="2686" y="2021"/>
                  <a:pt x="3290" y="2168"/>
                </a:cubicBezTo>
                <a:cubicBezTo>
                  <a:pt x="3894" y="2315"/>
                  <a:pt x="4539" y="2307"/>
                  <a:pt x="4868" y="2344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48" name="Line 4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49" name="Line 5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0" name="Text Box 6"/>
          <p:cNvSpPr txBox="1">
            <a:spLocks noChangeArrowheads="1"/>
          </p:cNvSpPr>
          <p:nvPr/>
        </p:nvSpPr>
        <p:spPr bwMode="auto">
          <a:xfrm>
            <a:off x="2508250" y="5130800"/>
            <a:ext cx="14573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?</a:t>
            </a:r>
            <a:endParaRPr lang="en-US" altLang="en-US" sz="3600" baseline="30000">
              <a:solidFill>
                <a:schemeClr val="hlink"/>
              </a:solidFill>
            </a:endParaRPr>
          </a:p>
        </p:txBody>
      </p:sp>
      <p:sp>
        <p:nvSpPr>
          <p:cNvPr id="262151" name="Text Box 7"/>
          <p:cNvSpPr txBox="1">
            <a:spLocks noChangeArrowheads="1"/>
          </p:cNvSpPr>
          <p:nvPr/>
        </p:nvSpPr>
        <p:spPr bwMode="auto">
          <a:xfrm>
            <a:off x="2438400" y="5735638"/>
            <a:ext cx="3024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n</a:t>
            </a:r>
            <a:r>
              <a:rPr lang="en-CA" altLang="en-US" sz="3600" baseline="30000">
                <a:solidFill>
                  <a:schemeClr val="accent2"/>
                </a:solidFill>
                <a:cs typeface="Times New Roman" pitchFamily="18" charset="0"/>
              </a:rPr>
              <a:t>1/2</a:t>
            </a:r>
            <a:endParaRPr lang="en-CA" altLang="en-US" sz="3600" baseline="30000">
              <a:solidFill>
                <a:schemeClr val="accent2"/>
              </a:solidFill>
            </a:endParaRPr>
          </a:p>
        </p:txBody>
      </p:sp>
      <p:sp>
        <p:nvSpPr>
          <p:cNvPr id="262152" name="Text Box 8"/>
          <p:cNvSpPr txBox="1">
            <a:spLocks noChangeArrowheads="1"/>
          </p:cNvSpPr>
          <p:nvPr/>
        </p:nvSpPr>
        <p:spPr bwMode="auto">
          <a:xfrm>
            <a:off x="8594725" y="48196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</a:t>
            </a:r>
          </a:p>
        </p:txBody>
      </p:sp>
      <p:sp>
        <p:nvSpPr>
          <p:cNvPr id="262153" name="Rectangle 9"/>
          <p:cNvSpPr>
            <a:spLocks noChangeArrowheads="1"/>
          </p:cNvSpPr>
          <p:nvPr/>
        </p:nvSpPr>
        <p:spPr bwMode="auto">
          <a:xfrm>
            <a:off x="1752600" y="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Freeform 2"/>
          <p:cNvSpPr>
            <a:spLocks/>
          </p:cNvSpPr>
          <p:nvPr/>
        </p:nvSpPr>
        <p:spPr bwMode="auto">
          <a:xfrm>
            <a:off x="990600" y="428625"/>
            <a:ext cx="7805738" cy="4510088"/>
          </a:xfrm>
          <a:custGeom>
            <a:avLst/>
            <a:gdLst>
              <a:gd name="T0" fmla="*/ 1413808541 w 4917"/>
              <a:gd name="T1" fmla="*/ 2147483647 h 2841"/>
              <a:gd name="T2" fmla="*/ 2147483647 w 4917"/>
              <a:gd name="T3" fmla="*/ 2147483647 h 2841"/>
              <a:gd name="T4" fmla="*/ 2147483647 w 4917"/>
              <a:gd name="T5" fmla="*/ 2147483647 h 2841"/>
              <a:gd name="T6" fmla="*/ 2147483647 w 4917"/>
              <a:gd name="T7" fmla="*/ 2147483647 h 2841"/>
              <a:gd name="T8" fmla="*/ 0 w 4917"/>
              <a:gd name="T9" fmla="*/ 2147483647 h 2841"/>
              <a:gd name="T10" fmla="*/ 0 w 4917"/>
              <a:gd name="T11" fmla="*/ 259576916 h 2841"/>
              <a:gd name="T12" fmla="*/ 1413808541 w 4917"/>
              <a:gd name="T13" fmla="*/ 2147483647 h 28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17"/>
              <a:gd name="T22" fmla="*/ 0 h 2841"/>
              <a:gd name="T23" fmla="*/ 4917 w 4917"/>
              <a:gd name="T24" fmla="*/ 2841 h 28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17" h="2841">
                <a:moveTo>
                  <a:pt x="561" y="2226"/>
                </a:moveTo>
                <a:cubicBezTo>
                  <a:pt x="1065" y="2660"/>
                  <a:pt x="2299" y="2614"/>
                  <a:pt x="3024" y="2710"/>
                </a:cubicBezTo>
                <a:cubicBezTo>
                  <a:pt x="3749" y="2806"/>
                  <a:pt x="4596" y="2780"/>
                  <a:pt x="4911" y="2802"/>
                </a:cubicBezTo>
                <a:lnTo>
                  <a:pt x="4917" y="2841"/>
                </a:lnTo>
                <a:lnTo>
                  <a:pt x="0" y="2841"/>
                </a:lnTo>
                <a:lnTo>
                  <a:pt x="0" y="103"/>
                </a:lnTo>
                <a:cubicBezTo>
                  <a:pt x="94" y="0"/>
                  <a:pt x="35" y="1823"/>
                  <a:pt x="561" y="222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1" name="Freeform 3"/>
          <p:cNvSpPr>
            <a:spLocks/>
          </p:cNvSpPr>
          <p:nvPr/>
        </p:nvSpPr>
        <p:spPr bwMode="auto">
          <a:xfrm>
            <a:off x="1058863" y="612775"/>
            <a:ext cx="7780337" cy="4265613"/>
          </a:xfrm>
          <a:custGeom>
            <a:avLst/>
            <a:gdLst>
              <a:gd name="T0" fmla="*/ 0 w 4901"/>
              <a:gd name="T1" fmla="*/ 0 h 2687"/>
              <a:gd name="T2" fmla="*/ 1391126161 w 4901"/>
              <a:gd name="T3" fmla="*/ 2147483647 h 2687"/>
              <a:gd name="T4" fmla="*/ 2147483647 w 4901"/>
              <a:gd name="T5" fmla="*/ 2147483647 h 2687"/>
              <a:gd name="T6" fmla="*/ 2147483647 w 4901"/>
              <a:gd name="T7" fmla="*/ 2147483647 h 2687"/>
              <a:gd name="T8" fmla="*/ 0 60000 65536"/>
              <a:gd name="T9" fmla="*/ 0 60000 65536"/>
              <a:gd name="T10" fmla="*/ 0 60000 65536"/>
              <a:gd name="T11" fmla="*/ 0 60000 65536"/>
              <a:gd name="T12" fmla="*/ 0 w 4901"/>
              <a:gd name="T13" fmla="*/ 0 h 2687"/>
              <a:gd name="T14" fmla="*/ 4901 w 4901"/>
              <a:gd name="T15" fmla="*/ 2687 h 26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901" h="2687">
                <a:moveTo>
                  <a:pt x="0" y="0"/>
                </a:moveTo>
                <a:cubicBezTo>
                  <a:pt x="92" y="356"/>
                  <a:pt x="33" y="1701"/>
                  <a:pt x="552" y="2135"/>
                </a:cubicBezTo>
                <a:cubicBezTo>
                  <a:pt x="1071" y="2569"/>
                  <a:pt x="2390" y="2519"/>
                  <a:pt x="3115" y="2603"/>
                </a:cubicBezTo>
                <a:cubicBezTo>
                  <a:pt x="3840" y="2687"/>
                  <a:pt x="4529" y="2631"/>
                  <a:pt x="4901" y="2638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2" name="Line 4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3" name="Line 5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4" name="Text Box 6"/>
          <p:cNvSpPr txBox="1">
            <a:spLocks noChangeArrowheads="1"/>
          </p:cNvSpPr>
          <p:nvPr/>
        </p:nvSpPr>
        <p:spPr bwMode="auto">
          <a:xfrm>
            <a:off x="2508250" y="5130800"/>
            <a:ext cx="19224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1/2</a:t>
            </a:r>
            <a:r>
              <a:rPr lang="en-US" altLang="en-US" sz="3600" baseline="30000">
                <a:solidFill>
                  <a:schemeClr val="hlink"/>
                </a:solidFill>
              </a:rPr>
              <a:t>i</a:t>
            </a:r>
          </a:p>
        </p:txBody>
      </p:sp>
      <p:sp>
        <p:nvSpPr>
          <p:cNvPr id="263175" name="Text Box 7"/>
          <p:cNvSpPr txBox="1">
            <a:spLocks noChangeArrowheads="1"/>
          </p:cNvSpPr>
          <p:nvPr/>
        </p:nvSpPr>
        <p:spPr bwMode="auto">
          <a:xfrm>
            <a:off x="2438400" y="5735638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2</a:t>
            </a:r>
          </a:p>
        </p:txBody>
      </p:sp>
      <p:sp>
        <p:nvSpPr>
          <p:cNvPr id="263176" name="Text Box 8"/>
          <p:cNvSpPr txBox="1">
            <a:spLocks noChangeArrowheads="1"/>
          </p:cNvSpPr>
          <p:nvPr/>
        </p:nvSpPr>
        <p:spPr bwMode="auto">
          <a:xfrm>
            <a:off x="8594725" y="4811713"/>
            <a:ext cx="4746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¥</a:t>
            </a:r>
          </a:p>
        </p:txBody>
      </p:sp>
      <p:sp>
        <p:nvSpPr>
          <p:cNvPr id="263177" name="Rectangle 9"/>
          <p:cNvSpPr>
            <a:spLocks noChangeArrowheads="1"/>
          </p:cNvSpPr>
          <p:nvPr/>
        </p:nvSpPr>
        <p:spPr bwMode="auto">
          <a:xfrm>
            <a:off x="1752600" y="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Freeform 2"/>
          <p:cNvSpPr>
            <a:spLocks/>
          </p:cNvSpPr>
          <p:nvPr/>
        </p:nvSpPr>
        <p:spPr bwMode="auto">
          <a:xfrm>
            <a:off x="990600" y="304800"/>
            <a:ext cx="7805738" cy="4633913"/>
          </a:xfrm>
          <a:custGeom>
            <a:avLst/>
            <a:gdLst>
              <a:gd name="T0" fmla="*/ 2031246068 w 4917"/>
              <a:gd name="T1" fmla="*/ 2147483647 h 2919"/>
              <a:gd name="T2" fmla="*/ 2147483647 w 4917"/>
              <a:gd name="T3" fmla="*/ 2147483647 h 2919"/>
              <a:gd name="T4" fmla="*/ 2147483647 w 4917"/>
              <a:gd name="T5" fmla="*/ 2147483647 h 2919"/>
              <a:gd name="T6" fmla="*/ 2147483647 w 4917"/>
              <a:gd name="T7" fmla="*/ 2147483647 h 2919"/>
              <a:gd name="T8" fmla="*/ 0 w 4917"/>
              <a:gd name="T9" fmla="*/ 2147483647 h 2919"/>
              <a:gd name="T10" fmla="*/ 0 w 4917"/>
              <a:gd name="T11" fmla="*/ 456149124 h 2919"/>
              <a:gd name="T12" fmla="*/ 2031246068 w 4917"/>
              <a:gd name="T13" fmla="*/ 2147483647 h 29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17"/>
              <a:gd name="T22" fmla="*/ 0 h 2919"/>
              <a:gd name="T23" fmla="*/ 4917 w 4917"/>
              <a:gd name="T24" fmla="*/ 2919 h 29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17" h="2919">
                <a:moveTo>
                  <a:pt x="806" y="1832"/>
                </a:moveTo>
                <a:cubicBezTo>
                  <a:pt x="1332" y="2235"/>
                  <a:pt x="2476" y="2436"/>
                  <a:pt x="3158" y="2600"/>
                </a:cubicBezTo>
                <a:cubicBezTo>
                  <a:pt x="3840" y="2764"/>
                  <a:pt x="4608" y="2766"/>
                  <a:pt x="4901" y="2819"/>
                </a:cubicBezTo>
                <a:lnTo>
                  <a:pt x="4917" y="2919"/>
                </a:lnTo>
                <a:lnTo>
                  <a:pt x="0" y="2919"/>
                </a:lnTo>
                <a:lnTo>
                  <a:pt x="0" y="181"/>
                </a:lnTo>
                <a:cubicBezTo>
                  <a:pt x="134" y="0"/>
                  <a:pt x="280" y="1429"/>
                  <a:pt x="806" y="18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95" name="Freeform 3"/>
          <p:cNvSpPr>
            <a:spLocks/>
          </p:cNvSpPr>
          <p:nvPr/>
        </p:nvSpPr>
        <p:spPr bwMode="auto">
          <a:xfrm>
            <a:off x="1058863" y="612775"/>
            <a:ext cx="7780337" cy="4187825"/>
          </a:xfrm>
          <a:custGeom>
            <a:avLst/>
            <a:gdLst>
              <a:gd name="T0" fmla="*/ 0 w 4901"/>
              <a:gd name="T1" fmla="*/ 0 h 2638"/>
              <a:gd name="T2" fmla="*/ 2031245807 w 4901"/>
              <a:gd name="T3" fmla="*/ 2147483647 h 2638"/>
              <a:gd name="T4" fmla="*/ 2147483647 w 4901"/>
              <a:gd name="T5" fmla="*/ 2147483647 h 2638"/>
              <a:gd name="T6" fmla="*/ 2147483647 w 4901"/>
              <a:gd name="T7" fmla="*/ 2147483647 h 2638"/>
              <a:gd name="T8" fmla="*/ 0 60000 65536"/>
              <a:gd name="T9" fmla="*/ 0 60000 65536"/>
              <a:gd name="T10" fmla="*/ 0 60000 65536"/>
              <a:gd name="T11" fmla="*/ 0 60000 65536"/>
              <a:gd name="T12" fmla="*/ 0 w 4901"/>
              <a:gd name="T13" fmla="*/ 0 h 2638"/>
              <a:gd name="T14" fmla="*/ 4901 w 4901"/>
              <a:gd name="T15" fmla="*/ 2638 h 263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901" h="2638">
                <a:moveTo>
                  <a:pt x="0" y="0"/>
                </a:moveTo>
                <a:cubicBezTo>
                  <a:pt x="134" y="275"/>
                  <a:pt x="280" y="1248"/>
                  <a:pt x="806" y="1651"/>
                </a:cubicBezTo>
                <a:cubicBezTo>
                  <a:pt x="1332" y="2054"/>
                  <a:pt x="2476" y="2255"/>
                  <a:pt x="3158" y="2419"/>
                </a:cubicBezTo>
                <a:cubicBezTo>
                  <a:pt x="3840" y="2583"/>
                  <a:pt x="4610" y="2601"/>
                  <a:pt x="4901" y="2638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96" name="Line 4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97" name="Line 5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98" name="Text Box 6"/>
          <p:cNvSpPr txBox="1">
            <a:spLocks noChangeArrowheads="1"/>
          </p:cNvSpPr>
          <p:nvPr/>
        </p:nvSpPr>
        <p:spPr bwMode="auto">
          <a:xfrm>
            <a:off x="2508250" y="5130800"/>
            <a:ext cx="17367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1/i</a:t>
            </a:r>
          </a:p>
        </p:txBody>
      </p:sp>
      <p:sp>
        <p:nvSpPr>
          <p:cNvPr id="264199" name="Text Box 7"/>
          <p:cNvSpPr txBox="1">
            <a:spLocks noChangeArrowheads="1"/>
          </p:cNvSpPr>
          <p:nvPr/>
        </p:nvSpPr>
        <p:spPr bwMode="auto">
          <a:xfrm>
            <a:off x="2438400" y="5735638"/>
            <a:ext cx="260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?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sp>
        <p:nvSpPr>
          <p:cNvPr id="264200" name="Text Box 8"/>
          <p:cNvSpPr txBox="1">
            <a:spLocks noChangeArrowheads="1"/>
          </p:cNvSpPr>
          <p:nvPr/>
        </p:nvSpPr>
        <p:spPr bwMode="auto">
          <a:xfrm>
            <a:off x="8594725" y="48196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</a:t>
            </a:r>
          </a:p>
        </p:txBody>
      </p:sp>
      <p:sp>
        <p:nvSpPr>
          <p:cNvPr id="264201" name="Rectangle 9"/>
          <p:cNvSpPr>
            <a:spLocks noChangeArrowheads="1"/>
          </p:cNvSpPr>
          <p:nvPr/>
        </p:nvSpPr>
        <p:spPr bwMode="auto">
          <a:xfrm>
            <a:off x="1752600" y="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685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Harmonic Sum</a:t>
            </a:r>
          </a:p>
        </p:txBody>
      </p:sp>
      <p:pic>
        <p:nvPicPr>
          <p:cNvPr id="265219" name="Picture 3" descr="m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763000" cy="273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42" name="Object 2"/>
          <p:cNvGraphicFramePr>
            <a:graphicFrameLocks noChangeAspect="1"/>
          </p:cNvGraphicFramePr>
          <p:nvPr/>
        </p:nvGraphicFramePr>
        <p:xfrm>
          <a:off x="0" y="106363"/>
          <a:ext cx="9144000" cy="6751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48" name="Clip" r:id="rId3" imgW="3124335" imgH="2295457" progId="MS_ClipArt_Gallery.2">
                  <p:embed/>
                </p:oleObj>
              </mc:Choice>
              <mc:Fallback>
                <p:oleObj name="Clip" r:id="rId3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106363"/>
                        <a:ext cx="9144000" cy="67516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6243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49" name="Equation" r:id="rId5" imgW="95216" imgH="199957" progId="Equation.3">
                  <p:embed/>
                </p:oleObj>
              </mc:Choice>
              <mc:Fallback>
                <p:oleObj name="Equation" r:id="rId5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6244" name="Text Box 4"/>
          <p:cNvSpPr txBox="1">
            <a:spLocks noChangeArrowheads="1"/>
          </p:cNvSpPr>
          <p:nvPr/>
        </p:nvSpPr>
        <p:spPr bwMode="auto">
          <a:xfrm>
            <a:off x="3200400" y="2581275"/>
            <a:ext cx="5292725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 baseline="-250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aseline="-25000">
                <a:solidFill>
                  <a:schemeClr val="accent2"/>
                </a:solidFill>
              </a:rPr>
              <a:t>   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   =  </a:t>
            </a:r>
            <a:r>
              <a:rPr lang="en-US" altLang="en-US" sz="2800">
                <a:solidFill>
                  <a:schemeClr val="hlink"/>
                </a:solidFill>
                <a:latin typeface="Symbol" pitchFamily="18" charset="2"/>
              </a:rPr>
              <a:t>Q</a:t>
            </a:r>
            <a:r>
              <a:rPr lang="en-US" altLang="en-US" sz="2800">
                <a:solidFill>
                  <a:schemeClr val="hlink"/>
                </a:solidFill>
              </a:rPr>
              <a:t>(log(n))</a:t>
            </a:r>
            <a:r>
              <a:rPr lang="en-CA" altLang="en-US" sz="2800">
                <a:solidFill>
                  <a:schemeClr val="accent2"/>
                </a:solidFill>
              </a:rPr>
              <a:t/>
            </a:r>
            <a:br>
              <a:rPr lang="en-CA" altLang="en-US" sz="2800">
                <a:solidFill>
                  <a:schemeClr val="accent2"/>
                </a:solidFill>
              </a:rPr>
            </a:b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266245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5829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Harmonic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28600" y="3429000"/>
            <a:ext cx="89154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#  of elements  </a:t>
            </a:r>
            <a:r>
              <a:rPr lang="en-US" altLang="en-US" smtClean="0">
                <a:solidFill>
                  <a:schemeClr val="accent2"/>
                </a:solidFill>
              </a:rPr>
              <a:t>= n = 10 elements       </a:t>
            </a:r>
            <a:r>
              <a:rPr lang="en-US" altLang="en-US" smtClean="0">
                <a:solidFill>
                  <a:srgbClr val="66FF66"/>
                </a:solidFill>
              </a:rPr>
              <a:t> Reasonable</a:t>
            </a:r>
            <a:endParaRPr lang="en-US" altLang="en-US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smtClean="0"/>
          </a:p>
        </p:txBody>
      </p:sp>
      <p:grpSp>
        <p:nvGrpSpPr>
          <p:cNvPr id="27652" name="Group 4"/>
          <p:cNvGrpSpPr>
            <a:grpSpLocks/>
          </p:cNvGrpSpPr>
          <p:nvPr/>
        </p:nvGrpSpPr>
        <p:grpSpPr bwMode="auto">
          <a:xfrm>
            <a:off x="2830513" y="2306638"/>
            <a:ext cx="3341687" cy="455612"/>
            <a:chOff x="2160" y="2740"/>
            <a:chExt cx="2105" cy="287"/>
          </a:xfrm>
        </p:grpSpPr>
        <p:sp>
          <p:nvSpPr>
            <p:cNvPr id="27656" name="Rectangle 5"/>
            <p:cNvSpPr>
              <a:spLocks noChangeAspect="1" noChangeArrowheads="1"/>
            </p:cNvSpPr>
            <p:nvPr/>
          </p:nvSpPr>
          <p:spPr bwMode="auto">
            <a:xfrm>
              <a:off x="2160" y="2784"/>
              <a:ext cx="2098" cy="237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latin typeface="Tahoma" pitchFamily="34" charset="0"/>
                </a:rPr>
                <a:t>14,23,25,30,31,52,62,79,88,98</a:t>
              </a:r>
              <a:endParaRPr lang="en-CA" altLang="en-US" sz="1800">
                <a:latin typeface="Tahoma" pitchFamily="34" charset="0"/>
              </a:endParaRPr>
            </a:p>
          </p:txBody>
        </p:sp>
        <p:sp>
          <p:nvSpPr>
            <p:cNvPr id="27657" name="Rectangle 6"/>
            <p:cNvSpPr>
              <a:spLocks noChangeAspect="1" noChangeArrowheads="1"/>
            </p:cNvSpPr>
            <p:nvPr/>
          </p:nvSpPr>
          <p:spPr bwMode="auto">
            <a:xfrm>
              <a:off x="2160" y="2740"/>
              <a:ext cx="2105" cy="287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7653" name="Text Box 7"/>
          <p:cNvSpPr txBox="1">
            <a:spLocks noChangeArrowheads="1"/>
          </p:cNvSpPr>
          <p:nvPr/>
        </p:nvSpPr>
        <p:spPr bwMode="auto">
          <a:xfrm>
            <a:off x="4260850" y="1390650"/>
            <a:ext cx="590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10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7654" name="AutoShape 8"/>
          <p:cNvSpPr>
            <a:spLocks/>
          </p:cNvSpPr>
          <p:nvPr/>
        </p:nvSpPr>
        <p:spPr bwMode="auto">
          <a:xfrm rot="5400000" flipV="1">
            <a:off x="4419600" y="476250"/>
            <a:ext cx="304800" cy="3200400"/>
          </a:xfrm>
          <a:prstGeom prst="leftBrace">
            <a:avLst>
              <a:gd name="adj1" fmla="val 87500"/>
              <a:gd name="adj2" fmla="val 50000"/>
            </a:avLst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7655" name="Text Box 9"/>
          <p:cNvSpPr txBox="1">
            <a:spLocks noChangeArrowheads="1"/>
          </p:cNvSpPr>
          <p:nvPr/>
        </p:nvSpPr>
        <p:spPr bwMode="auto">
          <a:xfrm>
            <a:off x="1905000" y="4343400"/>
            <a:ext cx="5791200" cy="103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66FF66"/>
                </a:solidFill>
              </a:rPr>
              <a:t>If each element has size c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66FF66"/>
                </a:solidFill>
              </a:rPr>
              <a:t>      </a:t>
            </a:r>
            <a:r>
              <a:rPr lang="en-US" altLang="en-US" sz="2800">
                <a:solidFill>
                  <a:schemeClr val="accent2"/>
                </a:solidFill>
              </a:rPr>
              <a:t># of bits = c * # of elements</a:t>
            </a:r>
            <a:endParaRPr lang="en-CA" altLang="en-US" sz="28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Approximating Sum </a:t>
            </a:r>
            <a:br>
              <a:rPr lang="en-US" altLang="en-US" smtClean="0"/>
            </a:br>
            <a:r>
              <a:rPr lang="en-US" altLang="en-US" smtClean="0"/>
              <a:t>by Integrating</a:t>
            </a:r>
            <a:endParaRPr lang="en-CA" altLang="en-US" smtClean="0"/>
          </a:p>
        </p:txBody>
      </p:sp>
      <p:pic>
        <p:nvPicPr>
          <p:cNvPr id="267267" name="Picture 3" descr="integrat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1219200"/>
            <a:ext cx="4032250" cy="394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268" name="Text Box 4"/>
          <p:cNvSpPr txBox="1">
            <a:spLocks noChangeArrowheads="1"/>
          </p:cNvSpPr>
          <p:nvPr/>
        </p:nvSpPr>
        <p:spPr bwMode="auto">
          <a:xfrm>
            <a:off x="2479675" y="5791200"/>
            <a:ext cx="42259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area under the curve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approximates the sum</a:t>
            </a:r>
            <a:endParaRPr lang="en-CA" altLang="en-US"/>
          </a:p>
        </p:txBody>
      </p:sp>
      <p:sp>
        <p:nvSpPr>
          <p:cNvPr id="267269" name="Text Box 5"/>
          <p:cNvSpPr txBox="1">
            <a:spLocks noChangeArrowheads="1"/>
          </p:cNvSpPr>
          <p:nvPr/>
        </p:nvSpPr>
        <p:spPr bwMode="auto">
          <a:xfrm>
            <a:off x="1981200" y="5105400"/>
            <a:ext cx="5572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accent2"/>
                </a:solidFill>
              </a:rPr>
              <a:t>∑</a:t>
            </a:r>
            <a:r>
              <a:rPr lang="en-CA" altLang="en-US" sz="4400" baseline="-25000">
                <a:solidFill>
                  <a:schemeClr val="accent2"/>
                </a:solidFill>
              </a:rPr>
              <a:t>i=1..n</a:t>
            </a:r>
            <a:r>
              <a:rPr lang="en-CA" altLang="en-US" sz="4400">
                <a:solidFill>
                  <a:schemeClr val="accent2"/>
                </a:solidFill>
              </a:rPr>
              <a:t> f(i) </a:t>
            </a:r>
            <a:r>
              <a:rPr lang="en-CA" altLang="en-US">
                <a:solidFill>
                  <a:schemeClr val="accent2"/>
                </a:solidFill>
                <a:cs typeface="Times New Roman" pitchFamily="18" charset="0"/>
              </a:rPr>
              <a:t>≈</a:t>
            </a:r>
            <a:r>
              <a:rPr lang="en-CA" altLang="en-US" sz="4400">
                <a:solidFill>
                  <a:schemeClr val="accent2"/>
                </a:solidFill>
              </a:rPr>
              <a:t> ∫</a:t>
            </a:r>
            <a:r>
              <a:rPr lang="en-CA" altLang="en-US" sz="4400" baseline="-25000">
                <a:solidFill>
                  <a:schemeClr val="accent2"/>
                </a:solidFill>
              </a:rPr>
              <a:t>x=1</a:t>
            </a:r>
            <a:r>
              <a:rPr lang="en-US" altLang="en-US" sz="4400" baseline="-25000">
                <a:solidFill>
                  <a:schemeClr val="accent2"/>
                </a:solidFill>
              </a:rPr>
              <a:t>..</a:t>
            </a:r>
            <a:r>
              <a:rPr lang="en-CA" altLang="en-US" sz="4400" baseline="-25000">
                <a:solidFill>
                  <a:schemeClr val="accent2"/>
                </a:solidFill>
              </a:rPr>
              <a:t>n</a:t>
            </a:r>
            <a:r>
              <a:rPr lang="en-CA" altLang="en-US" sz="4400">
                <a:solidFill>
                  <a:schemeClr val="accent2"/>
                </a:solidFill>
              </a:rPr>
              <a:t> f(x) dx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/>
          <p:cNvSpPr>
            <a:spLocks noGrp="1" noChangeArrowheads="1"/>
          </p:cNvSpPr>
          <p:nvPr>
            <p:ph type="title"/>
          </p:nvPr>
        </p:nvSpPr>
        <p:spPr>
          <a:xfrm>
            <a:off x="-11430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Approximating Sum </a:t>
            </a:r>
            <a:br>
              <a:rPr lang="en-US" altLang="en-US" smtClean="0"/>
            </a:br>
            <a:r>
              <a:rPr lang="en-US" altLang="en-US" smtClean="0"/>
              <a:t>by Integrating</a:t>
            </a:r>
            <a:endParaRPr lang="en-CA" altLang="en-US" smtClean="0"/>
          </a:p>
        </p:txBody>
      </p:sp>
      <p:grpSp>
        <p:nvGrpSpPr>
          <p:cNvPr id="268291" name="Group 19"/>
          <p:cNvGrpSpPr>
            <a:grpSpLocks/>
          </p:cNvGrpSpPr>
          <p:nvPr/>
        </p:nvGrpSpPr>
        <p:grpSpPr bwMode="auto">
          <a:xfrm>
            <a:off x="304800" y="1447800"/>
            <a:ext cx="2590800" cy="1230313"/>
            <a:chOff x="192" y="1213"/>
            <a:chExt cx="1632" cy="775"/>
          </a:xfrm>
        </p:grpSpPr>
        <p:sp>
          <p:nvSpPr>
            <p:cNvPr id="268302" name="Text Box 6"/>
            <p:cNvSpPr txBox="1">
              <a:spLocks noChangeArrowheads="1"/>
            </p:cNvSpPr>
            <p:nvPr/>
          </p:nvSpPr>
          <p:spPr bwMode="auto">
            <a:xfrm>
              <a:off x="578" y="1213"/>
              <a:ext cx="108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 baseline="30000">
                  <a:solidFill>
                    <a:schemeClr val="accent2"/>
                  </a:solidFill>
                </a:rPr>
                <a:t>1</a:t>
              </a:r>
              <a:r>
                <a:rPr lang="en-CA" altLang="en-US" sz="3600">
                  <a:solidFill>
                    <a:schemeClr val="accent2"/>
                  </a:solidFill>
                </a:rPr>
                <a:t>/</a:t>
              </a:r>
              <a:r>
                <a:rPr lang="en-CA" altLang="en-US" sz="3600" baseline="-25000">
                  <a:solidFill>
                    <a:schemeClr val="accent2"/>
                  </a:solidFill>
                </a:rPr>
                <a:t>c+1</a:t>
              </a:r>
              <a:r>
                <a:rPr lang="en-CA" altLang="en-US" sz="3600">
                  <a:solidFill>
                    <a:schemeClr val="accent2"/>
                  </a:solidFill>
                </a:rPr>
                <a:t> x</a:t>
              </a:r>
              <a:r>
                <a:rPr lang="en-CA" altLang="en-US" sz="3600" baseline="30000">
                  <a:solidFill>
                    <a:schemeClr val="accent2"/>
                  </a:solidFill>
                </a:rPr>
                <a:t>c+1</a:t>
              </a:r>
            </a:p>
          </p:txBody>
        </p:sp>
        <p:sp>
          <p:nvSpPr>
            <p:cNvPr id="268303" name="Text Box 7"/>
            <p:cNvSpPr txBox="1">
              <a:spLocks noChangeArrowheads="1"/>
            </p:cNvSpPr>
            <p:nvPr/>
          </p:nvSpPr>
          <p:spPr bwMode="auto">
            <a:xfrm>
              <a:off x="278" y="1276"/>
              <a:ext cx="26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1">
                  <a:solidFill>
                    <a:schemeClr val="accent2"/>
                  </a:solidFill>
                </a:rPr>
                <a:t>d</a:t>
              </a:r>
            </a:p>
          </p:txBody>
        </p:sp>
        <p:sp>
          <p:nvSpPr>
            <p:cNvPr id="268304" name="Line 9"/>
            <p:cNvSpPr>
              <a:spLocks noChangeShapeType="1"/>
            </p:cNvSpPr>
            <p:nvPr/>
          </p:nvSpPr>
          <p:spPr bwMode="auto">
            <a:xfrm>
              <a:off x="192" y="1632"/>
              <a:ext cx="1632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05" name="Text Box 10"/>
            <p:cNvSpPr txBox="1">
              <a:spLocks noChangeArrowheads="1"/>
            </p:cNvSpPr>
            <p:nvPr/>
          </p:nvSpPr>
          <p:spPr bwMode="auto">
            <a:xfrm>
              <a:off x="752" y="1584"/>
              <a:ext cx="26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1">
                  <a:solidFill>
                    <a:schemeClr val="accent2"/>
                  </a:solidFill>
                </a:rPr>
                <a:t>d</a:t>
              </a:r>
            </a:p>
          </p:txBody>
        </p:sp>
        <p:sp>
          <p:nvSpPr>
            <p:cNvPr id="268306" name="Text Box 12"/>
            <p:cNvSpPr txBox="1">
              <a:spLocks noChangeArrowheads="1"/>
            </p:cNvSpPr>
            <p:nvPr/>
          </p:nvSpPr>
          <p:spPr bwMode="auto">
            <a:xfrm>
              <a:off x="954" y="1584"/>
              <a:ext cx="26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2"/>
                  </a:solidFill>
                </a:rPr>
                <a:t>x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</p:grpSp>
      <p:sp>
        <p:nvSpPr>
          <p:cNvPr id="558093" name="Text Box 13"/>
          <p:cNvSpPr txBox="1">
            <a:spLocks noChangeArrowheads="1"/>
          </p:cNvSpPr>
          <p:nvPr/>
        </p:nvSpPr>
        <p:spPr bwMode="auto">
          <a:xfrm>
            <a:off x="3327400" y="1828800"/>
            <a:ext cx="10334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=  x</a:t>
            </a:r>
            <a:r>
              <a:rPr lang="en-CA" altLang="en-US" sz="3600" baseline="30000">
                <a:solidFill>
                  <a:schemeClr val="accent2"/>
                </a:solidFill>
              </a:rPr>
              <a:t>c</a:t>
            </a:r>
          </a:p>
        </p:txBody>
      </p:sp>
      <p:sp>
        <p:nvSpPr>
          <p:cNvPr id="558094" name="Text Box 14"/>
          <p:cNvSpPr txBox="1">
            <a:spLocks noChangeArrowheads="1"/>
          </p:cNvSpPr>
          <p:nvPr/>
        </p:nvSpPr>
        <p:spPr bwMode="auto">
          <a:xfrm>
            <a:off x="2209800" y="2711450"/>
            <a:ext cx="2139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∫</a:t>
            </a:r>
            <a:r>
              <a:rPr lang="en-CA" altLang="en-US" sz="3600" baseline="-25000">
                <a:solidFill>
                  <a:schemeClr val="accent2"/>
                </a:solidFill>
              </a:rPr>
              <a:t>x=1</a:t>
            </a:r>
            <a:r>
              <a:rPr lang="en-US" altLang="en-US" sz="3600" baseline="-25000">
                <a:solidFill>
                  <a:schemeClr val="accent2"/>
                </a:solidFill>
              </a:rPr>
              <a:t>..</a:t>
            </a:r>
            <a:r>
              <a:rPr lang="en-CA" altLang="en-US" sz="3600" baseline="-25000">
                <a:solidFill>
                  <a:schemeClr val="accent2"/>
                </a:solidFill>
              </a:rPr>
              <a:t>n</a:t>
            </a:r>
            <a:r>
              <a:rPr lang="en-CA" altLang="en-US" sz="3600">
                <a:solidFill>
                  <a:schemeClr val="accent2"/>
                </a:solidFill>
              </a:rPr>
              <a:t> x</a:t>
            </a:r>
            <a:r>
              <a:rPr lang="en-CA" altLang="en-US" sz="3600" baseline="30000">
                <a:solidFill>
                  <a:schemeClr val="accent2"/>
                </a:solidFill>
              </a:rPr>
              <a:t>c</a:t>
            </a:r>
            <a:r>
              <a:rPr lang="en-CA" altLang="en-US" sz="3600">
                <a:solidFill>
                  <a:schemeClr val="accent2"/>
                </a:solidFill>
              </a:rPr>
              <a:t> dx</a:t>
            </a:r>
          </a:p>
        </p:txBody>
      </p:sp>
      <p:sp>
        <p:nvSpPr>
          <p:cNvPr id="558095" name="Text Box 15"/>
          <p:cNvSpPr txBox="1">
            <a:spLocks noChangeArrowheads="1"/>
          </p:cNvSpPr>
          <p:nvPr/>
        </p:nvSpPr>
        <p:spPr bwMode="auto">
          <a:xfrm>
            <a:off x="4419600" y="2787650"/>
            <a:ext cx="2057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=</a:t>
            </a:r>
            <a:r>
              <a:rPr lang="en-CA" altLang="en-US" sz="3600" baseline="30000">
                <a:solidFill>
                  <a:schemeClr val="accent2"/>
                </a:solidFill>
              </a:rPr>
              <a:t> 1</a:t>
            </a:r>
            <a:r>
              <a:rPr lang="en-CA" altLang="en-US" sz="3600">
                <a:solidFill>
                  <a:schemeClr val="accent2"/>
                </a:solidFill>
              </a:rPr>
              <a:t>/</a:t>
            </a:r>
            <a:r>
              <a:rPr lang="en-CA" altLang="en-US" sz="3600" baseline="-25000">
                <a:solidFill>
                  <a:schemeClr val="accent2"/>
                </a:solidFill>
              </a:rPr>
              <a:t>c+1</a:t>
            </a:r>
            <a:r>
              <a:rPr lang="en-CA" altLang="en-US" sz="3600">
                <a:solidFill>
                  <a:schemeClr val="accent2"/>
                </a:solidFill>
              </a:rPr>
              <a:t> n</a:t>
            </a:r>
            <a:r>
              <a:rPr lang="en-CA" altLang="en-US" sz="3600" baseline="30000">
                <a:solidFill>
                  <a:schemeClr val="accent2"/>
                </a:solidFill>
              </a:rPr>
              <a:t>c+1</a:t>
            </a:r>
          </a:p>
        </p:txBody>
      </p:sp>
      <p:sp>
        <p:nvSpPr>
          <p:cNvPr id="558096" name="Text Box 16"/>
          <p:cNvSpPr txBox="1">
            <a:spLocks noChangeArrowheads="1"/>
          </p:cNvSpPr>
          <p:nvPr/>
        </p:nvSpPr>
        <p:spPr bwMode="auto">
          <a:xfrm>
            <a:off x="304800" y="2711450"/>
            <a:ext cx="1879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i</a:t>
            </a:r>
            <a:r>
              <a:rPr lang="en-CA" altLang="en-US" sz="3600" baseline="30000">
                <a:solidFill>
                  <a:schemeClr val="accent2"/>
                </a:solidFill>
              </a:rPr>
              <a:t>c</a:t>
            </a:r>
            <a:r>
              <a:rPr lang="en-CA" altLang="en-US" sz="3600">
                <a:solidFill>
                  <a:schemeClr val="accent2"/>
                </a:solidFill>
              </a:rPr>
              <a:t> </a:t>
            </a:r>
            <a:r>
              <a:rPr lang="en-CA" altLang="en-US" sz="2400">
                <a:solidFill>
                  <a:schemeClr val="accent2"/>
                </a:solidFill>
                <a:cs typeface="Times New Roman" pitchFamily="18" charset="0"/>
              </a:rPr>
              <a:t>≈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pic>
        <p:nvPicPr>
          <p:cNvPr id="558097" name="Picture 17" descr="Untitled-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651375"/>
            <a:ext cx="8458200" cy="209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8297" name="Text Box 18"/>
          <p:cNvSpPr txBox="1">
            <a:spLocks noChangeArrowheads="1"/>
          </p:cNvSpPr>
          <p:nvPr/>
        </p:nvSpPr>
        <p:spPr bwMode="auto">
          <a:xfrm>
            <a:off x="5119688" y="288925"/>
            <a:ext cx="36433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Arithmetic Sums</a:t>
            </a:r>
            <a:endParaRPr lang="en-CA" altLang="en-US" sz="4000"/>
          </a:p>
        </p:txBody>
      </p:sp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2362200" y="3503613"/>
            <a:ext cx="6858000" cy="992187"/>
            <a:chOff x="1152" y="2044"/>
            <a:chExt cx="4320" cy="625"/>
          </a:xfrm>
        </p:grpSpPr>
        <p:sp>
          <p:nvSpPr>
            <p:cNvPr id="268300" name="Text Box 20"/>
            <p:cNvSpPr txBox="1">
              <a:spLocks noChangeArrowheads="1"/>
            </p:cNvSpPr>
            <p:nvPr/>
          </p:nvSpPr>
          <p:spPr bwMode="auto">
            <a:xfrm>
              <a:off x="1152" y="2044"/>
              <a:ext cx="306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>
                  <a:solidFill>
                    <a:schemeClr val="hlink"/>
                  </a:solidFill>
                  <a:latin typeface="Symbol" pitchFamily="18" charset="2"/>
                </a:rPr>
                <a:t>= </a:t>
              </a:r>
              <a:r>
                <a:rPr lang="en-CA" altLang="en-US" sz="3600">
                  <a:solidFill>
                    <a:schemeClr val="hlink"/>
                  </a:solidFill>
                </a:rPr>
                <a:t>θ</a:t>
              </a:r>
              <a:r>
                <a:rPr lang="en-US" altLang="en-US" sz="3600">
                  <a:solidFill>
                    <a:schemeClr val="hlink"/>
                  </a:solidFill>
                </a:rPr>
                <a:t>(# of terms </a:t>
              </a:r>
              <a:r>
                <a:rPr lang="en-US" altLang="en-US" sz="3600">
                  <a:solidFill>
                    <a:schemeClr val="hlink"/>
                  </a:solidFill>
                  <a:latin typeface="Arial" charset="0"/>
                </a:rPr>
                <a:t>·</a:t>
              </a:r>
              <a:r>
                <a:rPr lang="en-US" altLang="en-US" sz="3600">
                  <a:solidFill>
                    <a:schemeClr val="hlink"/>
                  </a:solidFill>
                </a:rPr>
                <a:t> last term)</a:t>
              </a:r>
              <a:endParaRPr lang="en-CA" altLang="en-US" sz="3600">
                <a:solidFill>
                  <a:schemeClr val="hlink"/>
                </a:solidFill>
              </a:endParaRPr>
            </a:p>
          </p:txBody>
        </p:sp>
        <p:sp>
          <p:nvSpPr>
            <p:cNvPr id="268301" name="Text Box 21"/>
            <p:cNvSpPr txBox="1">
              <a:spLocks noChangeArrowheads="1"/>
            </p:cNvSpPr>
            <p:nvPr/>
          </p:nvSpPr>
          <p:spPr bwMode="auto">
            <a:xfrm>
              <a:off x="1382" y="2304"/>
              <a:ext cx="409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True when ever terms increase slowly</a:t>
              </a:r>
            </a:p>
          </p:txBody>
        </p:sp>
      </p:grpSp>
      <p:sp>
        <p:nvSpPr>
          <p:cNvPr id="558102" name="Text Box 22"/>
          <p:cNvSpPr txBox="1">
            <a:spLocks noChangeArrowheads="1"/>
          </p:cNvSpPr>
          <p:nvPr/>
        </p:nvSpPr>
        <p:spPr bwMode="auto">
          <a:xfrm>
            <a:off x="6553200" y="2741613"/>
            <a:ext cx="176053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=</a:t>
            </a:r>
            <a:r>
              <a:rPr lang="en-CA" altLang="en-US" sz="3600" baseline="30000">
                <a:solidFill>
                  <a:schemeClr val="accent2"/>
                </a:solidFill>
              </a:rPr>
              <a:t> </a:t>
            </a:r>
            <a:r>
              <a:rPr lang="en-CA" altLang="en-US" sz="3600">
                <a:solidFill>
                  <a:schemeClr val="accent2"/>
                </a:solidFill>
              </a:rPr>
              <a:t>θ(n</a:t>
            </a:r>
            <a:r>
              <a:rPr lang="en-US" altLang="en-US" sz="36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CA" altLang="en-US" sz="3600">
                <a:solidFill>
                  <a:schemeClr val="accent2"/>
                </a:solidFill>
              </a:rPr>
              <a:t>n</a:t>
            </a:r>
            <a:r>
              <a:rPr lang="en-CA" altLang="en-US" sz="3600" baseline="30000">
                <a:solidFill>
                  <a:schemeClr val="accent2"/>
                </a:solidFill>
              </a:rPr>
              <a:t>c</a:t>
            </a:r>
            <a:r>
              <a:rPr lang="en-CA" altLang="en-US" sz="3600">
                <a:solidFill>
                  <a:schemeClr val="accent2"/>
                </a:solidFill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8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8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8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8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8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8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58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58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58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58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58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8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8093" grpId="0" autoUpdateAnimBg="0"/>
      <p:bldP spid="558094" grpId="0" autoUpdateAnimBg="0"/>
      <p:bldP spid="558095" grpId="0" autoUpdateAnimBg="0"/>
      <p:bldP spid="558096" grpId="0" autoUpdateAnimBg="0"/>
      <p:bldP spid="558102" grpId="0" autoUpdateAnimBg="0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2"/>
          <p:cNvSpPr>
            <a:spLocks noGrp="1" noChangeArrowheads="1"/>
          </p:cNvSpPr>
          <p:nvPr>
            <p:ph type="title"/>
          </p:nvPr>
        </p:nvSpPr>
        <p:spPr>
          <a:xfrm>
            <a:off x="-11430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Approximating Sum </a:t>
            </a:r>
            <a:br>
              <a:rPr lang="en-US" altLang="en-US" smtClean="0"/>
            </a:br>
            <a:r>
              <a:rPr lang="en-US" altLang="en-US" smtClean="0"/>
              <a:t>by Integrating</a:t>
            </a:r>
            <a:endParaRPr lang="en-CA" altLang="en-US" smtClean="0"/>
          </a:p>
        </p:txBody>
      </p:sp>
      <p:grpSp>
        <p:nvGrpSpPr>
          <p:cNvPr id="269315" name="Group 3"/>
          <p:cNvGrpSpPr>
            <a:grpSpLocks/>
          </p:cNvGrpSpPr>
          <p:nvPr/>
        </p:nvGrpSpPr>
        <p:grpSpPr bwMode="auto">
          <a:xfrm>
            <a:off x="304800" y="1447800"/>
            <a:ext cx="2730500" cy="1230313"/>
            <a:chOff x="192" y="1213"/>
            <a:chExt cx="1720" cy="775"/>
          </a:xfrm>
        </p:grpSpPr>
        <p:sp>
          <p:nvSpPr>
            <p:cNvPr id="269326" name="Text Box 4"/>
            <p:cNvSpPr txBox="1">
              <a:spLocks noChangeArrowheads="1"/>
            </p:cNvSpPr>
            <p:nvPr/>
          </p:nvSpPr>
          <p:spPr bwMode="auto">
            <a:xfrm>
              <a:off x="578" y="1213"/>
              <a:ext cx="133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 baseline="30000">
                  <a:solidFill>
                    <a:schemeClr val="accent2"/>
                  </a:solidFill>
                </a:rPr>
                <a:t>1</a:t>
              </a:r>
              <a:r>
                <a:rPr lang="en-CA" altLang="en-US" sz="3600">
                  <a:solidFill>
                    <a:schemeClr val="accent2"/>
                  </a:solidFill>
                </a:rPr>
                <a:t>/</a:t>
              </a:r>
              <a:r>
                <a:rPr lang="en-CA" altLang="en-US" sz="3600" baseline="-25000">
                  <a:solidFill>
                    <a:schemeClr val="accent2"/>
                  </a:solidFill>
                </a:rPr>
                <a:t>ln(b)</a:t>
              </a:r>
              <a:r>
                <a:rPr lang="en-CA" altLang="en-US" sz="3600">
                  <a:solidFill>
                    <a:schemeClr val="accent2"/>
                  </a:solidFill>
                </a:rPr>
                <a:t> e</a:t>
              </a:r>
              <a:r>
                <a:rPr lang="en-CA" altLang="en-US" sz="3600" baseline="30000">
                  <a:solidFill>
                    <a:schemeClr val="accent2"/>
                  </a:solidFill>
                </a:rPr>
                <a:t>ln(b)x</a:t>
              </a:r>
            </a:p>
          </p:txBody>
        </p:sp>
        <p:sp>
          <p:nvSpPr>
            <p:cNvPr id="269327" name="Text Box 5"/>
            <p:cNvSpPr txBox="1">
              <a:spLocks noChangeArrowheads="1"/>
            </p:cNvSpPr>
            <p:nvPr/>
          </p:nvSpPr>
          <p:spPr bwMode="auto">
            <a:xfrm>
              <a:off x="278" y="1276"/>
              <a:ext cx="26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1">
                  <a:solidFill>
                    <a:schemeClr val="accent2"/>
                  </a:solidFill>
                </a:rPr>
                <a:t>d</a:t>
              </a:r>
            </a:p>
          </p:txBody>
        </p:sp>
        <p:sp>
          <p:nvSpPr>
            <p:cNvPr id="269328" name="Line 6"/>
            <p:cNvSpPr>
              <a:spLocks noChangeShapeType="1"/>
            </p:cNvSpPr>
            <p:nvPr/>
          </p:nvSpPr>
          <p:spPr bwMode="auto">
            <a:xfrm>
              <a:off x="192" y="1632"/>
              <a:ext cx="1632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29" name="Text Box 7"/>
            <p:cNvSpPr txBox="1">
              <a:spLocks noChangeArrowheads="1"/>
            </p:cNvSpPr>
            <p:nvPr/>
          </p:nvSpPr>
          <p:spPr bwMode="auto">
            <a:xfrm>
              <a:off x="752" y="1584"/>
              <a:ext cx="26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1">
                  <a:solidFill>
                    <a:schemeClr val="accent2"/>
                  </a:solidFill>
                </a:rPr>
                <a:t>d</a:t>
              </a:r>
            </a:p>
          </p:txBody>
        </p:sp>
        <p:sp>
          <p:nvSpPr>
            <p:cNvPr id="269330" name="Text Box 8"/>
            <p:cNvSpPr txBox="1">
              <a:spLocks noChangeArrowheads="1"/>
            </p:cNvSpPr>
            <p:nvPr/>
          </p:nvSpPr>
          <p:spPr bwMode="auto">
            <a:xfrm>
              <a:off x="954" y="1584"/>
              <a:ext cx="26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2"/>
                  </a:solidFill>
                </a:rPr>
                <a:t>x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</p:grpSp>
      <p:sp>
        <p:nvSpPr>
          <p:cNvPr id="559113" name="Text Box 9"/>
          <p:cNvSpPr txBox="1">
            <a:spLocks noChangeArrowheads="1"/>
          </p:cNvSpPr>
          <p:nvPr/>
        </p:nvSpPr>
        <p:spPr bwMode="auto">
          <a:xfrm>
            <a:off x="3327400" y="1828800"/>
            <a:ext cx="244633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= e</a:t>
            </a:r>
            <a:r>
              <a:rPr lang="en-CA" altLang="en-US" sz="3600" baseline="30000">
                <a:solidFill>
                  <a:schemeClr val="accent2"/>
                </a:solidFill>
              </a:rPr>
              <a:t>ln(b)x </a:t>
            </a:r>
            <a:r>
              <a:rPr lang="en-CA" altLang="en-US" sz="3600">
                <a:solidFill>
                  <a:schemeClr val="accent2"/>
                </a:solidFill>
              </a:rPr>
              <a:t> = b</a:t>
            </a:r>
            <a:r>
              <a:rPr lang="en-CA" altLang="en-US" sz="3600" baseline="30000">
                <a:solidFill>
                  <a:schemeClr val="accent2"/>
                </a:solidFill>
              </a:rPr>
              <a:t>x</a:t>
            </a:r>
          </a:p>
        </p:txBody>
      </p:sp>
      <p:sp>
        <p:nvSpPr>
          <p:cNvPr id="559114" name="Text Box 10"/>
          <p:cNvSpPr txBox="1">
            <a:spLocks noChangeArrowheads="1"/>
          </p:cNvSpPr>
          <p:nvPr/>
        </p:nvSpPr>
        <p:spPr bwMode="auto">
          <a:xfrm>
            <a:off x="2209800" y="2711450"/>
            <a:ext cx="21574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∫</a:t>
            </a:r>
            <a:r>
              <a:rPr lang="en-CA" altLang="en-US" sz="3600" baseline="-25000">
                <a:solidFill>
                  <a:schemeClr val="accent2"/>
                </a:solidFill>
              </a:rPr>
              <a:t>x=1</a:t>
            </a:r>
            <a:r>
              <a:rPr lang="en-US" altLang="en-US" sz="3600" baseline="-25000">
                <a:solidFill>
                  <a:schemeClr val="accent2"/>
                </a:solidFill>
              </a:rPr>
              <a:t>..</a:t>
            </a:r>
            <a:r>
              <a:rPr lang="en-CA" altLang="en-US" sz="3600" baseline="-25000">
                <a:solidFill>
                  <a:schemeClr val="accent2"/>
                </a:solidFill>
              </a:rPr>
              <a:t>n</a:t>
            </a:r>
            <a:r>
              <a:rPr lang="en-CA" altLang="en-US" sz="3600">
                <a:solidFill>
                  <a:schemeClr val="accent2"/>
                </a:solidFill>
              </a:rPr>
              <a:t> b</a:t>
            </a:r>
            <a:r>
              <a:rPr lang="en-CA" altLang="en-US" sz="3600" baseline="30000">
                <a:solidFill>
                  <a:schemeClr val="accent2"/>
                </a:solidFill>
              </a:rPr>
              <a:t>x</a:t>
            </a:r>
            <a:r>
              <a:rPr lang="en-CA" altLang="en-US" sz="3600">
                <a:solidFill>
                  <a:schemeClr val="accent2"/>
                </a:solidFill>
              </a:rPr>
              <a:t> dx</a:t>
            </a:r>
          </a:p>
        </p:txBody>
      </p:sp>
      <p:sp>
        <p:nvSpPr>
          <p:cNvPr id="559115" name="Text Box 11"/>
          <p:cNvSpPr txBox="1">
            <a:spLocks noChangeArrowheads="1"/>
          </p:cNvSpPr>
          <p:nvPr/>
        </p:nvSpPr>
        <p:spPr bwMode="auto">
          <a:xfrm>
            <a:off x="4419600" y="2787650"/>
            <a:ext cx="18843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=</a:t>
            </a:r>
            <a:r>
              <a:rPr lang="en-CA" altLang="en-US" sz="3600" baseline="30000">
                <a:solidFill>
                  <a:schemeClr val="accent2"/>
                </a:solidFill>
              </a:rPr>
              <a:t> 1</a:t>
            </a:r>
            <a:r>
              <a:rPr lang="en-CA" altLang="en-US" sz="3600">
                <a:solidFill>
                  <a:schemeClr val="accent2"/>
                </a:solidFill>
              </a:rPr>
              <a:t>/</a:t>
            </a:r>
            <a:r>
              <a:rPr lang="en-CA" altLang="en-US" sz="3600" baseline="-25000">
                <a:solidFill>
                  <a:schemeClr val="accent2"/>
                </a:solidFill>
              </a:rPr>
              <a:t>ln(b)</a:t>
            </a:r>
            <a:r>
              <a:rPr lang="en-CA" altLang="en-US" sz="3600">
                <a:solidFill>
                  <a:schemeClr val="accent2"/>
                </a:solidFill>
              </a:rPr>
              <a:t> b</a:t>
            </a:r>
            <a:r>
              <a:rPr lang="en-CA" altLang="en-US" sz="3600" baseline="30000">
                <a:solidFill>
                  <a:schemeClr val="accent2"/>
                </a:solidFill>
              </a:rPr>
              <a:t>x</a:t>
            </a:r>
          </a:p>
        </p:txBody>
      </p:sp>
      <p:sp>
        <p:nvSpPr>
          <p:cNvPr id="559116" name="Text Box 12"/>
          <p:cNvSpPr txBox="1">
            <a:spLocks noChangeArrowheads="1"/>
          </p:cNvSpPr>
          <p:nvPr/>
        </p:nvSpPr>
        <p:spPr bwMode="auto">
          <a:xfrm>
            <a:off x="304800" y="2711450"/>
            <a:ext cx="1930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b</a:t>
            </a:r>
            <a:r>
              <a:rPr lang="en-CA" altLang="en-US" sz="3600" baseline="30000">
                <a:solidFill>
                  <a:schemeClr val="accent2"/>
                </a:solidFill>
              </a:rPr>
              <a:t>i</a:t>
            </a:r>
            <a:r>
              <a:rPr lang="en-CA" altLang="en-US" sz="3600">
                <a:solidFill>
                  <a:schemeClr val="accent2"/>
                </a:solidFill>
              </a:rPr>
              <a:t> </a:t>
            </a:r>
            <a:r>
              <a:rPr lang="en-CA" altLang="en-US" sz="2400">
                <a:solidFill>
                  <a:schemeClr val="accent2"/>
                </a:solidFill>
                <a:cs typeface="Times New Roman" pitchFamily="18" charset="0"/>
              </a:rPr>
              <a:t>≈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sp>
        <p:nvSpPr>
          <p:cNvPr id="269320" name="Text Box 14"/>
          <p:cNvSpPr txBox="1">
            <a:spLocks noChangeArrowheads="1"/>
          </p:cNvSpPr>
          <p:nvPr/>
        </p:nvSpPr>
        <p:spPr bwMode="auto">
          <a:xfrm>
            <a:off x="5119688" y="288925"/>
            <a:ext cx="3586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Geometric Sums</a:t>
            </a:r>
            <a:endParaRPr lang="en-CA" altLang="en-US" sz="4000"/>
          </a:p>
        </p:txBody>
      </p: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1828800" y="3244850"/>
            <a:ext cx="7315200" cy="992188"/>
            <a:chOff x="1152" y="2044"/>
            <a:chExt cx="4320" cy="625"/>
          </a:xfrm>
        </p:grpSpPr>
        <p:sp>
          <p:nvSpPr>
            <p:cNvPr id="269324" name="Text Box 16"/>
            <p:cNvSpPr txBox="1">
              <a:spLocks noChangeArrowheads="1"/>
            </p:cNvSpPr>
            <p:nvPr/>
          </p:nvSpPr>
          <p:spPr bwMode="auto">
            <a:xfrm>
              <a:off x="1152" y="2044"/>
              <a:ext cx="1571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>
                  <a:solidFill>
                    <a:schemeClr val="hlink"/>
                  </a:solidFill>
                  <a:latin typeface="Symbol" pitchFamily="18" charset="2"/>
                </a:rPr>
                <a:t>= </a:t>
              </a:r>
              <a:r>
                <a:rPr lang="en-CA" altLang="en-US" sz="3600">
                  <a:solidFill>
                    <a:schemeClr val="hlink"/>
                  </a:solidFill>
                </a:rPr>
                <a:t>θ</a:t>
              </a:r>
              <a:r>
                <a:rPr lang="en-US" altLang="en-US" sz="3600">
                  <a:solidFill>
                    <a:schemeClr val="hlink"/>
                  </a:solidFill>
                </a:rPr>
                <a:t>(last term)</a:t>
              </a:r>
              <a:endParaRPr lang="en-CA" altLang="en-US" sz="3600">
                <a:solidFill>
                  <a:schemeClr val="hlink"/>
                </a:solidFill>
              </a:endParaRPr>
            </a:p>
          </p:txBody>
        </p:sp>
        <p:sp>
          <p:nvSpPr>
            <p:cNvPr id="269325" name="Text Box 17"/>
            <p:cNvSpPr txBox="1">
              <a:spLocks noChangeArrowheads="1"/>
            </p:cNvSpPr>
            <p:nvPr/>
          </p:nvSpPr>
          <p:spPr bwMode="auto">
            <a:xfrm>
              <a:off x="1382" y="2304"/>
              <a:ext cx="409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True when ever terms increase quickly</a:t>
              </a:r>
            </a:p>
          </p:txBody>
        </p:sp>
      </p:grpSp>
      <p:sp>
        <p:nvSpPr>
          <p:cNvPr id="559122" name="Text Box 18"/>
          <p:cNvSpPr txBox="1">
            <a:spLocks noChangeArrowheads="1"/>
          </p:cNvSpPr>
          <p:nvPr/>
        </p:nvSpPr>
        <p:spPr bwMode="auto">
          <a:xfrm>
            <a:off x="6553200" y="2743200"/>
            <a:ext cx="1422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=</a:t>
            </a:r>
            <a:r>
              <a:rPr lang="en-CA" altLang="en-US" sz="3600" baseline="30000">
                <a:solidFill>
                  <a:schemeClr val="accent2"/>
                </a:solidFill>
              </a:rPr>
              <a:t> </a:t>
            </a:r>
            <a:r>
              <a:rPr lang="en-CA" altLang="en-US" sz="3600">
                <a:solidFill>
                  <a:schemeClr val="accent2"/>
                </a:solidFill>
              </a:rPr>
              <a:t>θ(b</a:t>
            </a:r>
            <a:r>
              <a:rPr lang="en-CA" altLang="en-US" sz="3600" baseline="30000">
                <a:solidFill>
                  <a:schemeClr val="accent2"/>
                </a:solidFill>
              </a:rPr>
              <a:t>n</a:t>
            </a:r>
            <a:r>
              <a:rPr lang="en-CA" altLang="en-US" sz="3600">
                <a:solidFill>
                  <a:schemeClr val="accent2"/>
                </a:solidFill>
              </a:rPr>
              <a:t>)</a:t>
            </a:r>
          </a:p>
        </p:txBody>
      </p:sp>
      <p:pic>
        <p:nvPicPr>
          <p:cNvPr id="559123" name="Picture 19" descr="Untitled-1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941888"/>
            <a:ext cx="8763000" cy="115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9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9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9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9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9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9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59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59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59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59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59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9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9113" grpId="0" autoUpdateAnimBg="0"/>
      <p:bldP spid="559114" grpId="0" autoUpdateAnimBg="0"/>
      <p:bldP spid="559115" grpId="0" autoUpdateAnimBg="0"/>
      <p:bldP spid="559116" grpId="0" autoUpdateAnimBg="0"/>
      <p:bldP spid="559122" grpId="0" autoUpdateAnimBg="0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Text Box 2"/>
          <p:cNvSpPr txBox="1">
            <a:spLocks noChangeArrowheads="1"/>
          </p:cNvSpPr>
          <p:nvPr/>
        </p:nvSpPr>
        <p:spPr bwMode="auto">
          <a:xfrm>
            <a:off x="2743200" y="1444625"/>
            <a:ext cx="32750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Harmonic Sum</a:t>
            </a:r>
            <a:endParaRPr lang="en-CA" altLang="en-US" sz="4000"/>
          </a:p>
        </p:txBody>
      </p:sp>
      <p:sp>
        <p:nvSpPr>
          <p:cNvPr id="270339" name="Rectangle 3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Approximating Sum 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by Integrating</a:t>
            </a:r>
            <a:endParaRPr lang="en-CA" altLang="en-US" sz="4400">
              <a:solidFill>
                <a:schemeClr val="tx2"/>
              </a:solidFill>
            </a:endParaRPr>
          </a:p>
        </p:txBody>
      </p:sp>
      <p:pic>
        <p:nvPicPr>
          <p:cNvPr id="270340" name="Picture 5" descr="q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590800"/>
            <a:ext cx="8458200" cy="2341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1026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Approximating Sum 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by Integrating</a:t>
            </a:r>
            <a:endParaRPr lang="en-CA" altLang="en-US" sz="4400">
              <a:solidFill>
                <a:schemeClr val="tx2"/>
              </a:solidFill>
            </a:endParaRPr>
          </a:p>
        </p:txBody>
      </p:sp>
      <p:pic>
        <p:nvPicPr>
          <p:cNvPr id="271363" name="Picture 1027" descr="m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7975" y="2647950"/>
            <a:ext cx="6042025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1364" name="Text Box 1028"/>
          <p:cNvSpPr txBox="1">
            <a:spLocks noChangeArrowheads="1"/>
          </p:cNvSpPr>
          <p:nvPr/>
        </p:nvSpPr>
        <p:spPr bwMode="auto">
          <a:xfrm>
            <a:off x="1143000" y="1600200"/>
            <a:ext cx="7169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Problem: Integrating may be hard too.</a:t>
            </a:r>
            <a:endParaRPr lang="en-CA" altLang="en-US" sz="3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Outline</a:t>
            </a:r>
          </a:p>
        </p:txBody>
      </p: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517525" y="2058988"/>
            <a:ext cx="7254875" cy="1903412"/>
            <a:chOff x="326" y="1297"/>
            <a:chExt cx="4570" cy="1199"/>
          </a:xfrm>
        </p:grpSpPr>
        <p:pic>
          <p:nvPicPr>
            <p:cNvPr id="272396" name="Picture 7" descr="q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" y="1633"/>
              <a:ext cx="2928" cy="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397" name="Text Box 8"/>
            <p:cNvSpPr txBox="1">
              <a:spLocks noChangeArrowheads="1"/>
            </p:cNvSpPr>
            <p:nvPr/>
          </p:nvSpPr>
          <p:spPr bwMode="auto">
            <a:xfrm>
              <a:off x="326" y="1297"/>
              <a:ext cx="45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609600" indent="-60960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II) Math proofs of sums</a:t>
              </a:r>
            </a:p>
          </p:txBody>
        </p:sp>
      </p:grpSp>
      <p:sp>
        <p:nvSpPr>
          <p:cNvPr id="535561" name="Rectangle 9"/>
          <p:cNvSpPr>
            <a:spLocks noChangeArrowheads="1"/>
          </p:cNvSpPr>
          <p:nvPr/>
        </p:nvSpPr>
        <p:spPr bwMode="auto">
          <a:xfrm>
            <a:off x="609600" y="6049963"/>
            <a:ext cx="7086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609600" indent="-6096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V)  Ability to know the answer fast</a:t>
            </a:r>
          </a:p>
        </p:txBody>
      </p:sp>
      <p:sp>
        <p:nvSpPr>
          <p:cNvPr id="535563" name="Rectangle 11"/>
          <p:cNvSpPr>
            <a:spLocks noChangeArrowheads="1"/>
          </p:cNvSpPr>
          <p:nvPr/>
        </p:nvSpPr>
        <p:spPr bwMode="auto">
          <a:xfrm>
            <a:off x="590550" y="762000"/>
            <a:ext cx="71056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609600" indent="-6096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I) What is the sum</a:t>
            </a:r>
            <a:br>
              <a:rPr lang="en-US" altLang="en-US"/>
            </a:br>
            <a:r>
              <a:rPr lang="en-US" altLang="en-US"/>
              <a:t>Eg.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f(i) </a:t>
            </a: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535564" name="Rectangle 12"/>
          <p:cNvSpPr>
            <a:spLocks noChangeArrowheads="1"/>
          </p:cNvSpPr>
          <p:nvPr/>
        </p:nvSpPr>
        <p:spPr bwMode="auto">
          <a:xfrm>
            <a:off x="585788" y="4114800"/>
            <a:ext cx="383381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III) Pattern of sums</a:t>
            </a:r>
            <a:br>
              <a:rPr lang="en-US" altLang="en-US"/>
            </a:br>
            <a:r>
              <a:rPr lang="en-US" altLang="en-US"/>
              <a:t>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f(i) = θ(n · f(n))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535565" name="Rectangle 13"/>
          <p:cNvSpPr>
            <a:spLocks noChangeArrowheads="1"/>
          </p:cNvSpPr>
          <p:nvPr/>
        </p:nvSpPr>
        <p:spPr bwMode="auto">
          <a:xfrm>
            <a:off x="609600" y="5440363"/>
            <a:ext cx="548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IV) Intuition why this is the sum</a:t>
            </a: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990600" y="2209800"/>
            <a:ext cx="8305800" cy="1981200"/>
            <a:chOff x="624" y="1392"/>
            <a:chExt cx="5232" cy="1248"/>
          </a:xfrm>
        </p:grpSpPr>
        <p:sp>
          <p:nvSpPr>
            <p:cNvPr id="272393" name="Line 15"/>
            <p:cNvSpPr>
              <a:spLocks noChangeShapeType="1"/>
            </p:cNvSpPr>
            <p:nvPr/>
          </p:nvSpPr>
          <p:spPr bwMode="auto">
            <a:xfrm flipV="1">
              <a:off x="624" y="1536"/>
              <a:ext cx="3216" cy="105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94" name="Line 16"/>
            <p:cNvSpPr>
              <a:spLocks noChangeShapeType="1"/>
            </p:cNvSpPr>
            <p:nvPr/>
          </p:nvSpPr>
          <p:spPr bwMode="auto">
            <a:xfrm>
              <a:off x="624" y="1392"/>
              <a:ext cx="3264" cy="124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95" name="Text Box 17"/>
            <p:cNvSpPr txBox="1">
              <a:spLocks noChangeArrowheads="1"/>
            </p:cNvSpPr>
            <p:nvPr/>
          </p:nvSpPr>
          <p:spPr bwMode="auto">
            <a:xfrm>
              <a:off x="3750" y="1565"/>
              <a:ext cx="2106" cy="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I flash it up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If you follow great.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If not don’t panic.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5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5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35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35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35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35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35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5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5561" grpId="0" autoUpdateAnimBg="0"/>
      <p:bldP spid="535563" grpId="0" autoUpdateAnimBg="0"/>
      <p:bldP spid="535564" grpId="0" autoUpdateAnimBg="0"/>
      <p:bldP spid="535565" grpId="0" autoUpdateAnimBg="0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Adding Made Easy </a:t>
            </a:r>
          </a:p>
        </p:txBody>
      </p:sp>
      <p:sp>
        <p:nvSpPr>
          <p:cNvPr id="273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981200"/>
            <a:ext cx="8686800" cy="13716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We will now classify (most) functions </a:t>
            </a:r>
            <a:r>
              <a:rPr lang="en-US" altLang="en-US" smtClean="0">
                <a:solidFill>
                  <a:schemeClr val="accent1"/>
                </a:solidFill>
              </a:rPr>
              <a:t>f(i)</a:t>
            </a:r>
            <a:r>
              <a:rPr lang="en-US" altLang="en-US" smtClean="0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into four classes:</a:t>
            </a:r>
          </a:p>
          <a:p>
            <a:pPr lvl="1" eaLnBrk="1" hangingPunct="1"/>
            <a:endParaRPr lang="en-US" altLang="en-US" smtClean="0"/>
          </a:p>
          <a:p>
            <a:pPr eaLnBrk="1" hangingPunct="1"/>
            <a:endParaRPr lang="en-US" altLang="en-US" sz="1600" smtClean="0"/>
          </a:p>
        </p:txBody>
      </p:sp>
      <p:sp>
        <p:nvSpPr>
          <p:cNvPr id="273412" name="Text Box 4"/>
          <p:cNvSpPr txBox="1">
            <a:spLocks noChangeArrowheads="1"/>
          </p:cNvSpPr>
          <p:nvPr/>
        </p:nvSpPr>
        <p:spPr bwMode="auto">
          <a:xfrm>
            <a:off x="3227388" y="3581400"/>
            <a:ext cx="2640012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–"/>
            </a:pPr>
            <a:r>
              <a:rPr lang="en-US" altLang="en-US" sz="2800"/>
              <a:t>Geometric Like</a:t>
            </a:r>
          </a:p>
          <a:p>
            <a:pPr eaLnBrk="1" hangingPunct="1">
              <a:buFontTx/>
              <a:buChar char="–"/>
            </a:pPr>
            <a:r>
              <a:rPr lang="en-US" altLang="en-US" sz="2800"/>
              <a:t>Arithmetic Like</a:t>
            </a:r>
          </a:p>
          <a:p>
            <a:pPr eaLnBrk="1" hangingPunct="1">
              <a:buFontTx/>
              <a:buChar char="–"/>
            </a:pPr>
            <a:r>
              <a:rPr lang="en-US" altLang="en-US" sz="2800"/>
              <a:t>Harmonic</a:t>
            </a:r>
          </a:p>
          <a:p>
            <a:pPr eaLnBrk="1" hangingPunct="1">
              <a:buFontTx/>
              <a:buChar char="–"/>
            </a:pPr>
            <a:r>
              <a:rPr lang="en-US" altLang="en-US" sz="2800"/>
              <a:t>Bounded Tail</a:t>
            </a:r>
            <a:endParaRPr lang="en-CA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Adding Made Easy </a:t>
            </a:r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981200"/>
            <a:ext cx="86868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We will now classify (most) functions </a:t>
            </a:r>
            <a:r>
              <a:rPr lang="en-US" altLang="en-US" smtClean="0">
                <a:solidFill>
                  <a:schemeClr val="accent1"/>
                </a:solidFill>
              </a:rPr>
              <a:t>f(i)</a:t>
            </a:r>
            <a:r>
              <a:rPr lang="en-US" altLang="en-US" smtClean="0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into four classes</a:t>
            </a:r>
          </a:p>
          <a:p>
            <a:pPr algn="ctr" eaLnBrk="1" hangingPunct="1">
              <a:buFontTx/>
              <a:buNone/>
            </a:pPr>
            <a:endParaRPr lang="en-US" altLang="en-US" sz="1600" smtClean="0"/>
          </a:p>
          <a:p>
            <a:pPr algn="ctr" eaLnBrk="1" hangingPunct="1">
              <a:buFontTx/>
              <a:buNone/>
            </a:pPr>
            <a:r>
              <a:rPr lang="en-US" altLang="en-US" smtClean="0"/>
              <a:t>For each class, we will give 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an easy rule for approximating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it’s sum</a:t>
            </a:r>
          </a:p>
          <a:p>
            <a:pPr algn="ctr" eaLnBrk="1" hangingPunct="1">
              <a:buFontTx/>
              <a:buNone/>
            </a:pPr>
            <a:r>
              <a:rPr lang="en-CA" altLang="en-US" sz="4000" smtClean="0">
                <a:solidFill>
                  <a:schemeClr val="accent1"/>
                </a:solidFill>
              </a:rPr>
              <a:t>θ( ∑</a:t>
            </a:r>
            <a:r>
              <a:rPr lang="en-CA" altLang="en-US" sz="4000" baseline="-25000" smtClean="0">
                <a:solidFill>
                  <a:schemeClr val="accent1"/>
                </a:solidFill>
              </a:rPr>
              <a:t>i=1..n</a:t>
            </a:r>
            <a:r>
              <a:rPr lang="en-US" altLang="en-US" sz="4000" smtClean="0">
                <a:solidFill>
                  <a:schemeClr val="accent1"/>
                </a:solidFill>
              </a:rPr>
              <a:t> </a:t>
            </a:r>
            <a:r>
              <a:rPr lang="en-CA" altLang="en-US" sz="4000" smtClean="0">
                <a:solidFill>
                  <a:schemeClr val="accent1"/>
                </a:solidFill>
              </a:rPr>
              <a:t>f(i)</a:t>
            </a:r>
            <a:r>
              <a:rPr lang="en-US" altLang="en-US" sz="4000" smtClean="0">
                <a:solidFill>
                  <a:schemeClr val="accent1"/>
                </a:solidFill>
              </a:rPr>
              <a:t> )</a:t>
            </a:r>
            <a:endParaRPr lang="en-US" altLang="en-US" sz="4800" smtClean="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Animals</a:t>
            </a:r>
            <a:endParaRPr lang="en-CA" altLang="en-US" smtClean="0"/>
          </a:p>
        </p:txBody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1625600" y="1143000"/>
            <a:ext cx="20589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Vertebrates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75460" name="Text Box 4"/>
          <p:cNvSpPr txBox="1">
            <a:spLocks noChangeArrowheads="1"/>
          </p:cNvSpPr>
          <p:nvPr/>
        </p:nvSpPr>
        <p:spPr bwMode="auto">
          <a:xfrm rot="5400000">
            <a:off x="-282575" y="2903538"/>
            <a:ext cx="16621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Birds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75461" name="Text Box 5"/>
          <p:cNvSpPr txBox="1">
            <a:spLocks noChangeArrowheads="1"/>
          </p:cNvSpPr>
          <p:nvPr/>
        </p:nvSpPr>
        <p:spPr bwMode="auto">
          <a:xfrm rot="5400000">
            <a:off x="636588" y="2981325"/>
            <a:ext cx="18113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Mammals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75462" name="Text Box 6"/>
          <p:cNvSpPr txBox="1">
            <a:spLocks noChangeArrowheads="1"/>
          </p:cNvSpPr>
          <p:nvPr/>
        </p:nvSpPr>
        <p:spPr bwMode="auto">
          <a:xfrm rot="5400000">
            <a:off x="1734344" y="2839244"/>
            <a:ext cx="15176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Reptiles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75463" name="Text Box 7"/>
          <p:cNvSpPr txBox="1">
            <a:spLocks noChangeArrowheads="1"/>
          </p:cNvSpPr>
          <p:nvPr/>
        </p:nvSpPr>
        <p:spPr bwMode="auto">
          <a:xfrm rot="5400000">
            <a:off x="3001963" y="2514600"/>
            <a:ext cx="8842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Fish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275464" name="AutoShape 8"/>
          <p:cNvCxnSpPr>
            <a:cxnSpLocks noChangeShapeType="1"/>
          </p:cNvCxnSpPr>
          <p:nvPr/>
        </p:nvCxnSpPr>
        <p:spPr bwMode="auto">
          <a:xfrm rot="-5400000">
            <a:off x="856457" y="1308894"/>
            <a:ext cx="787400" cy="1423987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5465" name="AutoShape 9"/>
          <p:cNvCxnSpPr>
            <a:cxnSpLocks noChangeShapeType="1"/>
          </p:cNvCxnSpPr>
          <p:nvPr/>
        </p:nvCxnSpPr>
        <p:spPr bwMode="auto">
          <a:xfrm>
            <a:off x="1970088" y="2043113"/>
            <a:ext cx="1460500" cy="4159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5466" name="AutoShape 10"/>
          <p:cNvCxnSpPr>
            <a:cxnSpLocks noChangeShapeType="1"/>
          </p:cNvCxnSpPr>
          <p:nvPr/>
        </p:nvCxnSpPr>
        <p:spPr bwMode="auto">
          <a:xfrm rot="-5400000">
            <a:off x="1331912" y="22510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5467" name="AutoShape 11"/>
          <p:cNvCxnSpPr>
            <a:cxnSpLocks noChangeShapeType="1"/>
          </p:cNvCxnSpPr>
          <p:nvPr/>
        </p:nvCxnSpPr>
        <p:spPr bwMode="auto">
          <a:xfrm rot="-5400000">
            <a:off x="2251075" y="22510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5468" name="Text Box 12"/>
          <p:cNvSpPr txBox="1">
            <a:spLocks noChangeArrowheads="1"/>
          </p:cNvSpPr>
          <p:nvPr/>
        </p:nvSpPr>
        <p:spPr bwMode="auto">
          <a:xfrm rot="5400000">
            <a:off x="766763" y="4592638"/>
            <a:ext cx="10429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Dogs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75469" name="Text Box 13"/>
          <p:cNvSpPr txBox="1">
            <a:spLocks noChangeArrowheads="1"/>
          </p:cNvSpPr>
          <p:nvPr/>
        </p:nvSpPr>
        <p:spPr bwMode="auto">
          <a:xfrm rot="5400000">
            <a:off x="1012826" y="4746625"/>
            <a:ext cx="13573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Giraffe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275470" name="AutoShape 14"/>
          <p:cNvCxnSpPr>
            <a:cxnSpLocks noChangeShapeType="1"/>
            <a:stCxn id="275468" idx="1"/>
            <a:endCxn id="275469" idx="1"/>
          </p:cNvCxnSpPr>
          <p:nvPr/>
        </p:nvCxnSpPr>
        <p:spPr bwMode="auto">
          <a:xfrm rot="-5400000">
            <a:off x="1490663" y="4157663"/>
            <a:ext cx="3175" cy="403225"/>
          </a:xfrm>
          <a:prstGeom prst="bentConnector3">
            <a:avLst>
              <a:gd name="adj1" fmla="val 730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5471" name="Line 16"/>
          <p:cNvSpPr>
            <a:spLocks noChangeShapeType="1"/>
          </p:cNvSpPr>
          <p:nvPr/>
        </p:nvSpPr>
        <p:spPr bwMode="auto">
          <a:xfrm flipV="1">
            <a:off x="1473200" y="4076700"/>
            <a:ext cx="0" cy="76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38641" name="Picture 17" descr="an00088_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3213" y="1371600"/>
            <a:ext cx="1390650" cy="139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8642" name="Text Box 18"/>
          <p:cNvSpPr txBox="1">
            <a:spLocks noChangeArrowheads="1"/>
          </p:cNvSpPr>
          <p:nvPr/>
        </p:nvSpPr>
        <p:spPr bwMode="auto">
          <a:xfrm>
            <a:off x="4075113" y="2819400"/>
            <a:ext cx="490061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Mammal</a:t>
            </a:r>
            <a:r>
              <a:rPr lang="en-US" altLang="en-US"/>
              <a:t>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Þ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1"/>
                </a:solidFill>
              </a:rPr>
              <a:t>Complex social </a:t>
            </a:r>
            <a:br>
              <a:rPr lang="en-US" altLang="en-US">
                <a:solidFill>
                  <a:schemeClr val="accent1"/>
                </a:solidFill>
              </a:rPr>
            </a:br>
            <a:r>
              <a:rPr lang="en-US" altLang="en-US">
                <a:solidFill>
                  <a:schemeClr val="accent1"/>
                </a:solidFill>
              </a:rPr>
              <a:t>                     networks</a:t>
            </a:r>
            <a:r>
              <a:rPr lang="en-US" altLang="en-US"/>
              <a:t> </a:t>
            </a:r>
          </a:p>
        </p:txBody>
      </p:sp>
      <p:sp>
        <p:nvSpPr>
          <p:cNvPr id="538643" name="Text Box 19"/>
          <p:cNvSpPr txBox="1">
            <a:spLocks noChangeArrowheads="1"/>
          </p:cNvSpPr>
          <p:nvPr/>
        </p:nvSpPr>
        <p:spPr bwMode="auto">
          <a:xfrm>
            <a:off x="4151313" y="3840163"/>
            <a:ext cx="50688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Dog       </a:t>
            </a:r>
            <a:r>
              <a:rPr lang="en-US" altLang="en-US"/>
              <a:t>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Þ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1"/>
                </a:solidFill>
              </a:rPr>
              <a:t>Man’s best friend</a:t>
            </a:r>
          </a:p>
        </p:txBody>
      </p:sp>
      <p:pic>
        <p:nvPicPr>
          <p:cNvPr id="275475" name="Picture 20" descr="an00088_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715000"/>
            <a:ext cx="935038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5476" name="Picture 21" descr="an01151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5410200"/>
            <a:ext cx="454025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8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8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8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8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8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8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8642" grpId="0" autoUpdateAnimBg="0"/>
      <p:bldP spid="538643" grpId="0" autoUpdateAnimBg="0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276483" name="Text Box 3"/>
          <p:cNvSpPr txBox="1">
            <a:spLocks noChangeArrowheads="1"/>
          </p:cNvSpPr>
          <p:nvPr/>
        </p:nvSpPr>
        <p:spPr bwMode="auto">
          <a:xfrm>
            <a:off x="1625600" y="11430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Functions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76484" name="Text Box 5"/>
          <p:cNvSpPr txBox="1">
            <a:spLocks noChangeArrowheads="1"/>
          </p:cNvSpPr>
          <p:nvPr/>
        </p:nvSpPr>
        <p:spPr bwMode="auto">
          <a:xfrm rot="5400000">
            <a:off x="1004888" y="2589213"/>
            <a:ext cx="10302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Poly.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76485" name="Text Box 6"/>
          <p:cNvSpPr txBox="1">
            <a:spLocks noChangeArrowheads="1"/>
          </p:cNvSpPr>
          <p:nvPr/>
        </p:nvSpPr>
        <p:spPr bwMode="auto">
          <a:xfrm rot="5400000">
            <a:off x="2001044" y="2548731"/>
            <a:ext cx="939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Exp.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276486" name="AutoShape 8"/>
          <p:cNvCxnSpPr>
            <a:cxnSpLocks noChangeShapeType="1"/>
          </p:cNvCxnSpPr>
          <p:nvPr/>
        </p:nvCxnSpPr>
        <p:spPr bwMode="auto">
          <a:xfrm rot="-5400000">
            <a:off x="856457" y="1308894"/>
            <a:ext cx="787400" cy="1423987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487" name="AutoShape 9"/>
          <p:cNvCxnSpPr>
            <a:cxnSpLocks noChangeShapeType="1"/>
          </p:cNvCxnSpPr>
          <p:nvPr/>
        </p:nvCxnSpPr>
        <p:spPr bwMode="auto">
          <a:xfrm>
            <a:off x="1970088" y="2043113"/>
            <a:ext cx="1460500" cy="4159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488" name="AutoShape 10"/>
          <p:cNvCxnSpPr>
            <a:cxnSpLocks noChangeShapeType="1"/>
          </p:cNvCxnSpPr>
          <p:nvPr/>
        </p:nvCxnSpPr>
        <p:spPr bwMode="auto">
          <a:xfrm rot="-5400000">
            <a:off x="1331912" y="22510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489" name="AutoShape 11"/>
          <p:cNvCxnSpPr>
            <a:cxnSpLocks noChangeShapeType="1"/>
          </p:cNvCxnSpPr>
          <p:nvPr/>
        </p:nvCxnSpPr>
        <p:spPr bwMode="auto">
          <a:xfrm rot="-5400000">
            <a:off x="2251075" y="22510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0689" name="Text Box 17"/>
          <p:cNvSpPr txBox="1">
            <a:spLocks noChangeArrowheads="1"/>
          </p:cNvSpPr>
          <p:nvPr/>
        </p:nvSpPr>
        <p:spPr bwMode="auto">
          <a:xfrm>
            <a:off x="4348163" y="2338388"/>
            <a:ext cx="44704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(n)</a:t>
            </a:r>
            <a:r>
              <a:rPr lang="en-US" altLang="en-US"/>
              <a:t>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Þ</a:t>
            </a:r>
            <a:r>
              <a:rPr lang="en-US" altLang="en-US"/>
              <a:t> </a:t>
            </a: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 = θ(f(n))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276491" name="Rectangle 23"/>
          <p:cNvSpPr>
            <a:spLocks noChangeArrowheads="1"/>
          </p:cNvSpPr>
          <p:nvPr/>
        </p:nvSpPr>
        <p:spPr bwMode="auto">
          <a:xfrm>
            <a:off x="0" y="4572000"/>
            <a:ext cx="2692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8</a:t>
            </a:r>
            <a:r>
              <a:rPr lang="en-CA" altLang="en-US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 </a:t>
            </a:r>
            <a:r>
              <a:rPr lang="en-US" altLang="en-US">
                <a:solidFill>
                  <a:schemeClr val="accent1"/>
                </a:solidFill>
              </a:rPr>
              <a:t> + 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</a:p>
        </p:txBody>
      </p:sp>
      <p:grpSp>
        <p:nvGrpSpPr>
          <p:cNvPr id="2" name="Group 51"/>
          <p:cNvGrpSpPr>
            <a:grpSpLocks/>
          </p:cNvGrpSpPr>
          <p:nvPr/>
        </p:nvGrpSpPr>
        <p:grpSpPr bwMode="auto">
          <a:xfrm>
            <a:off x="228600" y="3992563"/>
            <a:ext cx="1905000" cy="655637"/>
            <a:chOff x="144" y="2515"/>
            <a:chExt cx="1200" cy="413"/>
          </a:xfrm>
        </p:grpSpPr>
        <p:sp>
          <p:nvSpPr>
            <p:cNvPr id="276525" name="Line 15"/>
            <p:cNvSpPr>
              <a:spLocks noChangeShapeType="1"/>
            </p:cNvSpPr>
            <p:nvPr/>
          </p:nvSpPr>
          <p:spPr bwMode="auto">
            <a:xfrm flipV="1">
              <a:off x="672" y="2850"/>
              <a:ext cx="0" cy="7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26" name="Rectangle 27"/>
            <p:cNvSpPr>
              <a:spLocks noChangeArrowheads="1"/>
            </p:cNvSpPr>
            <p:nvPr/>
          </p:nvSpPr>
          <p:spPr bwMode="auto">
            <a:xfrm>
              <a:off x="144" y="2515"/>
              <a:ext cx="120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</a:t>
              </a: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n</a:t>
              </a:r>
              <a:r>
                <a:rPr lang="en-US" altLang="en-US">
                  <a:solidFill>
                    <a:schemeClr val="accent2"/>
                  </a:solidFill>
                </a:rPr>
                <a:t> / n</a:t>
              </a:r>
              <a:r>
                <a:rPr lang="en-US" altLang="en-US" baseline="30000">
                  <a:solidFill>
                    <a:schemeClr val="accent2"/>
                  </a:solidFill>
                </a:rPr>
                <a:t>100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</p:grpSp>
      <p:sp>
        <p:nvSpPr>
          <p:cNvPr id="276493" name="Rectangle 29"/>
          <p:cNvSpPr>
            <a:spLocks noChangeArrowheads="1"/>
          </p:cNvSpPr>
          <p:nvPr/>
        </p:nvSpPr>
        <p:spPr bwMode="auto">
          <a:xfrm>
            <a:off x="2814638" y="4572000"/>
            <a:ext cx="16049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8</a:t>
            </a:r>
            <a:r>
              <a:rPr lang="en-CA" altLang="en-US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 + 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276494" name="Text Box 21"/>
          <p:cNvSpPr txBox="1">
            <a:spLocks noChangeArrowheads="1"/>
          </p:cNvSpPr>
          <p:nvPr/>
        </p:nvSpPr>
        <p:spPr bwMode="auto">
          <a:xfrm>
            <a:off x="1125538" y="3178175"/>
            <a:ext cx="82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(1)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276495" name="Text Box 22"/>
          <p:cNvSpPr txBox="1">
            <a:spLocks noChangeArrowheads="1"/>
          </p:cNvSpPr>
          <p:nvPr/>
        </p:nvSpPr>
        <p:spPr bwMode="auto">
          <a:xfrm>
            <a:off x="2074863" y="3152775"/>
            <a:ext cx="82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(n)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3" name="Group 50"/>
          <p:cNvGrpSpPr>
            <a:grpSpLocks/>
          </p:cNvGrpSpPr>
          <p:nvPr/>
        </p:nvGrpSpPr>
        <p:grpSpPr bwMode="auto">
          <a:xfrm>
            <a:off x="3048000" y="3992563"/>
            <a:ext cx="985838" cy="627062"/>
            <a:chOff x="1920" y="2515"/>
            <a:chExt cx="621" cy="395"/>
          </a:xfrm>
        </p:grpSpPr>
        <p:sp>
          <p:nvSpPr>
            <p:cNvPr id="276523" name="Rectangle 28"/>
            <p:cNvSpPr>
              <a:spLocks noChangeArrowheads="1"/>
            </p:cNvSpPr>
            <p:nvPr/>
          </p:nvSpPr>
          <p:spPr bwMode="auto">
            <a:xfrm>
              <a:off x="1920" y="2515"/>
              <a:ext cx="62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</a:t>
              </a: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n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  <p:sp>
          <p:nvSpPr>
            <p:cNvPr id="276524" name="Line 34"/>
            <p:cNvSpPr>
              <a:spLocks noChangeShapeType="1"/>
            </p:cNvSpPr>
            <p:nvPr/>
          </p:nvSpPr>
          <p:spPr bwMode="auto">
            <a:xfrm flipV="1">
              <a:off x="2253" y="2832"/>
              <a:ext cx="0" cy="7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0707" name="Rectangle 35"/>
          <p:cNvSpPr>
            <a:spLocks noChangeArrowheads="1"/>
          </p:cNvSpPr>
          <p:nvPr/>
        </p:nvSpPr>
        <p:spPr bwMode="auto">
          <a:xfrm>
            <a:off x="4038600" y="1828800"/>
            <a:ext cx="36306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</a:t>
            </a:r>
            <a:r>
              <a:rPr lang="en-CA" altLang="en-US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 </a:t>
            </a:r>
            <a:r>
              <a:rPr lang="en-US" altLang="en-US">
                <a:solidFill>
                  <a:schemeClr val="accent1"/>
                </a:solidFill>
              </a:rPr>
              <a:t> + 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540708" name="Text Box 36"/>
          <p:cNvSpPr txBox="1">
            <a:spLocks noChangeArrowheads="1"/>
          </p:cNvSpPr>
          <p:nvPr/>
        </p:nvSpPr>
        <p:spPr bwMode="auto">
          <a:xfrm>
            <a:off x="4343400" y="2857500"/>
            <a:ext cx="48831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/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Symbol" pitchFamily="18" charset="2"/>
              </a:rPr>
              <a:t>    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Þ</a:t>
            </a:r>
            <a:r>
              <a:rPr lang="en-US" altLang="en-US"/>
              <a:t> </a:t>
            </a: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 = θ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(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</a:p>
        </p:txBody>
      </p:sp>
      <p:grpSp>
        <p:nvGrpSpPr>
          <p:cNvPr id="4" name="Group 49"/>
          <p:cNvGrpSpPr>
            <a:grpSpLocks/>
          </p:cNvGrpSpPr>
          <p:nvPr/>
        </p:nvGrpSpPr>
        <p:grpSpPr bwMode="auto">
          <a:xfrm>
            <a:off x="1066800" y="3581400"/>
            <a:ext cx="2544763" cy="457200"/>
            <a:chOff x="672" y="2256"/>
            <a:chExt cx="1603" cy="288"/>
          </a:xfrm>
        </p:grpSpPr>
        <p:cxnSp>
          <p:nvCxnSpPr>
            <p:cNvPr id="276521" name="AutoShape 14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6522" name="Line 48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78"/>
          <p:cNvGrpSpPr>
            <a:grpSpLocks/>
          </p:cNvGrpSpPr>
          <p:nvPr/>
        </p:nvGrpSpPr>
        <p:grpSpPr bwMode="auto">
          <a:xfrm>
            <a:off x="2971800" y="5105400"/>
            <a:ext cx="5943600" cy="1752600"/>
            <a:chOff x="1008" y="3072"/>
            <a:chExt cx="3744" cy="1104"/>
          </a:xfrm>
        </p:grpSpPr>
        <p:sp>
          <p:nvSpPr>
            <p:cNvPr id="276501" name="Rectangle 41"/>
            <p:cNvSpPr>
              <a:spLocks noChangeArrowheads="1"/>
            </p:cNvSpPr>
            <p:nvPr/>
          </p:nvSpPr>
          <p:spPr bwMode="auto">
            <a:xfrm>
              <a:off x="1056" y="3408"/>
              <a:ext cx="74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0.5n</a:t>
              </a:r>
              <a:r>
                <a:rPr lang="en-US" altLang="en-US">
                  <a:solidFill>
                    <a:schemeClr val="hlink"/>
                  </a:solidFill>
                </a:rPr>
                <a:t> &lt;</a:t>
              </a:r>
              <a:endParaRPr lang="en-CA" altLang="en-US">
                <a:solidFill>
                  <a:schemeClr val="hlink"/>
                </a:solidFill>
              </a:endParaRPr>
            </a:p>
          </p:txBody>
        </p:sp>
        <p:sp>
          <p:nvSpPr>
            <p:cNvPr id="276502" name="Rectangle 42"/>
            <p:cNvSpPr>
              <a:spLocks noChangeArrowheads="1"/>
            </p:cNvSpPr>
            <p:nvPr/>
          </p:nvSpPr>
          <p:spPr bwMode="auto">
            <a:xfrm>
              <a:off x="3496" y="3408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&lt; </a:t>
              </a: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n</a:t>
              </a:r>
              <a:endParaRPr lang="en-CA" altLang="en-US" baseline="30000">
                <a:solidFill>
                  <a:schemeClr val="accent2"/>
                </a:solidFill>
              </a:endParaRPr>
            </a:p>
          </p:txBody>
        </p:sp>
        <p:sp>
          <p:nvSpPr>
            <p:cNvPr id="276503" name="Rectangle 43"/>
            <p:cNvSpPr>
              <a:spLocks noChangeArrowheads="1"/>
            </p:cNvSpPr>
            <p:nvPr/>
          </p:nvSpPr>
          <p:spPr bwMode="auto">
            <a:xfrm>
              <a:off x="1800" y="3407"/>
              <a:ext cx="169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8</a:t>
              </a:r>
              <a:r>
                <a:rPr lang="en-CA" altLang="en-US">
                  <a:solidFill>
                    <a:schemeClr val="accent1"/>
                  </a:solidFill>
                  <a:latin typeface="Arial" charset="0"/>
                </a:rPr>
                <a:t>·</a:t>
              </a:r>
              <a:r>
                <a:rPr lang="en-US" altLang="en-US">
                  <a:solidFill>
                    <a:schemeClr val="accent1"/>
                  </a:solidFill>
                </a:rPr>
                <a:t> 2</a:t>
              </a:r>
              <a:r>
                <a:rPr lang="en-US" altLang="en-US" baseline="30000">
                  <a:solidFill>
                    <a:schemeClr val="accent1"/>
                  </a:solidFill>
                </a:rPr>
                <a:t>n</a:t>
              </a:r>
              <a:r>
                <a:rPr lang="en-US" altLang="en-US">
                  <a:solidFill>
                    <a:schemeClr val="accent1"/>
                  </a:solidFill>
                </a:rPr>
                <a:t> / n</a:t>
              </a:r>
              <a:r>
                <a:rPr lang="en-US" altLang="en-US" baseline="30000">
                  <a:solidFill>
                    <a:schemeClr val="accent1"/>
                  </a:solidFill>
                </a:rPr>
                <a:t>100 </a:t>
              </a:r>
              <a:r>
                <a:rPr lang="en-US" altLang="en-US">
                  <a:solidFill>
                    <a:schemeClr val="accent1"/>
                  </a:solidFill>
                </a:rPr>
                <a:t> + n</a:t>
              </a:r>
              <a:r>
                <a:rPr lang="en-US" altLang="en-US" baseline="30000">
                  <a:solidFill>
                    <a:schemeClr val="accent1"/>
                  </a:solidFill>
                </a:rPr>
                <a:t>3</a:t>
              </a:r>
            </a:p>
          </p:txBody>
        </p:sp>
        <p:sp>
          <p:nvSpPr>
            <p:cNvPr id="276504" name="Text Box 52"/>
            <p:cNvSpPr txBox="1">
              <a:spLocks noChangeArrowheads="1"/>
            </p:cNvSpPr>
            <p:nvPr/>
          </p:nvSpPr>
          <p:spPr bwMode="auto">
            <a:xfrm>
              <a:off x="1008" y="3811"/>
              <a:ext cx="330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Significant       Less significant</a:t>
              </a:r>
            </a:p>
          </p:txBody>
        </p:sp>
        <p:grpSp>
          <p:nvGrpSpPr>
            <p:cNvPr id="276505" name="Group 67"/>
            <p:cNvGrpSpPr>
              <a:grpSpLocks/>
            </p:cNvGrpSpPr>
            <p:nvPr/>
          </p:nvGrpSpPr>
          <p:grpSpPr bwMode="auto">
            <a:xfrm>
              <a:off x="4499" y="3360"/>
              <a:ext cx="253" cy="720"/>
              <a:chOff x="4499" y="3360"/>
              <a:chExt cx="253" cy="720"/>
            </a:xfrm>
          </p:grpSpPr>
          <p:grpSp>
            <p:nvGrpSpPr>
              <p:cNvPr id="276511" name="Group 57"/>
              <p:cNvGrpSpPr>
                <a:grpSpLocks/>
              </p:cNvGrpSpPr>
              <p:nvPr/>
            </p:nvGrpSpPr>
            <p:grpSpPr bwMode="auto">
              <a:xfrm>
                <a:off x="4499" y="3413"/>
                <a:ext cx="227" cy="667"/>
                <a:chOff x="5760" y="901"/>
                <a:chExt cx="916" cy="2296"/>
              </a:xfrm>
            </p:grpSpPr>
            <p:sp>
              <p:nvSpPr>
                <p:cNvPr id="276515" name="Freeform 58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516" name="Freeform 59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517" name="Freeform 60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518" name="Freeform 61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519" name="Freeform 62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520" name="Freeform 63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76512" name="Group 64"/>
              <p:cNvGrpSpPr>
                <a:grpSpLocks/>
              </p:cNvGrpSpPr>
              <p:nvPr/>
            </p:nvGrpSpPr>
            <p:grpSpPr bwMode="auto">
              <a:xfrm>
                <a:off x="4700" y="3360"/>
                <a:ext cx="52" cy="77"/>
                <a:chOff x="6571" y="720"/>
                <a:chExt cx="210" cy="264"/>
              </a:xfrm>
            </p:grpSpPr>
            <p:sp>
              <p:nvSpPr>
                <p:cNvPr id="276513" name="Freeform 65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514" name="Oval 66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276506" name="Line 72"/>
            <p:cNvSpPr>
              <a:spLocks noChangeShapeType="1"/>
            </p:cNvSpPr>
            <p:nvPr/>
          </p:nvSpPr>
          <p:spPr bwMode="auto">
            <a:xfrm flipV="1">
              <a:off x="1824" y="3696"/>
              <a:ext cx="288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07" name="Rectangle 74"/>
            <p:cNvSpPr>
              <a:spLocks noChangeArrowheads="1"/>
            </p:cNvSpPr>
            <p:nvPr/>
          </p:nvSpPr>
          <p:spPr bwMode="auto">
            <a:xfrm>
              <a:off x="2880" y="3072"/>
              <a:ext cx="111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Irrelevant</a:t>
              </a:r>
            </a:p>
          </p:txBody>
        </p:sp>
        <p:sp>
          <p:nvSpPr>
            <p:cNvPr id="276508" name="Line 75"/>
            <p:cNvSpPr>
              <a:spLocks noChangeShapeType="1"/>
            </p:cNvSpPr>
            <p:nvPr/>
          </p:nvSpPr>
          <p:spPr bwMode="auto">
            <a:xfrm flipH="1" flipV="1">
              <a:off x="2688" y="3696"/>
              <a:ext cx="192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09" name="Line 76"/>
            <p:cNvSpPr>
              <a:spLocks noChangeShapeType="1"/>
            </p:cNvSpPr>
            <p:nvPr/>
          </p:nvSpPr>
          <p:spPr bwMode="auto">
            <a:xfrm flipH="1">
              <a:off x="1968" y="3312"/>
              <a:ext cx="912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10" name="Line 77"/>
            <p:cNvSpPr>
              <a:spLocks noChangeShapeType="1"/>
            </p:cNvSpPr>
            <p:nvPr/>
          </p:nvSpPr>
          <p:spPr bwMode="auto">
            <a:xfrm>
              <a:off x="3264" y="3360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40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40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0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0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40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40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0689" grpId="0" autoUpdateAnimBg="0"/>
      <p:bldP spid="540707" grpId="0" autoUpdateAnimBg="0"/>
      <p:bldP spid="540708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28600" y="3429000"/>
            <a:ext cx="89154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#  of elements  </a:t>
            </a:r>
            <a:r>
              <a:rPr lang="en-US" altLang="en-US" smtClean="0">
                <a:solidFill>
                  <a:schemeClr val="accent2"/>
                </a:solidFill>
              </a:rPr>
              <a:t>= n = 10 elements        </a:t>
            </a:r>
            <a:r>
              <a:rPr lang="en-US" altLang="en-US" smtClean="0">
                <a:solidFill>
                  <a:srgbClr val="66FF66"/>
                </a:solidFill>
              </a:rPr>
              <a:t>Reasonable</a:t>
            </a:r>
            <a:endParaRPr lang="en-CA" altLang="en-US" smtClean="0">
              <a:solidFill>
                <a:srgbClr val="66FF66"/>
              </a:solidFill>
            </a:endParaRPr>
          </a:p>
          <a:p>
            <a:pPr eaLnBrk="1" hangingPunct="1"/>
            <a:endParaRPr lang="en-US" altLang="en-US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smtClean="0"/>
          </a:p>
        </p:txBody>
      </p:sp>
      <p:grpSp>
        <p:nvGrpSpPr>
          <p:cNvPr id="28676" name="Group 4"/>
          <p:cNvGrpSpPr>
            <a:grpSpLocks/>
          </p:cNvGrpSpPr>
          <p:nvPr/>
        </p:nvGrpSpPr>
        <p:grpSpPr bwMode="auto">
          <a:xfrm>
            <a:off x="2830513" y="2306638"/>
            <a:ext cx="3341687" cy="455612"/>
            <a:chOff x="2160" y="2740"/>
            <a:chExt cx="2105" cy="287"/>
          </a:xfrm>
        </p:grpSpPr>
        <p:sp>
          <p:nvSpPr>
            <p:cNvPr id="28681" name="Rectangle 5"/>
            <p:cNvSpPr>
              <a:spLocks noChangeAspect="1" noChangeArrowheads="1"/>
            </p:cNvSpPr>
            <p:nvPr/>
          </p:nvSpPr>
          <p:spPr bwMode="auto">
            <a:xfrm>
              <a:off x="2160" y="2784"/>
              <a:ext cx="2098" cy="237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latin typeface="Tahoma" pitchFamily="34" charset="0"/>
                </a:rPr>
                <a:t>14,23,25,30,31,52,62,79,88,98</a:t>
              </a:r>
              <a:endParaRPr lang="en-CA" altLang="en-US" sz="1800">
                <a:latin typeface="Tahoma" pitchFamily="34" charset="0"/>
              </a:endParaRPr>
            </a:p>
          </p:txBody>
        </p:sp>
        <p:sp>
          <p:nvSpPr>
            <p:cNvPr id="28682" name="Rectangle 6"/>
            <p:cNvSpPr>
              <a:spLocks noChangeAspect="1" noChangeArrowheads="1"/>
            </p:cNvSpPr>
            <p:nvPr/>
          </p:nvSpPr>
          <p:spPr bwMode="auto">
            <a:xfrm>
              <a:off x="2160" y="2740"/>
              <a:ext cx="2105" cy="287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8677" name="Text Box 7"/>
          <p:cNvSpPr txBox="1">
            <a:spLocks noChangeArrowheads="1"/>
          </p:cNvSpPr>
          <p:nvPr/>
        </p:nvSpPr>
        <p:spPr bwMode="auto">
          <a:xfrm>
            <a:off x="4260850" y="1390650"/>
            <a:ext cx="590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10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8678" name="AutoShape 8"/>
          <p:cNvSpPr>
            <a:spLocks/>
          </p:cNvSpPr>
          <p:nvPr/>
        </p:nvSpPr>
        <p:spPr bwMode="auto">
          <a:xfrm rot="5400000" flipV="1">
            <a:off x="4419600" y="476250"/>
            <a:ext cx="304800" cy="3200400"/>
          </a:xfrm>
          <a:prstGeom prst="leftBrace">
            <a:avLst>
              <a:gd name="adj1" fmla="val 87500"/>
              <a:gd name="adj2" fmla="val 50000"/>
            </a:avLst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8679" name="Text Box 9"/>
          <p:cNvSpPr txBox="1">
            <a:spLocks noChangeArrowheads="1"/>
          </p:cNvSpPr>
          <p:nvPr/>
        </p:nvSpPr>
        <p:spPr bwMode="auto">
          <a:xfrm>
            <a:off x="1905000" y="4419600"/>
            <a:ext cx="502920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66FF66"/>
                </a:solidFill>
              </a:rPr>
              <a:t>If each element is in [1..n]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66FF66"/>
                </a:solidFill>
              </a:rPr>
              <a:t>    each element has size log n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66FF66"/>
                </a:solidFill>
              </a:rPr>
              <a:t>      </a:t>
            </a:r>
            <a:r>
              <a:rPr lang="en-US" altLang="en-US" sz="2800">
                <a:solidFill>
                  <a:schemeClr val="accent2"/>
                </a:solidFill>
              </a:rPr>
              <a:t># of bits =  n log n </a:t>
            </a:r>
            <a:r>
              <a:rPr lang="en-CA" altLang="en-US" sz="2800">
                <a:solidFill>
                  <a:schemeClr val="accent2"/>
                </a:solidFill>
                <a:cs typeface="Times New Roman" pitchFamily="18" charset="0"/>
              </a:rPr>
              <a:t>≈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 n</a:t>
            </a:r>
            <a:endParaRPr lang="en-CA" altLang="en-US" sz="28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732170" name="Rectangle 10"/>
          <p:cNvSpPr>
            <a:spLocks noChangeArrowheads="1"/>
          </p:cNvSpPr>
          <p:nvPr/>
        </p:nvSpPr>
        <p:spPr bwMode="auto">
          <a:xfrm>
            <a:off x="5767388" y="3382963"/>
            <a:ext cx="404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66FF66"/>
                </a:solidFill>
              </a:rPr>
              <a:t>~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2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2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2170" grpId="0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7506" name="Picture 2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7507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sp>
        <p:nvSpPr>
          <p:cNvPr id="277508" name="Text Box 4"/>
          <p:cNvSpPr txBox="1">
            <a:spLocks noChangeArrowheads="1"/>
          </p:cNvSpPr>
          <p:nvPr/>
        </p:nvSpPr>
        <p:spPr bwMode="auto">
          <a:xfrm>
            <a:off x="2498725" y="3089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77509" name="Text Box 5"/>
          <p:cNvSpPr txBox="1">
            <a:spLocks noChangeArrowheads="1"/>
          </p:cNvSpPr>
          <p:nvPr/>
        </p:nvSpPr>
        <p:spPr bwMode="auto">
          <a:xfrm>
            <a:off x="2422525" y="30892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1</a:t>
            </a:r>
            <a:endParaRPr lang="en-CA" altLang="en-US" sz="2400"/>
          </a:p>
        </p:txBody>
      </p:sp>
      <p:sp>
        <p:nvSpPr>
          <p:cNvPr id="277510" name="Text Box 6"/>
          <p:cNvSpPr txBox="1">
            <a:spLocks noChangeArrowheads="1"/>
          </p:cNvSpPr>
          <p:nvPr/>
        </p:nvSpPr>
        <p:spPr bwMode="auto">
          <a:xfrm>
            <a:off x="2422525" y="30892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1</a:t>
            </a:r>
            <a:endParaRPr lang="en-CA" altLang="en-US" sz="2400"/>
          </a:p>
        </p:txBody>
      </p:sp>
      <p:sp>
        <p:nvSpPr>
          <p:cNvPr id="277511" name="Text Box 7"/>
          <p:cNvSpPr txBox="1">
            <a:spLocks noChangeArrowheads="1"/>
          </p:cNvSpPr>
          <p:nvPr/>
        </p:nvSpPr>
        <p:spPr bwMode="auto">
          <a:xfrm>
            <a:off x="2574925" y="2286000"/>
            <a:ext cx="39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1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277512" name="Text Box 8"/>
          <p:cNvSpPr txBox="1">
            <a:spLocks noChangeArrowheads="1"/>
          </p:cNvSpPr>
          <p:nvPr/>
        </p:nvSpPr>
        <p:spPr bwMode="auto">
          <a:xfrm>
            <a:off x="5943600" y="3886200"/>
            <a:ext cx="39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2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277513" name="Text Box 9"/>
          <p:cNvSpPr txBox="1">
            <a:spLocks noChangeArrowheads="1"/>
          </p:cNvSpPr>
          <p:nvPr/>
        </p:nvSpPr>
        <p:spPr bwMode="auto">
          <a:xfrm>
            <a:off x="6629400" y="5638800"/>
            <a:ext cx="39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3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277514" name="Text Box 10"/>
          <p:cNvSpPr txBox="1">
            <a:spLocks noChangeArrowheads="1"/>
          </p:cNvSpPr>
          <p:nvPr/>
        </p:nvSpPr>
        <p:spPr bwMode="auto">
          <a:xfrm>
            <a:off x="4708525" y="5791200"/>
            <a:ext cx="39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4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277515" name="Text Box 11"/>
          <p:cNvSpPr txBox="1">
            <a:spLocks noChangeArrowheads="1"/>
          </p:cNvSpPr>
          <p:nvPr/>
        </p:nvSpPr>
        <p:spPr bwMode="auto">
          <a:xfrm>
            <a:off x="1600200" y="990600"/>
            <a:ext cx="3810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Four Classes of Functions</a:t>
            </a:r>
            <a:endParaRPr lang="en-CA" altLang="en-US" sz="24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278531" name="Picture 3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8532" name="Oval 4"/>
          <p:cNvSpPr>
            <a:spLocks noChangeArrowheads="1"/>
          </p:cNvSpPr>
          <p:nvPr/>
        </p:nvSpPr>
        <p:spPr bwMode="auto">
          <a:xfrm>
            <a:off x="2057400" y="2514600"/>
            <a:ext cx="13716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75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the terms f(i) grow sufficiently quickly, then the sum will be dominated by the largest term.</a:t>
            </a:r>
            <a:br>
              <a:rPr lang="en-CA" altLang="en-US" sz="3600" smtClean="0"/>
            </a:br>
            <a:endParaRPr lang="en-US" altLang="en-US" sz="3600" smtClean="0"/>
          </a:p>
          <a:p>
            <a:pPr algn="ctr" eaLnBrk="1" hangingPunct="1">
              <a:buFontTx/>
              <a:buNone/>
            </a:pPr>
            <a:r>
              <a:rPr lang="en-US" altLang="en-US" sz="3600" smtClean="0"/>
              <a:t>Silly example:</a:t>
            </a:r>
          </a:p>
          <a:p>
            <a:pPr algn="ctr" eaLnBrk="1" hangingPunct="1">
              <a:buFontTx/>
              <a:buNone/>
            </a:pPr>
            <a:r>
              <a:rPr lang="en-CA" altLang="en-US" smtClean="0">
                <a:solidFill>
                  <a:schemeClr val="accent2"/>
                </a:solidFill>
              </a:rPr>
              <a:t>1+2+3+4+5+ 1,000,000,000 ≈ 1,000,000,000</a:t>
            </a:r>
            <a:endParaRPr lang="en-US" altLang="en-US" smtClean="0">
              <a:solidFill>
                <a:schemeClr val="accent2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mtClean="0">
              <a:solidFill>
                <a:schemeClr val="accent2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z="4000" smtClean="0">
              <a:solidFill>
                <a:schemeClr val="accent1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z="4000" smtClean="0">
              <a:solidFill>
                <a:schemeClr val="accent1"/>
              </a:solidFill>
            </a:endParaRPr>
          </a:p>
        </p:txBody>
      </p:sp>
      <p:grpSp>
        <p:nvGrpSpPr>
          <p:cNvPr id="279555" name="Group 6"/>
          <p:cNvGrpSpPr>
            <a:grpSpLocks/>
          </p:cNvGrpSpPr>
          <p:nvPr/>
        </p:nvGrpSpPr>
        <p:grpSpPr bwMode="auto">
          <a:xfrm>
            <a:off x="2133600" y="-152400"/>
            <a:ext cx="5486400" cy="1111250"/>
            <a:chOff x="1344" y="-96"/>
            <a:chExt cx="3456" cy="700"/>
          </a:xfrm>
        </p:grpSpPr>
        <p:sp>
          <p:nvSpPr>
            <p:cNvPr id="279556" name="Rectangle 4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79557" name="Rectangle 5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the terms f(i) grow sufficiently quickly, then the sum will be dominated by the largest term.</a:t>
            </a:r>
            <a:br>
              <a:rPr lang="en-CA" altLang="en-US" sz="3600" smtClean="0"/>
            </a:br>
            <a:endParaRPr lang="en-US" altLang="en-US" sz="3600" smtClean="0"/>
          </a:p>
          <a:p>
            <a:pPr algn="ctr" eaLnBrk="1" hangingPunct="1">
              <a:buFontTx/>
              <a:buNone/>
            </a:pPr>
            <a:r>
              <a:rPr lang="en-US" altLang="en-US" sz="3600" smtClean="0"/>
              <a:t>Classic example:</a:t>
            </a:r>
          </a:p>
          <a:p>
            <a:pPr algn="ctr" eaLnBrk="1" hangingPunct="1"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buFontTx/>
              <a:buNone/>
            </a:pPr>
            <a:endParaRPr lang="en-US" altLang="en-US" sz="3600" smtClean="0">
              <a:solidFill>
                <a:schemeClr val="hlink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z="4000" smtClean="0">
              <a:solidFill>
                <a:schemeClr val="accent1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z="4000" smtClean="0">
              <a:solidFill>
                <a:schemeClr val="accent1"/>
              </a:solidFill>
            </a:endParaRPr>
          </a:p>
        </p:txBody>
      </p:sp>
      <p:grpSp>
        <p:nvGrpSpPr>
          <p:cNvPr id="280579" name="Group 4"/>
          <p:cNvGrpSpPr>
            <a:grpSpLocks/>
          </p:cNvGrpSpPr>
          <p:nvPr/>
        </p:nvGrpSpPr>
        <p:grpSpPr bwMode="auto">
          <a:xfrm>
            <a:off x="4953000" y="4419600"/>
            <a:ext cx="401638" cy="1143000"/>
            <a:chOff x="5760" y="720"/>
            <a:chExt cx="1021" cy="2477"/>
          </a:xfrm>
        </p:grpSpPr>
        <p:grpSp>
          <p:nvGrpSpPr>
            <p:cNvPr id="280583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80587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88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89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90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91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92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584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80585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86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80580" name="Group 18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0581" name="Rectangle 19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0582" name="Rectangle 20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the terms f(i) grow sufficiently quickly, then the sum will be dominated by the largest term.</a:t>
            </a:r>
            <a:endParaRPr lang="en-US" altLang="en-US" sz="3600" smtClean="0"/>
          </a:p>
          <a:p>
            <a:pPr algn="ctr" eaLnBrk="1" hangingPunct="1">
              <a:buFontTx/>
              <a:buNone/>
            </a:pPr>
            <a:endParaRPr lang="en-US" altLang="en-US" sz="1600" smtClean="0"/>
          </a:p>
          <a:p>
            <a:pPr algn="ctr" eaLnBrk="1" hangingPunct="1">
              <a:buFontTx/>
              <a:buNone/>
            </a:pPr>
            <a:r>
              <a:rPr lang="en-US" altLang="en-US" sz="3600" smtClean="0"/>
              <a:t>Classic example: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000" smtClean="0">
                <a:solidFill>
                  <a:schemeClr val="accent2"/>
                </a:solidFill>
              </a:rPr>
              <a:t>∑</a:t>
            </a:r>
            <a:r>
              <a:rPr lang="en-CA" altLang="en-US" sz="4000" baseline="-25000" smtClean="0">
                <a:solidFill>
                  <a:schemeClr val="accent2"/>
                </a:solidFill>
              </a:rPr>
              <a:t>i=1..n</a:t>
            </a:r>
            <a:r>
              <a:rPr lang="en-CA" altLang="en-US" sz="4000" smtClean="0">
                <a:solidFill>
                  <a:schemeClr val="accent2"/>
                </a:solidFill>
              </a:rPr>
              <a:t> 2</a:t>
            </a:r>
            <a:r>
              <a:rPr lang="en-CA" altLang="en-US" sz="4000" baseline="30000" smtClean="0">
                <a:solidFill>
                  <a:schemeClr val="accent2"/>
                </a:solidFill>
              </a:rPr>
              <a:t>i</a:t>
            </a:r>
            <a:r>
              <a:rPr lang="en-CA" altLang="en-US" sz="4000" smtClean="0">
                <a:solidFill>
                  <a:schemeClr val="accent2"/>
                </a:solidFill>
              </a:rPr>
              <a:t> = 2</a:t>
            </a:r>
            <a:r>
              <a:rPr lang="en-CA" altLang="en-US" sz="4000" baseline="30000" smtClean="0">
                <a:solidFill>
                  <a:schemeClr val="accent2"/>
                </a:solidFill>
              </a:rPr>
              <a:t>n+1</a:t>
            </a:r>
            <a:r>
              <a:rPr lang="en-CA" altLang="en-US" sz="4000" smtClean="0">
                <a:solidFill>
                  <a:schemeClr val="accent2"/>
                </a:solidFill>
              </a:rPr>
              <a:t>-1</a:t>
            </a:r>
            <a:r>
              <a:rPr lang="en-US" altLang="en-US" sz="4000" smtClean="0">
                <a:solidFill>
                  <a:schemeClr val="accent2"/>
                </a:solidFill>
              </a:rPr>
              <a:t> </a:t>
            </a:r>
            <a:r>
              <a:rPr lang="en-CA" altLang="en-US" smtClean="0">
                <a:solidFill>
                  <a:schemeClr val="accent2"/>
                </a:solidFill>
                <a:cs typeface="Times New Roman" pitchFamily="18" charset="0"/>
              </a:rPr>
              <a:t>≈</a:t>
            </a:r>
            <a:r>
              <a:rPr lang="en-US" altLang="en-US" smtClean="0">
                <a:cs typeface="Times New Roman" pitchFamily="18" charset="0"/>
              </a:rPr>
              <a:t> </a:t>
            </a:r>
            <a:r>
              <a:rPr lang="en-US" altLang="en-US" sz="4000" smtClean="0">
                <a:solidFill>
                  <a:schemeClr val="accent2"/>
                </a:solidFill>
              </a:rPr>
              <a:t>2 f(n)</a:t>
            </a:r>
            <a:endParaRPr lang="en-US" altLang="en-US" smtClean="0">
              <a:solidFill>
                <a:schemeClr val="accent2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z="4000" smtClean="0">
              <a:solidFill>
                <a:schemeClr val="accent1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z="4000" smtClean="0">
              <a:solidFill>
                <a:schemeClr val="accent1"/>
              </a:solidFill>
            </a:endParaRPr>
          </a:p>
        </p:txBody>
      </p:sp>
      <p:pic>
        <p:nvPicPr>
          <p:cNvPr id="281603" name="Picture 4" descr="Untitled-1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741863"/>
            <a:ext cx="2971800" cy="203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1604" name="Group 5"/>
          <p:cNvGrpSpPr>
            <a:grpSpLocks/>
          </p:cNvGrpSpPr>
          <p:nvPr/>
        </p:nvGrpSpPr>
        <p:grpSpPr bwMode="auto">
          <a:xfrm flipH="1">
            <a:off x="5410200" y="4724400"/>
            <a:ext cx="457200" cy="990600"/>
            <a:chOff x="-1200" y="1226"/>
            <a:chExt cx="1132" cy="2304"/>
          </a:xfrm>
        </p:grpSpPr>
        <p:grpSp>
          <p:nvGrpSpPr>
            <p:cNvPr id="281608" name="Group 6"/>
            <p:cNvGrpSpPr>
              <a:grpSpLocks/>
            </p:cNvGrpSpPr>
            <p:nvPr/>
          </p:nvGrpSpPr>
          <p:grpSpPr bwMode="auto">
            <a:xfrm>
              <a:off x="-925" y="1226"/>
              <a:ext cx="857" cy="2304"/>
              <a:chOff x="-925" y="1226"/>
              <a:chExt cx="857" cy="2304"/>
            </a:xfrm>
          </p:grpSpPr>
          <p:sp>
            <p:nvSpPr>
              <p:cNvPr id="281612" name="Freeform 7"/>
              <p:cNvSpPr>
                <a:spLocks/>
              </p:cNvSpPr>
              <p:nvPr/>
            </p:nvSpPr>
            <p:spPr bwMode="auto">
              <a:xfrm>
                <a:off x="-884" y="1636"/>
                <a:ext cx="330" cy="401"/>
              </a:xfrm>
              <a:custGeom>
                <a:avLst/>
                <a:gdLst>
                  <a:gd name="T0" fmla="*/ 230 w 330"/>
                  <a:gd name="T1" fmla="*/ 126 h 401"/>
                  <a:gd name="T2" fmla="*/ 215 w 330"/>
                  <a:gd name="T3" fmla="*/ 61 h 401"/>
                  <a:gd name="T4" fmla="*/ 180 w 330"/>
                  <a:gd name="T5" fmla="*/ 21 h 401"/>
                  <a:gd name="T6" fmla="*/ 130 w 330"/>
                  <a:gd name="T7" fmla="*/ 0 h 401"/>
                  <a:gd name="T8" fmla="*/ 55 w 330"/>
                  <a:gd name="T9" fmla="*/ 16 h 401"/>
                  <a:gd name="T10" fmla="*/ 15 w 330"/>
                  <a:gd name="T11" fmla="*/ 91 h 401"/>
                  <a:gd name="T12" fmla="*/ 0 w 330"/>
                  <a:gd name="T13" fmla="*/ 166 h 401"/>
                  <a:gd name="T14" fmla="*/ 0 w 330"/>
                  <a:gd name="T15" fmla="*/ 246 h 401"/>
                  <a:gd name="T16" fmla="*/ 15 w 330"/>
                  <a:gd name="T17" fmla="*/ 336 h 401"/>
                  <a:gd name="T18" fmla="*/ 70 w 330"/>
                  <a:gd name="T19" fmla="*/ 391 h 401"/>
                  <a:gd name="T20" fmla="*/ 120 w 330"/>
                  <a:gd name="T21" fmla="*/ 401 h 401"/>
                  <a:gd name="T22" fmla="*/ 185 w 330"/>
                  <a:gd name="T23" fmla="*/ 386 h 401"/>
                  <a:gd name="T24" fmla="*/ 215 w 330"/>
                  <a:gd name="T25" fmla="*/ 326 h 401"/>
                  <a:gd name="T26" fmla="*/ 235 w 330"/>
                  <a:gd name="T27" fmla="*/ 266 h 401"/>
                  <a:gd name="T28" fmla="*/ 245 w 330"/>
                  <a:gd name="T29" fmla="*/ 216 h 401"/>
                  <a:gd name="T30" fmla="*/ 245 w 330"/>
                  <a:gd name="T31" fmla="*/ 181 h 401"/>
                  <a:gd name="T32" fmla="*/ 325 w 330"/>
                  <a:gd name="T33" fmla="*/ 106 h 401"/>
                  <a:gd name="T34" fmla="*/ 330 w 330"/>
                  <a:gd name="T35" fmla="*/ 81 h 401"/>
                  <a:gd name="T36" fmla="*/ 315 w 330"/>
                  <a:gd name="T37" fmla="*/ 71 h 401"/>
                  <a:gd name="T38" fmla="*/ 235 w 330"/>
                  <a:gd name="T39" fmla="*/ 156 h 401"/>
                  <a:gd name="T40" fmla="*/ 230 w 330"/>
                  <a:gd name="T41" fmla="*/ 126 h 4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0"/>
                  <a:gd name="T64" fmla="*/ 0 h 401"/>
                  <a:gd name="T65" fmla="*/ 330 w 330"/>
                  <a:gd name="T66" fmla="*/ 401 h 4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0" h="401">
                    <a:moveTo>
                      <a:pt x="230" y="126"/>
                    </a:moveTo>
                    <a:lnTo>
                      <a:pt x="215" y="61"/>
                    </a:lnTo>
                    <a:lnTo>
                      <a:pt x="180" y="21"/>
                    </a:lnTo>
                    <a:lnTo>
                      <a:pt x="130" y="0"/>
                    </a:lnTo>
                    <a:lnTo>
                      <a:pt x="55" y="16"/>
                    </a:lnTo>
                    <a:lnTo>
                      <a:pt x="15" y="91"/>
                    </a:lnTo>
                    <a:lnTo>
                      <a:pt x="0" y="166"/>
                    </a:lnTo>
                    <a:lnTo>
                      <a:pt x="0" y="246"/>
                    </a:lnTo>
                    <a:lnTo>
                      <a:pt x="15" y="336"/>
                    </a:lnTo>
                    <a:lnTo>
                      <a:pt x="70" y="391"/>
                    </a:lnTo>
                    <a:lnTo>
                      <a:pt x="120" y="401"/>
                    </a:lnTo>
                    <a:lnTo>
                      <a:pt x="185" y="386"/>
                    </a:lnTo>
                    <a:lnTo>
                      <a:pt x="215" y="326"/>
                    </a:lnTo>
                    <a:lnTo>
                      <a:pt x="235" y="266"/>
                    </a:lnTo>
                    <a:lnTo>
                      <a:pt x="245" y="216"/>
                    </a:lnTo>
                    <a:lnTo>
                      <a:pt x="245" y="181"/>
                    </a:lnTo>
                    <a:lnTo>
                      <a:pt x="325" y="106"/>
                    </a:lnTo>
                    <a:lnTo>
                      <a:pt x="330" y="81"/>
                    </a:lnTo>
                    <a:lnTo>
                      <a:pt x="315" y="71"/>
                    </a:lnTo>
                    <a:lnTo>
                      <a:pt x="235" y="156"/>
                    </a:lnTo>
                    <a:lnTo>
                      <a:pt x="230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13" name="Freeform 8"/>
              <p:cNvSpPr>
                <a:spLocks/>
              </p:cNvSpPr>
              <p:nvPr/>
            </p:nvSpPr>
            <p:spPr bwMode="auto">
              <a:xfrm>
                <a:off x="-810" y="1226"/>
                <a:ext cx="581" cy="681"/>
              </a:xfrm>
              <a:custGeom>
                <a:avLst/>
                <a:gdLst>
                  <a:gd name="T0" fmla="*/ 11 w 581"/>
                  <a:gd name="T1" fmla="*/ 681 h 681"/>
                  <a:gd name="T2" fmla="*/ 0 w 581"/>
                  <a:gd name="T3" fmla="*/ 620 h 681"/>
                  <a:gd name="T4" fmla="*/ 26 w 581"/>
                  <a:gd name="T5" fmla="*/ 540 h 681"/>
                  <a:gd name="T6" fmla="*/ 96 w 581"/>
                  <a:gd name="T7" fmla="*/ 475 h 681"/>
                  <a:gd name="T8" fmla="*/ 196 w 581"/>
                  <a:gd name="T9" fmla="*/ 385 h 681"/>
                  <a:gd name="T10" fmla="*/ 301 w 581"/>
                  <a:gd name="T11" fmla="*/ 285 h 681"/>
                  <a:gd name="T12" fmla="*/ 396 w 581"/>
                  <a:gd name="T13" fmla="*/ 160 h 681"/>
                  <a:gd name="T14" fmla="*/ 426 w 581"/>
                  <a:gd name="T15" fmla="*/ 85 h 681"/>
                  <a:gd name="T16" fmla="*/ 436 w 581"/>
                  <a:gd name="T17" fmla="*/ 0 h 681"/>
                  <a:gd name="T18" fmla="*/ 456 w 581"/>
                  <a:gd name="T19" fmla="*/ 0 h 681"/>
                  <a:gd name="T20" fmla="*/ 446 w 581"/>
                  <a:gd name="T21" fmla="*/ 90 h 681"/>
                  <a:gd name="T22" fmla="*/ 461 w 581"/>
                  <a:gd name="T23" fmla="*/ 90 h 681"/>
                  <a:gd name="T24" fmla="*/ 541 w 581"/>
                  <a:gd name="T25" fmla="*/ 30 h 681"/>
                  <a:gd name="T26" fmla="*/ 556 w 581"/>
                  <a:gd name="T27" fmla="*/ 50 h 681"/>
                  <a:gd name="T28" fmla="*/ 491 w 581"/>
                  <a:gd name="T29" fmla="*/ 95 h 681"/>
                  <a:gd name="T30" fmla="*/ 481 w 581"/>
                  <a:gd name="T31" fmla="*/ 125 h 681"/>
                  <a:gd name="T32" fmla="*/ 501 w 581"/>
                  <a:gd name="T33" fmla="*/ 135 h 681"/>
                  <a:gd name="T34" fmla="*/ 566 w 581"/>
                  <a:gd name="T35" fmla="*/ 135 h 681"/>
                  <a:gd name="T36" fmla="*/ 581 w 581"/>
                  <a:gd name="T37" fmla="*/ 145 h 681"/>
                  <a:gd name="T38" fmla="*/ 576 w 581"/>
                  <a:gd name="T39" fmla="*/ 160 h 681"/>
                  <a:gd name="T40" fmla="*/ 496 w 581"/>
                  <a:gd name="T41" fmla="*/ 155 h 681"/>
                  <a:gd name="T42" fmla="*/ 471 w 581"/>
                  <a:gd name="T43" fmla="*/ 155 h 681"/>
                  <a:gd name="T44" fmla="*/ 466 w 581"/>
                  <a:gd name="T45" fmla="*/ 170 h 681"/>
                  <a:gd name="T46" fmla="*/ 521 w 581"/>
                  <a:gd name="T47" fmla="*/ 245 h 681"/>
                  <a:gd name="T48" fmla="*/ 506 w 581"/>
                  <a:gd name="T49" fmla="*/ 260 h 681"/>
                  <a:gd name="T50" fmla="*/ 451 w 581"/>
                  <a:gd name="T51" fmla="*/ 190 h 681"/>
                  <a:gd name="T52" fmla="*/ 431 w 581"/>
                  <a:gd name="T53" fmla="*/ 190 h 681"/>
                  <a:gd name="T54" fmla="*/ 391 w 581"/>
                  <a:gd name="T55" fmla="*/ 220 h 681"/>
                  <a:gd name="T56" fmla="*/ 321 w 581"/>
                  <a:gd name="T57" fmla="*/ 315 h 681"/>
                  <a:gd name="T58" fmla="*/ 256 w 581"/>
                  <a:gd name="T59" fmla="*/ 395 h 681"/>
                  <a:gd name="T60" fmla="*/ 181 w 581"/>
                  <a:gd name="T61" fmla="*/ 480 h 681"/>
                  <a:gd name="T62" fmla="*/ 126 w 581"/>
                  <a:gd name="T63" fmla="*/ 565 h 681"/>
                  <a:gd name="T64" fmla="*/ 56 w 581"/>
                  <a:gd name="T65" fmla="*/ 675 h 681"/>
                  <a:gd name="T66" fmla="*/ 11 w 581"/>
                  <a:gd name="T67" fmla="*/ 681 h 6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81"/>
                  <a:gd name="T103" fmla="*/ 0 h 681"/>
                  <a:gd name="T104" fmla="*/ 581 w 581"/>
                  <a:gd name="T105" fmla="*/ 681 h 68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81" h="681">
                    <a:moveTo>
                      <a:pt x="11" y="681"/>
                    </a:moveTo>
                    <a:lnTo>
                      <a:pt x="0" y="620"/>
                    </a:lnTo>
                    <a:lnTo>
                      <a:pt x="26" y="540"/>
                    </a:lnTo>
                    <a:lnTo>
                      <a:pt x="96" y="475"/>
                    </a:lnTo>
                    <a:lnTo>
                      <a:pt x="196" y="385"/>
                    </a:lnTo>
                    <a:lnTo>
                      <a:pt x="301" y="285"/>
                    </a:lnTo>
                    <a:lnTo>
                      <a:pt x="396" y="160"/>
                    </a:lnTo>
                    <a:lnTo>
                      <a:pt x="426" y="85"/>
                    </a:lnTo>
                    <a:lnTo>
                      <a:pt x="436" y="0"/>
                    </a:lnTo>
                    <a:lnTo>
                      <a:pt x="456" y="0"/>
                    </a:lnTo>
                    <a:lnTo>
                      <a:pt x="446" y="90"/>
                    </a:lnTo>
                    <a:lnTo>
                      <a:pt x="461" y="90"/>
                    </a:lnTo>
                    <a:lnTo>
                      <a:pt x="541" y="30"/>
                    </a:lnTo>
                    <a:lnTo>
                      <a:pt x="556" y="50"/>
                    </a:lnTo>
                    <a:lnTo>
                      <a:pt x="491" y="95"/>
                    </a:lnTo>
                    <a:lnTo>
                      <a:pt x="481" y="125"/>
                    </a:lnTo>
                    <a:lnTo>
                      <a:pt x="501" y="135"/>
                    </a:lnTo>
                    <a:lnTo>
                      <a:pt x="566" y="135"/>
                    </a:lnTo>
                    <a:lnTo>
                      <a:pt x="581" y="145"/>
                    </a:lnTo>
                    <a:lnTo>
                      <a:pt x="576" y="160"/>
                    </a:lnTo>
                    <a:lnTo>
                      <a:pt x="496" y="155"/>
                    </a:lnTo>
                    <a:lnTo>
                      <a:pt x="471" y="155"/>
                    </a:lnTo>
                    <a:lnTo>
                      <a:pt x="466" y="170"/>
                    </a:lnTo>
                    <a:lnTo>
                      <a:pt x="521" y="245"/>
                    </a:lnTo>
                    <a:lnTo>
                      <a:pt x="506" y="260"/>
                    </a:lnTo>
                    <a:lnTo>
                      <a:pt x="451" y="190"/>
                    </a:lnTo>
                    <a:lnTo>
                      <a:pt x="431" y="190"/>
                    </a:lnTo>
                    <a:lnTo>
                      <a:pt x="391" y="220"/>
                    </a:lnTo>
                    <a:lnTo>
                      <a:pt x="321" y="315"/>
                    </a:lnTo>
                    <a:lnTo>
                      <a:pt x="256" y="395"/>
                    </a:lnTo>
                    <a:lnTo>
                      <a:pt x="181" y="480"/>
                    </a:lnTo>
                    <a:lnTo>
                      <a:pt x="126" y="565"/>
                    </a:lnTo>
                    <a:lnTo>
                      <a:pt x="56" y="675"/>
                    </a:lnTo>
                    <a:lnTo>
                      <a:pt x="11" y="6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14" name="Freeform 9"/>
              <p:cNvSpPr>
                <a:spLocks/>
              </p:cNvSpPr>
              <p:nvPr/>
            </p:nvSpPr>
            <p:spPr bwMode="auto">
              <a:xfrm>
                <a:off x="-749" y="1742"/>
                <a:ext cx="681" cy="481"/>
              </a:xfrm>
              <a:custGeom>
                <a:avLst/>
                <a:gdLst>
                  <a:gd name="T0" fmla="*/ 0 w 681"/>
                  <a:gd name="T1" fmla="*/ 360 h 481"/>
                  <a:gd name="T2" fmla="*/ 5 w 681"/>
                  <a:gd name="T3" fmla="*/ 400 h 481"/>
                  <a:gd name="T4" fmla="*/ 40 w 681"/>
                  <a:gd name="T5" fmla="*/ 430 h 481"/>
                  <a:gd name="T6" fmla="*/ 125 w 681"/>
                  <a:gd name="T7" fmla="*/ 455 h 481"/>
                  <a:gd name="T8" fmla="*/ 215 w 681"/>
                  <a:gd name="T9" fmla="*/ 475 h 481"/>
                  <a:gd name="T10" fmla="*/ 325 w 681"/>
                  <a:gd name="T11" fmla="*/ 481 h 481"/>
                  <a:gd name="T12" fmla="*/ 370 w 681"/>
                  <a:gd name="T13" fmla="*/ 475 h 481"/>
                  <a:gd name="T14" fmla="*/ 440 w 681"/>
                  <a:gd name="T15" fmla="*/ 315 h 481"/>
                  <a:gd name="T16" fmla="*/ 500 w 681"/>
                  <a:gd name="T17" fmla="*/ 190 h 481"/>
                  <a:gd name="T18" fmla="*/ 550 w 681"/>
                  <a:gd name="T19" fmla="*/ 110 h 481"/>
                  <a:gd name="T20" fmla="*/ 570 w 681"/>
                  <a:gd name="T21" fmla="*/ 110 h 481"/>
                  <a:gd name="T22" fmla="*/ 580 w 681"/>
                  <a:gd name="T23" fmla="*/ 125 h 481"/>
                  <a:gd name="T24" fmla="*/ 580 w 681"/>
                  <a:gd name="T25" fmla="*/ 165 h 481"/>
                  <a:gd name="T26" fmla="*/ 560 w 681"/>
                  <a:gd name="T27" fmla="*/ 190 h 481"/>
                  <a:gd name="T28" fmla="*/ 570 w 681"/>
                  <a:gd name="T29" fmla="*/ 200 h 481"/>
                  <a:gd name="T30" fmla="*/ 595 w 681"/>
                  <a:gd name="T31" fmla="*/ 185 h 481"/>
                  <a:gd name="T32" fmla="*/ 600 w 681"/>
                  <a:gd name="T33" fmla="*/ 160 h 481"/>
                  <a:gd name="T34" fmla="*/ 600 w 681"/>
                  <a:gd name="T35" fmla="*/ 115 h 481"/>
                  <a:gd name="T36" fmla="*/ 620 w 681"/>
                  <a:gd name="T37" fmla="*/ 135 h 481"/>
                  <a:gd name="T38" fmla="*/ 635 w 681"/>
                  <a:gd name="T39" fmla="*/ 170 h 481"/>
                  <a:gd name="T40" fmla="*/ 650 w 681"/>
                  <a:gd name="T41" fmla="*/ 165 h 481"/>
                  <a:gd name="T42" fmla="*/ 635 w 681"/>
                  <a:gd name="T43" fmla="*/ 125 h 481"/>
                  <a:gd name="T44" fmla="*/ 615 w 681"/>
                  <a:gd name="T45" fmla="*/ 105 h 481"/>
                  <a:gd name="T46" fmla="*/ 600 w 681"/>
                  <a:gd name="T47" fmla="*/ 90 h 481"/>
                  <a:gd name="T48" fmla="*/ 635 w 681"/>
                  <a:gd name="T49" fmla="*/ 80 h 481"/>
                  <a:gd name="T50" fmla="*/ 670 w 681"/>
                  <a:gd name="T51" fmla="*/ 95 h 481"/>
                  <a:gd name="T52" fmla="*/ 675 w 681"/>
                  <a:gd name="T53" fmla="*/ 75 h 481"/>
                  <a:gd name="T54" fmla="*/ 635 w 681"/>
                  <a:gd name="T55" fmla="*/ 60 h 481"/>
                  <a:gd name="T56" fmla="*/ 595 w 681"/>
                  <a:gd name="T57" fmla="*/ 65 h 481"/>
                  <a:gd name="T58" fmla="*/ 600 w 681"/>
                  <a:gd name="T59" fmla="*/ 40 h 481"/>
                  <a:gd name="T60" fmla="*/ 625 w 681"/>
                  <a:gd name="T61" fmla="*/ 20 h 481"/>
                  <a:gd name="T62" fmla="*/ 660 w 681"/>
                  <a:gd name="T63" fmla="*/ 20 h 481"/>
                  <a:gd name="T64" fmla="*/ 681 w 681"/>
                  <a:gd name="T65" fmla="*/ 10 h 481"/>
                  <a:gd name="T66" fmla="*/ 640 w 681"/>
                  <a:gd name="T67" fmla="*/ 0 h 481"/>
                  <a:gd name="T68" fmla="*/ 605 w 681"/>
                  <a:gd name="T69" fmla="*/ 5 h 481"/>
                  <a:gd name="T70" fmla="*/ 585 w 681"/>
                  <a:gd name="T71" fmla="*/ 20 h 481"/>
                  <a:gd name="T72" fmla="*/ 535 w 681"/>
                  <a:gd name="T73" fmla="*/ 50 h 481"/>
                  <a:gd name="T74" fmla="*/ 510 w 681"/>
                  <a:gd name="T75" fmla="*/ 90 h 481"/>
                  <a:gd name="T76" fmla="*/ 470 w 681"/>
                  <a:gd name="T77" fmla="*/ 155 h 481"/>
                  <a:gd name="T78" fmla="*/ 420 w 681"/>
                  <a:gd name="T79" fmla="*/ 245 h 481"/>
                  <a:gd name="T80" fmla="*/ 360 w 681"/>
                  <a:gd name="T81" fmla="*/ 350 h 481"/>
                  <a:gd name="T82" fmla="*/ 335 w 681"/>
                  <a:gd name="T83" fmla="*/ 410 h 481"/>
                  <a:gd name="T84" fmla="*/ 310 w 681"/>
                  <a:gd name="T85" fmla="*/ 410 h 481"/>
                  <a:gd name="T86" fmla="*/ 215 w 681"/>
                  <a:gd name="T87" fmla="*/ 405 h 481"/>
                  <a:gd name="T88" fmla="*/ 145 w 681"/>
                  <a:gd name="T89" fmla="*/ 375 h 481"/>
                  <a:gd name="T90" fmla="*/ 80 w 681"/>
                  <a:gd name="T91" fmla="*/ 340 h 481"/>
                  <a:gd name="T92" fmla="*/ 30 w 681"/>
                  <a:gd name="T93" fmla="*/ 330 h 481"/>
                  <a:gd name="T94" fmla="*/ 25 w 681"/>
                  <a:gd name="T95" fmla="*/ 330 h 481"/>
                  <a:gd name="T96" fmla="*/ 0 w 681"/>
                  <a:gd name="T97" fmla="*/ 360 h 4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1"/>
                  <a:gd name="T148" fmla="*/ 0 h 481"/>
                  <a:gd name="T149" fmla="*/ 681 w 681"/>
                  <a:gd name="T150" fmla="*/ 481 h 4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1" h="481">
                    <a:moveTo>
                      <a:pt x="0" y="360"/>
                    </a:moveTo>
                    <a:lnTo>
                      <a:pt x="5" y="400"/>
                    </a:lnTo>
                    <a:lnTo>
                      <a:pt x="40" y="430"/>
                    </a:lnTo>
                    <a:lnTo>
                      <a:pt x="125" y="455"/>
                    </a:lnTo>
                    <a:lnTo>
                      <a:pt x="215" y="475"/>
                    </a:lnTo>
                    <a:lnTo>
                      <a:pt x="325" y="481"/>
                    </a:lnTo>
                    <a:lnTo>
                      <a:pt x="370" y="475"/>
                    </a:lnTo>
                    <a:lnTo>
                      <a:pt x="440" y="315"/>
                    </a:lnTo>
                    <a:lnTo>
                      <a:pt x="500" y="190"/>
                    </a:lnTo>
                    <a:lnTo>
                      <a:pt x="550" y="110"/>
                    </a:lnTo>
                    <a:lnTo>
                      <a:pt x="570" y="110"/>
                    </a:lnTo>
                    <a:lnTo>
                      <a:pt x="580" y="125"/>
                    </a:lnTo>
                    <a:lnTo>
                      <a:pt x="580" y="165"/>
                    </a:lnTo>
                    <a:lnTo>
                      <a:pt x="560" y="190"/>
                    </a:lnTo>
                    <a:lnTo>
                      <a:pt x="570" y="200"/>
                    </a:lnTo>
                    <a:lnTo>
                      <a:pt x="595" y="185"/>
                    </a:lnTo>
                    <a:lnTo>
                      <a:pt x="600" y="160"/>
                    </a:lnTo>
                    <a:lnTo>
                      <a:pt x="600" y="115"/>
                    </a:lnTo>
                    <a:lnTo>
                      <a:pt x="620" y="135"/>
                    </a:lnTo>
                    <a:lnTo>
                      <a:pt x="635" y="170"/>
                    </a:lnTo>
                    <a:lnTo>
                      <a:pt x="650" y="165"/>
                    </a:lnTo>
                    <a:lnTo>
                      <a:pt x="635" y="125"/>
                    </a:lnTo>
                    <a:lnTo>
                      <a:pt x="615" y="105"/>
                    </a:lnTo>
                    <a:lnTo>
                      <a:pt x="600" y="90"/>
                    </a:lnTo>
                    <a:lnTo>
                      <a:pt x="635" y="80"/>
                    </a:lnTo>
                    <a:lnTo>
                      <a:pt x="670" y="95"/>
                    </a:lnTo>
                    <a:lnTo>
                      <a:pt x="675" y="75"/>
                    </a:lnTo>
                    <a:lnTo>
                      <a:pt x="635" y="60"/>
                    </a:lnTo>
                    <a:lnTo>
                      <a:pt x="595" y="65"/>
                    </a:lnTo>
                    <a:lnTo>
                      <a:pt x="600" y="40"/>
                    </a:lnTo>
                    <a:lnTo>
                      <a:pt x="625" y="20"/>
                    </a:lnTo>
                    <a:lnTo>
                      <a:pt x="660" y="20"/>
                    </a:lnTo>
                    <a:lnTo>
                      <a:pt x="681" y="10"/>
                    </a:lnTo>
                    <a:lnTo>
                      <a:pt x="640" y="0"/>
                    </a:lnTo>
                    <a:lnTo>
                      <a:pt x="605" y="5"/>
                    </a:lnTo>
                    <a:lnTo>
                      <a:pt x="585" y="20"/>
                    </a:lnTo>
                    <a:lnTo>
                      <a:pt x="535" y="50"/>
                    </a:lnTo>
                    <a:lnTo>
                      <a:pt x="510" y="90"/>
                    </a:lnTo>
                    <a:lnTo>
                      <a:pt x="470" y="155"/>
                    </a:lnTo>
                    <a:lnTo>
                      <a:pt x="420" y="245"/>
                    </a:lnTo>
                    <a:lnTo>
                      <a:pt x="360" y="350"/>
                    </a:lnTo>
                    <a:lnTo>
                      <a:pt x="335" y="410"/>
                    </a:lnTo>
                    <a:lnTo>
                      <a:pt x="310" y="410"/>
                    </a:lnTo>
                    <a:lnTo>
                      <a:pt x="215" y="405"/>
                    </a:lnTo>
                    <a:lnTo>
                      <a:pt x="145" y="375"/>
                    </a:lnTo>
                    <a:lnTo>
                      <a:pt x="80" y="340"/>
                    </a:lnTo>
                    <a:lnTo>
                      <a:pt x="30" y="330"/>
                    </a:lnTo>
                    <a:lnTo>
                      <a:pt x="25" y="33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15" name="Freeform 10"/>
              <p:cNvSpPr>
                <a:spLocks/>
              </p:cNvSpPr>
              <p:nvPr/>
            </p:nvSpPr>
            <p:spPr bwMode="auto">
              <a:xfrm>
                <a:off x="-925" y="2093"/>
                <a:ext cx="356" cy="726"/>
              </a:xfrm>
              <a:custGeom>
                <a:avLst/>
                <a:gdLst>
                  <a:gd name="T0" fmla="*/ 60 w 356"/>
                  <a:gd name="T1" fmla="*/ 75 h 726"/>
                  <a:gd name="T2" fmla="*/ 110 w 356"/>
                  <a:gd name="T3" fmla="*/ 15 h 726"/>
                  <a:gd name="T4" fmla="*/ 165 w 356"/>
                  <a:gd name="T5" fmla="*/ 0 h 726"/>
                  <a:gd name="T6" fmla="*/ 246 w 356"/>
                  <a:gd name="T7" fmla="*/ 20 h 726"/>
                  <a:gd name="T8" fmla="*/ 261 w 356"/>
                  <a:gd name="T9" fmla="*/ 60 h 726"/>
                  <a:gd name="T10" fmla="*/ 266 w 356"/>
                  <a:gd name="T11" fmla="*/ 135 h 726"/>
                  <a:gd name="T12" fmla="*/ 236 w 356"/>
                  <a:gd name="T13" fmla="*/ 255 h 726"/>
                  <a:gd name="T14" fmla="*/ 221 w 356"/>
                  <a:gd name="T15" fmla="*/ 305 h 726"/>
                  <a:gd name="T16" fmla="*/ 221 w 356"/>
                  <a:gd name="T17" fmla="*/ 360 h 726"/>
                  <a:gd name="T18" fmla="*/ 241 w 356"/>
                  <a:gd name="T19" fmla="*/ 411 h 726"/>
                  <a:gd name="T20" fmla="*/ 271 w 356"/>
                  <a:gd name="T21" fmla="*/ 451 h 726"/>
                  <a:gd name="T22" fmla="*/ 341 w 356"/>
                  <a:gd name="T23" fmla="*/ 511 h 726"/>
                  <a:gd name="T24" fmla="*/ 356 w 356"/>
                  <a:gd name="T25" fmla="*/ 576 h 726"/>
                  <a:gd name="T26" fmla="*/ 346 w 356"/>
                  <a:gd name="T27" fmla="*/ 626 h 726"/>
                  <a:gd name="T28" fmla="*/ 326 w 356"/>
                  <a:gd name="T29" fmla="*/ 666 h 726"/>
                  <a:gd name="T30" fmla="*/ 276 w 356"/>
                  <a:gd name="T31" fmla="*/ 711 h 726"/>
                  <a:gd name="T32" fmla="*/ 236 w 356"/>
                  <a:gd name="T33" fmla="*/ 726 h 726"/>
                  <a:gd name="T34" fmla="*/ 175 w 356"/>
                  <a:gd name="T35" fmla="*/ 721 h 726"/>
                  <a:gd name="T36" fmla="*/ 115 w 356"/>
                  <a:gd name="T37" fmla="*/ 706 h 726"/>
                  <a:gd name="T38" fmla="*/ 80 w 356"/>
                  <a:gd name="T39" fmla="*/ 666 h 726"/>
                  <a:gd name="T40" fmla="*/ 40 w 356"/>
                  <a:gd name="T41" fmla="*/ 601 h 726"/>
                  <a:gd name="T42" fmla="*/ 20 w 356"/>
                  <a:gd name="T43" fmla="*/ 541 h 726"/>
                  <a:gd name="T44" fmla="*/ 0 w 356"/>
                  <a:gd name="T45" fmla="*/ 436 h 726"/>
                  <a:gd name="T46" fmla="*/ 0 w 356"/>
                  <a:gd name="T47" fmla="*/ 320 h 726"/>
                  <a:gd name="T48" fmla="*/ 25 w 356"/>
                  <a:gd name="T49" fmla="*/ 195 h 726"/>
                  <a:gd name="T50" fmla="*/ 45 w 356"/>
                  <a:gd name="T51" fmla="*/ 120 h 726"/>
                  <a:gd name="T52" fmla="*/ 60 w 356"/>
                  <a:gd name="T53" fmla="*/ 75 h 7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6"/>
                  <a:gd name="T82" fmla="*/ 0 h 726"/>
                  <a:gd name="T83" fmla="*/ 356 w 356"/>
                  <a:gd name="T84" fmla="*/ 726 h 7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6" h="726">
                    <a:moveTo>
                      <a:pt x="60" y="75"/>
                    </a:moveTo>
                    <a:lnTo>
                      <a:pt x="110" y="15"/>
                    </a:lnTo>
                    <a:lnTo>
                      <a:pt x="165" y="0"/>
                    </a:lnTo>
                    <a:lnTo>
                      <a:pt x="246" y="20"/>
                    </a:lnTo>
                    <a:lnTo>
                      <a:pt x="261" y="60"/>
                    </a:lnTo>
                    <a:lnTo>
                      <a:pt x="266" y="135"/>
                    </a:lnTo>
                    <a:lnTo>
                      <a:pt x="236" y="255"/>
                    </a:lnTo>
                    <a:lnTo>
                      <a:pt x="221" y="305"/>
                    </a:lnTo>
                    <a:lnTo>
                      <a:pt x="221" y="360"/>
                    </a:lnTo>
                    <a:lnTo>
                      <a:pt x="241" y="411"/>
                    </a:lnTo>
                    <a:lnTo>
                      <a:pt x="271" y="451"/>
                    </a:lnTo>
                    <a:lnTo>
                      <a:pt x="341" y="511"/>
                    </a:lnTo>
                    <a:lnTo>
                      <a:pt x="356" y="576"/>
                    </a:lnTo>
                    <a:lnTo>
                      <a:pt x="346" y="626"/>
                    </a:lnTo>
                    <a:lnTo>
                      <a:pt x="326" y="666"/>
                    </a:lnTo>
                    <a:lnTo>
                      <a:pt x="276" y="711"/>
                    </a:lnTo>
                    <a:lnTo>
                      <a:pt x="236" y="726"/>
                    </a:lnTo>
                    <a:lnTo>
                      <a:pt x="175" y="721"/>
                    </a:lnTo>
                    <a:lnTo>
                      <a:pt x="115" y="706"/>
                    </a:lnTo>
                    <a:lnTo>
                      <a:pt x="80" y="666"/>
                    </a:lnTo>
                    <a:lnTo>
                      <a:pt x="40" y="601"/>
                    </a:lnTo>
                    <a:lnTo>
                      <a:pt x="20" y="541"/>
                    </a:lnTo>
                    <a:lnTo>
                      <a:pt x="0" y="436"/>
                    </a:lnTo>
                    <a:lnTo>
                      <a:pt x="0" y="320"/>
                    </a:lnTo>
                    <a:lnTo>
                      <a:pt x="25" y="195"/>
                    </a:lnTo>
                    <a:lnTo>
                      <a:pt x="45" y="120"/>
                    </a:lnTo>
                    <a:lnTo>
                      <a:pt x="6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16" name="Freeform 11"/>
              <p:cNvSpPr>
                <a:spLocks/>
              </p:cNvSpPr>
              <p:nvPr/>
            </p:nvSpPr>
            <p:spPr bwMode="auto">
              <a:xfrm>
                <a:off x="-774" y="2694"/>
                <a:ext cx="300" cy="836"/>
              </a:xfrm>
              <a:custGeom>
                <a:avLst/>
                <a:gdLst>
                  <a:gd name="T0" fmla="*/ 30 w 300"/>
                  <a:gd name="T1" fmla="*/ 55 h 836"/>
                  <a:gd name="T2" fmla="*/ 45 w 300"/>
                  <a:gd name="T3" fmla="*/ 10 h 836"/>
                  <a:gd name="T4" fmla="*/ 90 w 300"/>
                  <a:gd name="T5" fmla="*/ 0 h 836"/>
                  <a:gd name="T6" fmla="*/ 130 w 300"/>
                  <a:gd name="T7" fmla="*/ 20 h 836"/>
                  <a:gd name="T8" fmla="*/ 180 w 300"/>
                  <a:gd name="T9" fmla="*/ 105 h 836"/>
                  <a:gd name="T10" fmla="*/ 240 w 300"/>
                  <a:gd name="T11" fmla="*/ 205 h 836"/>
                  <a:gd name="T12" fmla="*/ 285 w 300"/>
                  <a:gd name="T13" fmla="*/ 288 h 836"/>
                  <a:gd name="T14" fmla="*/ 300 w 300"/>
                  <a:gd name="T15" fmla="*/ 375 h 836"/>
                  <a:gd name="T16" fmla="*/ 295 w 300"/>
                  <a:gd name="T17" fmla="*/ 436 h 836"/>
                  <a:gd name="T18" fmla="*/ 250 w 300"/>
                  <a:gd name="T19" fmla="*/ 516 h 836"/>
                  <a:gd name="T20" fmla="*/ 195 w 300"/>
                  <a:gd name="T21" fmla="*/ 571 h 836"/>
                  <a:gd name="T22" fmla="*/ 150 w 300"/>
                  <a:gd name="T23" fmla="*/ 596 h 836"/>
                  <a:gd name="T24" fmla="*/ 80 w 300"/>
                  <a:gd name="T25" fmla="*/ 611 h 836"/>
                  <a:gd name="T26" fmla="*/ 55 w 300"/>
                  <a:gd name="T27" fmla="*/ 636 h 836"/>
                  <a:gd name="T28" fmla="*/ 75 w 300"/>
                  <a:gd name="T29" fmla="*/ 676 h 836"/>
                  <a:gd name="T30" fmla="*/ 110 w 300"/>
                  <a:gd name="T31" fmla="*/ 711 h 836"/>
                  <a:gd name="T32" fmla="*/ 135 w 300"/>
                  <a:gd name="T33" fmla="*/ 776 h 836"/>
                  <a:gd name="T34" fmla="*/ 175 w 300"/>
                  <a:gd name="T35" fmla="*/ 771 h 836"/>
                  <a:gd name="T36" fmla="*/ 200 w 300"/>
                  <a:gd name="T37" fmla="*/ 806 h 836"/>
                  <a:gd name="T38" fmla="*/ 165 w 300"/>
                  <a:gd name="T39" fmla="*/ 836 h 836"/>
                  <a:gd name="T40" fmla="*/ 135 w 300"/>
                  <a:gd name="T41" fmla="*/ 821 h 836"/>
                  <a:gd name="T42" fmla="*/ 100 w 300"/>
                  <a:gd name="T43" fmla="*/ 796 h 836"/>
                  <a:gd name="T44" fmla="*/ 85 w 300"/>
                  <a:gd name="T45" fmla="*/ 731 h 836"/>
                  <a:gd name="T46" fmla="*/ 35 w 300"/>
                  <a:gd name="T47" fmla="*/ 686 h 836"/>
                  <a:gd name="T48" fmla="*/ 0 w 300"/>
                  <a:gd name="T49" fmla="*/ 636 h 836"/>
                  <a:gd name="T50" fmla="*/ 5 w 300"/>
                  <a:gd name="T51" fmla="*/ 601 h 836"/>
                  <a:gd name="T52" fmla="*/ 40 w 300"/>
                  <a:gd name="T53" fmla="*/ 586 h 836"/>
                  <a:gd name="T54" fmla="*/ 125 w 300"/>
                  <a:gd name="T55" fmla="*/ 556 h 836"/>
                  <a:gd name="T56" fmla="*/ 195 w 300"/>
                  <a:gd name="T57" fmla="*/ 516 h 836"/>
                  <a:gd name="T58" fmla="*/ 220 w 300"/>
                  <a:gd name="T59" fmla="*/ 456 h 836"/>
                  <a:gd name="T60" fmla="*/ 235 w 300"/>
                  <a:gd name="T61" fmla="*/ 410 h 836"/>
                  <a:gd name="T62" fmla="*/ 235 w 300"/>
                  <a:gd name="T63" fmla="*/ 370 h 836"/>
                  <a:gd name="T64" fmla="*/ 230 w 300"/>
                  <a:gd name="T65" fmla="*/ 320 h 836"/>
                  <a:gd name="T66" fmla="*/ 210 w 300"/>
                  <a:gd name="T67" fmla="*/ 280 h 836"/>
                  <a:gd name="T68" fmla="*/ 175 w 300"/>
                  <a:gd name="T69" fmla="*/ 220 h 836"/>
                  <a:gd name="T70" fmla="*/ 115 w 300"/>
                  <a:gd name="T71" fmla="*/ 155 h 836"/>
                  <a:gd name="T72" fmla="*/ 75 w 300"/>
                  <a:gd name="T73" fmla="*/ 120 h 836"/>
                  <a:gd name="T74" fmla="*/ 40 w 300"/>
                  <a:gd name="T75" fmla="*/ 80 h 836"/>
                  <a:gd name="T76" fmla="*/ 30 w 300"/>
                  <a:gd name="T77" fmla="*/ 55 h 8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0"/>
                  <a:gd name="T118" fmla="*/ 0 h 836"/>
                  <a:gd name="T119" fmla="*/ 300 w 300"/>
                  <a:gd name="T120" fmla="*/ 836 h 8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0" h="836">
                    <a:moveTo>
                      <a:pt x="30" y="55"/>
                    </a:moveTo>
                    <a:lnTo>
                      <a:pt x="45" y="10"/>
                    </a:lnTo>
                    <a:lnTo>
                      <a:pt x="90" y="0"/>
                    </a:lnTo>
                    <a:lnTo>
                      <a:pt x="130" y="20"/>
                    </a:lnTo>
                    <a:lnTo>
                      <a:pt x="180" y="105"/>
                    </a:lnTo>
                    <a:lnTo>
                      <a:pt x="240" y="205"/>
                    </a:lnTo>
                    <a:lnTo>
                      <a:pt x="285" y="288"/>
                    </a:lnTo>
                    <a:lnTo>
                      <a:pt x="300" y="375"/>
                    </a:lnTo>
                    <a:lnTo>
                      <a:pt x="295" y="436"/>
                    </a:lnTo>
                    <a:lnTo>
                      <a:pt x="250" y="516"/>
                    </a:lnTo>
                    <a:lnTo>
                      <a:pt x="195" y="571"/>
                    </a:lnTo>
                    <a:lnTo>
                      <a:pt x="150" y="596"/>
                    </a:lnTo>
                    <a:lnTo>
                      <a:pt x="80" y="611"/>
                    </a:lnTo>
                    <a:lnTo>
                      <a:pt x="55" y="636"/>
                    </a:lnTo>
                    <a:lnTo>
                      <a:pt x="75" y="676"/>
                    </a:lnTo>
                    <a:lnTo>
                      <a:pt x="110" y="711"/>
                    </a:lnTo>
                    <a:lnTo>
                      <a:pt x="135" y="776"/>
                    </a:lnTo>
                    <a:lnTo>
                      <a:pt x="175" y="771"/>
                    </a:lnTo>
                    <a:lnTo>
                      <a:pt x="200" y="806"/>
                    </a:lnTo>
                    <a:lnTo>
                      <a:pt x="165" y="836"/>
                    </a:lnTo>
                    <a:lnTo>
                      <a:pt x="135" y="821"/>
                    </a:lnTo>
                    <a:lnTo>
                      <a:pt x="100" y="796"/>
                    </a:lnTo>
                    <a:lnTo>
                      <a:pt x="85" y="731"/>
                    </a:lnTo>
                    <a:lnTo>
                      <a:pt x="35" y="686"/>
                    </a:lnTo>
                    <a:lnTo>
                      <a:pt x="0" y="636"/>
                    </a:lnTo>
                    <a:lnTo>
                      <a:pt x="5" y="601"/>
                    </a:lnTo>
                    <a:lnTo>
                      <a:pt x="40" y="586"/>
                    </a:lnTo>
                    <a:lnTo>
                      <a:pt x="125" y="556"/>
                    </a:lnTo>
                    <a:lnTo>
                      <a:pt x="195" y="516"/>
                    </a:lnTo>
                    <a:lnTo>
                      <a:pt x="220" y="456"/>
                    </a:lnTo>
                    <a:lnTo>
                      <a:pt x="235" y="410"/>
                    </a:lnTo>
                    <a:lnTo>
                      <a:pt x="235" y="370"/>
                    </a:lnTo>
                    <a:lnTo>
                      <a:pt x="230" y="320"/>
                    </a:lnTo>
                    <a:lnTo>
                      <a:pt x="210" y="280"/>
                    </a:lnTo>
                    <a:lnTo>
                      <a:pt x="175" y="220"/>
                    </a:lnTo>
                    <a:lnTo>
                      <a:pt x="115" y="155"/>
                    </a:lnTo>
                    <a:lnTo>
                      <a:pt x="75" y="120"/>
                    </a:lnTo>
                    <a:lnTo>
                      <a:pt x="40" y="80"/>
                    </a:lnTo>
                    <a:lnTo>
                      <a:pt x="3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17" name="Freeform 12"/>
              <p:cNvSpPr>
                <a:spLocks/>
              </p:cNvSpPr>
              <p:nvPr/>
            </p:nvSpPr>
            <p:spPr bwMode="auto">
              <a:xfrm>
                <a:off x="-764" y="2508"/>
                <a:ext cx="621" cy="441"/>
              </a:xfrm>
              <a:custGeom>
                <a:avLst/>
                <a:gdLst>
                  <a:gd name="T0" fmla="*/ 0 w 621"/>
                  <a:gd name="T1" fmla="*/ 225 h 441"/>
                  <a:gd name="T2" fmla="*/ 5 w 621"/>
                  <a:gd name="T3" fmla="*/ 265 h 441"/>
                  <a:gd name="T4" fmla="*/ 80 w 621"/>
                  <a:gd name="T5" fmla="*/ 295 h 441"/>
                  <a:gd name="T6" fmla="*/ 160 w 621"/>
                  <a:gd name="T7" fmla="*/ 300 h 441"/>
                  <a:gd name="T8" fmla="*/ 235 w 621"/>
                  <a:gd name="T9" fmla="*/ 270 h 441"/>
                  <a:gd name="T10" fmla="*/ 290 w 621"/>
                  <a:gd name="T11" fmla="*/ 185 h 441"/>
                  <a:gd name="T12" fmla="*/ 330 w 621"/>
                  <a:gd name="T13" fmla="*/ 100 h 441"/>
                  <a:gd name="T14" fmla="*/ 345 w 621"/>
                  <a:gd name="T15" fmla="*/ 85 h 441"/>
                  <a:gd name="T16" fmla="*/ 370 w 621"/>
                  <a:gd name="T17" fmla="*/ 90 h 441"/>
                  <a:gd name="T18" fmla="*/ 405 w 621"/>
                  <a:gd name="T19" fmla="*/ 160 h 441"/>
                  <a:gd name="T20" fmla="*/ 435 w 621"/>
                  <a:gd name="T21" fmla="*/ 285 h 441"/>
                  <a:gd name="T22" fmla="*/ 455 w 621"/>
                  <a:gd name="T23" fmla="*/ 380 h 441"/>
                  <a:gd name="T24" fmla="*/ 465 w 621"/>
                  <a:gd name="T25" fmla="*/ 430 h 441"/>
                  <a:gd name="T26" fmla="*/ 495 w 621"/>
                  <a:gd name="T27" fmla="*/ 441 h 441"/>
                  <a:gd name="T28" fmla="*/ 520 w 621"/>
                  <a:gd name="T29" fmla="*/ 420 h 441"/>
                  <a:gd name="T30" fmla="*/ 540 w 621"/>
                  <a:gd name="T31" fmla="*/ 350 h 441"/>
                  <a:gd name="T32" fmla="*/ 570 w 621"/>
                  <a:gd name="T33" fmla="*/ 285 h 441"/>
                  <a:gd name="T34" fmla="*/ 585 w 621"/>
                  <a:gd name="T35" fmla="*/ 205 h 441"/>
                  <a:gd name="T36" fmla="*/ 615 w 621"/>
                  <a:gd name="T37" fmla="*/ 200 h 441"/>
                  <a:gd name="T38" fmla="*/ 621 w 621"/>
                  <a:gd name="T39" fmla="*/ 185 h 441"/>
                  <a:gd name="T40" fmla="*/ 600 w 621"/>
                  <a:gd name="T41" fmla="*/ 165 h 441"/>
                  <a:gd name="T42" fmla="*/ 565 w 621"/>
                  <a:gd name="T43" fmla="*/ 170 h 441"/>
                  <a:gd name="T44" fmla="*/ 550 w 621"/>
                  <a:gd name="T45" fmla="*/ 220 h 441"/>
                  <a:gd name="T46" fmla="*/ 545 w 621"/>
                  <a:gd name="T47" fmla="*/ 260 h 441"/>
                  <a:gd name="T48" fmla="*/ 525 w 621"/>
                  <a:gd name="T49" fmla="*/ 315 h 441"/>
                  <a:gd name="T50" fmla="*/ 500 w 621"/>
                  <a:gd name="T51" fmla="*/ 335 h 441"/>
                  <a:gd name="T52" fmla="*/ 480 w 621"/>
                  <a:gd name="T53" fmla="*/ 275 h 441"/>
                  <a:gd name="T54" fmla="*/ 455 w 621"/>
                  <a:gd name="T55" fmla="*/ 170 h 441"/>
                  <a:gd name="T56" fmla="*/ 440 w 621"/>
                  <a:gd name="T57" fmla="*/ 120 h 441"/>
                  <a:gd name="T58" fmla="*/ 410 w 621"/>
                  <a:gd name="T59" fmla="*/ 60 h 441"/>
                  <a:gd name="T60" fmla="*/ 385 w 621"/>
                  <a:gd name="T61" fmla="*/ 15 h 441"/>
                  <a:gd name="T62" fmla="*/ 340 w 621"/>
                  <a:gd name="T63" fmla="*/ 0 h 441"/>
                  <a:gd name="T64" fmla="*/ 320 w 621"/>
                  <a:gd name="T65" fmla="*/ 5 h 441"/>
                  <a:gd name="T66" fmla="*/ 290 w 621"/>
                  <a:gd name="T67" fmla="*/ 70 h 441"/>
                  <a:gd name="T68" fmla="*/ 255 w 621"/>
                  <a:gd name="T69" fmla="*/ 150 h 441"/>
                  <a:gd name="T70" fmla="*/ 220 w 621"/>
                  <a:gd name="T71" fmla="*/ 185 h 441"/>
                  <a:gd name="T72" fmla="*/ 175 w 621"/>
                  <a:gd name="T73" fmla="*/ 220 h 441"/>
                  <a:gd name="T74" fmla="*/ 120 w 621"/>
                  <a:gd name="T75" fmla="*/ 190 h 441"/>
                  <a:gd name="T76" fmla="*/ 55 w 621"/>
                  <a:gd name="T77" fmla="*/ 170 h 441"/>
                  <a:gd name="T78" fmla="*/ 30 w 621"/>
                  <a:gd name="T79" fmla="*/ 190 h 441"/>
                  <a:gd name="T80" fmla="*/ 0 w 621"/>
                  <a:gd name="T81" fmla="*/ 225 h 4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1"/>
                  <a:gd name="T124" fmla="*/ 0 h 441"/>
                  <a:gd name="T125" fmla="*/ 621 w 621"/>
                  <a:gd name="T126" fmla="*/ 441 h 44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1" h="441">
                    <a:moveTo>
                      <a:pt x="0" y="225"/>
                    </a:moveTo>
                    <a:lnTo>
                      <a:pt x="5" y="265"/>
                    </a:lnTo>
                    <a:lnTo>
                      <a:pt x="80" y="295"/>
                    </a:lnTo>
                    <a:lnTo>
                      <a:pt x="160" y="300"/>
                    </a:lnTo>
                    <a:lnTo>
                      <a:pt x="235" y="270"/>
                    </a:lnTo>
                    <a:lnTo>
                      <a:pt x="290" y="185"/>
                    </a:lnTo>
                    <a:lnTo>
                      <a:pt x="330" y="100"/>
                    </a:lnTo>
                    <a:lnTo>
                      <a:pt x="345" y="85"/>
                    </a:lnTo>
                    <a:lnTo>
                      <a:pt x="370" y="90"/>
                    </a:lnTo>
                    <a:lnTo>
                      <a:pt x="405" y="160"/>
                    </a:lnTo>
                    <a:lnTo>
                      <a:pt x="435" y="285"/>
                    </a:lnTo>
                    <a:lnTo>
                      <a:pt x="455" y="380"/>
                    </a:lnTo>
                    <a:lnTo>
                      <a:pt x="465" y="430"/>
                    </a:lnTo>
                    <a:lnTo>
                      <a:pt x="495" y="441"/>
                    </a:lnTo>
                    <a:lnTo>
                      <a:pt x="520" y="420"/>
                    </a:lnTo>
                    <a:lnTo>
                      <a:pt x="540" y="350"/>
                    </a:lnTo>
                    <a:lnTo>
                      <a:pt x="570" y="285"/>
                    </a:lnTo>
                    <a:lnTo>
                      <a:pt x="585" y="205"/>
                    </a:lnTo>
                    <a:lnTo>
                      <a:pt x="615" y="200"/>
                    </a:lnTo>
                    <a:lnTo>
                      <a:pt x="621" y="185"/>
                    </a:lnTo>
                    <a:lnTo>
                      <a:pt x="600" y="165"/>
                    </a:lnTo>
                    <a:lnTo>
                      <a:pt x="565" y="170"/>
                    </a:lnTo>
                    <a:lnTo>
                      <a:pt x="550" y="220"/>
                    </a:lnTo>
                    <a:lnTo>
                      <a:pt x="545" y="260"/>
                    </a:lnTo>
                    <a:lnTo>
                      <a:pt x="525" y="315"/>
                    </a:lnTo>
                    <a:lnTo>
                      <a:pt x="500" y="335"/>
                    </a:lnTo>
                    <a:lnTo>
                      <a:pt x="480" y="275"/>
                    </a:lnTo>
                    <a:lnTo>
                      <a:pt x="455" y="170"/>
                    </a:lnTo>
                    <a:lnTo>
                      <a:pt x="440" y="120"/>
                    </a:lnTo>
                    <a:lnTo>
                      <a:pt x="410" y="60"/>
                    </a:lnTo>
                    <a:lnTo>
                      <a:pt x="385" y="15"/>
                    </a:lnTo>
                    <a:lnTo>
                      <a:pt x="340" y="0"/>
                    </a:lnTo>
                    <a:lnTo>
                      <a:pt x="320" y="5"/>
                    </a:lnTo>
                    <a:lnTo>
                      <a:pt x="290" y="70"/>
                    </a:lnTo>
                    <a:lnTo>
                      <a:pt x="255" y="150"/>
                    </a:lnTo>
                    <a:lnTo>
                      <a:pt x="220" y="185"/>
                    </a:lnTo>
                    <a:lnTo>
                      <a:pt x="175" y="220"/>
                    </a:lnTo>
                    <a:lnTo>
                      <a:pt x="120" y="190"/>
                    </a:lnTo>
                    <a:lnTo>
                      <a:pt x="55" y="170"/>
                    </a:lnTo>
                    <a:lnTo>
                      <a:pt x="30" y="19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1609" name="Group 13"/>
            <p:cNvGrpSpPr>
              <a:grpSpLocks/>
            </p:cNvGrpSpPr>
            <p:nvPr/>
          </p:nvGrpSpPr>
          <p:grpSpPr bwMode="auto">
            <a:xfrm>
              <a:off x="-1200" y="2038"/>
              <a:ext cx="421" cy="686"/>
              <a:chOff x="-1200" y="2038"/>
              <a:chExt cx="421" cy="686"/>
            </a:xfrm>
          </p:grpSpPr>
          <p:sp>
            <p:nvSpPr>
              <p:cNvPr id="281610" name="Freeform 14"/>
              <p:cNvSpPr>
                <a:spLocks/>
              </p:cNvSpPr>
              <p:nvPr/>
            </p:nvSpPr>
            <p:spPr bwMode="auto">
              <a:xfrm>
                <a:off x="-1185" y="2048"/>
                <a:ext cx="391" cy="656"/>
              </a:xfrm>
              <a:custGeom>
                <a:avLst/>
                <a:gdLst>
                  <a:gd name="T0" fmla="*/ 100 w 391"/>
                  <a:gd name="T1" fmla="*/ 95 h 656"/>
                  <a:gd name="T2" fmla="*/ 130 w 391"/>
                  <a:gd name="T3" fmla="*/ 35 h 656"/>
                  <a:gd name="T4" fmla="*/ 150 w 391"/>
                  <a:gd name="T5" fmla="*/ 15 h 656"/>
                  <a:gd name="T6" fmla="*/ 180 w 391"/>
                  <a:gd name="T7" fmla="*/ 5 h 656"/>
                  <a:gd name="T8" fmla="*/ 220 w 391"/>
                  <a:gd name="T9" fmla="*/ 0 h 656"/>
                  <a:gd name="T10" fmla="*/ 270 w 391"/>
                  <a:gd name="T11" fmla="*/ 10 h 656"/>
                  <a:gd name="T12" fmla="*/ 340 w 391"/>
                  <a:gd name="T13" fmla="*/ 45 h 656"/>
                  <a:gd name="T14" fmla="*/ 360 w 391"/>
                  <a:gd name="T15" fmla="*/ 75 h 656"/>
                  <a:gd name="T16" fmla="*/ 380 w 391"/>
                  <a:gd name="T17" fmla="*/ 105 h 656"/>
                  <a:gd name="T18" fmla="*/ 385 w 391"/>
                  <a:gd name="T19" fmla="*/ 135 h 656"/>
                  <a:gd name="T20" fmla="*/ 391 w 391"/>
                  <a:gd name="T21" fmla="*/ 175 h 656"/>
                  <a:gd name="T22" fmla="*/ 391 w 391"/>
                  <a:gd name="T23" fmla="*/ 225 h 656"/>
                  <a:gd name="T24" fmla="*/ 385 w 391"/>
                  <a:gd name="T25" fmla="*/ 275 h 656"/>
                  <a:gd name="T26" fmla="*/ 380 w 391"/>
                  <a:gd name="T27" fmla="*/ 315 h 656"/>
                  <a:gd name="T28" fmla="*/ 380 w 391"/>
                  <a:gd name="T29" fmla="*/ 356 h 656"/>
                  <a:gd name="T30" fmla="*/ 380 w 391"/>
                  <a:gd name="T31" fmla="*/ 391 h 656"/>
                  <a:gd name="T32" fmla="*/ 385 w 391"/>
                  <a:gd name="T33" fmla="*/ 436 h 656"/>
                  <a:gd name="T34" fmla="*/ 391 w 391"/>
                  <a:gd name="T35" fmla="*/ 476 h 656"/>
                  <a:gd name="T36" fmla="*/ 385 w 391"/>
                  <a:gd name="T37" fmla="*/ 506 h 656"/>
                  <a:gd name="T38" fmla="*/ 370 w 391"/>
                  <a:gd name="T39" fmla="*/ 556 h 656"/>
                  <a:gd name="T40" fmla="*/ 350 w 391"/>
                  <a:gd name="T41" fmla="*/ 586 h 656"/>
                  <a:gd name="T42" fmla="*/ 330 w 391"/>
                  <a:gd name="T43" fmla="*/ 611 h 656"/>
                  <a:gd name="T44" fmla="*/ 285 w 391"/>
                  <a:gd name="T45" fmla="*/ 626 h 656"/>
                  <a:gd name="T46" fmla="*/ 235 w 391"/>
                  <a:gd name="T47" fmla="*/ 641 h 656"/>
                  <a:gd name="T48" fmla="*/ 180 w 391"/>
                  <a:gd name="T49" fmla="*/ 646 h 656"/>
                  <a:gd name="T50" fmla="*/ 135 w 391"/>
                  <a:gd name="T51" fmla="*/ 656 h 656"/>
                  <a:gd name="T52" fmla="*/ 80 w 391"/>
                  <a:gd name="T53" fmla="*/ 641 h 656"/>
                  <a:gd name="T54" fmla="*/ 30 w 391"/>
                  <a:gd name="T55" fmla="*/ 591 h 656"/>
                  <a:gd name="T56" fmla="*/ 10 w 391"/>
                  <a:gd name="T57" fmla="*/ 541 h 656"/>
                  <a:gd name="T58" fmla="*/ 0 w 391"/>
                  <a:gd name="T59" fmla="*/ 471 h 656"/>
                  <a:gd name="T60" fmla="*/ 0 w 391"/>
                  <a:gd name="T61" fmla="*/ 391 h 656"/>
                  <a:gd name="T62" fmla="*/ 15 w 391"/>
                  <a:gd name="T63" fmla="*/ 320 h 656"/>
                  <a:gd name="T64" fmla="*/ 30 w 391"/>
                  <a:gd name="T65" fmla="*/ 255 h 656"/>
                  <a:gd name="T66" fmla="*/ 50 w 391"/>
                  <a:gd name="T67" fmla="*/ 200 h 656"/>
                  <a:gd name="T68" fmla="*/ 60 w 391"/>
                  <a:gd name="T69" fmla="*/ 170 h 656"/>
                  <a:gd name="T70" fmla="*/ 75 w 391"/>
                  <a:gd name="T71" fmla="*/ 120 h 656"/>
                  <a:gd name="T72" fmla="*/ 100 w 391"/>
                  <a:gd name="T73" fmla="*/ 95 h 65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1"/>
                  <a:gd name="T112" fmla="*/ 0 h 656"/>
                  <a:gd name="T113" fmla="*/ 391 w 391"/>
                  <a:gd name="T114" fmla="*/ 656 h 65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1" h="656">
                    <a:moveTo>
                      <a:pt x="100" y="95"/>
                    </a:moveTo>
                    <a:lnTo>
                      <a:pt x="130" y="35"/>
                    </a:lnTo>
                    <a:lnTo>
                      <a:pt x="150" y="15"/>
                    </a:lnTo>
                    <a:lnTo>
                      <a:pt x="180" y="5"/>
                    </a:lnTo>
                    <a:lnTo>
                      <a:pt x="220" y="0"/>
                    </a:lnTo>
                    <a:lnTo>
                      <a:pt x="270" y="10"/>
                    </a:lnTo>
                    <a:lnTo>
                      <a:pt x="340" y="45"/>
                    </a:lnTo>
                    <a:lnTo>
                      <a:pt x="360" y="75"/>
                    </a:lnTo>
                    <a:lnTo>
                      <a:pt x="380" y="105"/>
                    </a:lnTo>
                    <a:lnTo>
                      <a:pt x="385" y="135"/>
                    </a:lnTo>
                    <a:lnTo>
                      <a:pt x="391" y="175"/>
                    </a:lnTo>
                    <a:lnTo>
                      <a:pt x="391" y="225"/>
                    </a:lnTo>
                    <a:lnTo>
                      <a:pt x="385" y="275"/>
                    </a:lnTo>
                    <a:lnTo>
                      <a:pt x="380" y="315"/>
                    </a:lnTo>
                    <a:lnTo>
                      <a:pt x="380" y="356"/>
                    </a:lnTo>
                    <a:lnTo>
                      <a:pt x="380" y="391"/>
                    </a:lnTo>
                    <a:lnTo>
                      <a:pt x="385" y="436"/>
                    </a:lnTo>
                    <a:lnTo>
                      <a:pt x="391" y="476"/>
                    </a:lnTo>
                    <a:lnTo>
                      <a:pt x="385" y="506"/>
                    </a:lnTo>
                    <a:lnTo>
                      <a:pt x="370" y="556"/>
                    </a:lnTo>
                    <a:lnTo>
                      <a:pt x="350" y="586"/>
                    </a:lnTo>
                    <a:lnTo>
                      <a:pt x="330" y="611"/>
                    </a:lnTo>
                    <a:lnTo>
                      <a:pt x="285" y="626"/>
                    </a:lnTo>
                    <a:lnTo>
                      <a:pt x="235" y="641"/>
                    </a:lnTo>
                    <a:lnTo>
                      <a:pt x="180" y="646"/>
                    </a:lnTo>
                    <a:lnTo>
                      <a:pt x="135" y="656"/>
                    </a:lnTo>
                    <a:lnTo>
                      <a:pt x="80" y="641"/>
                    </a:lnTo>
                    <a:lnTo>
                      <a:pt x="30" y="591"/>
                    </a:lnTo>
                    <a:lnTo>
                      <a:pt x="10" y="541"/>
                    </a:lnTo>
                    <a:lnTo>
                      <a:pt x="0" y="471"/>
                    </a:lnTo>
                    <a:lnTo>
                      <a:pt x="0" y="391"/>
                    </a:lnTo>
                    <a:lnTo>
                      <a:pt x="15" y="320"/>
                    </a:lnTo>
                    <a:lnTo>
                      <a:pt x="30" y="255"/>
                    </a:lnTo>
                    <a:lnTo>
                      <a:pt x="50" y="200"/>
                    </a:lnTo>
                    <a:lnTo>
                      <a:pt x="60" y="170"/>
                    </a:lnTo>
                    <a:lnTo>
                      <a:pt x="75" y="120"/>
                    </a:lnTo>
                    <a:lnTo>
                      <a:pt x="100" y="95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11" name="Freeform 15"/>
              <p:cNvSpPr>
                <a:spLocks/>
              </p:cNvSpPr>
              <p:nvPr/>
            </p:nvSpPr>
            <p:spPr bwMode="auto">
              <a:xfrm>
                <a:off x="-1200" y="2038"/>
                <a:ext cx="421" cy="686"/>
              </a:xfrm>
              <a:custGeom>
                <a:avLst/>
                <a:gdLst>
                  <a:gd name="T0" fmla="*/ 190 w 421"/>
                  <a:gd name="T1" fmla="*/ 25 h 686"/>
                  <a:gd name="T2" fmla="*/ 255 w 421"/>
                  <a:gd name="T3" fmla="*/ 70 h 686"/>
                  <a:gd name="T4" fmla="*/ 240 w 421"/>
                  <a:gd name="T5" fmla="*/ 220 h 686"/>
                  <a:gd name="T6" fmla="*/ 290 w 421"/>
                  <a:gd name="T7" fmla="*/ 95 h 686"/>
                  <a:gd name="T8" fmla="*/ 365 w 421"/>
                  <a:gd name="T9" fmla="*/ 85 h 686"/>
                  <a:gd name="T10" fmla="*/ 395 w 421"/>
                  <a:gd name="T11" fmla="*/ 185 h 686"/>
                  <a:gd name="T12" fmla="*/ 265 w 421"/>
                  <a:gd name="T13" fmla="*/ 240 h 686"/>
                  <a:gd name="T14" fmla="*/ 290 w 421"/>
                  <a:gd name="T15" fmla="*/ 260 h 686"/>
                  <a:gd name="T16" fmla="*/ 395 w 421"/>
                  <a:gd name="T17" fmla="*/ 230 h 686"/>
                  <a:gd name="T18" fmla="*/ 380 w 421"/>
                  <a:gd name="T19" fmla="*/ 386 h 686"/>
                  <a:gd name="T20" fmla="*/ 300 w 421"/>
                  <a:gd name="T21" fmla="*/ 481 h 686"/>
                  <a:gd name="T22" fmla="*/ 200 w 421"/>
                  <a:gd name="T23" fmla="*/ 506 h 686"/>
                  <a:gd name="T24" fmla="*/ 375 w 421"/>
                  <a:gd name="T25" fmla="*/ 486 h 686"/>
                  <a:gd name="T26" fmla="*/ 350 w 421"/>
                  <a:gd name="T27" fmla="*/ 601 h 686"/>
                  <a:gd name="T28" fmla="*/ 225 w 421"/>
                  <a:gd name="T29" fmla="*/ 641 h 686"/>
                  <a:gd name="T30" fmla="*/ 200 w 421"/>
                  <a:gd name="T31" fmla="*/ 516 h 686"/>
                  <a:gd name="T32" fmla="*/ 220 w 421"/>
                  <a:gd name="T33" fmla="*/ 356 h 686"/>
                  <a:gd name="T34" fmla="*/ 235 w 421"/>
                  <a:gd name="T35" fmla="*/ 230 h 686"/>
                  <a:gd name="T36" fmla="*/ 140 w 421"/>
                  <a:gd name="T37" fmla="*/ 145 h 686"/>
                  <a:gd name="T38" fmla="*/ 130 w 421"/>
                  <a:gd name="T39" fmla="*/ 185 h 686"/>
                  <a:gd name="T40" fmla="*/ 220 w 421"/>
                  <a:gd name="T41" fmla="*/ 265 h 686"/>
                  <a:gd name="T42" fmla="*/ 180 w 421"/>
                  <a:gd name="T43" fmla="*/ 421 h 686"/>
                  <a:gd name="T44" fmla="*/ 95 w 421"/>
                  <a:gd name="T45" fmla="*/ 416 h 686"/>
                  <a:gd name="T46" fmla="*/ 50 w 421"/>
                  <a:gd name="T47" fmla="*/ 386 h 686"/>
                  <a:gd name="T48" fmla="*/ 120 w 421"/>
                  <a:gd name="T49" fmla="*/ 481 h 686"/>
                  <a:gd name="T50" fmla="*/ 160 w 421"/>
                  <a:gd name="T51" fmla="*/ 536 h 686"/>
                  <a:gd name="T52" fmla="*/ 185 w 421"/>
                  <a:gd name="T53" fmla="*/ 621 h 686"/>
                  <a:gd name="T54" fmla="*/ 135 w 421"/>
                  <a:gd name="T55" fmla="*/ 651 h 686"/>
                  <a:gd name="T56" fmla="*/ 50 w 421"/>
                  <a:gd name="T57" fmla="*/ 541 h 686"/>
                  <a:gd name="T58" fmla="*/ 35 w 421"/>
                  <a:gd name="T59" fmla="*/ 406 h 686"/>
                  <a:gd name="T60" fmla="*/ 65 w 421"/>
                  <a:gd name="T61" fmla="*/ 240 h 686"/>
                  <a:gd name="T62" fmla="*/ 45 w 421"/>
                  <a:gd name="T63" fmla="*/ 235 h 686"/>
                  <a:gd name="T64" fmla="*/ 0 w 421"/>
                  <a:gd name="T65" fmla="*/ 406 h 686"/>
                  <a:gd name="T66" fmla="*/ 35 w 421"/>
                  <a:gd name="T67" fmla="*/ 611 h 686"/>
                  <a:gd name="T68" fmla="*/ 180 w 421"/>
                  <a:gd name="T69" fmla="*/ 686 h 686"/>
                  <a:gd name="T70" fmla="*/ 275 w 421"/>
                  <a:gd name="T71" fmla="*/ 666 h 686"/>
                  <a:gd name="T72" fmla="*/ 390 w 421"/>
                  <a:gd name="T73" fmla="*/ 581 h 686"/>
                  <a:gd name="T74" fmla="*/ 415 w 421"/>
                  <a:gd name="T75" fmla="*/ 466 h 686"/>
                  <a:gd name="T76" fmla="*/ 410 w 421"/>
                  <a:gd name="T77" fmla="*/ 340 h 686"/>
                  <a:gd name="T78" fmla="*/ 415 w 421"/>
                  <a:gd name="T79" fmla="*/ 175 h 686"/>
                  <a:gd name="T80" fmla="*/ 370 w 421"/>
                  <a:gd name="T81" fmla="*/ 35 h 686"/>
                  <a:gd name="T82" fmla="*/ 225 w 421"/>
                  <a:gd name="T83" fmla="*/ 0 h 686"/>
                  <a:gd name="T84" fmla="*/ 120 w 421"/>
                  <a:gd name="T85" fmla="*/ 80 h 686"/>
                  <a:gd name="T86" fmla="*/ 95 w 421"/>
                  <a:gd name="T87" fmla="*/ 155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21"/>
                  <a:gd name="T133" fmla="*/ 0 h 686"/>
                  <a:gd name="T134" fmla="*/ 421 w 421"/>
                  <a:gd name="T135" fmla="*/ 686 h 6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21" h="686">
                    <a:moveTo>
                      <a:pt x="130" y="100"/>
                    </a:moveTo>
                    <a:lnTo>
                      <a:pt x="160" y="50"/>
                    </a:lnTo>
                    <a:lnTo>
                      <a:pt x="190" y="25"/>
                    </a:lnTo>
                    <a:lnTo>
                      <a:pt x="250" y="25"/>
                    </a:lnTo>
                    <a:lnTo>
                      <a:pt x="290" y="35"/>
                    </a:lnTo>
                    <a:lnTo>
                      <a:pt x="255" y="70"/>
                    </a:lnTo>
                    <a:lnTo>
                      <a:pt x="235" y="135"/>
                    </a:lnTo>
                    <a:lnTo>
                      <a:pt x="235" y="200"/>
                    </a:lnTo>
                    <a:lnTo>
                      <a:pt x="240" y="220"/>
                    </a:lnTo>
                    <a:lnTo>
                      <a:pt x="255" y="185"/>
                    </a:lnTo>
                    <a:lnTo>
                      <a:pt x="265" y="130"/>
                    </a:lnTo>
                    <a:lnTo>
                      <a:pt x="290" y="95"/>
                    </a:lnTo>
                    <a:lnTo>
                      <a:pt x="305" y="75"/>
                    </a:lnTo>
                    <a:lnTo>
                      <a:pt x="335" y="55"/>
                    </a:lnTo>
                    <a:lnTo>
                      <a:pt x="365" y="85"/>
                    </a:lnTo>
                    <a:lnTo>
                      <a:pt x="390" y="120"/>
                    </a:lnTo>
                    <a:lnTo>
                      <a:pt x="395" y="165"/>
                    </a:lnTo>
                    <a:lnTo>
                      <a:pt x="395" y="185"/>
                    </a:lnTo>
                    <a:lnTo>
                      <a:pt x="360" y="225"/>
                    </a:lnTo>
                    <a:lnTo>
                      <a:pt x="305" y="240"/>
                    </a:lnTo>
                    <a:lnTo>
                      <a:pt x="265" y="240"/>
                    </a:lnTo>
                    <a:lnTo>
                      <a:pt x="250" y="235"/>
                    </a:lnTo>
                    <a:lnTo>
                      <a:pt x="245" y="260"/>
                    </a:lnTo>
                    <a:lnTo>
                      <a:pt x="290" y="260"/>
                    </a:lnTo>
                    <a:lnTo>
                      <a:pt x="350" y="255"/>
                    </a:lnTo>
                    <a:lnTo>
                      <a:pt x="385" y="245"/>
                    </a:lnTo>
                    <a:lnTo>
                      <a:pt x="395" y="230"/>
                    </a:lnTo>
                    <a:lnTo>
                      <a:pt x="395" y="275"/>
                    </a:lnTo>
                    <a:lnTo>
                      <a:pt x="385" y="330"/>
                    </a:lnTo>
                    <a:lnTo>
                      <a:pt x="380" y="386"/>
                    </a:lnTo>
                    <a:lnTo>
                      <a:pt x="390" y="436"/>
                    </a:lnTo>
                    <a:lnTo>
                      <a:pt x="350" y="466"/>
                    </a:lnTo>
                    <a:lnTo>
                      <a:pt x="300" y="481"/>
                    </a:lnTo>
                    <a:lnTo>
                      <a:pt x="245" y="481"/>
                    </a:lnTo>
                    <a:lnTo>
                      <a:pt x="205" y="481"/>
                    </a:lnTo>
                    <a:lnTo>
                      <a:pt x="200" y="506"/>
                    </a:lnTo>
                    <a:lnTo>
                      <a:pt x="260" y="506"/>
                    </a:lnTo>
                    <a:lnTo>
                      <a:pt x="315" y="496"/>
                    </a:lnTo>
                    <a:lnTo>
                      <a:pt x="375" y="486"/>
                    </a:lnTo>
                    <a:lnTo>
                      <a:pt x="395" y="471"/>
                    </a:lnTo>
                    <a:lnTo>
                      <a:pt x="390" y="526"/>
                    </a:lnTo>
                    <a:lnTo>
                      <a:pt x="350" y="601"/>
                    </a:lnTo>
                    <a:lnTo>
                      <a:pt x="310" y="621"/>
                    </a:lnTo>
                    <a:lnTo>
                      <a:pt x="265" y="636"/>
                    </a:lnTo>
                    <a:lnTo>
                      <a:pt x="225" y="641"/>
                    </a:lnTo>
                    <a:lnTo>
                      <a:pt x="200" y="606"/>
                    </a:lnTo>
                    <a:lnTo>
                      <a:pt x="185" y="551"/>
                    </a:lnTo>
                    <a:lnTo>
                      <a:pt x="200" y="516"/>
                    </a:lnTo>
                    <a:lnTo>
                      <a:pt x="200" y="476"/>
                    </a:lnTo>
                    <a:lnTo>
                      <a:pt x="200" y="426"/>
                    </a:lnTo>
                    <a:lnTo>
                      <a:pt x="220" y="356"/>
                    </a:lnTo>
                    <a:lnTo>
                      <a:pt x="240" y="295"/>
                    </a:lnTo>
                    <a:lnTo>
                      <a:pt x="240" y="255"/>
                    </a:lnTo>
                    <a:lnTo>
                      <a:pt x="235" y="230"/>
                    </a:lnTo>
                    <a:lnTo>
                      <a:pt x="205" y="225"/>
                    </a:lnTo>
                    <a:lnTo>
                      <a:pt x="160" y="190"/>
                    </a:lnTo>
                    <a:lnTo>
                      <a:pt x="140" y="145"/>
                    </a:lnTo>
                    <a:lnTo>
                      <a:pt x="120" y="120"/>
                    </a:lnTo>
                    <a:lnTo>
                      <a:pt x="115" y="145"/>
                    </a:lnTo>
                    <a:lnTo>
                      <a:pt x="130" y="185"/>
                    </a:lnTo>
                    <a:lnTo>
                      <a:pt x="160" y="220"/>
                    </a:lnTo>
                    <a:lnTo>
                      <a:pt x="190" y="250"/>
                    </a:lnTo>
                    <a:lnTo>
                      <a:pt x="220" y="265"/>
                    </a:lnTo>
                    <a:lnTo>
                      <a:pt x="200" y="330"/>
                    </a:lnTo>
                    <a:lnTo>
                      <a:pt x="185" y="376"/>
                    </a:lnTo>
                    <a:lnTo>
                      <a:pt x="180" y="421"/>
                    </a:lnTo>
                    <a:lnTo>
                      <a:pt x="170" y="461"/>
                    </a:lnTo>
                    <a:lnTo>
                      <a:pt x="140" y="461"/>
                    </a:lnTo>
                    <a:lnTo>
                      <a:pt x="95" y="416"/>
                    </a:lnTo>
                    <a:lnTo>
                      <a:pt x="70" y="381"/>
                    </a:lnTo>
                    <a:lnTo>
                      <a:pt x="50" y="356"/>
                    </a:lnTo>
                    <a:lnTo>
                      <a:pt x="50" y="386"/>
                    </a:lnTo>
                    <a:lnTo>
                      <a:pt x="70" y="416"/>
                    </a:lnTo>
                    <a:lnTo>
                      <a:pt x="105" y="451"/>
                    </a:lnTo>
                    <a:lnTo>
                      <a:pt x="120" y="481"/>
                    </a:lnTo>
                    <a:lnTo>
                      <a:pt x="150" y="496"/>
                    </a:lnTo>
                    <a:lnTo>
                      <a:pt x="165" y="511"/>
                    </a:lnTo>
                    <a:lnTo>
                      <a:pt x="160" y="536"/>
                    </a:lnTo>
                    <a:lnTo>
                      <a:pt x="165" y="571"/>
                    </a:lnTo>
                    <a:lnTo>
                      <a:pt x="170" y="601"/>
                    </a:lnTo>
                    <a:lnTo>
                      <a:pt x="185" y="621"/>
                    </a:lnTo>
                    <a:lnTo>
                      <a:pt x="190" y="646"/>
                    </a:lnTo>
                    <a:lnTo>
                      <a:pt x="175" y="656"/>
                    </a:lnTo>
                    <a:lnTo>
                      <a:pt x="135" y="651"/>
                    </a:lnTo>
                    <a:lnTo>
                      <a:pt x="95" y="626"/>
                    </a:lnTo>
                    <a:lnTo>
                      <a:pt x="65" y="586"/>
                    </a:lnTo>
                    <a:lnTo>
                      <a:pt x="50" y="541"/>
                    </a:lnTo>
                    <a:lnTo>
                      <a:pt x="35" y="506"/>
                    </a:lnTo>
                    <a:lnTo>
                      <a:pt x="35" y="461"/>
                    </a:lnTo>
                    <a:lnTo>
                      <a:pt x="35" y="406"/>
                    </a:lnTo>
                    <a:lnTo>
                      <a:pt x="45" y="371"/>
                    </a:lnTo>
                    <a:lnTo>
                      <a:pt x="50" y="325"/>
                    </a:lnTo>
                    <a:lnTo>
                      <a:pt x="65" y="240"/>
                    </a:lnTo>
                    <a:lnTo>
                      <a:pt x="90" y="165"/>
                    </a:lnTo>
                    <a:lnTo>
                      <a:pt x="65" y="175"/>
                    </a:lnTo>
                    <a:lnTo>
                      <a:pt x="45" y="235"/>
                    </a:lnTo>
                    <a:lnTo>
                      <a:pt x="20" y="295"/>
                    </a:lnTo>
                    <a:lnTo>
                      <a:pt x="10" y="361"/>
                    </a:lnTo>
                    <a:lnTo>
                      <a:pt x="0" y="406"/>
                    </a:lnTo>
                    <a:lnTo>
                      <a:pt x="0" y="481"/>
                    </a:lnTo>
                    <a:lnTo>
                      <a:pt x="10" y="561"/>
                    </a:lnTo>
                    <a:lnTo>
                      <a:pt x="35" y="611"/>
                    </a:lnTo>
                    <a:lnTo>
                      <a:pt x="75" y="651"/>
                    </a:lnTo>
                    <a:lnTo>
                      <a:pt x="130" y="671"/>
                    </a:lnTo>
                    <a:lnTo>
                      <a:pt x="180" y="686"/>
                    </a:lnTo>
                    <a:lnTo>
                      <a:pt x="215" y="676"/>
                    </a:lnTo>
                    <a:lnTo>
                      <a:pt x="230" y="671"/>
                    </a:lnTo>
                    <a:lnTo>
                      <a:pt x="275" y="666"/>
                    </a:lnTo>
                    <a:lnTo>
                      <a:pt x="325" y="651"/>
                    </a:lnTo>
                    <a:lnTo>
                      <a:pt x="370" y="621"/>
                    </a:lnTo>
                    <a:lnTo>
                      <a:pt x="390" y="581"/>
                    </a:lnTo>
                    <a:lnTo>
                      <a:pt x="415" y="536"/>
                    </a:lnTo>
                    <a:lnTo>
                      <a:pt x="421" y="501"/>
                    </a:lnTo>
                    <a:lnTo>
                      <a:pt x="415" y="466"/>
                    </a:lnTo>
                    <a:lnTo>
                      <a:pt x="410" y="421"/>
                    </a:lnTo>
                    <a:lnTo>
                      <a:pt x="410" y="381"/>
                    </a:lnTo>
                    <a:lnTo>
                      <a:pt x="410" y="340"/>
                    </a:lnTo>
                    <a:lnTo>
                      <a:pt x="415" y="285"/>
                    </a:lnTo>
                    <a:lnTo>
                      <a:pt x="415" y="220"/>
                    </a:lnTo>
                    <a:lnTo>
                      <a:pt x="415" y="175"/>
                    </a:lnTo>
                    <a:lnTo>
                      <a:pt x="410" y="115"/>
                    </a:lnTo>
                    <a:lnTo>
                      <a:pt x="390" y="70"/>
                    </a:lnTo>
                    <a:lnTo>
                      <a:pt x="370" y="35"/>
                    </a:lnTo>
                    <a:lnTo>
                      <a:pt x="320" y="15"/>
                    </a:lnTo>
                    <a:lnTo>
                      <a:pt x="265" y="0"/>
                    </a:lnTo>
                    <a:lnTo>
                      <a:pt x="225" y="0"/>
                    </a:lnTo>
                    <a:lnTo>
                      <a:pt x="170" y="5"/>
                    </a:lnTo>
                    <a:lnTo>
                      <a:pt x="135" y="35"/>
                    </a:lnTo>
                    <a:lnTo>
                      <a:pt x="120" y="80"/>
                    </a:lnTo>
                    <a:lnTo>
                      <a:pt x="80" y="115"/>
                    </a:lnTo>
                    <a:lnTo>
                      <a:pt x="75" y="150"/>
                    </a:lnTo>
                    <a:lnTo>
                      <a:pt x="95" y="155"/>
                    </a:lnTo>
                    <a:lnTo>
                      <a:pt x="120" y="120"/>
                    </a:lnTo>
                    <a:lnTo>
                      <a:pt x="130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1605" name="Group 17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1606" name="Rectangle 18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1607" name="Rectangle 19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the terms f(i) grow sufficiently quickly, then the sum will be dominated by the largest term.</a:t>
            </a:r>
            <a:br>
              <a:rPr lang="en-CA" altLang="en-US" sz="3600" smtClean="0"/>
            </a:br>
            <a:endParaRPr lang="en-US" altLang="en-US" sz="3600" smtClean="0"/>
          </a:p>
          <a:p>
            <a:pPr algn="ctr" eaLnBrk="1" hangingPunct="1">
              <a:buFontTx/>
              <a:buNone/>
            </a:pPr>
            <a:r>
              <a:rPr lang="en-US" altLang="en-US" sz="3600" smtClean="0"/>
              <a:t>For which functions </a:t>
            </a:r>
            <a:r>
              <a:rPr lang="en-US" altLang="en-US" sz="3600" smtClean="0">
                <a:solidFill>
                  <a:schemeClr val="accent1"/>
                </a:solidFill>
              </a:rPr>
              <a:t>f(i)</a:t>
            </a:r>
            <a:r>
              <a:rPr lang="en-US" altLang="en-US" sz="3600" smtClean="0"/>
              <a:t> is this true?</a:t>
            </a:r>
          </a:p>
          <a:p>
            <a:pPr algn="ctr" eaLnBrk="1" hangingPunct="1">
              <a:buFontTx/>
              <a:buNone/>
            </a:pPr>
            <a:r>
              <a:rPr lang="en-US" altLang="en-US" sz="3600" smtClean="0"/>
              <a:t>How fast and how slow can it grow?</a:t>
            </a:r>
          </a:p>
          <a:p>
            <a:pPr algn="ctr" eaLnBrk="1" hangingPunct="1">
              <a:buFontTx/>
              <a:buNone/>
            </a:pPr>
            <a:endParaRPr lang="en-US" altLang="en-US" sz="3600" smtClean="0"/>
          </a:p>
          <a:p>
            <a:pPr algn="ctr" eaLnBrk="1" hangingPunct="1">
              <a:buFontTx/>
              <a:buNone/>
            </a:pPr>
            <a:endParaRPr lang="en-US" altLang="en-US" sz="4000" smtClean="0"/>
          </a:p>
          <a:p>
            <a:pPr algn="ctr" eaLnBrk="1" hangingPunct="1">
              <a:buFontTx/>
              <a:buNone/>
            </a:pPr>
            <a:endParaRPr lang="en-US" altLang="en-US" sz="4000" smtClean="0">
              <a:solidFill>
                <a:schemeClr val="accent1"/>
              </a:solidFill>
            </a:endParaRPr>
          </a:p>
        </p:txBody>
      </p:sp>
      <p:grpSp>
        <p:nvGrpSpPr>
          <p:cNvPr id="282627" name="Group 4"/>
          <p:cNvGrpSpPr>
            <a:grpSpLocks/>
          </p:cNvGrpSpPr>
          <p:nvPr/>
        </p:nvGrpSpPr>
        <p:grpSpPr bwMode="auto">
          <a:xfrm>
            <a:off x="8153400" y="4800600"/>
            <a:ext cx="401638" cy="1143000"/>
            <a:chOff x="5760" y="720"/>
            <a:chExt cx="1021" cy="2477"/>
          </a:xfrm>
        </p:grpSpPr>
        <p:grpSp>
          <p:nvGrpSpPr>
            <p:cNvPr id="282631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82635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36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37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38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39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0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2632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82633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34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82628" name="Group 16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2629" name="Rectangle 17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2630" name="Rectangle 18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6"/>
          <p:cNvGrpSpPr>
            <a:grpSpLocks/>
          </p:cNvGrpSpPr>
          <p:nvPr/>
        </p:nvGrpSpPr>
        <p:grpSpPr bwMode="auto">
          <a:xfrm>
            <a:off x="441325" y="2933700"/>
            <a:ext cx="7931150" cy="1836738"/>
            <a:chOff x="278" y="1848"/>
            <a:chExt cx="4996" cy="1157"/>
          </a:xfrm>
        </p:grpSpPr>
        <p:sp>
          <p:nvSpPr>
            <p:cNvPr id="283662" name="Line 45"/>
            <p:cNvSpPr>
              <a:spLocks noChangeShapeType="1"/>
            </p:cNvSpPr>
            <p:nvPr/>
          </p:nvSpPr>
          <p:spPr bwMode="auto">
            <a:xfrm>
              <a:off x="1767" y="2538"/>
              <a:ext cx="1078" cy="1"/>
            </a:xfrm>
            <a:prstGeom prst="line">
              <a:avLst/>
            </a:prstGeom>
            <a:noFill/>
            <a:ln w="23876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63" name="Rectangle 46"/>
            <p:cNvSpPr>
              <a:spLocks noChangeArrowheads="1"/>
            </p:cNvSpPr>
            <p:nvPr/>
          </p:nvSpPr>
          <p:spPr bwMode="auto">
            <a:xfrm>
              <a:off x="1908" y="2211"/>
              <a:ext cx="100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i="1">
                  <a:solidFill>
                    <a:schemeClr val="accent2"/>
                  </a:solidFill>
                </a:rPr>
                <a:t>r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64" name="Rectangle 47"/>
            <p:cNvSpPr>
              <a:spLocks noChangeArrowheads="1"/>
            </p:cNvSpPr>
            <p:nvPr/>
          </p:nvSpPr>
          <p:spPr bwMode="auto">
            <a:xfrm>
              <a:off x="2776" y="2211"/>
              <a:ext cx="12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i="1">
                  <a:solidFill>
                    <a:schemeClr val="accent2"/>
                  </a:solidFill>
                </a:rPr>
                <a:t>1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65" name="Rectangle 48"/>
            <p:cNvSpPr>
              <a:spLocks noChangeArrowheads="1"/>
            </p:cNvSpPr>
            <p:nvPr/>
          </p:nvSpPr>
          <p:spPr bwMode="auto">
            <a:xfrm>
              <a:off x="2016" y="2499"/>
              <a:ext cx="100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i="1">
                  <a:solidFill>
                    <a:schemeClr val="accent2"/>
                  </a:solidFill>
                </a:rPr>
                <a:t>r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66" name="Rectangle 49"/>
            <p:cNvSpPr>
              <a:spLocks noChangeArrowheads="1"/>
            </p:cNvSpPr>
            <p:nvPr/>
          </p:nvSpPr>
          <p:spPr bwMode="auto">
            <a:xfrm>
              <a:off x="2513" y="2499"/>
              <a:ext cx="12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i="1">
                  <a:solidFill>
                    <a:schemeClr val="accent2"/>
                  </a:solidFill>
                </a:rPr>
                <a:t>1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67" name="Rectangle 50"/>
            <p:cNvSpPr>
              <a:spLocks noChangeArrowheads="1"/>
            </p:cNvSpPr>
            <p:nvPr/>
          </p:nvSpPr>
          <p:spPr bwMode="auto">
            <a:xfrm>
              <a:off x="2043" y="2183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chemeClr val="accent2"/>
                  </a:solidFill>
                </a:rPr>
                <a:t>n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68" name="Rectangle 51"/>
            <p:cNvSpPr>
              <a:spLocks noChangeArrowheads="1"/>
            </p:cNvSpPr>
            <p:nvPr/>
          </p:nvSpPr>
          <p:spPr bwMode="auto">
            <a:xfrm>
              <a:off x="2285" y="2183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1800" i="1">
                  <a:solidFill>
                    <a:schemeClr val="accent2"/>
                  </a:solidFill>
                </a:rPr>
                <a:t>1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69" name="Rectangle 52"/>
            <p:cNvSpPr>
              <a:spLocks noChangeArrowheads="1"/>
            </p:cNvSpPr>
            <p:nvPr/>
          </p:nvSpPr>
          <p:spPr bwMode="auto">
            <a:xfrm>
              <a:off x="1577" y="2347"/>
              <a:ext cx="205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=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 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70" name="Rectangle 53"/>
            <p:cNvSpPr>
              <a:spLocks noChangeArrowheads="1"/>
            </p:cNvSpPr>
            <p:nvPr/>
          </p:nvSpPr>
          <p:spPr bwMode="auto">
            <a:xfrm>
              <a:off x="2550" y="2170"/>
              <a:ext cx="141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-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71" name="Rectangle 54"/>
            <p:cNvSpPr>
              <a:spLocks noChangeArrowheads="1"/>
            </p:cNvSpPr>
            <p:nvPr/>
          </p:nvSpPr>
          <p:spPr bwMode="auto">
            <a:xfrm>
              <a:off x="2287" y="2458"/>
              <a:ext cx="141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-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72" name="Rectangle 55"/>
            <p:cNvSpPr>
              <a:spLocks noChangeArrowheads="1"/>
            </p:cNvSpPr>
            <p:nvPr/>
          </p:nvSpPr>
          <p:spPr bwMode="auto">
            <a:xfrm>
              <a:off x="2181" y="2160"/>
              <a:ext cx="7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accent2"/>
                  </a:solidFill>
                  <a:latin typeface="Symbol" pitchFamily="18" charset="2"/>
                </a:rPr>
                <a:t>+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73" name="Rectangle 56"/>
            <p:cNvSpPr>
              <a:spLocks noChangeArrowheads="1"/>
            </p:cNvSpPr>
            <p:nvPr/>
          </p:nvSpPr>
          <p:spPr bwMode="auto">
            <a:xfrm>
              <a:off x="3107" y="2358"/>
              <a:ext cx="81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=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  </a:t>
              </a:r>
              <a:r>
                <a:rPr lang="en-CA" altLang="en-US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    )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  <p:sp>
          <p:nvSpPr>
            <p:cNvPr id="283674" name="Rectangle 57"/>
            <p:cNvSpPr>
              <a:spLocks noChangeArrowheads="1"/>
            </p:cNvSpPr>
            <p:nvPr/>
          </p:nvSpPr>
          <p:spPr bwMode="auto">
            <a:xfrm>
              <a:off x="3635" y="2386"/>
              <a:ext cx="100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i="1">
                  <a:solidFill>
                    <a:schemeClr val="accent2"/>
                  </a:solidFill>
                </a:rPr>
                <a:t>r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75" name="Rectangle 58"/>
            <p:cNvSpPr>
              <a:spLocks noChangeArrowheads="1"/>
            </p:cNvSpPr>
            <p:nvPr/>
          </p:nvSpPr>
          <p:spPr bwMode="auto">
            <a:xfrm>
              <a:off x="3769" y="2358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chemeClr val="accent2"/>
                  </a:solidFill>
                </a:rPr>
                <a:t>n</a:t>
              </a:r>
              <a:endParaRPr lang="en-CA" altLang="en-US" sz="1600">
                <a:solidFill>
                  <a:schemeClr val="accent2"/>
                </a:solidFill>
                <a:latin typeface="Arial Rounded MT Bold" pitchFamily="34" charset="0"/>
              </a:endParaRPr>
            </a:p>
          </p:txBody>
        </p:sp>
        <p:sp>
          <p:nvSpPr>
            <p:cNvPr id="283676" name="Text Box 59"/>
            <p:cNvSpPr txBox="1">
              <a:spLocks noChangeArrowheads="1"/>
            </p:cNvSpPr>
            <p:nvPr/>
          </p:nvSpPr>
          <p:spPr bwMode="auto">
            <a:xfrm>
              <a:off x="4220" y="2391"/>
              <a:ext cx="10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hlink"/>
                  </a:solidFill>
                  <a:latin typeface="Arial Rounded MT Bold" pitchFamily="34" charset="0"/>
                </a:rPr>
                <a:t>Last Term</a:t>
              </a:r>
              <a:endParaRPr lang="en-CA" altLang="en-US" sz="2400">
                <a:solidFill>
                  <a:schemeClr val="hlink"/>
                </a:solidFill>
                <a:latin typeface="Arial Rounded MT Bold" pitchFamily="34" charset="0"/>
              </a:endParaRPr>
            </a:p>
          </p:txBody>
        </p:sp>
        <p:sp>
          <p:nvSpPr>
            <p:cNvPr id="283677" name="Freeform 60"/>
            <p:cNvSpPr>
              <a:spLocks/>
            </p:cNvSpPr>
            <p:nvPr/>
          </p:nvSpPr>
          <p:spPr bwMode="auto">
            <a:xfrm>
              <a:off x="3755" y="2254"/>
              <a:ext cx="384" cy="152"/>
            </a:xfrm>
            <a:custGeom>
              <a:avLst/>
              <a:gdLst>
                <a:gd name="T0" fmla="*/ 384 w 384"/>
                <a:gd name="T1" fmla="*/ 104 h 152"/>
                <a:gd name="T2" fmla="*/ 144 w 384"/>
                <a:gd name="T3" fmla="*/ 8 h 152"/>
                <a:gd name="T4" fmla="*/ 0 w 384"/>
                <a:gd name="T5" fmla="*/ 152 h 152"/>
                <a:gd name="T6" fmla="*/ 0 60000 65536"/>
                <a:gd name="T7" fmla="*/ 0 60000 65536"/>
                <a:gd name="T8" fmla="*/ 0 60000 65536"/>
                <a:gd name="T9" fmla="*/ 0 w 384"/>
                <a:gd name="T10" fmla="*/ 0 h 152"/>
                <a:gd name="T11" fmla="*/ 384 w 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152">
                  <a:moveTo>
                    <a:pt x="384" y="104"/>
                  </a:moveTo>
                  <a:cubicBezTo>
                    <a:pt x="296" y="52"/>
                    <a:pt x="208" y="0"/>
                    <a:pt x="144" y="8"/>
                  </a:cubicBezTo>
                  <a:cubicBezTo>
                    <a:pt x="80" y="16"/>
                    <a:pt x="40" y="84"/>
                    <a:pt x="0" y="152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78" name="Text Box 61"/>
            <p:cNvSpPr txBox="1">
              <a:spLocks noChangeArrowheads="1"/>
            </p:cNvSpPr>
            <p:nvPr/>
          </p:nvSpPr>
          <p:spPr bwMode="auto">
            <a:xfrm>
              <a:off x="4090" y="2645"/>
              <a:ext cx="10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when </a:t>
              </a:r>
              <a:r>
                <a:rPr lang="en-US" altLang="en-US" sz="2800" i="1">
                  <a:solidFill>
                    <a:schemeClr val="tx2"/>
                  </a:solidFill>
                </a:rPr>
                <a:t>r</a:t>
              </a:r>
              <a:r>
                <a:rPr lang="en-US" altLang="en-US" sz="2800">
                  <a:solidFill>
                    <a:schemeClr val="tx2"/>
                  </a:solidFill>
                </a:rPr>
                <a:t>&gt;1</a:t>
              </a:r>
              <a:r>
                <a:rPr lang="en-US" altLang="en-US" sz="2800">
                  <a:solidFill>
                    <a:schemeClr val="hlink"/>
                  </a:solidFill>
                </a:rPr>
                <a:t>.</a:t>
              </a:r>
              <a:endParaRPr lang="en-CA" altLang="en-US" sz="2800">
                <a:solidFill>
                  <a:schemeClr val="hlink"/>
                </a:solidFill>
              </a:endParaRPr>
            </a:p>
          </p:txBody>
        </p:sp>
        <p:grpSp>
          <p:nvGrpSpPr>
            <p:cNvPr id="283679" name="Group 62"/>
            <p:cNvGrpSpPr>
              <a:grpSpLocks/>
            </p:cNvGrpSpPr>
            <p:nvPr/>
          </p:nvGrpSpPr>
          <p:grpSpPr bwMode="auto">
            <a:xfrm>
              <a:off x="278" y="1848"/>
              <a:ext cx="4512" cy="408"/>
              <a:chOff x="566" y="1553"/>
              <a:chExt cx="4512" cy="408"/>
            </a:xfrm>
          </p:grpSpPr>
          <p:sp>
            <p:nvSpPr>
              <p:cNvPr id="283681" name="Text Box 63"/>
              <p:cNvSpPr txBox="1">
                <a:spLocks noChangeArrowheads="1"/>
              </p:cNvSpPr>
              <p:nvPr/>
            </p:nvSpPr>
            <p:spPr bwMode="auto">
              <a:xfrm>
                <a:off x="566" y="1596"/>
                <a:ext cx="88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</a:rPr>
                  <a:t>∑</a:t>
                </a:r>
                <a:r>
                  <a:rPr lang="en-CA" altLang="en-US" baseline="-25000">
                    <a:solidFill>
                      <a:schemeClr val="accent2"/>
                    </a:solidFill>
                  </a:rPr>
                  <a:t>i=1..n</a:t>
                </a:r>
                <a:r>
                  <a:rPr lang="en-US" altLang="en-US" baseline="-2500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i="1">
                    <a:solidFill>
                      <a:schemeClr val="accent2"/>
                    </a:solidFill>
                  </a:rPr>
                  <a:t>r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i</a:t>
                </a:r>
                <a:endParaRPr lang="en-CA" altLang="en-US" baseline="30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83682" name="Rectangle 64"/>
              <p:cNvSpPr>
                <a:spLocks noChangeArrowheads="1"/>
              </p:cNvSpPr>
              <p:nvPr/>
            </p:nvSpPr>
            <p:spPr bwMode="auto">
              <a:xfrm>
                <a:off x="2129" y="1594"/>
                <a:ext cx="128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 i="1">
                    <a:solidFill>
                      <a:schemeClr val="accent2"/>
                    </a:solidFill>
                  </a:rPr>
                  <a:t>1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83" name="Rectangle 65"/>
              <p:cNvSpPr>
                <a:spLocks noChangeArrowheads="1"/>
              </p:cNvSpPr>
              <p:nvPr/>
            </p:nvSpPr>
            <p:spPr bwMode="auto">
              <a:xfrm>
                <a:off x="2635" y="1594"/>
                <a:ext cx="100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i="1">
                    <a:solidFill>
                      <a:schemeClr val="accent2"/>
                    </a:solidFill>
                  </a:rPr>
                  <a:t>r</a:t>
                </a:r>
                <a:endParaRPr lang="en-CA" altLang="en-US" i="1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83684" name="Rectangle 66"/>
              <p:cNvSpPr>
                <a:spLocks noChangeArrowheads="1"/>
              </p:cNvSpPr>
              <p:nvPr/>
            </p:nvSpPr>
            <p:spPr bwMode="auto">
              <a:xfrm>
                <a:off x="3160" y="1594"/>
                <a:ext cx="100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i="1">
                    <a:solidFill>
                      <a:schemeClr val="accent2"/>
                    </a:solidFill>
                  </a:rPr>
                  <a:t>r</a:t>
                </a:r>
                <a:endParaRPr lang="en-CA" altLang="en-US" i="1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83685" name="Rectangle 67"/>
              <p:cNvSpPr>
                <a:spLocks noChangeArrowheads="1"/>
              </p:cNvSpPr>
              <p:nvPr/>
            </p:nvSpPr>
            <p:spPr bwMode="auto">
              <a:xfrm>
                <a:off x="3829" y="1594"/>
                <a:ext cx="100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 i="1">
                    <a:solidFill>
                      <a:schemeClr val="accent2"/>
                    </a:solidFill>
                  </a:rPr>
                  <a:t>r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86" name="Rectangle 68"/>
              <p:cNvSpPr>
                <a:spLocks noChangeArrowheads="1"/>
              </p:cNvSpPr>
              <p:nvPr/>
            </p:nvSpPr>
            <p:spPr bwMode="auto">
              <a:xfrm>
                <a:off x="4337" y="1594"/>
                <a:ext cx="64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 i="1">
                    <a:solidFill>
                      <a:schemeClr val="accent2"/>
                    </a:solidFill>
                  </a:rPr>
                  <a:t>.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87" name="Rectangle 69"/>
              <p:cNvSpPr>
                <a:spLocks noChangeArrowheads="1"/>
              </p:cNvSpPr>
              <p:nvPr/>
            </p:nvSpPr>
            <p:spPr bwMode="auto">
              <a:xfrm>
                <a:off x="4438" y="1594"/>
                <a:ext cx="64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 i="1">
                    <a:solidFill>
                      <a:schemeClr val="accent2"/>
                    </a:solidFill>
                  </a:rPr>
                  <a:t>.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88" name="Rectangle 70"/>
              <p:cNvSpPr>
                <a:spLocks noChangeArrowheads="1"/>
              </p:cNvSpPr>
              <p:nvPr/>
            </p:nvSpPr>
            <p:spPr bwMode="auto">
              <a:xfrm>
                <a:off x="4539" y="1594"/>
                <a:ext cx="64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 i="1">
                    <a:solidFill>
                      <a:schemeClr val="accent2"/>
                    </a:solidFill>
                  </a:rPr>
                  <a:t>.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89" name="Rectangle 71"/>
              <p:cNvSpPr>
                <a:spLocks noChangeArrowheads="1"/>
              </p:cNvSpPr>
              <p:nvPr/>
            </p:nvSpPr>
            <p:spPr bwMode="auto">
              <a:xfrm>
                <a:off x="3304" y="1566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 sz="1800" i="1">
                    <a:solidFill>
                      <a:schemeClr val="accent2"/>
                    </a:solidFill>
                  </a:rPr>
                  <a:t>2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90" name="Rectangle 72"/>
              <p:cNvSpPr>
                <a:spLocks noChangeArrowheads="1"/>
              </p:cNvSpPr>
              <p:nvPr/>
            </p:nvSpPr>
            <p:spPr bwMode="auto">
              <a:xfrm>
                <a:off x="3973" y="1566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 sz="1800" i="1">
                    <a:solidFill>
                      <a:schemeClr val="accent2"/>
                    </a:solidFill>
                  </a:rPr>
                  <a:t>3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91" name="Rectangle 73"/>
              <p:cNvSpPr>
                <a:spLocks noChangeArrowheads="1"/>
              </p:cNvSpPr>
              <p:nvPr/>
            </p:nvSpPr>
            <p:spPr bwMode="auto">
              <a:xfrm>
                <a:off x="4872" y="1594"/>
                <a:ext cx="100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 i="1">
                    <a:solidFill>
                      <a:schemeClr val="accent2"/>
                    </a:solidFill>
                  </a:rPr>
                  <a:t>r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92" name="Rectangle 74"/>
              <p:cNvSpPr>
                <a:spLocks noChangeArrowheads="1"/>
              </p:cNvSpPr>
              <p:nvPr/>
            </p:nvSpPr>
            <p:spPr bwMode="auto">
              <a:xfrm>
                <a:off x="5006" y="1566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800" i="1">
                    <a:solidFill>
                      <a:schemeClr val="accent2"/>
                    </a:solidFill>
                  </a:rPr>
                  <a:t>n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93" name="Rectangle 75"/>
              <p:cNvSpPr>
                <a:spLocks noChangeArrowheads="1"/>
              </p:cNvSpPr>
              <p:nvPr/>
            </p:nvSpPr>
            <p:spPr bwMode="auto">
              <a:xfrm>
                <a:off x="2385" y="1553"/>
                <a:ext cx="141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  <a:latin typeface="Symbol" pitchFamily="18" charset="2"/>
                  </a:rPr>
                  <a:t>+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94" name="Rectangle 76"/>
              <p:cNvSpPr>
                <a:spLocks noChangeArrowheads="1"/>
              </p:cNvSpPr>
              <p:nvPr/>
            </p:nvSpPr>
            <p:spPr bwMode="auto">
              <a:xfrm>
                <a:off x="2909" y="1553"/>
                <a:ext cx="141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  <a:latin typeface="Symbol" pitchFamily="18" charset="2"/>
                  </a:rPr>
                  <a:t>+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95" name="Rectangle 77"/>
              <p:cNvSpPr>
                <a:spLocks noChangeArrowheads="1"/>
              </p:cNvSpPr>
              <p:nvPr/>
            </p:nvSpPr>
            <p:spPr bwMode="auto">
              <a:xfrm>
                <a:off x="3578" y="1553"/>
                <a:ext cx="141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  <a:latin typeface="Symbol" pitchFamily="18" charset="2"/>
                  </a:rPr>
                  <a:t>+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96" name="Rectangle 78"/>
              <p:cNvSpPr>
                <a:spLocks noChangeArrowheads="1"/>
              </p:cNvSpPr>
              <p:nvPr/>
            </p:nvSpPr>
            <p:spPr bwMode="auto">
              <a:xfrm>
                <a:off x="4195" y="1553"/>
                <a:ext cx="141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  <a:latin typeface="Symbol" pitchFamily="18" charset="2"/>
                  </a:rPr>
                  <a:t>+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97" name="Rectangle 79"/>
              <p:cNvSpPr>
                <a:spLocks noChangeArrowheads="1"/>
              </p:cNvSpPr>
              <p:nvPr/>
            </p:nvSpPr>
            <p:spPr bwMode="auto">
              <a:xfrm>
                <a:off x="4676" y="1553"/>
                <a:ext cx="141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  <a:latin typeface="Symbol" pitchFamily="18" charset="2"/>
                  </a:rPr>
                  <a:t>+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83698" name="Rectangle 80"/>
              <p:cNvSpPr>
                <a:spLocks noChangeArrowheads="1"/>
              </p:cNvSpPr>
              <p:nvPr/>
            </p:nvSpPr>
            <p:spPr bwMode="auto">
              <a:xfrm>
                <a:off x="1854" y="1574"/>
                <a:ext cx="205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  <a:latin typeface="Symbol" pitchFamily="18" charset="2"/>
                  </a:rPr>
                  <a:t>=</a:t>
                </a:r>
                <a:r>
                  <a:rPr lang="en-US" altLang="en-US">
                    <a:solidFill>
                      <a:schemeClr val="accent2"/>
                    </a:solidFill>
                    <a:latin typeface="Symbol" pitchFamily="18" charset="2"/>
                  </a:rPr>
                  <a:t> </a:t>
                </a:r>
                <a:endParaRPr lang="en-CA" altLang="en-US" sz="1600">
                  <a:solidFill>
                    <a:schemeClr val="accent2"/>
                  </a:solidFill>
                  <a:latin typeface="Arial Rounded MT Bold" pitchFamily="34" charset="0"/>
                </a:endParaRPr>
              </a:p>
            </p:txBody>
          </p:sp>
        </p:grpSp>
        <p:sp>
          <p:nvSpPr>
            <p:cNvPr id="283680" name="Text Box 81"/>
            <p:cNvSpPr txBox="1">
              <a:spLocks noChangeArrowheads="1"/>
            </p:cNvSpPr>
            <p:nvPr/>
          </p:nvSpPr>
          <p:spPr bwMode="auto">
            <a:xfrm>
              <a:off x="3035" y="2640"/>
              <a:ext cx="99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=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(f(n))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4" name="Group 88"/>
          <p:cNvGrpSpPr>
            <a:grpSpLocks/>
          </p:cNvGrpSpPr>
          <p:nvPr/>
        </p:nvGrpSpPr>
        <p:grpSpPr bwMode="auto">
          <a:xfrm>
            <a:off x="152400" y="1295400"/>
            <a:ext cx="8839200" cy="5456238"/>
            <a:chOff x="96" y="816"/>
            <a:chExt cx="5568" cy="3437"/>
          </a:xfrm>
        </p:grpSpPr>
        <p:grpSp>
          <p:nvGrpSpPr>
            <p:cNvPr id="283656" name="Group 42"/>
            <p:cNvGrpSpPr>
              <a:grpSpLocks/>
            </p:cNvGrpSpPr>
            <p:nvPr/>
          </p:nvGrpSpPr>
          <p:grpSpPr bwMode="auto">
            <a:xfrm>
              <a:off x="96" y="3542"/>
              <a:ext cx="5568" cy="711"/>
              <a:chOff x="96" y="2160"/>
              <a:chExt cx="5568" cy="711"/>
            </a:xfrm>
          </p:grpSpPr>
          <p:sp>
            <p:nvSpPr>
              <p:cNvPr id="283660" name="Text Box 43"/>
              <p:cNvSpPr txBox="1">
                <a:spLocks noChangeArrowheads="1"/>
              </p:cNvSpPr>
              <p:nvPr/>
            </p:nvSpPr>
            <p:spPr bwMode="auto">
              <a:xfrm>
                <a:off x="1924" y="2160"/>
                <a:ext cx="3740" cy="7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</a:rPr>
                  <a:t>∑</a:t>
                </a:r>
                <a:r>
                  <a:rPr lang="en-CA" altLang="en-US" baseline="-25000">
                    <a:solidFill>
                      <a:schemeClr val="accent2"/>
                    </a:solidFill>
                  </a:rPr>
                  <a:t>i=1..n</a:t>
                </a:r>
                <a:r>
                  <a:rPr lang="en-CA" altLang="en-US">
                    <a:solidFill>
                      <a:schemeClr val="accent2"/>
                    </a:solidFill>
                  </a:rPr>
                  <a:t> (1.0001)</a:t>
                </a:r>
                <a:r>
                  <a:rPr lang="en-CA" altLang="en-US" baseline="30000">
                    <a:solidFill>
                      <a:schemeClr val="accent2"/>
                    </a:solidFill>
                  </a:rPr>
                  <a:t>i</a:t>
                </a:r>
                <a:r>
                  <a:rPr lang="en-CA" altLang="en-US">
                    <a:solidFill>
                      <a:schemeClr val="accent2"/>
                    </a:solidFill>
                  </a:rPr>
                  <a:t> </a:t>
                </a:r>
                <a:r>
                  <a:rPr lang="en-CA" altLang="en-US" sz="3600">
                    <a:solidFill>
                      <a:schemeClr val="accent2"/>
                    </a:solidFill>
                    <a:cs typeface="Times New Roman" pitchFamily="18" charset="0"/>
                  </a:rPr>
                  <a:t>≈</a:t>
                </a:r>
                <a:r>
                  <a:rPr lang="en-US" altLang="en-US" sz="3600">
                    <a:solidFill>
                      <a:schemeClr val="accent2"/>
                    </a:solidFill>
                    <a:cs typeface="Times New Roman" pitchFamily="18" charset="0"/>
                  </a:rPr>
                  <a:t> </a:t>
                </a:r>
                <a:r>
                  <a:rPr lang="en-CA" altLang="en-US">
                    <a:solidFill>
                      <a:schemeClr val="accent2"/>
                    </a:solidFill>
                  </a:rPr>
                  <a:t>10,000 (1.0001)</a:t>
                </a:r>
                <a:r>
                  <a:rPr lang="en-CA" altLang="en-US" baseline="30000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 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baseline="30000">
                    <a:solidFill>
                      <a:schemeClr val="accent2"/>
                    </a:solidFill>
                  </a:rPr>
                  <a:t>                                       </a:t>
                </a:r>
                <a:r>
                  <a:rPr lang="en-US" altLang="en-US">
                    <a:solidFill>
                      <a:schemeClr val="accent2"/>
                    </a:solidFill>
                  </a:rPr>
                  <a:t>= </a:t>
                </a:r>
                <a:r>
                  <a:rPr lang="en-CA" altLang="en-US">
                    <a:solidFill>
                      <a:schemeClr val="accent2"/>
                    </a:solidFill>
                  </a:rPr>
                  <a:t>10,000</a:t>
                </a:r>
                <a:r>
                  <a:rPr lang="en-US" altLang="en-US">
                    <a:solidFill>
                      <a:schemeClr val="accent2"/>
                    </a:solidFill>
                  </a:rPr>
                  <a:t> </a:t>
                </a:r>
                <a:r>
                  <a:rPr lang="en-CA" altLang="en-US">
                    <a:solidFill>
                      <a:schemeClr val="accent2"/>
                    </a:solidFill>
                  </a:rPr>
                  <a:t>f(n)</a:t>
                </a:r>
              </a:p>
            </p:txBody>
          </p:sp>
          <p:sp>
            <p:nvSpPr>
              <p:cNvPr id="283661" name="Text Box 44"/>
              <p:cNvSpPr txBox="1">
                <a:spLocks noChangeArrowheads="1"/>
              </p:cNvSpPr>
              <p:nvPr/>
            </p:nvSpPr>
            <p:spPr bwMode="auto">
              <a:xfrm>
                <a:off x="96" y="2227"/>
                <a:ext cx="260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/>
                  <a:t>Lower </a:t>
                </a:r>
                <a:r>
                  <a:rPr lang="en-CA" altLang="en-US"/>
                  <a:t>Extreme:</a:t>
                </a:r>
              </a:p>
            </p:txBody>
          </p:sp>
        </p:grpSp>
        <p:grpSp>
          <p:nvGrpSpPr>
            <p:cNvPr id="283657" name="Group 87"/>
            <p:cNvGrpSpPr>
              <a:grpSpLocks/>
            </p:cNvGrpSpPr>
            <p:nvPr/>
          </p:nvGrpSpPr>
          <p:grpSpPr bwMode="auto">
            <a:xfrm>
              <a:off x="134" y="816"/>
              <a:ext cx="5530" cy="711"/>
              <a:chOff x="134" y="816"/>
              <a:chExt cx="5530" cy="711"/>
            </a:xfrm>
          </p:grpSpPr>
          <p:sp>
            <p:nvSpPr>
              <p:cNvPr id="283658" name="Text Box 83"/>
              <p:cNvSpPr txBox="1">
                <a:spLocks noChangeArrowheads="1"/>
              </p:cNvSpPr>
              <p:nvPr/>
            </p:nvSpPr>
            <p:spPr bwMode="auto">
              <a:xfrm>
                <a:off x="134" y="888"/>
                <a:ext cx="260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/>
                  <a:t>Upper Extreme:</a:t>
                </a:r>
              </a:p>
            </p:txBody>
          </p:sp>
          <p:sp>
            <p:nvSpPr>
              <p:cNvPr id="283659" name="Text Box 84"/>
              <p:cNvSpPr txBox="1">
                <a:spLocks noChangeArrowheads="1"/>
              </p:cNvSpPr>
              <p:nvPr/>
            </p:nvSpPr>
            <p:spPr bwMode="auto">
              <a:xfrm>
                <a:off x="2500" y="816"/>
                <a:ext cx="3164" cy="7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</a:rPr>
                  <a:t>∑</a:t>
                </a:r>
                <a:r>
                  <a:rPr lang="en-CA" altLang="en-US" baseline="-25000">
                    <a:solidFill>
                      <a:schemeClr val="accent2"/>
                    </a:solidFill>
                  </a:rPr>
                  <a:t>i=1..n</a:t>
                </a:r>
                <a:r>
                  <a:rPr lang="en-CA" altLang="en-US">
                    <a:solidFill>
                      <a:schemeClr val="accent2"/>
                    </a:solidFill>
                  </a:rPr>
                  <a:t> (1000)</a:t>
                </a:r>
                <a:r>
                  <a:rPr lang="en-CA" altLang="en-US" baseline="30000">
                    <a:solidFill>
                      <a:schemeClr val="accent2"/>
                    </a:solidFill>
                  </a:rPr>
                  <a:t>i</a:t>
                </a:r>
                <a:r>
                  <a:rPr lang="en-CA" altLang="en-US">
                    <a:solidFill>
                      <a:schemeClr val="accent2"/>
                    </a:solidFill>
                  </a:rPr>
                  <a:t> </a:t>
                </a:r>
                <a:r>
                  <a:rPr lang="en-CA" altLang="en-US" sz="3600">
                    <a:solidFill>
                      <a:schemeClr val="accent2"/>
                    </a:solidFill>
                    <a:cs typeface="Times New Roman" pitchFamily="18" charset="0"/>
                  </a:rPr>
                  <a:t>≈</a:t>
                </a:r>
                <a:r>
                  <a:rPr lang="en-US" altLang="en-US" sz="3600">
                    <a:solidFill>
                      <a:schemeClr val="accent2"/>
                    </a:solidFill>
                    <a:cs typeface="Times New Roman" pitchFamily="18" charset="0"/>
                  </a:rPr>
                  <a:t> </a:t>
                </a:r>
                <a:r>
                  <a:rPr lang="en-CA" altLang="en-US">
                    <a:solidFill>
                      <a:schemeClr val="accent2"/>
                    </a:solidFill>
                  </a:rPr>
                  <a:t>1</a:t>
                </a:r>
                <a:r>
                  <a:rPr lang="en-US" altLang="en-US">
                    <a:solidFill>
                      <a:schemeClr val="accent2"/>
                    </a:solidFill>
                  </a:rPr>
                  <a:t>.</a:t>
                </a:r>
                <a:r>
                  <a:rPr lang="en-CA" altLang="en-US">
                    <a:solidFill>
                      <a:schemeClr val="accent2"/>
                    </a:solidFill>
                  </a:rPr>
                  <a:t>00</a:t>
                </a:r>
                <a:r>
                  <a:rPr lang="en-US" altLang="en-US">
                    <a:solidFill>
                      <a:schemeClr val="accent2"/>
                    </a:solidFill>
                  </a:rPr>
                  <a:t>1</a:t>
                </a:r>
                <a:r>
                  <a:rPr lang="en-CA" altLang="en-US">
                    <a:solidFill>
                      <a:schemeClr val="accent2"/>
                    </a:solidFill>
                  </a:rPr>
                  <a:t>(1000)</a:t>
                </a:r>
                <a:r>
                  <a:rPr lang="en-CA" altLang="en-US" baseline="30000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 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baseline="30000">
                    <a:solidFill>
                      <a:schemeClr val="accent2"/>
                    </a:solidFill>
                  </a:rPr>
                  <a:t>                                   </a:t>
                </a:r>
                <a:r>
                  <a:rPr lang="en-US" altLang="en-US">
                    <a:solidFill>
                      <a:schemeClr val="accent2"/>
                    </a:solidFill>
                  </a:rPr>
                  <a:t>= </a:t>
                </a:r>
                <a:r>
                  <a:rPr lang="en-CA" altLang="en-US">
                    <a:solidFill>
                      <a:schemeClr val="accent2"/>
                    </a:solidFill>
                  </a:rPr>
                  <a:t>1</a:t>
                </a:r>
                <a:r>
                  <a:rPr lang="en-US" altLang="en-US">
                    <a:solidFill>
                      <a:schemeClr val="accent2"/>
                    </a:solidFill>
                  </a:rPr>
                  <a:t>.</a:t>
                </a:r>
                <a:r>
                  <a:rPr lang="en-CA" altLang="en-US">
                    <a:solidFill>
                      <a:schemeClr val="accent2"/>
                    </a:solidFill>
                  </a:rPr>
                  <a:t>0</a:t>
                </a:r>
                <a:r>
                  <a:rPr lang="en-US" altLang="en-US">
                    <a:solidFill>
                      <a:schemeClr val="accent2"/>
                    </a:solidFill>
                  </a:rPr>
                  <a:t>01 </a:t>
                </a:r>
                <a:r>
                  <a:rPr lang="en-CA" altLang="en-US">
                    <a:solidFill>
                      <a:schemeClr val="accent2"/>
                    </a:solidFill>
                  </a:rPr>
                  <a:t>f(n)</a:t>
                </a:r>
              </a:p>
            </p:txBody>
          </p:sp>
        </p:grpSp>
      </p:grpSp>
      <p:sp>
        <p:nvSpPr>
          <p:cNvPr id="189525" name="Text Box 85"/>
          <p:cNvSpPr txBox="1">
            <a:spLocks noChangeArrowheads="1"/>
          </p:cNvSpPr>
          <p:nvPr/>
        </p:nvSpPr>
        <p:spPr bwMode="auto">
          <a:xfrm>
            <a:off x="449263" y="2468563"/>
            <a:ext cx="4732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Recall, when </a:t>
            </a:r>
            <a:r>
              <a:rPr lang="en-CA" altLang="en-US">
                <a:solidFill>
                  <a:schemeClr val="accent2"/>
                </a:solidFill>
              </a:rPr>
              <a:t>f(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CA" altLang="en-US">
                <a:solidFill>
                  <a:schemeClr val="accent2"/>
                </a:solidFill>
              </a:rPr>
              <a:t>) = r</a:t>
            </a:r>
            <a:r>
              <a:rPr lang="en-CA" altLang="en-US" baseline="30000">
                <a:solidFill>
                  <a:schemeClr val="accent2"/>
                </a:solidFill>
              </a:rPr>
              <a:t>i</a:t>
            </a:r>
            <a:r>
              <a:rPr lang="en-CA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CA" altLang="en-US" baseline="30000">
                <a:solidFill>
                  <a:schemeClr val="accent2"/>
                </a:solidFill>
              </a:rPr>
              <a:t>θ(n)</a:t>
            </a:r>
          </a:p>
        </p:txBody>
      </p:sp>
      <p:grpSp>
        <p:nvGrpSpPr>
          <p:cNvPr id="283653" name="Group 90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3654" name="Rectangle 91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3655" name="Rectangle 92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9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9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9525" grpId="0" autoUpdateAnimBg="0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Text Box 5"/>
          <p:cNvSpPr txBox="1">
            <a:spLocks noChangeArrowheads="1"/>
          </p:cNvSpPr>
          <p:nvPr/>
        </p:nvSpPr>
        <p:spPr bwMode="auto">
          <a:xfrm>
            <a:off x="2819400" y="4267200"/>
            <a:ext cx="5715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Because the </a:t>
            </a:r>
            <a:r>
              <a:rPr lang="en-US" altLang="en-US">
                <a:solidFill>
                  <a:schemeClr val="accent2"/>
                </a:solidFill>
              </a:rPr>
              <a:t>constant</a:t>
            </a:r>
            <a:r>
              <a:rPr lang="en-US" altLang="en-US"/>
              <a:t> is sooo big, the </a:t>
            </a:r>
            <a:r>
              <a:rPr lang="en-US" altLang="en-US">
                <a:solidFill>
                  <a:schemeClr val="accent1"/>
                </a:solidFill>
              </a:rPr>
              <a:t>statement</a:t>
            </a:r>
            <a:r>
              <a:rPr lang="en-US" altLang="en-US"/>
              <a:t> is just barely true.</a:t>
            </a:r>
            <a:endParaRPr lang="en-CA" altLang="en-US" sz="4000">
              <a:solidFill>
                <a:schemeClr val="hlink"/>
              </a:solidFill>
            </a:endParaRPr>
          </a:p>
        </p:txBody>
      </p:sp>
      <p:sp>
        <p:nvSpPr>
          <p:cNvPr id="284675" name="Freeform 9"/>
          <p:cNvSpPr>
            <a:spLocks/>
          </p:cNvSpPr>
          <p:nvPr/>
        </p:nvSpPr>
        <p:spPr bwMode="auto">
          <a:xfrm>
            <a:off x="6248400" y="4724400"/>
            <a:ext cx="533400" cy="1066800"/>
          </a:xfrm>
          <a:custGeom>
            <a:avLst/>
            <a:gdLst>
              <a:gd name="T0" fmla="*/ 0 w 288"/>
              <a:gd name="T1" fmla="*/ 0 h 480"/>
              <a:gd name="T2" fmla="*/ 493950625 w 288"/>
              <a:gd name="T3" fmla="*/ 474192600 h 480"/>
              <a:gd name="T4" fmla="*/ 987901250 w 288"/>
              <a:gd name="T5" fmla="*/ 2147483647 h 480"/>
              <a:gd name="T6" fmla="*/ 0 60000 65536"/>
              <a:gd name="T7" fmla="*/ 0 60000 65536"/>
              <a:gd name="T8" fmla="*/ 0 60000 65536"/>
              <a:gd name="T9" fmla="*/ 0 w 288"/>
              <a:gd name="T10" fmla="*/ 0 h 480"/>
              <a:gd name="T11" fmla="*/ 288 w 288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480">
                <a:moveTo>
                  <a:pt x="0" y="0"/>
                </a:moveTo>
                <a:cubicBezTo>
                  <a:pt x="48" y="8"/>
                  <a:pt x="96" y="16"/>
                  <a:pt x="144" y="96"/>
                </a:cubicBezTo>
                <a:cubicBezTo>
                  <a:pt x="192" y="176"/>
                  <a:pt x="240" y="328"/>
                  <a:pt x="288" y="480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676" name="Freeform 10"/>
          <p:cNvSpPr>
            <a:spLocks/>
          </p:cNvSpPr>
          <p:nvPr/>
        </p:nvSpPr>
        <p:spPr bwMode="auto">
          <a:xfrm>
            <a:off x="4333875" y="1101725"/>
            <a:ext cx="414338" cy="3775075"/>
          </a:xfrm>
          <a:custGeom>
            <a:avLst/>
            <a:gdLst>
              <a:gd name="T0" fmla="*/ 15120956 w 261"/>
              <a:gd name="T1" fmla="*/ 2147483647 h 2378"/>
              <a:gd name="T2" fmla="*/ 655241416 w 261"/>
              <a:gd name="T3" fmla="*/ 2147483647 h 2378"/>
              <a:gd name="T4" fmla="*/ 0 w 261"/>
              <a:gd name="T5" fmla="*/ 0 h 2378"/>
              <a:gd name="T6" fmla="*/ 0 60000 65536"/>
              <a:gd name="T7" fmla="*/ 0 60000 65536"/>
              <a:gd name="T8" fmla="*/ 0 60000 65536"/>
              <a:gd name="T9" fmla="*/ 0 w 261"/>
              <a:gd name="T10" fmla="*/ 0 h 2378"/>
              <a:gd name="T11" fmla="*/ 261 w 261"/>
              <a:gd name="T12" fmla="*/ 2378 h 237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1" h="2378">
                <a:moveTo>
                  <a:pt x="6" y="2378"/>
                </a:moveTo>
                <a:cubicBezTo>
                  <a:pt x="48" y="2178"/>
                  <a:pt x="261" y="1572"/>
                  <a:pt x="260" y="1176"/>
                </a:cubicBezTo>
                <a:cubicBezTo>
                  <a:pt x="259" y="780"/>
                  <a:pt x="54" y="245"/>
                  <a:pt x="0" y="0"/>
                </a:cubicBezTo>
              </a:path>
            </a:pathLst>
          </a:cu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4677" name="Group 11"/>
          <p:cNvGrpSpPr>
            <a:grpSpLocks/>
          </p:cNvGrpSpPr>
          <p:nvPr/>
        </p:nvGrpSpPr>
        <p:grpSpPr bwMode="auto">
          <a:xfrm>
            <a:off x="152400" y="1295400"/>
            <a:ext cx="8839200" cy="5456238"/>
            <a:chOff x="96" y="816"/>
            <a:chExt cx="5568" cy="3437"/>
          </a:xfrm>
        </p:grpSpPr>
        <p:grpSp>
          <p:nvGrpSpPr>
            <p:cNvPr id="284681" name="Group 12"/>
            <p:cNvGrpSpPr>
              <a:grpSpLocks/>
            </p:cNvGrpSpPr>
            <p:nvPr/>
          </p:nvGrpSpPr>
          <p:grpSpPr bwMode="auto">
            <a:xfrm>
              <a:off x="96" y="3542"/>
              <a:ext cx="5568" cy="711"/>
              <a:chOff x="96" y="2160"/>
              <a:chExt cx="5568" cy="711"/>
            </a:xfrm>
          </p:grpSpPr>
          <p:sp>
            <p:nvSpPr>
              <p:cNvPr id="284685" name="Text Box 13"/>
              <p:cNvSpPr txBox="1">
                <a:spLocks noChangeArrowheads="1"/>
              </p:cNvSpPr>
              <p:nvPr/>
            </p:nvSpPr>
            <p:spPr bwMode="auto">
              <a:xfrm>
                <a:off x="1924" y="2160"/>
                <a:ext cx="3740" cy="7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</a:rPr>
                  <a:t>∑</a:t>
                </a:r>
                <a:r>
                  <a:rPr lang="en-CA" altLang="en-US" baseline="-25000">
                    <a:solidFill>
                      <a:schemeClr val="accent2"/>
                    </a:solidFill>
                  </a:rPr>
                  <a:t>i=1..n</a:t>
                </a:r>
                <a:r>
                  <a:rPr lang="en-CA" altLang="en-US">
                    <a:solidFill>
                      <a:schemeClr val="accent2"/>
                    </a:solidFill>
                  </a:rPr>
                  <a:t> (1.0001)</a:t>
                </a:r>
                <a:r>
                  <a:rPr lang="en-CA" altLang="en-US" baseline="30000">
                    <a:solidFill>
                      <a:schemeClr val="accent2"/>
                    </a:solidFill>
                  </a:rPr>
                  <a:t>i</a:t>
                </a:r>
                <a:r>
                  <a:rPr lang="en-CA" altLang="en-US">
                    <a:solidFill>
                      <a:schemeClr val="accent2"/>
                    </a:solidFill>
                  </a:rPr>
                  <a:t> </a:t>
                </a:r>
                <a:r>
                  <a:rPr lang="en-CA" altLang="en-US" sz="3600">
                    <a:solidFill>
                      <a:schemeClr val="accent2"/>
                    </a:solidFill>
                    <a:cs typeface="Times New Roman" pitchFamily="18" charset="0"/>
                  </a:rPr>
                  <a:t>≈</a:t>
                </a:r>
                <a:r>
                  <a:rPr lang="en-US" altLang="en-US" sz="3600">
                    <a:solidFill>
                      <a:schemeClr val="accent2"/>
                    </a:solidFill>
                    <a:cs typeface="Times New Roman" pitchFamily="18" charset="0"/>
                  </a:rPr>
                  <a:t> </a:t>
                </a:r>
                <a:r>
                  <a:rPr lang="en-CA" altLang="en-US">
                    <a:solidFill>
                      <a:schemeClr val="accent2"/>
                    </a:solidFill>
                  </a:rPr>
                  <a:t>10,000 (1.0001)</a:t>
                </a:r>
                <a:r>
                  <a:rPr lang="en-CA" altLang="en-US" baseline="30000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 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baseline="30000">
                    <a:solidFill>
                      <a:schemeClr val="accent2"/>
                    </a:solidFill>
                  </a:rPr>
                  <a:t>                                       </a:t>
                </a:r>
                <a:r>
                  <a:rPr lang="en-US" altLang="en-US">
                    <a:solidFill>
                      <a:schemeClr val="accent2"/>
                    </a:solidFill>
                  </a:rPr>
                  <a:t>= </a:t>
                </a:r>
                <a:r>
                  <a:rPr lang="en-CA" altLang="en-US">
                    <a:solidFill>
                      <a:schemeClr val="accent2"/>
                    </a:solidFill>
                  </a:rPr>
                  <a:t>10,000</a:t>
                </a:r>
                <a:r>
                  <a:rPr lang="en-US" altLang="en-US">
                    <a:solidFill>
                      <a:schemeClr val="accent2"/>
                    </a:solidFill>
                  </a:rPr>
                  <a:t> </a:t>
                </a:r>
                <a:r>
                  <a:rPr lang="en-CA" altLang="en-US">
                    <a:solidFill>
                      <a:schemeClr val="accent2"/>
                    </a:solidFill>
                  </a:rPr>
                  <a:t>f(n)</a:t>
                </a:r>
              </a:p>
            </p:txBody>
          </p:sp>
          <p:sp>
            <p:nvSpPr>
              <p:cNvPr id="284686" name="Text Box 14"/>
              <p:cNvSpPr txBox="1">
                <a:spLocks noChangeArrowheads="1"/>
              </p:cNvSpPr>
              <p:nvPr/>
            </p:nvSpPr>
            <p:spPr bwMode="auto">
              <a:xfrm>
                <a:off x="96" y="2227"/>
                <a:ext cx="260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/>
                  <a:t>Lower </a:t>
                </a:r>
                <a:r>
                  <a:rPr lang="en-CA" altLang="en-US"/>
                  <a:t>Extreme:</a:t>
                </a:r>
              </a:p>
            </p:txBody>
          </p:sp>
        </p:grpSp>
        <p:grpSp>
          <p:nvGrpSpPr>
            <p:cNvPr id="284682" name="Group 15"/>
            <p:cNvGrpSpPr>
              <a:grpSpLocks/>
            </p:cNvGrpSpPr>
            <p:nvPr/>
          </p:nvGrpSpPr>
          <p:grpSpPr bwMode="auto">
            <a:xfrm>
              <a:off x="134" y="816"/>
              <a:ext cx="5530" cy="711"/>
              <a:chOff x="134" y="816"/>
              <a:chExt cx="5530" cy="711"/>
            </a:xfrm>
          </p:grpSpPr>
          <p:sp>
            <p:nvSpPr>
              <p:cNvPr id="284683" name="Text Box 16"/>
              <p:cNvSpPr txBox="1">
                <a:spLocks noChangeArrowheads="1"/>
              </p:cNvSpPr>
              <p:nvPr/>
            </p:nvSpPr>
            <p:spPr bwMode="auto">
              <a:xfrm>
                <a:off x="134" y="888"/>
                <a:ext cx="260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/>
                  <a:t>Upper Extreme:</a:t>
                </a:r>
              </a:p>
            </p:txBody>
          </p:sp>
          <p:sp>
            <p:nvSpPr>
              <p:cNvPr id="284684" name="Text Box 17"/>
              <p:cNvSpPr txBox="1">
                <a:spLocks noChangeArrowheads="1"/>
              </p:cNvSpPr>
              <p:nvPr/>
            </p:nvSpPr>
            <p:spPr bwMode="auto">
              <a:xfrm>
                <a:off x="2500" y="816"/>
                <a:ext cx="3164" cy="7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</a:rPr>
                  <a:t>∑</a:t>
                </a:r>
                <a:r>
                  <a:rPr lang="en-CA" altLang="en-US" baseline="-25000">
                    <a:solidFill>
                      <a:schemeClr val="accent2"/>
                    </a:solidFill>
                  </a:rPr>
                  <a:t>i=1..n</a:t>
                </a:r>
                <a:r>
                  <a:rPr lang="en-CA" altLang="en-US">
                    <a:solidFill>
                      <a:schemeClr val="accent2"/>
                    </a:solidFill>
                  </a:rPr>
                  <a:t> (1000)</a:t>
                </a:r>
                <a:r>
                  <a:rPr lang="en-CA" altLang="en-US" baseline="30000">
                    <a:solidFill>
                      <a:schemeClr val="accent2"/>
                    </a:solidFill>
                  </a:rPr>
                  <a:t>i</a:t>
                </a:r>
                <a:r>
                  <a:rPr lang="en-CA" altLang="en-US">
                    <a:solidFill>
                      <a:schemeClr val="accent2"/>
                    </a:solidFill>
                  </a:rPr>
                  <a:t> </a:t>
                </a:r>
                <a:r>
                  <a:rPr lang="en-CA" altLang="en-US" sz="3600">
                    <a:solidFill>
                      <a:schemeClr val="accent2"/>
                    </a:solidFill>
                    <a:cs typeface="Times New Roman" pitchFamily="18" charset="0"/>
                  </a:rPr>
                  <a:t>≈</a:t>
                </a:r>
                <a:r>
                  <a:rPr lang="en-US" altLang="en-US" sz="3600">
                    <a:solidFill>
                      <a:schemeClr val="accent2"/>
                    </a:solidFill>
                    <a:cs typeface="Times New Roman" pitchFamily="18" charset="0"/>
                  </a:rPr>
                  <a:t> </a:t>
                </a:r>
                <a:r>
                  <a:rPr lang="en-CA" altLang="en-US">
                    <a:solidFill>
                      <a:schemeClr val="accent2"/>
                    </a:solidFill>
                  </a:rPr>
                  <a:t>1</a:t>
                </a:r>
                <a:r>
                  <a:rPr lang="en-US" altLang="en-US">
                    <a:solidFill>
                      <a:schemeClr val="accent2"/>
                    </a:solidFill>
                  </a:rPr>
                  <a:t>.</a:t>
                </a:r>
                <a:r>
                  <a:rPr lang="en-CA" altLang="en-US">
                    <a:solidFill>
                      <a:schemeClr val="accent2"/>
                    </a:solidFill>
                  </a:rPr>
                  <a:t>00</a:t>
                </a:r>
                <a:r>
                  <a:rPr lang="en-US" altLang="en-US">
                    <a:solidFill>
                      <a:schemeClr val="accent2"/>
                    </a:solidFill>
                  </a:rPr>
                  <a:t>1</a:t>
                </a:r>
                <a:r>
                  <a:rPr lang="en-CA" altLang="en-US">
                    <a:solidFill>
                      <a:schemeClr val="accent2"/>
                    </a:solidFill>
                  </a:rPr>
                  <a:t>(1000)</a:t>
                </a:r>
                <a:r>
                  <a:rPr lang="en-CA" altLang="en-US" baseline="30000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 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baseline="30000">
                    <a:solidFill>
                      <a:schemeClr val="accent2"/>
                    </a:solidFill>
                  </a:rPr>
                  <a:t>                                   </a:t>
                </a:r>
                <a:r>
                  <a:rPr lang="en-US" altLang="en-US">
                    <a:solidFill>
                      <a:schemeClr val="accent2"/>
                    </a:solidFill>
                  </a:rPr>
                  <a:t>= </a:t>
                </a:r>
                <a:r>
                  <a:rPr lang="en-CA" altLang="en-US">
                    <a:solidFill>
                      <a:schemeClr val="accent2"/>
                    </a:solidFill>
                  </a:rPr>
                  <a:t>1</a:t>
                </a:r>
                <a:r>
                  <a:rPr lang="en-US" altLang="en-US">
                    <a:solidFill>
                      <a:schemeClr val="accent2"/>
                    </a:solidFill>
                  </a:rPr>
                  <a:t>.</a:t>
                </a:r>
                <a:r>
                  <a:rPr lang="en-CA" altLang="en-US">
                    <a:solidFill>
                      <a:schemeClr val="accent2"/>
                    </a:solidFill>
                  </a:rPr>
                  <a:t>0</a:t>
                </a:r>
                <a:r>
                  <a:rPr lang="en-US" altLang="en-US">
                    <a:solidFill>
                      <a:schemeClr val="accent2"/>
                    </a:solidFill>
                  </a:rPr>
                  <a:t>01 </a:t>
                </a:r>
                <a:r>
                  <a:rPr lang="en-CA" altLang="en-US">
                    <a:solidFill>
                      <a:schemeClr val="accent2"/>
                    </a:solidFill>
                  </a:rPr>
                  <a:t>f(n)</a:t>
                </a:r>
              </a:p>
            </p:txBody>
          </p:sp>
        </p:grpSp>
      </p:grpSp>
      <p:grpSp>
        <p:nvGrpSpPr>
          <p:cNvPr id="284678" name="Group 19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4679" name="Rectangle 20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4680" name="Rectangle 21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698" name="Group 7"/>
          <p:cNvGrpSpPr>
            <a:grpSpLocks/>
          </p:cNvGrpSpPr>
          <p:nvPr/>
        </p:nvGrpSpPr>
        <p:grpSpPr bwMode="auto">
          <a:xfrm>
            <a:off x="152400" y="5622925"/>
            <a:ext cx="8839200" cy="1128713"/>
            <a:chOff x="96" y="2160"/>
            <a:chExt cx="5568" cy="711"/>
          </a:xfrm>
        </p:grpSpPr>
        <p:sp>
          <p:nvSpPr>
            <p:cNvPr id="285717" name="Text Box 8"/>
            <p:cNvSpPr txBox="1">
              <a:spLocks noChangeArrowheads="1"/>
            </p:cNvSpPr>
            <p:nvPr/>
          </p:nvSpPr>
          <p:spPr bwMode="auto">
            <a:xfrm>
              <a:off x="1924" y="2160"/>
              <a:ext cx="3740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∑</a:t>
              </a:r>
              <a:r>
                <a:rPr lang="en-CA" altLang="en-US" baseline="-25000">
                  <a:solidFill>
                    <a:schemeClr val="accent2"/>
                  </a:solidFill>
                </a:rPr>
                <a:t>i=1..n</a:t>
              </a:r>
              <a:r>
                <a:rPr lang="en-CA" altLang="en-US">
                  <a:solidFill>
                    <a:schemeClr val="accent2"/>
                  </a:solidFill>
                </a:rPr>
                <a:t> (1.0001)</a:t>
              </a:r>
              <a:r>
                <a:rPr lang="en-CA" altLang="en-US" baseline="30000">
                  <a:solidFill>
                    <a:schemeClr val="accent2"/>
                  </a:solidFill>
                </a:rPr>
                <a:t>i</a:t>
              </a:r>
              <a:r>
                <a:rPr lang="en-CA" altLang="en-US">
                  <a:solidFill>
                    <a:schemeClr val="accent2"/>
                  </a:solidFill>
                </a:rPr>
                <a:t> </a:t>
              </a:r>
              <a:r>
                <a:rPr lang="en-CA" altLang="en-US" sz="3600">
                  <a:solidFill>
                    <a:schemeClr val="accent2"/>
                  </a:solidFill>
                  <a:cs typeface="Times New Roman" pitchFamily="18" charset="0"/>
                </a:rPr>
                <a:t>≈</a:t>
              </a:r>
              <a:r>
                <a:rPr lang="en-US" altLang="en-US" sz="3600">
                  <a:solidFill>
                    <a:schemeClr val="accent2"/>
                  </a:solidFill>
                  <a:cs typeface="Times New Roman" pitchFamily="18" charset="0"/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10,000 (1.0001)</a:t>
              </a:r>
              <a:r>
                <a:rPr lang="en-CA" altLang="en-US" baseline="30000">
                  <a:solidFill>
                    <a:schemeClr val="accent2"/>
                  </a:solidFill>
                </a:rPr>
                <a:t>n</a:t>
              </a:r>
              <a:r>
                <a:rPr lang="en-US" altLang="en-US" baseline="30000">
                  <a:solidFill>
                    <a:schemeClr val="accent2"/>
                  </a:solidFill>
                </a:rPr>
                <a:t>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aseline="30000">
                  <a:solidFill>
                    <a:schemeClr val="accent2"/>
                  </a:solidFill>
                </a:rPr>
                <a:t>                                       </a:t>
              </a:r>
              <a:r>
                <a:rPr lang="en-US" altLang="en-US">
                  <a:solidFill>
                    <a:schemeClr val="accent2"/>
                  </a:solidFill>
                </a:rPr>
                <a:t>= </a:t>
              </a:r>
              <a:r>
                <a:rPr lang="en-CA" altLang="en-US">
                  <a:solidFill>
                    <a:schemeClr val="accent2"/>
                  </a:solidFill>
                </a:rPr>
                <a:t>10,000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f(n)</a:t>
              </a:r>
            </a:p>
          </p:txBody>
        </p:sp>
        <p:sp>
          <p:nvSpPr>
            <p:cNvPr id="285718" name="Text Box 9"/>
            <p:cNvSpPr txBox="1">
              <a:spLocks noChangeArrowheads="1"/>
            </p:cNvSpPr>
            <p:nvPr/>
          </p:nvSpPr>
          <p:spPr bwMode="auto">
            <a:xfrm>
              <a:off x="96" y="2227"/>
              <a:ext cx="260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Lower </a:t>
              </a:r>
              <a:r>
                <a:rPr lang="en-CA" altLang="en-US"/>
                <a:t>Extreme:</a:t>
              </a:r>
            </a:p>
          </p:txBody>
        </p:sp>
      </p:grpSp>
      <p:grpSp>
        <p:nvGrpSpPr>
          <p:cNvPr id="285699" name="Group 10"/>
          <p:cNvGrpSpPr>
            <a:grpSpLocks/>
          </p:cNvGrpSpPr>
          <p:nvPr/>
        </p:nvGrpSpPr>
        <p:grpSpPr bwMode="auto">
          <a:xfrm>
            <a:off x="212725" y="1295400"/>
            <a:ext cx="8778875" cy="1128713"/>
            <a:chOff x="134" y="816"/>
            <a:chExt cx="5530" cy="711"/>
          </a:xfrm>
        </p:grpSpPr>
        <p:sp>
          <p:nvSpPr>
            <p:cNvPr id="285715" name="Text Box 11"/>
            <p:cNvSpPr txBox="1">
              <a:spLocks noChangeArrowheads="1"/>
            </p:cNvSpPr>
            <p:nvPr/>
          </p:nvSpPr>
          <p:spPr bwMode="auto">
            <a:xfrm>
              <a:off x="134" y="888"/>
              <a:ext cx="260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/>
                <a:t>Upper Extreme:</a:t>
              </a:r>
            </a:p>
          </p:txBody>
        </p:sp>
        <p:sp>
          <p:nvSpPr>
            <p:cNvPr id="285716" name="Text Box 12"/>
            <p:cNvSpPr txBox="1">
              <a:spLocks noChangeArrowheads="1"/>
            </p:cNvSpPr>
            <p:nvPr/>
          </p:nvSpPr>
          <p:spPr bwMode="auto">
            <a:xfrm>
              <a:off x="2500" y="816"/>
              <a:ext cx="3164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∑</a:t>
              </a:r>
              <a:r>
                <a:rPr lang="en-CA" altLang="en-US" baseline="-25000">
                  <a:solidFill>
                    <a:schemeClr val="accent2"/>
                  </a:solidFill>
                </a:rPr>
                <a:t>i=1..n</a:t>
              </a:r>
              <a:r>
                <a:rPr lang="en-CA" altLang="en-US">
                  <a:solidFill>
                    <a:schemeClr val="accent2"/>
                  </a:solidFill>
                </a:rPr>
                <a:t> (1000)</a:t>
              </a:r>
              <a:r>
                <a:rPr lang="en-CA" altLang="en-US" baseline="30000">
                  <a:solidFill>
                    <a:schemeClr val="accent2"/>
                  </a:solidFill>
                </a:rPr>
                <a:t>i</a:t>
              </a:r>
              <a:r>
                <a:rPr lang="en-CA" altLang="en-US">
                  <a:solidFill>
                    <a:schemeClr val="accent2"/>
                  </a:solidFill>
                </a:rPr>
                <a:t> </a:t>
              </a:r>
              <a:r>
                <a:rPr lang="en-CA" altLang="en-US" sz="3600">
                  <a:solidFill>
                    <a:schemeClr val="accent2"/>
                  </a:solidFill>
                  <a:cs typeface="Times New Roman" pitchFamily="18" charset="0"/>
                </a:rPr>
                <a:t>≈</a:t>
              </a:r>
              <a:r>
                <a:rPr lang="en-US" altLang="en-US" sz="3600">
                  <a:solidFill>
                    <a:schemeClr val="accent2"/>
                  </a:solidFill>
                  <a:cs typeface="Times New Roman" pitchFamily="18" charset="0"/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1</a:t>
              </a:r>
              <a:r>
                <a:rPr lang="en-US" altLang="en-US">
                  <a:solidFill>
                    <a:schemeClr val="accent2"/>
                  </a:solidFill>
                </a:rPr>
                <a:t>.</a:t>
              </a:r>
              <a:r>
                <a:rPr lang="en-CA" altLang="en-US">
                  <a:solidFill>
                    <a:schemeClr val="accent2"/>
                  </a:solidFill>
                </a:rPr>
                <a:t>00</a:t>
              </a:r>
              <a:r>
                <a:rPr lang="en-US" altLang="en-US">
                  <a:solidFill>
                    <a:schemeClr val="accent2"/>
                  </a:solidFill>
                </a:rPr>
                <a:t>1</a:t>
              </a:r>
              <a:r>
                <a:rPr lang="en-CA" altLang="en-US">
                  <a:solidFill>
                    <a:schemeClr val="accent2"/>
                  </a:solidFill>
                </a:rPr>
                <a:t>(1000)</a:t>
              </a:r>
              <a:r>
                <a:rPr lang="en-CA" altLang="en-US" baseline="30000">
                  <a:solidFill>
                    <a:schemeClr val="accent2"/>
                  </a:solidFill>
                </a:rPr>
                <a:t>n</a:t>
              </a:r>
              <a:r>
                <a:rPr lang="en-US" altLang="en-US" baseline="30000">
                  <a:solidFill>
                    <a:schemeClr val="accent2"/>
                  </a:solidFill>
                </a:rPr>
                <a:t>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aseline="30000">
                  <a:solidFill>
                    <a:schemeClr val="accent2"/>
                  </a:solidFill>
                </a:rPr>
                <a:t>                                   </a:t>
              </a:r>
              <a:r>
                <a:rPr lang="en-US" altLang="en-US">
                  <a:solidFill>
                    <a:schemeClr val="accent2"/>
                  </a:solidFill>
                </a:rPr>
                <a:t>= </a:t>
              </a:r>
              <a:r>
                <a:rPr lang="en-CA" altLang="en-US">
                  <a:solidFill>
                    <a:schemeClr val="accent2"/>
                  </a:solidFill>
                </a:rPr>
                <a:t>1</a:t>
              </a:r>
              <a:r>
                <a:rPr lang="en-US" altLang="en-US">
                  <a:solidFill>
                    <a:schemeClr val="accent2"/>
                  </a:solidFill>
                </a:rPr>
                <a:t>.</a:t>
              </a:r>
              <a:r>
                <a:rPr lang="en-CA" altLang="en-US">
                  <a:solidFill>
                    <a:schemeClr val="accent2"/>
                  </a:solidFill>
                </a:rPr>
                <a:t>0</a:t>
              </a:r>
              <a:r>
                <a:rPr lang="en-US" altLang="en-US">
                  <a:solidFill>
                    <a:schemeClr val="accent2"/>
                  </a:solidFill>
                </a:rPr>
                <a:t>01 </a:t>
              </a:r>
              <a:r>
                <a:rPr lang="en-CA" altLang="en-US">
                  <a:solidFill>
                    <a:schemeClr val="accent2"/>
                  </a:solidFill>
                </a:rPr>
                <a:t>f(n)</a:t>
              </a:r>
            </a:p>
          </p:txBody>
        </p:sp>
      </p:grpSp>
      <p:sp>
        <p:nvSpPr>
          <p:cNvPr id="285700" name="Text Box 13"/>
          <p:cNvSpPr txBox="1">
            <a:spLocks noChangeArrowheads="1"/>
          </p:cNvSpPr>
          <p:nvPr/>
        </p:nvSpPr>
        <p:spPr bwMode="auto">
          <a:xfrm>
            <a:off x="4343400" y="2438400"/>
            <a:ext cx="29448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hlink"/>
                </a:solidFill>
              </a:rPr>
              <a:t>Even bigger?</a:t>
            </a: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endParaRPr lang="en-CA" altLang="en-US">
              <a:solidFill>
                <a:schemeClr val="accent2"/>
              </a:solidFill>
            </a:endParaRPr>
          </a:p>
        </p:txBody>
      </p:sp>
      <p:grpSp>
        <p:nvGrpSpPr>
          <p:cNvPr id="285701" name="Group 14"/>
          <p:cNvGrpSpPr>
            <a:grpSpLocks/>
          </p:cNvGrpSpPr>
          <p:nvPr/>
        </p:nvGrpSpPr>
        <p:grpSpPr bwMode="auto">
          <a:xfrm>
            <a:off x="7315200" y="2606675"/>
            <a:ext cx="401638" cy="1143000"/>
            <a:chOff x="5760" y="720"/>
            <a:chExt cx="1021" cy="2477"/>
          </a:xfrm>
        </p:grpSpPr>
        <p:grpSp>
          <p:nvGrpSpPr>
            <p:cNvPr id="285705" name="Group 1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85709" name="Freeform 1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10" name="Freeform 1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11" name="Freeform 1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12" name="Freeform 1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13" name="Freeform 2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14" name="Freeform 2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5706" name="Group 2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85707" name="Freeform 2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08" name="Oval 2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85702" name="Group 26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5703" name="Rectangle 27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5704" name="Rectangle 28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22" name="Group 4"/>
          <p:cNvGrpSpPr>
            <a:grpSpLocks/>
          </p:cNvGrpSpPr>
          <p:nvPr/>
        </p:nvGrpSpPr>
        <p:grpSpPr bwMode="auto">
          <a:xfrm>
            <a:off x="4052888" y="1295400"/>
            <a:ext cx="4176712" cy="1090613"/>
            <a:chOff x="2640" y="1296"/>
            <a:chExt cx="2631" cy="687"/>
          </a:xfrm>
        </p:grpSpPr>
        <p:sp>
          <p:nvSpPr>
            <p:cNvPr id="286745" name="Text Box 5"/>
            <p:cNvSpPr txBox="1">
              <a:spLocks noChangeArrowheads="1"/>
            </p:cNvSpPr>
            <p:nvPr/>
          </p:nvSpPr>
          <p:spPr bwMode="auto">
            <a:xfrm>
              <a:off x="4320" y="1296"/>
              <a:ext cx="276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400">
                  <a:solidFill>
                    <a:schemeClr val="accent2"/>
                  </a:solidFill>
                </a:rPr>
                <a:t>2</a:t>
              </a:r>
              <a:r>
                <a:rPr lang="en-US" altLang="en-US" sz="2400" baseline="30000">
                  <a:solidFill>
                    <a:schemeClr val="accent2"/>
                  </a:solidFill>
                </a:rPr>
                <a:t>n</a:t>
              </a:r>
              <a:endParaRPr lang="en-CA" altLang="en-US" sz="2000">
                <a:solidFill>
                  <a:schemeClr val="accent2"/>
                </a:solidFill>
              </a:endParaRPr>
            </a:p>
          </p:txBody>
        </p:sp>
        <p:sp>
          <p:nvSpPr>
            <p:cNvPr id="286746" name="Text Box 6"/>
            <p:cNvSpPr txBox="1">
              <a:spLocks noChangeArrowheads="1"/>
            </p:cNvSpPr>
            <p:nvPr/>
          </p:nvSpPr>
          <p:spPr bwMode="auto">
            <a:xfrm>
              <a:off x="3592" y="1296"/>
              <a:ext cx="248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400">
                  <a:solidFill>
                    <a:schemeClr val="accent2"/>
                  </a:solidFill>
                </a:rPr>
                <a:t>2</a:t>
              </a:r>
              <a:r>
                <a:rPr lang="en-CA" altLang="en-US" sz="2400" baseline="30000">
                  <a:solidFill>
                    <a:schemeClr val="accent2"/>
                  </a:solidFill>
                </a:rPr>
                <a:t>i</a:t>
              </a:r>
              <a:endParaRPr lang="en-CA" altLang="en-US" sz="2000">
                <a:solidFill>
                  <a:schemeClr val="accent2"/>
                </a:solidFill>
              </a:endParaRPr>
            </a:p>
          </p:txBody>
        </p:sp>
        <p:sp>
          <p:nvSpPr>
            <p:cNvPr id="286747" name="Text Box 7"/>
            <p:cNvSpPr txBox="1">
              <a:spLocks noChangeArrowheads="1"/>
            </p:cNvSpPr>
            <p:nvPr/>
          </p:nvSpPr>
          <p:spPr bwMode="auto">
            <a:xfrm>
              <a:off x="2640" y="1349"/>
              <a:ext cx="2631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2"/>
                  </a:solidFill>
                </a:rPr>
                <a:t>∑</a:t>
              </a:r>
              <a:r>
                <a:rPr lang="en-CA" altLang="en-US" sz="3600" baseline="-25000">
                  <a:solidFill>
                    <a:schemeClr val="accent2"/>
                  </a:solidFill>
                </a:rPr>
                <a:t>i=1..n</a:t>
              </a:r>
              <a:r>
                <a:rPr lang="en-CA" altLang="en-US" sz="3600">
                  <a:solidFill>
                    <a:schemeClr val="accent2"/>
                  </a:solidFill>
                </a:rPr>
                <a:t> 2</a:t>
              </a:r>
              <a:r>
                <a:rPr lang="en-CA" altLang="en-US" sz="3600" baseline="30000">
                  <a:solidFill>
                    <a:schemeClr val="accent2"/>
                  </a:solidFill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</a:rPr>
                <a:t>    </a:t>
              </a:r>
              <a:r>
                <a:rPr lang="en-CA" altLang="en-US" sz="3600">
                  <a:solidFill>
                    <a:schemeClr val="accent2"/>
                  </a:solidFill>
                  <a:cs typeface="Times New Roman" pitchFamily="18" charset="0"/>
                </a:rPr>
                <a:t>≈</a:t>
              </a:r>
              <a:r>
                <a:rPr lang="en-US" altLang="en-US" sz="3600">
                  <a:solidFill>
                    <a:schemeClr val="accent2"/>
                  </a:solidFill>
                  <a:cs typeface="Times New Roman" pitchFamily="18" charset="0"/>
                </a:rPr>
                <a:t>  </a:t>
              </a:r>
              <a:r>
                <a:rPr lang="en-CA" altLang="en-US" sz="3600">
                  <a:solidFill>
                    <a:schemeClr val="accent2"/>
                  </a:solidFill>
                </a:rPr>
                <a:t>2</a:t>
              </a:r>
              <a:r>
                <a:rPr lang="en-CA" altLang="en-US" sz="3600" baseline="30000">
                  <a:solidFill>
                    <a:schemeClr val="accent2"/>
                  </a:solidFill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</a:rPr>
                <a:t>  </a:t>
              </a:r>
              <a:r>
                <a:rPr lang="en-US" altLang="en-US">
                  <a:solidFill>
                    <a:schemeClr val="accent2"/>
                  </a:solidFill>
                </a:rPr>
                <a:t>= 1</a:t>
              </a:r>
              <a:r>
                <a:rPr lang="en-CA" altLang="en-US">
                  <a:solidFill>
                    <a:schemeClr val="accent2"/>
                  </a:solidFill>
                </a:rPr>
                <a:t>f(n)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aseline="30000">
                  <a:solidFill>
                    <a:schemeClr val="accent2"/>
                  </a:solidFill>
                </a:rPr>
                <a:t>  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</p:grpSp>
      <p:sp>
        <p:nvSpPr>
          <p:cNvPr id="286723" name="Text Box 8"/>
          <p:cNvSpPr txBox="1">
            <a:spLocks noChangeArrowheads="1"/>
          </p:cNvSpPr>
          <p:nvPr/>
        </p:nvSpPr>
        <p:spPr bwMode="auto">
          <a:xfrm>
            <a:off x="212725" y="1447800"/>
            <a:ext cx="4130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No </a:t>
            </a:r>
            <a:r>
              <a:rPr lang="en-CA" altLang="en-US"/>
              <a:t>Upper Extreme:</a:t>
            </a:r>
          </a:p>
        </p:txBody>
      </p:sp>
      <p:grpSp>
        <p:nvGrpSpPr>
          <p:cNvPr id="286724" name="Group 24"/>
          <p:cNvGrpSpPr>
            <a:grpSpLocks/>
          </p:cNvGrpSpPr>
          <p:nvPr/>
        </p:nvGrpSpPr>
        <p:grpSpPr bwMode="auto">
          <a:xfrm flipH="1">
            <a:off x="7315200" y="2514600"/>
            <a:ext cx="457200" cy="1295400"/>
            <a:chOff x="1728" y="2928"/>
            <a:chExt cx="392" cy="1191"/>
          </a:xfrm>
        </p:grpSpPr>
        <p:grpSp>
          <p:nvGrpSpPr>
            <p:cNvPr id="286732" name="Group 25"/>
            <p:cNvGrpSpPr>
              <a:grpSpLocks/>
            </p:cNvGrpSpPr>
            <p:nvPr/>
          </p:nvGrpSpPr>
          <p:grpSpPr bwMode="auto">
            <a:xfrm>
              <a:off x="1784" y="2928"/>
              <a:ext cx="214" cy="208"/>
              <a:chOff x="1784" y="2928"/>
              <a:chExt cx="214" cy="208"/>
            </a:xfrm>
          </p:grpSpPr>
          <p:sp>
            <p:nvSpPr>
              <p:cNvPr id="286740" name="Freeform 26"/>
              <p:cNvSpPr>
                <a:spLocks/>
              </p:cNvSpPr>
              <p:nvPr/>
            </p:nvSpPr>
            <p:spPr bwMode="auto">
              <a:xfrm>
                <a:off x="1861" y="3009"/>
                <a:ext cx="72" cy="127"/>
              </a:xfrm>
              <a:custGeom>
                <a:avLst/>
                <a:gdLst>
                  <a:gd name="T0" fmla="*/ 8 w 215"/>
                  <a:gd name="T1" fmla="*/ 38 h 382"/>
                  <a:gd name="T2" fmla="*/ 8 w 215"/>
                  <a:gd name="T3" fmla="*/ 31 h 382"/>
                  <a:gd name="T4" fmla="*/ 6 w 215"/>
                  <a:gd name="T5" fmla="*/ 26 h 382"/>
                  <a:gd name="T6" fmla="*/ 3 w 215"/>
                  <a:gd name="T7" fmla="*/ 22 h 382"/>
                  <a:gd name="T8" fmla="*/ 0 w 215"/>
                  <a:gd name="T9" fmla="*/ 15 h 382"/>
                  <a:gd name="T10" fmla="*/ 0 w 215"/>
                  <a:gd name="T11" fmla="*/ 10 h 382"/>
                  <a:gd name="T12" fmla="*/ 3 w 215"/>
                  <a:gd name="T13" fmla="*/ 5 h 382"/>
                  <a:gd name="T14" fmla="*/ 7 w 215"/>
                  <a:gd name="T15" fmla="*/ 1 h 382"/>
                  <a:gd name="T16" fmla="*/ 11 w 215"/>
                  <a:gd name="T17" fmla="*/ 0 h 382"/>
                  <a:gd name="T18" fmla="*/ 15 w 215"/>
                  <a:gd name="T19" fmla="*/ 1 h 382"/>
                  <a:gd name="T20" fmla="*/ 18 w 215"/>
                  <a:gd name="T21" fmla="*/ 2 h 382"/>
                  <a:gd name="T22" fmla="*/ 22 w 215"/>
                  <a:gd name="T23" fmla="*/ 6 h 382"/>
                  <a:gd name="T24" fmla="*/ 24 w 215"/>
                  <a:gd name="T25" fmla="*/ 10 h 382"/>
                  <a:gd name="T26" fmla="*/ 23 w 215"/>
                  <a:gd name="T27" fmla="*/ 15 h 382"/>
                  <a:gd name="T28" fmla="*/ 20 w 215"/>
                  <a:gd name="T29" fmla="*/ 20 h 382"/>
                  <a:gd name="T30" fmla="*/ 16 w 215"/>
                  <a:gd name="T31" fmla="*/ 26 h 382"/>
                  <a:gd name="T32" fmla="*/ 15 w 215"/>
                  <a:gd name="T33" fmla="*/ 31 h 382"/>
                  <a:gd name="T34" fmla="*/ 16 w 215"/>
                  <a:gd name="T35" fmla="*/ 35 h 382"/>
                  <a:gd name="T36" fmla="*/ 14 w 215"/>
                  <a:gd name="T37" fmla="*/ 39 h 382"/>
                  <a:gd name="T38" fmla="*/ 12 w 215"/>
                  <a:gd name="T39" fmla="*/ 42 h 382"/>
                  <a:gd name="T40" fmla="*/ 8 w 215"/>
                  <a:gd name="T41" fmla="*/ 38 h 38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5"/>
                  <a:gd name="T64" fmla="*/ 0 h 382"/>
                  <a:gd name="T65" fmla="*/ 215 w 215"/>
                  <a:gd name="T66" fmla="*/ 382 h 38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5" h="382">
                    <a:moveTo>
                      <a:pt x="69" y="346"/>
                    </a:moveTo>
                    <a:lnTo>
                      <a:pt x="72" y="284"/>
                    </a:lnTo>
                    <a:lnTo>
                      <a:pt x="57" y="236"/>
                    </a:lnTo>
                    <a:lnTo>
                      <a:pt x="31" y="196"/>
                    </a:lnTo>
                    <a:lnTo>
                      <a:pt x="0" y="134"/>
                    </a:lnTo>
                    <a:lnTo>
                      <a:pt x="3" y="94"/>
                    </a:lnTo>
                    <a:lnTo>
                      <a:pt x="24" y="43"/>
                    </a:lnTo>
                    <a:lnTo>
                      <a:pt x="65" y="10"/>
                    </a:lnTo>
                    <a:lnTo>
                      <a:pt x="101" y="0"/>
                    </a:lnTo>
                    <a:lnTo>
                      <a:pt x="138" y="7"/>
                    </a:lnTo>
                    <a:lnTo>
                      <a:pt x="163" y="21"/>
                    </a:lnTo>
                    <a:lnTo>
                      <a:pt x="196" y="50"/>
                    </a:lnTo>
                    <a:lnTo>
                      <a:pt x="215" y="94"/>
                    </a:lnTo>
                    <a:lnTo>
                      <a:pt x="207" y="138"/>
                    </a:lnTo>
                    <a:lnTo>
                      <a:pt x="182" y="177"/>
                    </a:lnTo>
                    <a:lnTo>
                      <a:pt x="145" y="239"/>
                    </a:lnTo>
                    <a:lnTo>
                      <a:pt x="138" y="284"/>
                    </a:lnTo>
                    <a:lnTo>
                      <a:pt x="141" y="320"/>
                    </a:lnTo>
                    <a:lnTo>
                      <a:pt x="124" y="356"/>
                    </a:lnTo>
                    <a:lnTo>
                      <a:pt x="105" y="382"/>
                    </a:lnTo>
                    <a:lnTo>
                      <a:pt x="69" y="346"/>
                    </a:lnTo>
                    <a:close/>
                  </a:path>
                </a:pathLst>
              </a:custGeom>
              <a:solidFill>
                <a:schemeClr val="tx2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41" name="Freeform 27"/>
              <p:cNvSpPr>
                <a:spLocks/>
              </p:cNvSpPr>
              <p:nvPr/>
            </p:nvSpPr>
            <p:spPr bwMode="auto">
              <a:xfrm>
                <a:off x="1784" y="3002"/>
                <a:ext cx="53" cy="25"/>
              </a:xfrm>
              <a:custGeom>
                <a:avLst/>
                <a:gdLst>
                  <a:gd name="T0" fmla="*/ 18 w 157"/>
                  <a:gd name="T1" fmla="*/ 8 h 74"/>
                  <a:gd name="T2" fmla="*/ 3 w 157"/>
                  <a:gd name="T3" fmla="*/ 6 h 74"/>
                  <a:gd name="T4" fmla="*/ 0 w 157"/>
                  <a:gd name="T5" fmla="*/ 3 h 74"/>
                  <a:gd name="T6" fmla="*/ 1 w 157"/>
                  <a:gd name="T7" fmla="*/ 0 h 74"/>
                  <a:gd name="T8" fmla="*/ 5 w 157"/>
                  <a:gd name="T9" fmla="*/ 0 h 74"/>
                  <a:gd name="T10" fmla="*/ 18 w 157"/>
                  <a:gd name="T11" fmla="*/ 8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7"/>
                  <a:gd name="T19" fmla="*/ 0 h 74"/>
                  <a:gd name="T20" fmla="*/ 157 w 157"/>
                  <a:gd name="T21" fmla="*/ 74 h 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7" h="74">
                    <a:moveTo>
                      <a:pt x="157" y="74"/>
                    </a:moveTo>
                    <a:lnTo>
                      <a:pt x="26" y="51"/>
                    </a:lnTo>
                    <a:lnTo>
                      <a:pt x="0" y="25"/>
                    </a:lnTo>
                    <a:lnTo>
                      <a:pt x="10" y="3"/>
                    </a:lnTo>
                    <a:lnTo>
                      <a:pt x="40" y="0"/>
                    </a:lnTo>
                    <a:lnTo>
                      <a:pt x="157" y="7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42" name="Freeform 28"/>
              <p:cNvSpPr>
                <a:spLocks/>
              </p:cNvSpPr>
              <p:nvPr/>
            </p:nvSpPr>
            <p:spPr bwMode="auto">
              <a:xfrm>
                <a:off x="1837" y="2938"/>
                <a:ext cx="23" cy="41"/>
              </a:xfrm>
              <a:custGeom>
                <a:avLst/>
                <a:gdLst>
                  <a:gd name="T0" fmla="*/ 8 w 69"/>
                  <a:gd name="T1" fmla="*/ 14 h 122"/>
                  <a:gd name="T2" fmla="*/ 0 w 69"/>
                  <a:gd name="T3" fmla="*/ 5 h 122"/>
                  <a:gd name="T4" fmla="*/ 1 w 69"/>
                  <a:gd name="T5" fmla="*/ 1 h 122"/>
                  <a:gd name="T6" fmla="*/ 5 w 69"/>
                  <a:gd name="T7" fmla="*/ 0 h 122"/>
                  <a:gd name="T8" fmla="*/ 7 w 69"/>
                  <a:gd name="T9" fmla="*/ 3 h 122"/>
                  <a:gd name="T10" fmla="*/ 8 w 69"/>
                  <a:gd name="T11" fmla="*/ 14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122"/>
                  <a:gd name="T20" fmla="*/ 69 w 69"/>
                  <a:gd name="T21" fmla="*/ 122 h 1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122">
                    <a:moveTo>
                      <a:pt x="69" y="122"/>
                    </a:moveTo>
                    <a:lnTo>
                      <a:pt x="0" y="45"/>
                    </a:lnTo>
                    <a:lnTo>
                      <a:pt x="7" y="12"/>
                    </a:lnTo>
                    <a:lnTo>
                      <a:pt x="41" y="0"/>
                    </a:lnTo>
                    <a:lnTo>
                      <a:pt x="59" y="23"/>
                    </a:lnTo>
                    <a:lnTo>
                      <a:pt x="69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43" name="Freeform 29"/>
              <p:cNvSpPr>
                <a:spLocks/>
              </p:cNvSpPr>
              <p:nvPr/>
            </p:nvSpPr>
            <p:spPr bwMode="auto">
              <a:xfrm>
                <a:off x="1911" y="2928"/>
                <a:ext cx="19" cy="48"/>
              </a:xfrm>
              <a:custGeom>
                <a:avLst/>
                <a:gdLst>
                  <a:gd name="T0" fmla="*/ 1 w 59"/>
                  <a:gd name="T1" fmla="*/ 16 h 145"/>
                  <a:gd name="T2" fmla="*/ 0 w 59"/>
                  <a:gd name="T3" fmla="*/ 4 h 145"/>
                  <a:gd name="T4" fmla="*/ 3 w 59"/>
                  <a:gd name="T5" fmla="*/ 0 h 145"/>
                  <a:gd name="T6" fmla="*/ 6 w 59"/>
                  <a:gd name="T7" fmla="*/ 2 h 145"/>
                  <a:gd name="T8" fmla="*/ 6 w 59"/>
                  <a:gd name="T9" fmla="*/ 5 h 145"/>
                  <a:gd name="T10" fmla="*/ 1 w 59"/>
                  <a:gd name="T11" fmla="*/ 16 h 1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45"/>
                  <a:gd name="T20" fmla="*/ 59 w 59"/>
                  <a:gd name="T21" fmla="*/ 145 h 1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45">
                    <a:moveTo>
                      <a:pt x="9" y="145"/>
                    </a:moveTo>
                    <a:lnTo>
                      <a:pt x="0" y="37"/>
                    </a:lnTo>
                    <a:lnTo>
                      <a:pt x="32" y="0"/>
                    </a:lnTo>
                    <a:lnTo>
                      <a:pt x="59" y="15"/>
                    </a:lnTo>
                    <a:lnTo>
                      <a:pt x="55" y="44"/>
                    </a:lnTo>
                    <a:lnTo>
                      <a:pt x="9" y="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44" name="Freeform 30"/>
              <p:cNvSpPr>
                <a:spLocks/>
              </p:cNvSpPr>
              <p:nvPr/>
            </p:nvSpPr>
            <p:spPr bwMode="auto">
              <a:xfrm>
                <a:off x="1951" y="2965"/>
                <a:ext cx="47" cy="30"/>
              </a:xfrm>
              <a:custGeom>
                <a:avLst/>
                <a:gdLst>
                  <a:gd name="T0" fmla="*/ 0 w 141"/>
                  <a:gd name="T1" fmla="*/ 10 h 91"/>
                  <a:gd name="T2" fmla="*/ 12 w 141"/>
                  <a:gd name="T3" fmla="*/ 0 h 91"/>
                  <a:gd name="T4" fmla="*/ 16 w 141"/>
                  <a:gd name="T5" fmla="*/ 2 h 91"/>
                  <a:gd name="T6" fmla="*/ 15 w 141"/>
                  <a:gd name="T7" fmla="*/ 5 h 91"/>
                  <a:gd name="T8" fmla="*/ 13 w 141"/>
                  <a:gd name="T9" fmla="*/ 7 h 91"/>
                  <a:gd name="T10" fmla="*/ 0 w 141"/>
                  <a:gd name="T11" fmla="*/ 1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1"/>
                  <a:gd name="T19" fmla="*/ 0 h 91"/>
                  <a:gd name="T20" fmla="*/ 141 w 141"/>
                  <a:gd name="T21" fmla="*/ 91 h 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1" h="91">
                    <a:moveTo>
                      <a:pt x="0" y="91"/>
                    </a:moveTo>
                    <a:lnTo>
                      <a:pt x="105" y="0"/>
                    </a:lnTo>
                    <a:lnTo>
                      <a:pt x="141" y="18"/>
                    </a:lnTo>
                    <a:lnTo>
                      <a:pt x="138" y="48"/>
                    </a:lnTo>
                    <a:lnTo>
                      <a:pt x="119" y="62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6733" name="Group 31"/>
            <p:cNvGrpSpPr>
              <a:grpSpLocks/>
            </p:cNvGrpSpPr>
            <p:nvPr/>
          </p:nvGrpSpPr>
          <p:grpSpPr bwMode="auto">
            <a:xfrm>
              <a:off x="1728" y="2998"/>
              <a:ext cx="392" cy="1121"/>
              <a:chOff x="1728" y="2998"/>
              <a:chExt cx="392" cy="1121"/>
            </a:xfrm>
          </p:grpSpPr>
          <p:sp>
            <p:nvSpPr>
              <p:cNvPr id="286734" name="Freeform 32"/>
              <p:cNvSpPr>
                <a:spLocks/>
              </p:cNvSpPr>
              <p:nvPr/>
            </p:nvSpPr>
            <p:spPr bwMode="auto">
              <a:xfrm>
                <a:off x="1799" y="3183"/>
                <a:ext cx="196" cy="195"/>
              </a:xfrm>
              <a:custGeom>
                <a:avLst/>
                <a:gdLst>
                  <a:gd name="T0" fmla="*/ 43 w 590"/>
                  <a:gd name="T1" fmla="*/ 19 h 585"/>
                  <a:gd name="T2" fmla="*/ 35 w 590"/>
                  <a:gd name="T3" fmla="*/ 7 h 585"/>
                  <a:gd name="T4" fmla="*/ 27 w 590"/>
                  <a:gd name="T5" fmla="*/ 0 h 585"/>
                  <a:gd name="T6" fmla="*/ 17 w 590"/>
                  <a:gd name="T7" fmla="*/ 0 h 585"/>
                  <a:gd name="T8" fmla="*/ 6 w 590"/>
                  <a:gd name="T9" fmla="*/ 4 h 585"/>
                  <a:gd name="T10" fmla="*/ 2 w 590"/>
                  <a:gd name="T11" fmla="*/ 11 h 585"/>
                  <a:gd name="T12" fmla="*/ 0 w 590"/>
                  <a:gd name="T13" fmla="*/ 21 h 585"/>
                  <a:gd name="T14" fmla="*/ 2 w 590"/>
                  <a:gd name="T15" fmla="*/ 34 h 585"/>
                  <a:gd name="T16" fmla="*/ 8 w 590"/>
                  <a:gd name="T17" fmla="*/ 49 h 585"/>
                  <a:gd name="T18" fmla="*/ 19 w 590"/>
                  <a:gd name="T19" fmla="*/ 59 h 585"/>
                  <a:gd name="T20" fmla="*/ 28 w 590"/>
                  <a:gd name="T21" fmla="*/ 63 h 585"/>
                  <a:gd name="T22" fmla="*/ 37 w 590"/>
                  <a:gd name="T23" fmla="*/ 65 h 585"/>
                  <a:gd name="T24" fmla="*/ 44 w 590"/>
                  <a:gd name="T25" fmla="*/ 63 h 585"/>
                  <a:gd name="T26" fmla="*/ 48 w 590"/>
                  <a:gd name="T27" fmla="*/ 59 h 585"/>
                  <a:gd name="T28" fmla="*/ 50 w 590"/>
                  <a:gd name="T29" fmla="*/ 49 h 585"/>
                  <a:gd name="T30" fmla="*/ 50 w 590"/>
                  <a:gd name="T31" fmla="*/ 37 h 585"/>
                  <a:gd name="T32" fmla="*/ 48 w 590"/>
                  <a:gd name="T33" fmla="*/ 28 h 585"/>
                  <a:gd name="T34" fmla="*/ 63 w 590"/>
                  <a:gd name="T35" fmla="*/ 19 h 585"/>
                  <a:gd name="T36" fmla="*/ 65 w 590"/>
                  <a:gd name="T37" fmla="*/ 15 h 585"/>
                  <a:gd name="T38" fmla="*/ 63 w 590"/>
                  <a:gd name="T39" fmla="*/ 13 h 585"/>
                  <a:gd name="T40" fmla="*/ 46 w 590"/>
                  <a:gd name="T41" fmla="*/ 24 h 585"/>
                  <a:gd name="T42" fmla="*/ 43 w 590"/>
                  <a:gd name="T43" fmla="*/ 19 h 58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90"/>
                  <a:gd name="T67" fmla="*/ 0 h 585"/>
                  <a:gd name="T68" fmla="*/ 590 w 590"/>
                  <a:gd name="T69" fmla="*/ 585 h 58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90" h="585">
                    <a:moveTo>
                      <a:pt x="385" y="169"/>
                    </a:moveTo>
                    <a:lnTo>
                      <a:pt x="313" y="60"/>
                    </a:lnTo>
                    <a:lnTo>
                      <a:pt x="240" y="0"/>
                    </a:lnTo>
                    <a:lnTo>
                      <a:pt x="153" y="0"/>
                    </a:lnTo>
                    <a:lnTo>
                      <a:pt x="58" y="38"/>
                    </a:lnTo>
                    <a:lnTo>
                      <a:pt x="15" y="103"/>
                    </a:lnTo>
                    <a:lnTo>
                      <a:pt x="0" y="191"/>
                    </a:lnTo>
                    <a:lnTo>
                      <a:pt x="15" y="308"/>
                    </a:lnTo>
                    <a:lnTo>
                      <a:pt x="72" y="439"/>
                    </a:lnTo>
                    <a:lnTo>
                      <a:pt x="175" y="528"/>
                    </a:lnTo>
                    <a:lnTo>
                      <a:pt x="254" y="571"/>
                    </a:lnTo>
                    <a:lnTo>
                      <a:pt x="335" y="585"/>
                    </a:lnTo>
                    <a:lnTo>
                      <a:pt x="400" y="564"/>
                    </a:lnTo>
                    <a:lnTo>
                      <a:pt x="436" y="528"/>
                    </a:lnTo>
                    <a:lnTo>
                      <a:pt x="459" y="439"/>
                    </a:lnTo>
                    <a:lnTo>
                      <a:pt x="452" y="337"/>
                    </a:lnTo>
                    <a:lnTo>
                      <a:pt x="429" y="250"/>
                    </a:lnTo>
                    <a:lnTo>
                      <a:pt x="574" y="169"/>
                    </a:lnTo>
                    <a:lnTo>
                      <a:pt x="590" y="133"/>
                    </a:lnTo>
                    <a:lnTo>
                      <a:pt x="574" y="117"/>
                    </a:lnTo>
                    <a:lnTo>
                      <a:pt x="414" y="213"/>
                    </a:lnTo>
                    <a:lnTo>
                      <a:pt x="385" y="16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5" name="Freeform 33"/>
              <p:cNvSpPr>
                <a:spLocks/>
              </p:cNvSpPr>
              <p:nvPr/>
            </p:nvSpPr>
            <p:spPr bwMode="auto">
              <a:xfrm>
                <a:off x="1940" y="2998"/>
                <a:ext cx="175" cy="436"/>
              </a:xfrm>
              <a:custGeom>
                <a:avLst/>
                <a:gdLst>
                  <a:gd name="T0" fmla="*/ 16 w 525"/>
                  <a:gd name="T1" fmla="*/ 123 h 1307"/>
                  <a:gd name="T2" fmla="*/ 6 w 525"/>
                  <a:gd name="T3" fmla="*/ 131 h 1307"/>
                  <a:gd name="T4" fmla="*/ 2 w 525"/>
                  <a:gd name="T5" fmla="*/ 133 h 1307"/>
                  <a:gd name="T6" fmla="*/ 0 w 525"/>
                  <a:gd name="T7" fmla="*/ 139 h 1307"/>
                  <a:gd name="T8" fmla="*/ 3 w 525"/>
                  <a:gd name="T9" fmla="*/ 145 h 1307"/>
                  <a:gd name="T10" fmla="*/ 6 w 525"/>
                  <a:gd name="T11" fmla="*/ 145 h 1307"/>
                  <a:gd name="T12" fmla="*/ 16 w 525"/>
                  <a:gd name="T13" fmla="*/ 142 h 1307"/>
                  <a:gd name="T14" fmla="*/ 31 w 525"/>
                  <a:gd name="T15" fmla="*/ 131 h 1307"/>
                  <a:gd name="T16" fmla="*/ 44 w 525"/>
                  <a:gd name="T17" fmla="*/ 117 h 1307"/>
                  <a:gd name="T18" fmla="*/ 58 w 525"/>
                  <a:gd name="T19" fmla="*/ 102 h 1307"/>
                  <a:gd name="T20" fmla="*/ 58 w 525"/>
                  <a:gd name="T21" fmla="*/ 95 h 1307"/>
                  <a:gd name="T22" fmla="*/ 58 w 525"/>
                  <a:gd name="T23" fmla="*/ 77 h 1307"/>
                  <a:gd name="T24" fmla="*/ 54 w 525"/>
                  <a:gd name="T25" fmla="*/ 50 h 1307"/>
                  <a:gd name="T26" fmla="*/ 57 w 525"/>
                  <a:gd name="T27" fmla="*/ 33 h 1307"/>
                  <a:gd name="T28" fmla="*/ 58 w 525"/>
                  <a:gd name="T29" fmla="*/ 27 h 1307"/>
                  <a:gd name="T30" fmla="*/ 56 w 525"/>
                  <a:gd name="T31" fmla="*/ 24 h 1307"/>
                  <a:gd name="T32" fmla="*/ 50 w 525"/>
                  <a:gd name="T33" fmla="*/ 20 h 1307"/>
                  <a:gd name="T34" fmla="*/ 46 w 525"/>
                  <a:gd name="T35" fmla="*/ 18 h 1307"/>
                  <a:gd name="T36" fmla="*/ 49 w 525"/>
                  <a:gd name="T37" fmla="*/ 3 h 1307"/>
                  <a:gd name="T38" fmla="*/ 47 w 525"/>
                  <a:gd name="T39" fmla="*/ 0 h 1307"/>
                  <a:gd name="T40" fmla="*/ 44 w 525"/>
                  <a:gd name="T41" fmla="*/ 1 h 1307"/>
                  <a:gd name="T42" fmla="*/ 42 w 525"/>
                  <a:gd name="T43" fmla="*/ 20 h 1307"/>
                  <a:gd name="T44" fmla="*/ 41 w 525"/>
                  <a:gd name="T45" fmla="*/ 24 h 1307"/>
                  <a:gd name="T46" fmla="*/ 40 w 525"/>
                  <a:gd name="T47" fmla="*/ 28 h 1307"/>
                  <a:gd name="T48" fmla="*/ 33 w 525"/>
                  <a:gd name="T49" fmla="*/ 25 h 1307"/>
                  <a:gd name="T50" fmla="*/ 28 w 525"/>
                  <a:gd name="T51" fmla="*/ 25 h 1307"/>
                  <a:gd name="T52" fmla="*/ 28 w 525"/>
                  <a:gd name="T53" fmla="*/ 28 h 1307"/>
                  <a:gd name="T54" fmla="*/ 32 w 525"/>
                  <a:gd name="T55" fmla="*/ 31 h 1307"/>
                  <a:gd name="T56" fmla="*/ 37 w 525"/>
                  <a:gd name="T57" fmla="*/ 31 h 1307"/>
                  <a:gd name="T58" fmla="*/ 41 w 525"/>
                  <a:gd name="T59" fmla="*/ 34 h 1307"/>
                  <a:gd name="T60" fmla="*/ 45 w 525"/>
                  <a:gd name="T61" fmla="*/ 40 h 1307"/>
                  <a:gd name="T62" fmla="*/ 48 w 525"/>
                  <a:gd name="T63" fmla="*/ 49 h 1307"/>
                  <a:gd name="T64" fmla="*/ 50 w 525"/>
                  <a:gd name="T65" fmla="*/ 67 h 1307"/>
                  <a:gd name="T66" fmla="*/ 50 w 525"/>
                  <a:gd name="T67" fmla="*/ 83 h 1307"/>
                  <a:gd name="T68" fmla="*/ 49 w 525"/>
                  <a:gd name="T69" fmla="*/ 96 h 1307"/>
                  <a:gd name="T70" fmla="*/ 45 w 525"/>
                  <a:gd name="T71" fmla="*/ 102 h 1307"/>
                  <a:gd name="T72" fmla="*/ 34 w 525"/>
                  <a:gd name="T73" fmla="*/ 110 h 1307"/>
                  <a:gd name="T74" fmla="*/ 22 w 525"/>
                  <a:gd name="T75" fmla="*/ 117 h 1307"/>
                  <a:gd name="T76" fmla="*/ 16 w 525"/>
                  <a:gd name="T77" fmla="*/ 123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6" name="Freeform 34"/>
              <p:cNvSpPr>
                <a:spLocks/>
              </p:cNvSpPr>
              <p:nvPr/>
            </p:nvSpPr>
            <p:spPr bwMode="auto">
              <a:xfrm>
                <a:off x="1728" y="3400"/>
                <a:ext cx="158" cy="263"/>
              </a:xfrm>
              <a:custGeom>
                <a:avLst/>
                <a:gdLst>
                  <a:gd name="T0" fmla="*/ 53 w 475"/>
                  <a:gd name="T1" fmla="*/ 2 h 788"/>
                  <a:gd name="T2" fmla="*/ 47 w 475"/>
                  <a:gd name="T3" fmla="*/ 0 h 788"/>
                  <a:gd name="T4" fmla="*/ 35 w 475"/>
                  <a:gd name="T5" fmla="*/ 1 h 788"/>
                  <a:gd name="T6" fmla="*/ 24 w 475"/>
                  <a:gd name="T7" fmla="*/ 9 h 788"/>
                  <a:gd name="T8" fmla="*/ 9 w 475"/>
                  <a:gd name="T9" fmla="*/ 26 h 788"/>
                  <a:gd name="T10" fmla="*/ 1 w 475"/>
                  <a:gd name="T11" fmla="*/ 40 h 788"/>
                  <a:gd name="T12" fmla="*/ 0 w 475"/>
                  <a:gd name="T13" fmla="*/ 45 h 788"/>
                  <a:gd name="T14" fmla="*/ 4 w 475"/>
                  <a:gd name="T15" fmla="*/ 54 h 788"/>
                  <a:gd name="T16" fmla="*/ 13 w 475"/>
                  <a:gd name="T17" fmla="*/ 58 h 788"/>
                  <a:gd name="T18" fmla="*/ 24 w 475"/>
                  <a:gd name="T19" fmla="*/ 63 h 788"/>
                  <a:gd name="T20" fmla="*/ 33 w 475"/>
                  <a:gd name="T21" fmla="*/ 65 h 788"/>
                  <a:gd name="T22" fmla="*/ 37 w 475"/>
                  <a:gd name="T23" fmla="*/ 69 h 788"/>
                  <a:gd name="T24" fmla="*/ 35 w 475"/>
                  <a:gd name="T25" fmla="*/ 75 h 788"/>
                  <a:gd name="T26" fmla="*/ 28 w 475"/>
                  <a:gd name="T27" fmla="*/ 81 h 788"/>
                  <a:gd name="T28" fmla="*/ 20 w 475"/>
                  <a:gd name="T29" fmla="*/ 82 h 788"/>
                  <a:gd name="T30" fmla="*/ 15 w 475"/>
                  <a:gd name="T31" fmla="*/ 80 h 788"/>
                  <a:gd name="T32" fmla="*/ 11 w 475"/>
                  <a:gd name="T33" fmla="*/ 82 h 788"/>
                  <a:gd name="T34" fmla="*/ 12 w 475"/>
                  <a:gd name="T35" fmla="*/ 85 h 788"/>
                  <a:gd name="T36" fmla="*/ 19 w 475"/>
                  <a:gd name="T37" fmla="*/ 88 h 788"/>
                  <a:gd name="T38" fmla="*/ 28 w 475"/>
                  <a:gd name="T39" fmla="*/ 88 h 788"/>
                  <a:gd name="T40" fmla="*/ 37 w 475"/>
                  <a:gd name="T41" fmla="*/ 85 h 788"/>
                  <a:gd name="T42" fmla="*/ 42 w 475"/>
                  <a:gd name="T43" fmla="*/ 82 h 788"/>
                  <a:gd name="T44" fmla="*/ 45 w 475"/>
                  <a:gd name="T45" fmla="*/ 76 h 788"/>
                  <a:gd name="T46" fmla="*/ 47 w 475"/>
                  <a:gd name="T47" fmla="*/ 70 h 788"/>
                  <a:gd name="T48" fmla="*/ 43 w 475"/>
                  <a:gd name="T49" fmla="*/ 64 h 788"/>
                  <a:gd name="T50" fmla="*/ 33 w 475"/>
                  <a:gd name="T51" fmla="*/ 60 h 788"/>
                  <a:gd name="T52" fmla="*/ 22 w 475"/>
                  <a:gd name="T53" fmla="*/ 57 h 788"/>
                  <a:gd name="T54" fmla="*/ 12 w 475"/>
                  <a:gd name="T55" fmla="*/ 51 h 788"/>
                  <a:gd name="T56" fmla="*/ 10 w 475"/>
                  <a:gd name="T57" fmla="*/ 46 h 788"/>
                  <a:gd name="T58" fmla="*/ 11 w 475"/>
                  <a:gd name="T59" fmla="*/ 37 h 788"/>
                  <a:gd name="T60" fmla="*/ 19 w 475"/>
                  <a:gd name="T61" fmla="*/ 26 h 788"/>
                  <a:gd name="T62" fmla="*/ 27 w 475"/>
                  <a:gd name="T63" fmla="*/ 19 h 788"/>
                  <a:gd name="T64" fmla="*/ 41 w 475"/>
                  <a:gd name="T65" fmla="*/ 15 h 788"/>
                  <a:gd name="T66" fmla="*/ 53 w 475"/>
                  <a:gd name="T67" fmla="*/ 12 h 788"/>
                  <a:gd name="T68" fmla="*/ 53 w 475"/>
                  <a:gd name="T69" fmla="*/ 6 h 788"/>
                  <a:gd name="T70" fmla="*/ 53 w 475"/>
                  <a:gd name="T71" fmla="*/ 2 h 78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5"/>
                  <a:gd name="T109" fmla="*/ 0 h 788"/>
                  <a:gd name="T110" fmla="*/ 475 w 475"/>
                  <a:gd name="T111" fmla="*/ 788 h 78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5" h="788">
                    <a:moveTo>
                      <a:pt x="475" y="21"/>
                    </a:moveTo>
                    <a:lnTo>
                      <a:pt x="423" y="0"/>
                    </a:lnTo>
                    <a:lnTo>
                      <a:pt x="313" y="7"/>
                    </a:lnTo>
                    <a:lnTo>
                      <a:pt x="218" y="81"/>
                    </a:lnTo>
                    <a:lnTo>
                      <a:pt x="79" y="234"/>
                    </a:lnTo>
                    <a:lnTo>
                      <a:pt x="7" y="358"/>
                    </a:lnTo>
                    <a:lnTo>
                      <a:pt x="0" y="401"/>
                    </a:lnTo>
                    <a:lnTo>
                      <a:pt x="36" y="482"/>
                    </a:lnTo>
                    <a:lnTo>
                      <a:pt x="115" y="518"/>
                    </a:lnTo>
                    <a:lnTo>
                      <a:pt x="218" y="562"/>
                    </a:lnTo>
                    <a:lnTo>
                      <a:pt x="299" y="583"/>
                    </a:lnTo>
                    <a:lnTo>
                      <a:pt x="335" y="621"/>
                    </a:lnTo>
                    <a:lnTo>
                      <a:pt x="313" y="671"/>
                    </a:lnTo>
                    <a:lnTo>
                      <a:pt x="255" y="731"/>
                    </a:lnTo>
                    <a:lnTo>
                      <a:pt x="182" y="738"/>
                    </a:lnTo>
                    <a:lnTo>
                      <a:pt x="131" y="715"/>
                    </a:lnTo>
                    <a:lnTo>
                      <a:pt x="101" y="738"/>
                    </a:lnTo>
                    <a:lnTo>
                      <a:pt x="108" y="767"/>
                    </a:lnTo>
                    <a:lnTo>
                      <a:pt x="167" y="788"/>
                    </a:lnTo>
                    <a:lnTo>
                      <a:pt x="255" y="788"/>
                    </a:lnTo>
                    <a:lnTo>
                      <a:pt x="335" y="767"/>
                    </a:lnTo>
                    <a:lnTo>
                      <a:pt x="379" y="738"/>
                    </a:lnTo>
                    <a:lnTo>
                      <a:pt x="408" y="686"/>
                    </a:lnTo>
                    <a:lnTo>
                      <a:pt x="423" y="628"/>
                    </a:lnTo>
                    <a:lnTo>
                      <a:pt x="387" y="576"/>
                    </a:lnTo>
                    <a:lnTo>
                      <a:pt x="299" y="540"/>
                    </a:lnTo>
                    <a:lnTo>
                      <a:pt x="196" y="511"/>
                    </a:lnTo>
                    <a:lnTo>
                      <a:pt x="108" y="460"/>
                    </a:lnTo>
                    <a:lnTo>
                      <a:pt x="87" y="416"/>
                    </a:lnTo>
                    <a:lnTo>
                      <a:pt x="101" y="336"/>
                    </a:lnTo>
                    <a:lnTo>
                      <a:pt x="167" y="234"/>
                    </a:lnTo>
                    <a:lnTo>
                      <a:pt x="248" y="175"/>
                    </a:lnTo>
                    <a:lnTo>
                      <a:pt x="372" y="131"/>
                    </a:lnTo>
                    <a:lnTo>
                      <a:pt x="475" y="110"/>
                    </a:lnTo>
                    <a:lnTo>
                      <a:pt x="475" y="50"/>
                    </a:lnTo>
                    <a:lnTo>
                      <a:pt x="475" y="2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7" name="Freeform 35"/>
              <p:cNvSpPr>
                <a:spLocks/>
              </p:cNvSpPr>
              <p:nvPr/>
            </p:nvSpPr>
            <p:spPr bwMode="auto">
              <a:xfrm>
                <a:off x="1857" y="3388"/>
                <a:ext cx="148" cy="324"/>
              </a:xfrm>
              <a:custGeom>
                <a:avLst/>
                <a:gdLst>
                  <a:gd name="T0" fmla="*/ 43 w 444"/>
                  <a:gd name="T1" fmla="*/ 34 h 970"/>
                  <a:gd name="T2" fmla="*/ 38 w 444"/>
                  <a:gd name="T3" fmla="*/ 14 h 970"/>
                  <a:gd name="T4" fmla="*/ 32 w 444"/>
                  <a:gd name="T5" fmla="*/ 4 h 970"/>
                  <a:gd name="T6" fmla="*/ 20 w 444"/>
                  <a:gd name="T7" fmla="*/ 0 h 970"/>
                  <a:gd name="T8" fmla="*/ 8 w 444"/>
                  <a:gd name="T9" fmla="*/ 2 h 970"/>
                  <a:gd name="T10" fmla="*/ 2 w 444"/>
                  <a:gd name="T11" fmla="*/ 12 h 970"/>
                  <a:gd name="T12" fmla="*/ 3 w 444"/>
                  <a:gd name="T13" fmla="*/ 25 h 970"/>
                  <a:gd name="T14" fmla="*/ 6 w 444"/>
                  <a:gd name="T15" fmla="*/ 46 h 970"/>
                  <a:gd name="T16" fmla="*/ 6 w 444"/>
                  <a:gd name="T17" fmla="*/ 65 h 970"/>
                  <a:gd name="T18" fmla="*/ 2 w 444"/>
                  <a:gd name="T19" fmla="*/ 82 h 970"/>
                  <a:gd name="T20" fmla="*/ 0 w 444"/>
                  <a:gd name="T21" fmla="*/ 91 h 970"/>
                  <a:gd name="T22" fmla="*/ 2 w 444"/>
                  <a:gd name="T23" fmla="*/ 99 h 970"/>
                  <a:gd name="T24" fmla="*/ 7 w 444"/>
                  <a:gd name="T25" fmla="*/ 103 h 970"/>
                  <a:gd name="T26" fmla="*/ 15 w 444"/>
                  <a:gd name="T27" fmla="*/ 107 h 970"/>
                  <a:gd name="T28" fmla="*/ 22 w 444"/>
                  <a:gd name="T29" fmla="*/ 108 h 970"/>
                  <a:gd name="T30" fmla="*/ 31 w 444"/>
                  <a:gd name="T31" fmla="*/ 108 h 970"/>
                  <a:gd name="T32" fmla="*/ 41 w 444"/>
                  <a:gd name="T33" fmla="*/ 100 h 970"/>
                  <a:gd name="T34" fmla="*/ 49 w 444"/>
                  <a:gd name="T35" fmla="*/ 83 h 970"/>
                  <a:gd name="T36" fmla="*/ 49 w 444"/>
                  <a:gd name="T37" fmla="*/ 67 h 970"/>
                  <a:gd name="T38" fmla="*/ 44 w 444"/>
                  <a:gd name="T39" fmla="*/ 49 h 970"/>
                  <a:gd name="T40" fmla="*/ 43 w 444"/>
                  <a:gd name="T41" fmla="*/ 34 h 9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4"/>
                  <a:gd name="T64" fmla="*/ 0 h 970"/>
                  <a:gd name="T65" fmla="*/ 444 w 444"/>
                  <a:gd name="T66" fmla="*/ 970 h 97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4" h="970">
                    <a:moveTo>
                      <a:pt x="386" y="306"/>
                    </a:moveTo>
                    <a:lnTo>
                      <a:pt x="342" y="124"/>
                    </a:lnTo>
                    <a:lnTo>
                      <a:pt x="291" y="36"/>
                    </a:lnTo>
                    <a:lnTo>
                      <a:pt x="182" y="0"/>
                    </a:lnTo>
                    <a:lnTo>
                      <a:pt x="72" y="14"/>
                    </a:lnTo>
                    <a:lnTo>
                      <a:pt x="21" y="109"/>
                    </a:lnTo>
                    <a:lnTo>
                      <a:pt x="29" y="226"/>
                    </a:lnTo>
                    <a:lnTo>
                      <a:pt x="57" y="416"/>
                    </a:lnTo>
                    <a:lnTo>
                      <a:pt x="57" y="583"/>
                    </a:lnTo>
                    <a:lnTo>
                      <a:pt x="21" y="729"/>
                    </a:lnTo>
                    <a:lnTo>
                      <a:pt x="0" y="810"/>
                    </a:lnTo>
                    <a:lnTo>
                      <a:pt x="14" y="882"/>
                    </a:lnTo>
                    <a:lnTo>
                      <a:pt x="65" y="920"/>
                    </a:lnTo>
                    <a:lnTo>
                      <a:pt x="131" y="956"/>
                    </a:lnTo>
                    <a:lnTo>
                      <a:pt x="196" y="970"/>
                    </a:lnTo>
                    <a:lnTo>
                      <a:pt x="277" y="970"/>
                    </a:lnTo>
                    <a:lnTo>
                      <a:pt x="372" y="897"/>
                    </a:lnTo>
                    <a:lnTo>
                      <a:pt x="444" y="743"/>
                    </a:lnTo>
                    <a:lnTo>
                      <a:pt x="437" y="605"/>
                    </a:lnTo>
                    <a:lnTo>
                      <a:pt x="394" y="444"/>
                    </a:lnTo>
                    <a:lnTo>
                      <a:pt x="386" y="3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8" name="Freeform 36"/>
              <p:cNvSpPr>
                <a:spLocks/>
              </p:cNvSpPr>
              <p:nvPr/>
            </p:nvSpPr>
            <p:spPr bwMode="auto">
              <a:xfrm>
                <a:off x="1813" y="3651"/>
                <a:ext cx="112" cy="468"/>
              </a:xfrm>
              <a:custGeom>
                <a:avLst/>
                <a:gdLst>
                  <a:gd name="T0" fmla="*/ 35 w 338"/>
                  <a:gd name="T1" fmla="*/ 2 h 1403"/>
                  <a:gd name="T2" fmla="*/ 26 w 338"/>
                  <a:gd name="T3" fmla="*/ 0 h 1403"/>
                  <a:gd name="T4" fmla="*/ 20 w 338"/>
                  <a:gd name="T5" fmla="*/ 2 h 1403"/>
                  <a:gd name="T6" fmla="*/ 18 w 338"/>
                  <a:gd name="T7" fmla="*/ 10 h 1403"/>
                  <a:gd name="T8" fmla="*/ 20 w 338"/>
                  <a:gd name="T9" fmla="*/ 55 h 1403"/>
                  <a:gd name="T10" fmla="*/ 20 w 338"/>
                  <a:gd name="T11" fmla="*/ 66 h 1403"/>
                  <a:gd name="T12" fmla="*/ 17 w 338"/>
                  <a:gd name="T13" fmla="*/ 85 h 1403"/>
                  <a:gd name="T14" fmla="*/ 16 w 338"/>
                  <a:gd name="T15" fmla="*/ 108 h 1403"/>
                  <a:gd name="T16" fmla="*/ 18 w 338"/>
                  <a:gd name="T17" fmla="*/ 119 h 1403"/>
                  <a:gd name="T18" fmla="*/ 16 w 338"/>
                  <a:gd name="T19" fmla="*/ 126 h 1403"/>
                  <a:gd name="T20" fmla="*/ 5 w 338"/>
                  <a:gd name="T21" fmla="*/ 136 h 1403"/>
                  <a:gd name="T22" fmla="*/ 0 w 338"/>
                  <a:gd name="T23" fmla="*/ 148 h 1403"/>
                  <a:gd name="T24" fmla="*/ 1 w 338"/>
                  <a:gd name="T25" fmla="*/ 152 h 1403"/>
                  <a:gd name="T26" fmla="*/ 10 w 338"/>
                  <a:gd name="T27" fmla="*/ 156 h 1403"/>
                  <a:gd name="T28" fmla="*/ 12 w 338"/>
                  <a:gd name="T29" fmla="*/ 154 h 1403"/>
                  <a:gd name="T30" fmla="*/ 13 w 338"/>
                  <a:gd name="T31" fmla="*/ 147 h 1403"/>
                  <a:gd name="T32" fmla="*/ 15 w 338"/>
                  <a:gd name="T33" fmla="*/ 136 h 1403"/>
                  <a:gd name="T34" fmla="*/ 19 w 338"/>
                  <a:gd name="T35" fmla="*/ 132 h 1403"/>
                  <a:gd name="T36" fmla="*/ 24 w 338"/>
                  <a:gd name="T37" fmla="*/ 128 h 1403"/>
                  <a:gd name="T38" fmla="*/ 28 w 338"/>
                  <a:gd name="T39" fmla="*/ 124 h 1403"/>
                  <a:gd name="T40" fmla="*/ 29 w 338"/>
                  <a:gd name="T41" fmla="*/ 121 h 1403"/>
                  <a:gd name="T42" fmla="*/ 27 w 338"/>
                  <a:gd name="T43" fmla="*/ 117 h 1403"/>
                  <a:gd name="T44" fmla="*/ 24 w 338"/>
                  <a:gd name="T45" fmla="*/ 115 h 1403"/>
                  <a:gd name="T46" fmla="*/ 23 w 338"/>
                  <a:gd name="T47" fmla="*/ 105 h 1403"/>
                  <a:gd name="T48" fmla="*/ 24 w 338"/>
                  <a:gd name="T49" fmla="*/ 84 h 1403"/>
                  <a:gd name="T50" fmla="*/ 30 w 338"/>
                  <a:gd name="T51" fmla="*/ 61 h 1403"/>
                  <a:gd name="T52" fmla="*/ 35 w 338"/>
                  <a:gd name="T53" fmla="*/ 42 h 1403"/>
                  <a:gd name="T54" fmla="*/ 37 w 338"/>
                  <a:gd name="T55" fmla="*/ 19 h 1403"/>
                  <a:gd name="T56" fmla="*/ 35 w 338"/>
                  <a:gd name="T57" fmla="*/ 2 h 140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38"/>
                  <a:gd name="T88" fmla="*/ 0 h 1403"/>
                  <a:gd name="T89" fmla="*/ 338 w 338"/>
                  <a:gd name="T90" fmla="*/ 1403 h 140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38" h="1403">
                    <a:moveTo>
                      <a:pt x="322" y="22"/>
                    </a:moveTo>
                    <a:lnTo>
                      <a:pt x="235" y="0"/>
                    </a:lnTo>
                    <a:lnTo>
                      <a:pt x="183" y="22"/>
                    </a:lnTo>
                    <a:lnTo>
                      <a:pt x="162" y="94"/>
                    </a:lnTo>
                    <a:lnTo>
                      <a:pt x="183" y="496"/>
                    </a:lnTo>
                    <a:lnTo>
                      <a:pt x="183" y="591"/>
                    </a:lnTo>
                    <a:lnTo>
                      <a:pt x="154" y="767"/>
                    </a:lnTo>
                    <a:lnTo>
                      <a:pt x="147" y="971"/>
                    </a:lnTo>
                    <a:lnTo>
                      <a:pt x="162" y="1073"/>
                    </a:lnTo>
                    <a:lnTo>
                      <a:pt x="147" y="1131"/>
                    </a:lnTo>
                    <a:lnTo>
                      <a:pt x="45" y="1219"/>
                    </a:lnTo>
                    <a:lnTo>
                      <a:pt x="0" y="1329"/>
                    </a:lnTo>
                    <a:lnTo>
                      <a:pt x="9" y="1365"/>
                    </a:lnTo>
                    <a:lnTo>
                      <a:pt x="88" y="1403"/>
                    </a:lnTo>
                    <a:lnTo>
                      <a:pt x="110" y="1387"/>
                    </a:lnTo>
                    <a:lnTo>
                      <a:pt x="118" y="1322"/>
                    </a:lnTo>
                    <a:lnTo>
                      <a:pt x="140" y="1226"/>
                    </a:lnTo>
                    <a:lnTo>
                      <a:pt x="176" y="1183"/>
                    </a:lnTo>
                    <a:lnTo>
                      <a:pt x="219" y="1154"/>
                    </a:lnTo>
                    <a:lnTo>
                      <a:pt x="257" y="1117"/>
                    </a:lnTo>
                    <a:lnTo>
                      <a:pt x="264" y="1088"/>
                    </a:lnTo>
                    <a:lnTo>
                      <a:pt x="242" y="1052"/>
                    </a:lnTo>
                    <a:lnTo>
                      <a:pt x="219" y="1030"/>
                    </a:lnTo>
                    <a:lnTo>
                      <a:pt x="205" y="942"/>
                    </a:lnTo>
                    <a:lnTo>
                      <a:pt x="219" y="758"/>
                    </a:lnTo>
                    <a:lnTo>
                      <a:pt x="271" y="548"/>
                    </a:lnTo>
                    <a:lnTo>
                      <a:pt x="322" y="379"/>
                    </a:lnTo>
                    <a:lnTo>
                      <a:pt x="338" y="175"/>
                    </a:lnTo>
                    <a:lnTo>
                      <a:pt x="322" y="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9" name="Freeform 37"/>
              <p:cNvSpPr>
                <a:spLocks/>
              </p:cNvSpPr>
              <p:nvPr/>
            </p:nvSpPr>
            <p:spPr bwMode="auto">
              <a:xfrm>
                <a:off x="1935" y="3651"/>
                <a:ext cx="185" cy="394"/>
              </a:xfrm>
              <a:custGeom>
                <a:avLst/>
                <a:gdLst>
                  <a:gd name="T0" fmla="*/ 20 w 555"/>
                  <a:gd name="T1" fmla="*/ 19 h 1183"/>
                  <a:gd name="T2" fmla="*/ 19 w 555"/>
                  <a:gd name="T3" fmla="*/ 6 h 1183"/>
                  <a:gd name="T4" fmla="*/ 11 w 555"/>
                  <a:gd name="T5" fmla="*/ 0 h 1183"/>
                  <a:gd name="T6" fmla="*/ 1 w 555"/>
                  <a:gd name="T7" fmla="*/ 1 h 1183"/>
                  <a:gd name="T8" fmla="*/ 0 w 555"/>
                  <a:gd name="T9" fmla="*/ 6 h 1183"/>
                  <a:gd name="T10" fmla="*/ 1 w 555"/>
                  <a:gd name="T11" fmla="*/ 19 h 1183"/>
                  <a:gd name="T12" fmla="*/ 6 w 555"/>
                  <a:gd name="T13" fmla="*/ 37 h 1183"/>
                  <a:gd name="T14" fmla="*/ 11 w 555"/>
                  <a:gd name="T15" fmla="*/ 51 h 1183"/>
                  <a:gd name="T16" fmla="*/ 15 w 555"/>
                  <a:gd name="T17" fmla="*/ 70 h 1183"/>
                  <a:gd name="T18" fmla="*/ 17 w 555"/>
                  <a:gd name="T19" fmla="*/ 86 h 1183"/>
                  <a:gd name="T20" fmla="*/ 17 w 555"/>
                  <a:gd name="T21" fmla="*/ 99 h 1183"/>
                  <a:gd name="T22" fmla="*/ 15 w 555"/>
                  <a:gd name="T23" fmla="*/ 109 h 1183"/>
                  <a:gd name="T24" fmla="*/ 12 w 555"/>
                  <a:gd name="T25" fmla="*/ 112 h 1183"/>
                  <a:gd name="T26" fmla="*/ 12 w 555"/>
                  <a:gd name="T27" fmla="*/ 115 h 1183"/>
                  <a:gd name="T28" fmla="*/ 15 w 555"/>
                  <a:gd name="T29" fmla="*/ 120 h 1183"/>
                  <a:gd name="T30" fmla="*/ 21 w 555"/>
                  <a:gd name="T31" fmla="*/ 122 h 1183"/>
                  <a:gd name="T32" fmla="*/ 30 w 555"/>
                  <a:gd name="T33" fmla="*/ 122 h 1183"/>
                  <a:gd name="T34" fmla="*/ 46 w 555"/>
                  <a:gd name="T35" fmla="*/ 126 h 1183"/>
                  <a:gd name="T36" fmla="*/ 51 w 555"/>
                  <a:gd name="T37" fmla="*/ 131 h 1183"/>
                  <a:gd name="T38" fmla="*/ 58 w 555"/>
                  <a:gd name="T39" fmla="*/ 128 h 1183"/>
                  <a:gd name="T40" fmla="*/ 62 w 555"/>
                  <a:gd name="T41" fmla="*/ 120 h 1183"/>
                  <a:gd name="T42" fmla="*/ 58 w 555"/>
                  <a:gd name="T43" fmla="*/ 117 h 1183"/>
                  <a:gd name="T44" fmla="*/ 45 w 555"/>
                  <a:gd name="T45" fmla="*/ 115 h 1183"/>
                  <a:gd name="T46" fmla="*/ 29 w 555"/>
                  <a:gd name="T47" fmla="*/ 115 h 1183"/>
                  <a:gd name="T48" fmla="*/ 23 w 555"/>
                  <a:gd name="T49" fmla="*/ 114 h 1183"/>
                  <a:gd name="T50" fmla="*/ 21 w 555"/>
                  <a:gd name="T51" fmla="*/ 109 h 1183"/>
                  <a:gd name="T52" fmla="*/ 23 w 555"/>
                  <a:gd name="T53" fmla="*/ 100 h 1183"/>
                  <a:gd name="T54" fmla="*/ 24 w 555"/>
                  <a:gd name="T55" fmla="*/ 85 h 1183"/>
                  <a:gd name="T56" fmla="*/ 22 w 555"/>
                  <a:gd name="T57" fmla="*/ 68 h 1183"/>
                  <a:gd name="T58" fmla="*/ 19 w 555"/>
                  <a:gd name="T59" fmla="*/ 45 h 1183"/>
                  <a:gd name="T60" fmla="*/ 20 w 555"/>
                  <a:gd name="T61" fmla="*/ 26 h 1183"/>
                  <a:gd name="T62" fmla="*/ 20 w 555"/>
                  <a:gd name="T63" fmla="*/ 19 h 1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55"/>
                  <a:gd name="T97" fmla="*/ 0 h 1183"/>
                  <a:gd name="T98" fmla="*/ 555 w 555"/>
                  <a:gd name="T99" fmla="*/ 1183 h 1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55" h="1183">
                    <a:moveTo>
                      <a:pt x="182" y="175"/>
                    </a:moveTo>
                    <a:lnTo>
                      <a:pt x="168" y="58"/>
                    </a:lnTo>
                    <a:lnTo>
                      <a:pt x="103" y="0"/>
                    </a:lnTo>
                    <a:lnTo>
                      <a:pt x="8" y="7"/>
                    </a:lnTo>
                    <a:lnTo>
                      <a:pt x="0" y="58"/>
                    </a:lnTo>
                    <a:lnTo>
                      <a:pt x="8" y="168"/>
                    </a:lnTo>
                    <a:lnTo>
                      <a:pt x="58" y="335"/>
                    </a:lnTo>
                    <a:lnTo>
                      <a:pt x="96" y="459"/>
                    </a:lnTo>
                    <a:lnTo>
                      <a:pt x="139" y="627"/>
                    </a:lnTo>
                    <a:lnTo>
                      <a:pt x="153" y="773"/>
                    </a:lnTo>
                    <a:lnTo>
                      <a:pt x="153" y="890"/>
                    </a:lnTo>
                    <a:lnTo>
                      <a:pt x="132" y="978"/>
                    </a:lnTo>
                    <a:lnTo>
                      <a:pt x="110" y="1007"/>
                    </a:lnTo>
                    <a:lnTo>
                      <a:pt x="110" y="1036"/>
                    </a:lnTo>
                    <a:lnTo>
                      <a:pt x="139" y="1080"/>
                    </a:lnTo>
                    <a:lnTo>
                      <a:pt x="189" y="1095"/>
                    </a:lnTo>
                    <a:lnTo>
                      <a:pt x="270" y="1095"/>
                    </a:lnTo>
                    <a:lnTo>
                      <a:pt x="416" y="1131"/>
                    </a:lnTo>
                    <a:lnTo>
                      <a:pt x="459" y="1183"/>
                    </a:lnTo>
                    <a:lnTo>
                      <a:pt x="526" y="1153"/>
                    </a:lnTo>
                    <a:lnTo>
                      <a:pt x="555" y="1080"/>
                    </a:lnTo>
                    <a:lnTo>
                      <a:pt x="526" y="1052"/>
                    </a:lnTo>
                    <a:lnTo>
                      <a:pt x="402" y="1036"/>
                    </a:lnTo>
                    <a:lnTo>
                      <a:pt x="263" y="1036"/>
                    </a:lnTo>
                    <a:lnTo>
                      <a:pt x="204" y="1029"/>
                    </a:lnTo>
                    <a:lnTo>
                      <a:pt x="189" y="985"/>
                    </a:lnTo>
                    <a:lnTo>
                      <a:pt x="204" y="904"/>
                    </a:lnTo>
                    <a:lnTo>
                      <a:pt x="213" y="766"/>
                    </a:lnTo>
                    <a:lnTo>
                      <a:pt x="197" y="613"/>
                    </a:lnTo>
                    <a:lnTo>
                      <a:pt x="175" y="409"/>
                    </a:lnTo>
                    <a:lnTo>
                      <a:pt x="182" y="233"/>
                    </a:lnTo>
                    <a:lnTo>
                      <a:pt x="182" y="17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86725" name="Text Box 42"/>
          <p:cNvSpPr txBox="1">
            <a:spLocks noChangeArrowheads="1"/>
          </p:cNvSpPr>
          <p:nvPr/>
        </p:nvSpPr>
        <p:spPr bwMode="auto">
          <a:xfrm>
            <a:off x="4343400" y="2438400"/>
            <a:ext cx="29448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hlink"/>
                </a:solidFill>
              </a:rPr>
              <a:t>Even bigger?</a:t>
            </a: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endParaRPr lang="en-CA" altLang="en-US">
              <a:solidFill>
                <a:schemeClr val="accent2"/>
              </a:solidFill>
            </a:endParaRPr>
          </a:p>
        </p:txBody>
      </p:sp>
      <p:grpSp>
        <p:nvGrpSpPr>
          <p:cNvPr id="286726" name="Group 54"/>
          <p:cNvGrpSpPr>
            <a:grpSpLocks/>
          </p:cNvGrpSpPr>
          <p:nvPr/>
        </p:nvGrpSpPr>
        <p:grpSpPr bwMode="auto">
          <a:xfrm>
            <a:off x="152400" y="5622925"/>
            <a:ext cx="8839200" cy="1128713"/>
            <a:chOff x="96" y="2160"/>
            <a:chExt cx="5568" cy="711"/>
          </a:xfrm>
        </p:grpSpPr>
        <p:sp>
          <p:nvSpPr>
            <p:cNvPr id="286730" name="Text Box 55"/>
            <p:cNvSpPr txBox="1">
              <a:spLocks noChangeArrowheads="1"/>
            </p:cNvSpPr>
            <p:nvPr/>
          </p:nvSpPr>
          <p:spPr bwMode="auto">
            <a:xfrm>
              <a:off x="1924" y="2160"/>
              <a:ext cx="3740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∑</a:t>
              </a:r>
              <a:r>
                <a:rPr lang="en-CA" altLang="en-US" baseline="-25000">
                  <a:solidFill>
                    <a:schemeClr val="accent2"/>
                  </a:solidFill>
                </a:rPr>
                <a:t>i=1..n</a:t>
              </a:r>
              <a:r>
                <a:rPr lang="en-CA" altLang="en-US">
                  <a:solidFill>
                    <a:schemeClr val="accent2"/>
                  </a:solidFill>
                </a:rPr>
                <a:t> (1.0001)</a:t>
              </a:r>
              <a:r>
                <a:rPr lang="en-CA" altLang="en-US" baseline="30000">
                  <a:solidFill>
                    <a:schemeClr val="accent2"/>
                  </a:solidFill>
                </a:rPr>
                <a:t>i</a:t>
              </a:r>
              <a:r>
                <a:rPr lang="en-CA" altLang="en-US">
                  <a:solidFill>
                    <a:schemeClr val="accent2"/>
                  </a:solidFill>
                </a:rPr>
                <a:t> </a:t>
              </a:r>
              <a:r>
                <a:rPr lang="en-CA" altLang="en-US" sz="3600">
                  <a:solidFill>
                    <a:schemeClr val="accent2"/>
                  </a:solidFill>
                  <a:cs typeface="Times New Roman" pitchFamily="18" charset="0"/>
                </a:rPr>
                <a:t>≈</a:t>
              </a:r>
              <a:r>
                <a:rPr lang="en-US" altLang="en-US" sz="3600">
                  <a:solidFill>
                    <a:schemeClr val="accent2"/>
                  </a:solidFill>
                  <a:cs typeface="Times New Roman" pitchFamily="18" charset="0"/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10,000 (1.0001)</a:t>
              </a:r>
              <a:r>
                <a:rPr lang="en-CA" altLang="en-US" baseline="30000">
                  <a:solidFill>
                    <a:schemeClr val="accent2"/>
                  </a:solidFill>
                </a:rPr>
                <a:t>n</a:t>
              </a:r>
              <a:r>
                <a:rPr lang="en-US" altLang="en-US" baseline="30000">
                  <a:solidFill>
                    <a:schemeClr val="accent2"/>
                  </a:solidFill>
                </a:rPr>
                <a:t>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aseline="30000">
                  <a:solidFill>
                    <a:schemeClr val="accent2"/>
                  </a:solidFill>
                </a:rPr>
                <a:t>                                       </a:t>
              </a:r>
              <a:r>
                <a:rPr lang="en-US" altLang="en-US">
                  <a:solidFill>
                    <a:schemeClr val="accent2"/>
                  </a:solidFill>
                </a:rPr>
                <a:t>= </a:t>
              </a:r>
              <a:r>
                <a:rPr lang="en-CA" altLang="en-US">
                  <a:solidFill>
                    <a:schemeClr val="accent2"/>
                  </a:solidFill>
                </a:rPr>
                <a:t>10,000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f(n)</a:t>
              </a:r>
            </a:p>
          </p:txBody>
        </p:sp>
        <p:sp>
          <p:nvSpPr>
            <p:cNvPr id="286731" name="Text Box 56"/>
            <p:cNvSpPr txBox="1">
              <a:spLocks noChangeArrowheads="1"/>
            </p:cNvSpPr>
            <p:nvPr/>
          </p:nvSpPr>
          <p:spPr bwMode="auto">
            <a:xfrm>
              <a:off x="96" y="2227"/>
              <a:ext cx="260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Lower </a:t>
              </a:r>
              <a:r>
                <a:rPr lang="en-CA" altLang="en-US"/>
                <a:t>Extreme:</a:t>
              </a:r>
            </a:p>
          </p:txBody>
        </p:sp>
      </p:grpSp>
      <p:grpSp>
        <p:nvGrpSpPr>
          <p:cNvPr id="286727" name="Group 58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6728" name="Rectangle 59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6729" name="Rectangle 60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Time Complexity Is a Function</a:t>
            </a:r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Specifies</a:t>
            </a:r>
            <a:r>
              <a:rPr lang="en-CA" altLang="en-US" smtClean="0"/>
              <a:t> how the running time depends on the size of the input.  </a:t>
            </a:r>
          </a:p>
          <a:p>
            <a:pPr eaLnBrk="1" hangingPunct="1">
              <a:buFontTx/>
              <a:buNone/>
            </a:pPr>
            <a:endParaRPr lang="en-US" altLang="en-US" smtClean="0"/>
          </a:p>
          <a:p>
            <a:pPr eaLnBrk="1" hangingPunct="1">
              <a:buFontTx/>
              <a:buNone/>
            </a:pPr>
            <a:r>
              <a:rPr lang="en-US" altLang="en-US" smtClean="0"/>
              <a:t>A</a:t>
            </a:r>
            <a:r>
              <a:rPr lang="en-CA" altLang="en-US" smtClean="0"/>
              <a:t> function mapping  </a:t>
            </a:r>
          </a:p>
          <a:p>
            <a:pPr algn="ctr" eaLnBrk="1" hangingPunct="1">
              <a:buFontTx/>
              <a:buNone/>
            </a:pPr>
            <a:r>
              <a:rPr lang="en-CA" altLang="en-US" smtClean="0"/>
              <a:t># of bits n needed to represent the input </a:t>
            </a:r>
            <a:endParaRPr lang="en-US" altLang="en-US" smtClean="0"/>
          </a:p>
          <a:p>
            <a:pPr algn="ctr" eaLnBrk="1" hangingPunct="1">
              <a:buFontTx/>
              <a:buNone/>
            </a:pPr>
            <a:endParaRPr lang="en-CA" altLang="en-US" smtClean="0"/>
          </a:p>
          <a:p>
            <a:pPr algn="ctr" eaLnBrk="1" hangingPunct="1">
              <a:buFontTx/>
              <a:buNone/>
            </a:pPr>
            <a:r>
              <a:rPr lang="en-CA" altLang="en-US" smtClean="0"/>
              <a:t># of operations T(n) executed .  </a:t>
            </a:r>
          </a:p>
          <a:p>
            <a:pPr algn="ctr" eaLnBrk="1" hangingPunct="1"/>
            <a:endParaRPr lang="en-CA" altLang="en-US" smtClean="0"/>
          </a:p>
        </p:txBody>
      </p:sp>
      <p:sp>
        <p:nvSpPr>
          <p:cNvPr id="29700" name="AutoShape 4"/>
          <p:cNvSpPr>
            <a:spLocks noChangeArrowheads="1"/>
          </p:cNvSpPr>
          <p:nvPr/>
        </p:nvSpPr>
        <p:spPr bwMode="auto">
          <a:xfrm>
            <a:off x="3657600" y="4891088"/>
            <a:ext cx="1219200" cy="4429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746" name="Group 2"/>
          <p:cNvGrpSpPr>
            <a:grpSpLocks/>
          </p:cNvGrpSpPr>
          <p:nvPr/>
        </p:nvGrpSpPr>
        <p:grpSpPr bwMode="auto">
          <a:xfrm>
            <a:off x="4052888" y="1295400"/>
            <a:ext cx="4176712" cy="1090613"/>
            <a:chOff x="2640" y="1296"/>
            <a:chExt cx="2631" cy="687"/>
          </a:xfrm>
        </p:grpSpPr>
        <p:sp>
          <p:nvSpPr>
            <p:cNvPr id="287766" name="Text Box 3"/>
            <p:cNvSpPr txBox="1">
              <a:spLocks noChangeArrowheads="1"/>
            </p:cNvSpPr>
            <p:nvPr/>
          </p:nvSpPr>
          <p:spPr bwMode="auto">
            <a:xfrm>
              <a:off x="4320" y="1296"/>
              <a:ext cx="276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400">
                  <a:solidFill>
                    <a:schemeClr val="accent2"/>
                  </a:solidFill>
                </a:rPr>
                <a:t>2</a:t>
              </a:r>
              <a:r>
                <a:rPr lang="en-US" altLang="en-US" sz="2400" baseline="30000">
                  <a:solidFill>
                    <a:schemeClr val="accent2"/>
                  </a:solidFill>
                </a:rPr>
                <a:t>n</a:t>
              </a:r>
              <a:endParaRPr lang="en-CA" altLang="en-US" sz="2000">
                <a:solidFill>
                  <a:schemeClr val="accent2"/>
                </a:solidFill>
              </a:endParaRPr>
            </a:p>
          </p:txBody>
        </p:sp>
        <p:sp>
          <p:nvSpPr>
            <p:cNvPr id="287767" name="Text Box 4"/>
            <p:cNvSpPr txBox="1">
              <a:spLocks noChangeArrowheads="1"/>
            </p:cNvSpPr>
            <p:nvPr/>
          </p:nvSpPr>
          <p:spPr bwMode="auto">
            <a:xfrm>
              <a:off x="3592" y="1296"/>
              <a:ext cx="248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400">
                  <a:solidFill>
                    <a:schemeClr val="accent2"/>
                  </a:solidFill>
                </a:rPr>
                <a:t>2</a:t>
              </a:r>
              <a:r>
                <a:rPr lang="en-CA" altLang="en-US" sz="2400" baseline="30000">
                  <a:solidFill>
                    <a:schemeClr val="accent2"/>
                  </a:solidFill>
                </a:rPr>
                <a:t>i</a:t>
              </a:r>
              <a:endParaRPr lang="en-CA" altLang="en-US" sz="2000">
                <a:solidFill>
                  <a:schemeClr val="accent2"/>
                </a:solidFill>
              </a:endParaRPr>
            </a:p>
          </p:txBody>
        </p:sp>
        <p:sp>
          <p:nvSpPr>
            <p:cNvPr id="287768" name="Text Box 5"/>
            <p:cNvSpPr txBox="1">
              <a:spLocks noChangeArrowheads="1"/>
            </p:cNvSpPr>
            <p:nvPr/>
          </p:nvSpPr>
          <p:spPr bwMode="auto">
            <a:xfrm>
              <a:off x="2640" y="1349"/>
              <a:ext cx="2631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2"/>
                  </a:solidFill>
                </a:rPr>
                <a:t>∑</a:t>
              </a:r>
              <a:r>
                <a:rPr lang="en-CA" altLang="en-US" sz="3600" baseline="-25000">
                  <a:solidFill>
                    <a:schemeClr val="accent2"/>
                  </a:solidFill>
                </a:rPr>
                <a:t>i=1..n</a:t>
              </a:r>
              <a:r>
                <a:rPr lang="en-CA" altLang="en-US" sz="3600">
                  <a:solidFill>
                    <a:schemeClr val="accent2"/>
                  </a:solidFill>
                </a:rPr>
                <a:t> 2</a:t>
              </a:r>
              <a:r>
                <a:rPr lang="en-CA" altLang="en-US" sz="3600" baseline="30000">
                  <a:solidFill>
                    <a:schemeClr val="accent2"/>
                  </a:solidFill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</a:rPr>
                <a:t>    </a:t>
              </a:r>
              <a:r>
                <a:rPr lang="en-CA" altLang="en-US" sz="3600">
                  <a:solidFill>
                    <a:schemeClr val="accent2"/>
                  </a:solidFill>
                  <a:cs typeface="Times New Roman" pitchFamily="18" charset="0"/>
                </a:rPr>
                <a:t>≈</a:t>
              </a:r>
              <a:r>
                <a:rPr lang="en-US" altLang="en-US" sz="3600">
                  <a:solidFill>
                    <a:schemeClr val="accent2"/>
                  </a:solidFill>
                  <a:cs typeface="Times New Roman" pitchFamily="18" charset="0"/>
                </a:rPr>
                <a:t>  </a:t>
              </a:r>
              <a:r>
                <a:rPr lang="en-CA" altLang="en-US" sz="3600">
                  <a:solidFill>
                    <a:schemeClr val="accent2"/>
                  </a:solidFill>
                </a:rPr>
                <a:t>2</a:t>
              </a:r>
              <a:r>
                <a:rPr lang="en-CA" altLang="en-US" sz="3600" baseline="30000">
                  <a:solidFill>
                    <a:schemeClr val="accent2"/>
                  </a:solidFill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</a:rPr>
                <a:t>  </a:t>
              </a:r>
              <a:r>
                <a:rPr lang="en-US" altLang="en-US">
                  <a:solidFill>
                    <a:schemeClr val="accent2"/>
                  </a:solidFill>
                </a:rPr>
                <a:t>= 1</a:t>
              </a:r>
              <a:r>
                <a:rPr lang="en-CA" altLang="en-US">
                  <a:solidFill>
                    <a:schemeClr val="accent2"/>
                  </a:solidFill>
                </a:rPr>
                <a:t>f(n)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aseline="30000">
                  <a:solidFill>
                    <a:schemeClr val="accent2"/>
                  </a:solidFill>
                </a:rPr>
                <a:t>  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</p:grpSp>
      <p:sp>
        <p:nvSpPr>
          <p:cNvPr id="287747" name="Text Box 6"/>
          <p:cNvSpPr txBox="1">
            <a:spLocks noChangeArrowheads="1"/>
          </p:cNvSpPr>
          <p:nvPr/>
        </p:nvSpPr>
        <p:spPr bwMode="auto">
          <a:xfrm>
            <a:off x="212725" y="1447800"/>
            <a:ext cx="4130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No </a:t>
            </a:r>
            <a:r>
              <a:rPr lang="en-CA" altLang="en-US"/>
              <a:t>Upper Extreme:</a:t>
            </a:r>
          </a:p>
        </p:txBody>
      </p:sp>
      <p:sp>
        <p:nvSpPr>
          <p:cNvPr id="287748" name="Text Box 21"/>
          <p:cNvSpPr txBox="1">
            <a:spLocks noChangeArrowheads="1"/>
          </p:cNvSpPr>
          <p:nvPr/>
        </p:nvSpPr>
        <p:spPr bwMode="auto">
          <a:xfrm>
            <a:off x="609600" y="3336925"/>
            <a:ext cx="4756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hlink"/>
                </a:solidFill>
              </a:rPr>
              <a:t>Functions in between?</a:t>
            </a:r>
            <a:endParaRPr lang="en-CA" altLang="en-US">
              <a:solidFill>
                <a:schemeClr val="accent2"/>
              </a:solidFill>
            </a:endParaRPr>
          </a:p>
        </p:txBody>
      </p:sp>
      <p:grpSp>
        <p:nvGrpSpPr>
          <p:cNvPr id="287749" name="Group 22"/>
          <p:cNvGrpSpPr>
            <a:grpSpLocks/>
          </p:cNvGrpSpPr>
          <p:nvPr/>
        </p:nvGrpSpPr>
        <p:grpSpPr bwMode="auto">
          <a:xfrm>
            <a:off x="152400" y="5622925"/>
            <a:ext cx="8839200" cy="1128713"/>
            <a:chOff x="96" y="2160"/>
            <a:chExt cx="5568" cy="711"/>
          </a:xfrm>
        </p:grpSpPr>
        <p:sp>
          <p:nvSpPr>
            <p:cNvPr id="287764" name="Text Box 23"/>
            <p:cNvSpPr txBox="1">
              <a:spLocks noChangeArrowheads="1"/>
            </p:cNvSpPr>
            <p:nvPr/>
          </p:nvSpPr>
          <p:spPr bwMode="auto">
            <a:xfrm>
              <a:off x="1924" y="2160"/>
              <a:ext cx="3740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∑</a:t>
              </a:r>
              <a:r>
                <a:rPr lang="en-CA" altLang="en-US" baseline="-25000">
                  <a:solidFill>
                    <a:schemeClr val="accent2"/>
                  </a:solidFill>
                </a:rPr>
                <a:t>i=1..n</a:t>
              </a:r>
              <a:r>
                <a:rPr lang="en-CA" altLang="en-US">
                  <a:solidFill>
                    <a:schemeClr val="accent2"/>
                  </a:solidFill>
                </a:rPr>
                <a:t> (1.0001)</a:t>
              </a:r>
              <a:r>
                <a:rPr lang="en-CA" altLang="en-US" baseline="30000">
                  <a:solidFill>
                    <a:schemeClr val="accent2"/>
                  </a:solidFill>
                </a:rPr>
                <a:t>i</a:t>
              </a:r>
              <a:r>
                <a:rPr lang="en-CA" altLang="en-US">
                  <a:solidFill>
                    <a:schemeClr val="accent2"/>
                  </a:solidFill>
                </a:rPr>
                <a:t> </a:t>
              </a:r>
              <a:r>
                <a:rPr lang="en-CA" altLang="en-US" sz="3600">
                  <a:solidFill>
                    <a:schemeClr val="accent2"/>
                  </a:solidFill>
                  <a:cs typeface="Times New Roman" pitchFamily="18" charset="0"/>
                </a:rPr>
                <a:t>≈</a:t>
              </a:r>
              <a:r>
                <a:rPr lang="en-US" altLang="en-US" sz="3600">
                  <a:solidFill>
                    <a:schemeClr val="accent2"/>
                  </a:solidFill>
                  <a:cs typeface="Times New Roman" pitchFamily="18" charset="0"/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10,000 (1.0001)</a:t>
              </a:r>
              <a:r>
                <a:rPr lang="en-CA" altLang="en-US" baseline="30000">
                  <a:solidFill>
                    <a:schemeClr val="accent2"/>
                  </a:solidFill>
                </a:rPr>
                <a:t>n</a:t>
              </a:r>
              <a:r>
                <a:rPr lang="en-US" altLang="en-US" baseline="30000">
                  <a:solidFill>
                    <a:schemeClr val="accent2"/>
                  </a:solidFill>
                </a:rPr>
                <a:t>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aseline="30000">
                  <a:solidFill>
                    <a:schemeClr val="accent2"/>
                  </a:solidFill>
                </a:rPr>
                <a:t>                                       </a:t>
              </a:r>
              <a:r>
                <a:rPr lang="en-US" altLang="en-US">
                  <a:solidFill>
                    <a:schemeClr val="accent2"/>
                  </a:solidFill>
                </a:rPr>
                <a:t>= </a:t>
              </a:r>
              <a:r>
                <a:rPr lang="en-CA" altLang="en-US">
                  <a:solidFill>
                    <a:schemeClr val="accent2"/>
                  </a:solidFill>
                </a:rPr>
                <a:t>10,000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f(n)</a:t>
              </a:r>
            </a:p>
          </p:txBody>
        </p:sp>
        <p:sp>
          <p:nvSpPr>
            <p:cNvPr id="287765" name="Text Box 24"/>
            <p:cNvSpPr txBox="1">
              <a:spLocks noChangeArrowheads="1"/>
            </p:cNvSpPr>
            <p:nvPr/>
          </p:nvSpPr>
          <p:spPr bwMode="auto">
            <a:xfrm>
              <a:off x="96" y="2227"/>
              <a:ext cx="260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Lower </a:t>
              </a:r>
              <a:r>
                <a:rPr lang="en-CA" altLang="en-US"/>
                <a:t>Extreme:</a:t>
              </a:r>
            </a:p>
          </p:txBody>
        </p:sp>
      </p:grpSp>
      <p:grpSp>
        <p:nvGrpSpPr>
          <p:cNvPr id="287750" name="Group 25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7762" name="Rectangle 26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7763" name="Rectangle 27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grpSp>
        <p:nvGrpSpPr>
          <p:cNvPr id="287751" name="Group 28"/>
          <p:cNvGrpSpPr>
            <a:grpSpLocks/>
          </p:cNvGrpSpPr>
          <p:nvPr/>
        </p:nvGrpSpPr>
        <p:grpSpPr bwMode="auto">
          <a:xfrm>
            <a:off x="5486400" y="3276600"/>
            <a:ext cx="401638" cy="1143000"/>
            <a:chOff x="5760" y="720"/>
            <a:chExt cx="1021" cy="2477"/>
          </a:xfrm>
        </p:grpSpPr>
        <p:grpSp>
          <p:nvGrpSpPr>
            <p:cNvPr id="287752" name="Group 2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87756" name="Freeform 3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7" name="Freeform 3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8" name="Freeform 3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9" name="Freeform 3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0" name="Freeform 3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1" name="Freeform 3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753" name="Group 3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87754" name="Freeform 3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5" name="Oval 3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15"/>
          <p:cNvSpPr>
            <a:spLocks noChangeArrowheads="1"/>
          </p:cNvSpPr>
          <p:nvPr/>
        </p:nvSpPr>
        <p:spPr bwMode="auto">
          <a:xfrm>
            <a:off x="1371600" y="2514600"/>
            <a:ext cx="1885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US" altLang="en-US">
                <a:solidFill>
                  <a:schemeClr val="accent2"/>
                </a:solidFill>
              </a:rPr>
              <a:t>     </a:t>
            </a:r>
            <a:r>
              <a:rPr lang="en-CA" altLang="en-US">
                <a:solidFill>
                  <a:schemeClr val="accent2"/>
                </a:solidFill>
              </a:rPr>
              <a:t>2</a:t>
            </a:r>
            <a:r>
              <a:rPr lang="en-CA" altLang="en-US" baseline="30000">
                <a:solidFill>
                  <a:schemeClr val="accent2"/>
                </a:solidFill>
              </a:rPr>
              <a:t>i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88771" name="Rectangle 25"/>
          <p:cNvSpPr>
            <a:spLocks noChangeArrowheads="1"/>
          </p:cNvSpPr>
          <p:nvPr/>
        </p:nvSpPr>
        <p:spPr bwMode="auto">
          <a:xfrm>
            <a:off x="2133600" y="5135563"/>
            <a:ext cx="20812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    2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CA" altLang="en-US">
                <a:solidFill>
                  <a:schemeClr val="accent2"/>
                </a:solidFill>
              </a:rPr>
              <a:t> –2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288772" name="Rectangle 28"/>
          <p:cNvSpPr>
            <a:spLocks noChangeArrowheads="1"/>
          </p:cNvSpPr>
          <p:nvPr/>
        </p:nvSpPr>
        <p:spPr bwMode="auto">
          <a:xfrm>
            <a:off x="2006600" y="3611563"/>
            <a:ext cx="614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  =    2</a:t>
            </a:r>
            <a:r>
              <a:rPr lang="en-CA" altLang="en-US" baseline="30000">
                <a:solidFill>
                  <a:schemeClr val="accent2"/>
                </a:solidFill>
              </a:rPr>
              <a:t>1 </a:t>
            </a:r>
            <a:r>
              <a:rPr lang="en-CA" altLang="en-US">
                <a:solidFill>
                  <a:schemeClr val="accent2"/>
                </a:solidFill>
              </a:rPr>
              <a:t>+    2</a:t>
            </a:r>
            <a:r>
              <a:rPr lang="en-CA" altLang="en-US" baseline="30000">
                <a:solidFill>
                  <a:schemeClr val="accent2"/>
                </a:solidFill>
              </a:rPr>
              <a:t>2 </a:t>
            </a:r>
            <a:r>
              <a:rPr lang="en-CA" altLang="en-US">
                <a:solidFill>
                  <a:schemeClr val="accent2"/>
                </a:solidFill>
              </a:rPr>
              <a:t>+    2</a:t>
            </a:r>
            <a:r>
              <a:rPr lang="en-CA" altLang="en-US" baseline="30000">
                <a:solidFill>
                  <a:schemeClr val="accent2"/>
                </a:solidFill>
              </a:rPr>
              <a:t>3 </a:t>
            </a:r>
            <a:r>
              <a:rPr lang="en-CA" altLang="en-US">
                <a:solidFill>
                  <a:schemeClr val="accent2"/>
                </a:solidFill>
              </a:rPr>
              <a:t>+    2</a:t>
            </a:r>
            <a:r>
              <a:rPr lang="en-CA" altLang="en-US" baseline="30000">
                <a:solidFill>
                  <a:schemeClr val="accent2"/>
                </a:solidFill>
              </a:rPr>
              <a:t>4 </a:t>
            </a:r>
            <a:r>
              <a:rPr lang="en-CA" altLang="en-US">
                <a:solidFill>
                  <a:schemeClr val="accent2"/>
                </a:solidFill>
              </a:rPr>
              <a:t>+…+    2</a:t>
            </a:r>
            <a:r>
              <a:rPr lang="en-CA" altLang="en-US" baseline="30000">
                <a:solidFill>
                  <a:schemeClr val="accent2"/>
                </a:solidFill>
              </a:rPr>
              <a:t>n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99738" name="Rectangle 26"/>
          <p:cNvSpPr>
            <a:spLocks noChangeArrowheads="1"/>
          </p:cNvSpPr>
          <p:nvPr/>
        </p:nvSpPr>
        <p:spPr bwMode="auto">
          <a:xfrm>
            <a:off x="2438400" y="5105400"/>
            <a:ext cx="18875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8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CA" altLang="en-US">
                <a:solidFill>
                  <a:schemeClr val="accent2"/>
                </a:solidFill>
              </a:rPr>
              <a:t>[           ]</a:t>
            </a:r>
          </a:p>
        </p:txBody>
      </p:sp>
      <p:grpSp>
        <p:nvGrpSpPr>
          <p:cNvPr id="2" name="Group 82"/>
          <p:cNvGrpSpPr>
            <a:grpSpLocks/>
          </p:cNvGrpSpPr>
          <p:nvPr/>
        </p:nvGrpSpPr>
        <p:grpSpPr bwMode="auto">
          <a:xfrm>
            <a:off x="2514600" y="3581400"/>
            <a:ext cx="5257800" cy="579438"/>
            <a:chOff x="1584" y="2016"/>
            <a:chExt cx="3312" cy="365"/>
          </a:xfrm>
        </p:grpSpPr>
        <p:sp>
          <p:nvSpPr>
            <p:cNvPr id="288833" name="Rectangle 44"/>
            <p:cNvSpPr>
              <a:spLocks noChangeArrowheads="1"/>
            </p:cNvSpPr>
            <p:nvPr/>
          </p:nvSpPr>
          <p:spPr bwMode="auto">
            <a:xfrm>
              <a:off x="1584" y="2016"/>
              <a:ext cx="3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288834" name="Rectangle 45"/>
            <p:cNvSpPr>
              <a:spLocks noChangeArrowheads="1"/>
            </p:cNvSpPr>
            <p:nvPr/>
          </p:nvSpPr>
          <p:spPr bwMode="auto">
            <a:xfrm>
              <a:off x="2229" y="2016"/>
              <a:ext cx="3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288835" name="Rectangle 47"/>
            <p:cNvSpPr>
              <a:spLocks noChangeArrowheads="1"/>
            </p:cNvSpPr>
            <p:nvPr/>
          </p:nvSpPr>
          <p:spPr bwMode="auto">
            <a:xfrm>
              <a:off x="2880" y="2016"/>
              <a:ext cx="3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288836" name="Rectangle 48"/>
            <p:cNvSpPr>
              <a:spLocks noChangeArrowheads="1"/>
            </p:cNvSpPr>
            <p:nvPr/>
          </p:nvSpPr>
          <p:spPr bwMode="auto">
            <a:xfrm>
              <a:off x="3531" y="2016"/>
              <a:ext cx="3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288837" name="Rectangle 49"/>
            <p:cNvSpPr>
              <a:spLocks noChangeArrowheads="1"/>
            </p:cNvSpPr>
            <p:nvPr/>
          </p:nvSpPr>
          <p:spPr bwMode="auto">
            <a:xfrm>
              <a:off x="4581" y="2016"/>
              <a:ext cx="3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499762" name="Rectangle 50"/>
          <p:cNvSpPr>
            <a:spLocks noChangeArrowheads="1"/>
          </p:cNvSpPr>
          <p:nvPr/>
        </p:nvSpPr>
        <p:spPr bwMode="auto">
          <a:xfrm>
            <a:off x="2471738" y="2514600"/>
            <a:ext cx="5000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8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88776" name="Rectangle 54"/>
          <p:cNvSpPr>
            <a:spLocks noChangeArrowheads="1"/>
          </p:cNvSpPr>
          <p:nvPr/>
        </p:nvSpPr>
        <p:spPr bwMode="auto">
          <a:xfrm>
            <a:off x="4764088" y="5105400"/>
            <a:ext cx="14843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θ( 2</a:t>
            </a:r>
            <a:r>
              <a:rPr lang="en-CA" altLang="en-US" baseline="30000">
                <a:solidFill>
                  <a:schemeClr val="accent2"/>
                </a:solidFill>
              </a:rPr>
              <a:t>n 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endParaRPr lang="en-US" altLang="en-US">
              <a:solidFill>
                <a:schemeClr val="accent2"/>
              </a:solidFill>
            </a:endParaRPr>
          </a:p>
        </p:txBody>
      </p:sp>
      <p:grpSp>
        <p:nvGrpSpPr>
          <p:cNvPr id="3" name="Group 83"/>
          <p:cNvGrpSpPr>
            <a:grpSpLocks/>
          </p:cNvGrpSpPr>
          <p:nvPr/>
        </p:nvGrpSpPr>
        <p:grpSpPr bwMode="auto">
          <a:xfrm>
            <a:off x="2514600" y="3962400"/>
            <a:ext cx="5638800" cy="609600"/>
            <a:chOff x="1584" y="2256"/>
            <a:chExt cx="3552" cy="384"/>
          </a:xfrm>
        </p:grpSpPr>
        <p:grpSp>
          <p:nvGrpSpPr>
            <p:cNvPr id="288818" name="Group 31"/>
            <p:cNvGrpSpPr>
              <a:grpSpLocks/>
            </p:cNvGrpSpPr>
            <p:nvPr/>
          </p:nvGrpSpPr>
          <p:grpSpPr bwMode="auto">
            <a:xfrm>
              <a:off x="1584" y="2256"/>
              <a:ext cx="496" cy="365"/>
              <a:chOff x="1536" y="1488"/>
              <a:chExt cx="496" cy="365"/>
            </a:xfrm>
          </p:grpSpPr>
          <p:sp>
            <p:nvSpPr>
              <p:cNvPr id="288831" name="Line 29"/>
              <p:cNvSpPr>
                <a:spLocks noChangeShapeType="1"/>
              </p:cNvSpPr>
              <p:nvPr/>
            </p:nvSpPr>
            <p:spPr bwMode="auto">
              <a:xfrm>
                <a:off x="1584" y="1536"/>
                <a:ext cx="384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2" name="Rectangle 30"/>
              <p:cNvSpPr>
                <a:spLocks noChangeArrowheads="1"/>
              </p:cNvSpPr>
              <p:nvPr/>
            </p:nvSpPr>
            <p:spPr bwMode="auto">
              <a:xfrm>
                <a:off x="1536" y="1488"/>
                <a:ext cx="496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1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  <p:grpSp>
          <p:nvGrpSpPr>
            <p:cNvPr id="288819" name="Group 32"/>
            <p:cNvGrpSpPr>
              <a:grpSpLocks/>
            </p:cNvGrpSpPr>
            <p:nvPr/>
          </p:nvGrpSpPr>
          <p:grpSpPr bwMode="auto">
            <a:xfrm>
              <a:off x="2208" y="2256"/>
              <a:ext cx="496" cy="365"/>
              <a:chOff x="1536" y="1488"/>
              <a:chExt cx="496" cy="365"/>
            </a:xfrm>
          </p:grpSpPr>
          <p:sp>
            <p:nvSpPr>
              <p:cNvPr id="288829" name="Line 33"/>
              <p:cNvSpPr>
                <a:spLocks noChangeShapeType="1"/>
              </p:cNvSpPr>
              <p:nvPr/>
            </p:nvSpPr>
            <p:spPr bwMode="auto">
              <a:xfrm>
                <a:off x="1584" y="1536"/>
                <a:ext cx="384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0" name="Rectangle 34"/>
              <p:cNvSpPr>
                <a:spLocks noChangeArrowheads="1"/>
              </p:cNvSpPr>
              <p:nvPr/>
            </p:nvSpPr>
            <p:spPr bwMode="auto">
              <a:xfrm>
                <a:off x="1536" y="1488"/>
                <a:ext cx="496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2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  <p:grpSp>
          <p:nvGrpSpPr>
            <p:cNvPr id="288820" name="Group 35"/>
            <p:cNvGrpSpPr>
              <a:grpSpLocks/>
            </p:cNvGrpSpPr>
            <p:nvPr/>
          </p:nvGrpSpPr>
          <p:grpSpPr bwMode="auto">
            <a:xfrm>
              <a:off x="2880" y="2256"/>
              <a:ext cx="496" cy="365"/>
              <a:chOff x="1536" y="1488"/>
              <a:chExt cx="496" cy="365"/>
            </a:xfrm>
          </p:grpSpPr>
          <p:sp>
            <p:nvSpPr>
              <p:cNvPr id="288827" name="Line 36"/>
              <p:cNvSpPr>
                <a:spLocks noChangeShapeType="1"/>
              </p:cNvSpPr>
              <p:nvPr/>
            </p:nvSpPr>
            <p:spPr bwMode="auto">
              <a:xfrm>
                <a:off x="1584" y="1536"/>
                <a:ext cx="384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8" name="Rectangle 37"/>
              <p:cNvSpPr>
                <a:spLocks noChangeArrowheads="1"/>
              </p:cNvSpPr>
              <p:nvPr/>
            </p:nvSpPr>
            <p:spPr bwMode="auto">
              <a:xfrm>
                <a:off x="1536" y="1488"/>
                <a:ext cx="496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3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  <p:grpSp>
          <p:nvGrpSpPr>
            <p:cNvPr id="288821" name="Group 38"/>
            <p:cNvGrpSpPr>
              <a:grpSpLocks/>
            </p:cNvGrpSpPr>
            <p:nvPr/>
          </p:nvGrpSpPr>
          <p:grpSpPr bwMode="auto">
            <a:xfrm>
              <a:off x="3552" y="2256"/>
              <a:ext cx="496" cy="365"/>
              <a:chOff x="1536" y="1488"/>
              <a:chExt cx="496" cy="365"/>
            </a:xfrm>
          </p:grpSpPr>
          <p:sp>
            <p:nvSpPr>
              <p:cNvPr id="288825" name="Line 39"/>
              <p:cNvSpPr>
                <a:spLocks noChangeShapeType="1"/>
              </p:cNvSpPr>
              <p:nvPr/>
            </p:nvSpPr>
            <p:spPr bwMode="auto">
              <a:xfrm>
                <a:off x="1584" y="1536"/>
                <a:ext cx="384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6" name="Rectangle 40"/>
              <p:cNvSpPr>
                <a:spLocks noChangeArrowheads="1"/>
              </p:cNvSpPr>
              <p:nvPr/>
            </p:nvSpPr>
            <p:spPr bwMode="auto">
              <a:xfrm>
                <a:off x="1536" y="1488"/>
                <a:ext cx="496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4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  <p:grpSp>
          <p:nvGrpSpPr>
            <p:cNvPr id="288822" name="Group 41"/>
            <p:cNvGrpSpPr>
              <a:grpSpLocks/>
            </p:cNvGrpSpPr>
            <p:nvPr/>
          </p:nvGrpSpPr>
          <p:grpSpPr bwMode="auto">
            <a:xfrm>
              <a:off x="4640" y="2275"/>
              <a:ext cx="496" cy="365"/>
              <a:chOff x="1536" y="1488"/>
              <a:chExt cx="496" cy="365"/>
            </a:xfrm>
          </p:grpSpPr>
          <p:sp>
            <p:nvSpPr>
              <p:cNvPr id="288823" name="Line 42"/>
              <p:cNvSpPr>
                <a:spLocks noChangeShapeType="1"/>
              </p:cNvSpPr>
              <p:nvPr/>
            </p:nvSpPr>
            <p:spPr bwMode="auto">
              <a:xfrm>
                <a:off x="1584" y="1536"/>
                <a:ext cx="384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4" name="Rectangle 43"/>
              <p:cNvSpPr>
                <a:spLocks noChangeArrowheads="1"/>
              </p:cNvSpPr>
              <p:nvPr/>
            </p:nvSpPr>
            <p:spPr bwMode="auto">
              <a:xfrm>
                <a:off x="1536" y="1488"/>
                <a:ext cx="496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</p:grpSp>
      <p:grpSp>
        <p:nvGrpSpPr>
          <p:cNvPr id="9" name="Group 51"/>
          <p:cNvGrpSpPr>
            <a:grpSpLocks/>
          </p:cNvGrpSpPr>
          <p:nvPr/>
        </p:nvGrpSpPr>
        <p:grpSpPr bwMode="auto">
          <a:xfrm>
            <a:off x="2565400" y="2971800"/>
            <a:ext cx="711200" cy="579438"/>
            <a:chOff x="1584" y="1488"/>
            <a:chExt cx="448" cy="365"/>
          </a:xfrm>
        </p:grpSpPr>
        <p:sp>
          <p:nvSpPr>
            <p:cNvPr id="288816" name="Line 52"/>
            <p:cNvSpPr>
              <a:spLocks noChangeShapeType="1"/>
            </p:cNvSpPr>
            <p:nvPr/>
          </p:nvSpPr>
          <p:spPr bwMode="auto">
            <a:xfrm>
              <a:off x="1584" y="1536"/>
              <a:ext cx="384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17" name="Rectangle 53"/>
            <p:cNvSpPr>
              <a:spLocks noChangeArrowheads="1"/>
            </p:cNvSpPr>
            <p:nvPr/>
          </p:nvSpPr>
          <p:spPr bwMode="auto">
            <a:xfrm>
              <a:off x="1593" y="1488"/>
              <a:ext cx="43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i</a:t>
              </a:r>
              <a:r>
                <a:rPr lang="en-US" altLang="en-US" baseline="30000">
                  <a:solidFill>
                    <a:schemeClr val="accent2"/>
                  </a:solidFill>
                </a:rPr>
                <a:t>100</a:t>
              </a:r>
            </a:p>
          </p:txBody>
        </p:sp>
      </p:grpSp>
      <p:grpSp>
        <p:nvGrpSpPr>
          <p:cNvPr id="10" name="Group 55"/>
          <p:cNvGrpSpPr>
            <a:grpSpLocks/>
          </p:cNvGrpSpPr>
          <p:nvPr/>
        </p:nvGrpSpPr>
        <p:grpSpPr bwMode="auto">
          <a:xfrm>
            <a:off x="5384800" y="5486400"/>
            <a:ext cx="787400" cy="579438"/>
            <a:chOff x="1536" y="1488"/>
            <a:chExt cx="496" cy="365"/>
          </a:xfrm>
        </p:grpSpPr>
        <p:sp>
          <p:nvSpPr>
            <p:cNvPr id="288814" name="Line 56"/>
            <p:cNvSpPr>
              <a:spLocks noChangeShapeType="1"/>
            </p:cNvSpPr>
            <p:nvPr/>
          </p:nvSpPr>
          <p:spPr bwMode="auto">
            <a:xfrm>
              <a:off x="1584" y="1536"/>
              <a:ext cx="384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15" name="Rectangle 57"/>
            <p:cNvSpPr>
              <a:spLocks noChangeArrowheads="1"/>
            </p:cNvSpPr>
            <p:nvPr/>
          </p:nvSpPr>
          <p:spPr bwMode="auto">
            <a:xfrm>
              <a:off x="1536" y="1488"/>
              <a:ext cx="49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n</a:t>
              </a:r>
              <a:r>
                <a:rPr lang="en-US" altLang="en-US" baseline="30000">
                  <a:solidFill>
                    <a:schemeClr val="accent2"/>
                  </a:solidFill>
                </a:rPr>
                <a:t>100</a:t>
              </a:r>
            </a:p>
          </p:txBody>
        </p:sp>
      </p:grpSp>
      <p:sp>
        <p:nvSpPr>
          <p:cNvPr id="499774" name="Rectangle 62"/>
          <p:cNvSpPr>
            <a:spLocks noChangeArrowheads="1"/>
          </p:cNvSpPr>
          <p:nvPr/>
        </p:nvSpPr>
        <p:spPr bwMode="auto">
          <a:xfrm>
            <a:off x="3276600" y="2590800"/>
            <a:ext cx="760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+ i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</a:p>
        </p:txBody>
      </p:sp>
      <p:grpSp>
        <p:nvGrpSpPr>
          <p:cNvPr id="11" name="Group 84"/>
          <p:cNvGrpSpPr>
            <a:grpSpLocks/>
          </p:cNvGrpSpPr>
          <p:nvPr/>
        </p:nvGrpSpPr>
        <p:grpSpPr bwMode="auto">
          <a:xfrm>
            <a:off x="2501900" y="4252913"/>
            <a:ext cx="5575300" cy="700087"/>
            <a:chOff x="1576" y="2439"/>
            <a:chExt cx="3512" cy="441"/>
          </a:xfrm>
        </p:grpSpPr>
        <p:sp>
          <p:nvSpPr>
            <p:cNvPr id="288809" name="Rectangle 63"/>
            <p:cNvSpPr>
              <a:spLocks noChangeArrowheads="1"/>
            </p:cNvSpPr>
            <p:nvPr/>
          </p:nvSpPr>
          <p:spPr bwMode="auto">
            <a:xfrm>
              <a:off x="1576" y="2515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+ 1</a:t>
              </a:r>
              <a:r>
                <a:rPr lang="en-US" altLang="en-US" baseline="30000">
                  <a:solidFill>
                    <a:schemeClr val="accent2"/>
                  </a:solidFill>
                </a:rPr>
                <a:t>3</a:t>
              </a:r>
            </a:p>
          </p:txBody>
        </p:sp>
        <p:sp>
          <p:nvSpPr>
            <p:cNvPr id="288810" name="Rectangle 64"/>
            <p:cNvSpPr>
              <a:spLocks noChangeArrowheads="1"/>
            </p:cNvSpPr>
            <p:nvPr/>
          </p:nvSpPr>
          <p:spPr bwMode="auto">
            <a:xfrm>
              <a:off x="2200" y="2496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+ 2</a:t>
              </a:r>
              <a:r>
                <a:rPr lang="en-US" altLang="en-US" baseline="30000">
                  <a:solidFill>
                    <a:schemeClr val="accent2"/>
                  </a:solidFill>
                </a:rPr>
                <a:t>3</a:t>
              </a:r>
            </a:p>
          </p:txBody>
        </p:sp>
        <p:sp>
          <p:nvSpPr>
            <p:cNvPr id="288811" name="Rectangle 65"/>
            <p:cNvSpPr>
              <a:spLocks noChangeArrowheads="1"/>
            </p:cNvSpPr>
            <p:nvPr/>
          </p:nvSpPr>
          <p:spPr bwMode="auto">
            <a:xfrm>
              <a:off x="2824" y="2477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+ 3</a:t>
              </a:r>
              <a:r>
                <a:rPr lang="en-US" altLang="en-US" baseline="30000">
                  <a:solidFill>
                    <a:schemeClr val="accent2"/>
                  </a:solidFill>
                </a:rPr>
                <a:t>3</a:t>
              </a:r>
            </a:p>
          </p:txBody>
        </p:sp>
        <p:sp>
          <p:nvSpPr>
            <p:cNvPr id="288812" name="Rectangle 66"/>
            <p:cNvSpPr>
              <a:spLocks noChangeArrowheads="1"/>
            </p:cNvSpPr>
            <p:nvPr/>
          </p:nvSpPr>
          <p:spPr bwMode="auto">
            <a:xfrm>
              <a:off x="3448" y="2458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+ 4</a:t>
              </a:r>
              <a:r>
                <a:rPr lang="en-US" altLang="en-US" baseline="30000">
                  <a:solidFill>
                    <a:schemeClr val="accent2"/>
                  </a:solidFill>
                </a:rPr>
                <a:t>3</a:t>
              </a:r>
            </a:p>
          </p:txBody>
        </p:sp>
        <p:sp>
          <p:nvSpPr>
            <p:cNvPr id="288813" name="Rectangle 67"/>
            <p:cNvSpPr>
              <a:spLocks noChangeArrowheads="1"/>
            </p:cNvSpPr>
            <p:nvPr/>
          </p:nvSpPr>
          <p:spPr bwMode="auto">
            <a:xfrm>
              <a:off x="4552" y="2439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+ n</a:t>
              </a:r>
              <a:r>
                <a:rPr lang="en-US" altLang="en-US" baseline="30000">
                  <a:solidFill>
                    <a:schemeClr val="accent2"/>
                  </a:solidFill>
                </a:rPr>
                <a:t>3</a:t>
              </a:r>
            </a:p>
          </p:txBody>
        </p:sp>
      </p:grpSp>
      <p:sp>
        <p:nvSpPr>
          <p:cNvPr id="499790" name="Rectangle 78"/>
          <p:cNvSpPr>
            <a:spLocks noChangeArrowheads="1"/>
          </p:cNvSpPr>
          <p:nvPr/>
        </p:nvSpPr>
        <p:spPr bwMode="auto">
          <a:xfrm>
            <a:off x="3187700" y="5897563"/>
            <a:ext cx="850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+ n</a:t>
            </a:r>
            <a:r>
              <a:rPr lang="en-US" altLang="en-US" baseline="30000">
                <a:solidFill>
                  <a:schemeClr val="accent2"/>
                </a:solidFill>
              </a:rPr>
              <a:t>4</a:t>
            </a:r>
          </a:p>
        </p:txBody>
      </p:sp>
      <p:grpSp>
        <p:nvGrpSpPr>
          <p:cNvPr id="12" name="Group 100"/>
          <p:cNvGrpSpPr>
            <a:grpSpLocks/>
          </p:cNvGrpSpPr>
          <p:nvPr/>
        </p:nvGrpSpPr>
        <p:grpSpPr bwMode="auto">
          <a:xfrm>
            <a:off x="3962400" y="3429000"/>
            <a:ext cx="5230813" cy="3429000"/>
            <a:chOff x="2496" y="2160"/>
            <a:chExt cx="3295" cy="2160"/>
          </a:xfrm>
        </p:grpSpPr>
        <p:sp>
          <p:nvSpPr>
            <p:cNvPr id="288806" name="Rectangle 23"/>
            <p:cNvSpPr>
              <a:spLocks noChangeArrowheads="1"/>
            </p:cNvSpPr>
            <p:nvPr/>
          </p:nvSpPr>
          <p:spPr bwMode="auto">
            <a:xfrm>
              <a:off x="2496" y="3955"/>
              <a:ext cx="329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/>
                <a:t>Dominated by the largest term.</a:t>
              </a:r>
              <a:endParaRPr lang="en-US" altLang="en-US"/>
            </a:p>
          </p:txBody>
        </p:sp>
        <p:sp>
          <p:nvSpPr>
            <p:cNvPr id="288807" name="Rectangle 24"/>
            <p:cNvSpPr>
              <a:spLocks noChangeArrowheads="1"/>
            </p:cNvSpPr>
            <p:nvPr/>
          </p:nvSpPr>
          <p:spPr bwMode="auto">
            <a:xfrm>
              <a:off x="4359" y="3216"/>
              <a:ext cx="100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= θ(f(n))</a:t>
              </a:r>
              <a:endParaRPr lang="en-US" altLang="en-US">
                <a:solidFill>
                  <a:schemeClr val="accent2"/>
                </a:solidFill>
              </a:endParaRPr>
            </a:p>
          </p:txBody>
        </p:sp>
        <p:sp>
          <p:nvSpPr>
            <p:cNvPr id="288808" name="Oval 81"/>
            <p:cNvSpPr>
              <a:spLocks noChangeArrowheads="1"/>
            </p:cNvSpPr>
            <p:nvPr/>
          </p:nvSpPr>
          <p:spPr bwMode="auto">
            <a:xfrm>
              <a:off x="4464" y="2160"/>
              <a:ext cx="960" cy="1632"/>
            </a:xfrm>
            <a:prstGeom prst="ellipse">
              <a:avLst/>
            </a:prstGeom>
            <a:noFill/>
            <a:ln w="127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288784" name="Rectangle 86"/>
          <p:cNvSpPr>
            <a:spLocks noChangeArrowheads="1"/>
          </p:cNvSpPr>
          <p:nvPr/>
        </p:nvSpPr>
        <p:spPr bwMode="auto">
          <a:xfrm>
            <a:off x="1371600" y="1371600"/>
            <a:ext cx="1966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f(n) =     </a:t>
            </a:r>
            <a:r>
              <a:rPr lang="en-CA" altLang="en-US">
                <a:solidFill>
                  <a:schemeClr val="accent2"/>
                </a:solidFill>
              </a:rPr>
              <a:t>2</a:t>
            </a:r>
            <a:r>
              <a:rPr lang="en-CA" altLang="en-US" baseline="30000">
                <a:solidFill>
                  <a:schemeClr val="accent2"/>
                </a:solidFill>
              </a:rPr>
              <a:t>n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99799" name="Rectangle 87"/>
          <p:cNvSpPr>
            <a:spLocks noChangeArrowheads="1"/>
          </p:cNvSpPr>
          <p:nvPr/>
        </p:nvSpPr>
        <p:spPr bwMode="auto">
          <a:xfrm>
            <a:off x="2471738" y="1371600"/>
            <a:ext cx="5000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8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endParaRPr lang="en-CA" altLang="en-US">
              <a:solidFill>
                <a:schemeClr val="accent2"/>
              </a:solidFill>
            </a:endParaRPr>
          </a:p>
        </p:txBody>
      </p:sp>
      <p:grpSp>
        <p:nvGrpSpPr>
          <p:cNvPr id="13" name="Group 88"/>
          <p:cNvGrpSpPr>
            <a:grpSpLocks/>
          </p:cNvGrpSpPr>
          <p:nvPr/>
        </p:nvGrpSpPr>
        <p:grpSpPr bwMode="auto">
          <a:xfrm>
            <a:off x="2489200" y="1828800"/>
            <a:ext cx="787400" cy="579438"/>
            <a:chOff x="1536" y="1488"/>
            <a:chExt cx="496" cy="365"/>
          </a:xfrm>
        </p:grpSpPr>
        <p:sp>
          <p:nvSpPr>
            <p:cNvPr id="288804" name="Line 89"/>
            <p:cNvSpPr>
              <a:spLocks noChangeShapeType="1"/>
            </p:cNvSpPr>
            <p:nvPr/>
          </p:nvSpPr>
          <p:spPr bwMode="auto">
            <a:xfrm>
              <a:off x="1584" y="1536"/>
              <a:ext cx="384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05" name="Rectangle 90"/>
            <p:cNvSpPr>
              <a:spLocks noChangeArrowheads="1"/>
            </p:cNvSpPr>
            <p:nvPr/>
          </p:nvSpPr>
          <p:spPr bwMode="auto">
            <a:xfrm>
              <a:off x="1536" y="1488"/>
              <a:ext cx="49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n</a:t>
              </a:r>
              <a:r>
                <a:rPr lang="en-US" altLang="en-US" baseline="30000">
                  <a:solidFill>
                    <a:schemeClr val="accent2"/>
                  </a:solidFill>
                </a:rPr>
                <a:t>100</a:t>
              </a:r>
            </a:p>
          </p:txBody>
        </p:sp>
      </p:grpSp>
      <p:sp>
        <p:nvSpPr>
          <p:cNvPr id="499803" name="Rectangle 91"/>
          <p:cNvSpPr>
            <a:spLocks noChangeArrowheads="1"/>
          </p:cNvSpPr>
          <p:nvPr/>
        </p:nvSpPr>
        <p:spPr bwMode="auto">
          <a:xfrm>
            <a:off x="3186113" y="1447800"/>
            <a:ext cx="8509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+ 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</a:p>
        </p:txBody>
      </p:sp>
      <p:sp>
        <p:nvSpPr>
          <p:cNvPr id="288788" name="Rectangle 92"/>
          <p:cNvSpPr>
            <a:spLocks noChangeArrowheads="1"/>
          </p:cNvSpPr>
          <p:nvPr/>
        </p:nvSpPr>
        <p:spPr bwMode="auto">
          <a:xfrm>
            <a:off x="4114800" y="1447800"/>
            <a:ext cx="14843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θ( 2</a:t>
            </a:r>
            <a:r>
              <a:rPr lang="en-CA" altLang="en-US" baseline="30000">
                <a:solidFill>
                  <a:schemeClr val="accent2"/>
                </a:solidFill>
              </a:rPr>
              <a:t>n 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endParaRPr lang="en-US" altLang="en-US">
              <a:solidFill>
                <a:schemeClr val="accent2"/>
              </a:solidFill>
            </a:endParaRPr>
          </a:p>
        </p:txBody>
      </p:sp>
      <p:grpSp>
        <p:nvGrpSpPr>
          <p:cNvPr id="14" name="Group 93"/>
          <p:cNvGrpSpPr>
            <a:grpSpLocks/>
          </p:cNvGrpSpPr>
          <p:nvPr/>
        </p:nvGrpSpPr>
        <p:grpSpPr bwMode="auto">
          <a:xfrm>
            <a:off x="4735513" y="1828800"/>
            <a:ext cx="787400" cy="579438"/>
            <a:chOff x="1536" y="1488"/>
            <a:chExt cx="496" cy="365"/>
          </a:xfrm>
        </p:grpSpPr>
        <p:sp>
          <p:nvSpPr>
            <p:cNvPr id="288802" name="Line 94"/>
            <p:cNvSpPr>
              <a:spLocks noChangeShapeType="1"/>
            </p:cNvSpPr>
            <p:nvPr/>
          </p:nvSpPr>
          <p:spPr bwMode="auto">
            <a:xfrm>
              <a:off x="1584" y="1536"/>
              <a:ext cx="384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03" name="Rectangle 95"/>
            <p:cNvSpPr>
              <a:spLocks noChangeArrowheads="1"/>
            </p:cNvSpPr>
            <p:nvPr/>
          </p:nvSpPr>
          <p:spPr bwMode="auto">
            <a:xfrm>
              <a:off x="1536" y="1488"/>
              <a:ext cx="49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n</a:t>
              </a:r>
              <a:r>
                <a:rPr lang="en-US" altLang="en-US" baseline="30000">
                  <a:solidFill>
                    <a:schemeClr val="accent2"/>
                  </a:solidFill>
                </a:rPr>
                <a:t>100</a:t>
              </a:r>
            </a:p>
          </p:txBody>
        </p:sp>
      </p:grpSp>
      <p:grpSp>
        <p:nvGrpSpPr>
          <p:cNvPr id="288790" name="Group 97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8800" name="Rectangle 98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8801" name="Rectangle 99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grpSp>
        <p:nvGrpSpPr>
          <p:cNvPr id="16" name="Group 103"/>
          <p:cNvGrpSpPr>
            <a:grpSpLocks/>
          </p:cNvGrpSpPr>
          <p:nvPr/>
        </p:nvGrpSpPr>
        <p:grpSpPr bwMode="auto">
          <a:xfrm>
            <a:off x="2133600" y="5135563"/>
            <a:ext cx="2057400" cy="1006475"/>
            <a:chOff x="1344" y="3235"/>
            <a:chExt cx="1296" cy="634"/>
          </a:xfrm>
        </p:grpSpPr>
        <p:grpSp>
          <p:nvGrpSpPr>
            <p:cNvPr id="288796" name="Group 61"/>
            <p:cNvGrpSpPr>
              <a:grpSpLocks/>
            </p:cNvGrpSpPr>
            <p:nvPr/>
          </p:nvGrpSpPr>
          <p:grpSpPr bwMode="auto">
            <a:xfrm>
              <a:off x="1584" y="3504"/>
              <a:ext cx="1056" cy="365"/>
              <a:chOff x="1584" y="3072"/>
              <a:chExt cx="1056" cy="365"/>
            </a:xfrm>
          </p:grpSpPr>
          <p:sp>
            <p:nvSpPr>
              <p:cNvPr id="288798" name="Line 59"/>
              <p:cNvSpPr>
                <a:spLocks noChangeShapeType="1"/>
              </p:cNvSpPr>
              <p:nvPr/>
            </p:nvSpPr>
            <p:spPr bwMode="auto">
              <a:xfrm>
                <a:off x="1584" y="3120"/>
                <a:ext cx="1056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9" name="Rectangle 60"/>
              <p:cNvSpPr>
                <a:spLocks noChangeArrowheads="1"/>
              </p:cNvSpPr>
              <p:nvPr/>
            </p:nvSpPr>
            <p:spPr bwMode="auto">
              <a:xfrm>
                <a:off x="1872" y="3072"/>
                <a:ext cx="496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  <p:sp useBgFill="1">
          <p:nvSpPr>
            <p:cNvPr id="288797" name="Rectangle 102"/>
            <p:cNvSpPr>
              <a:spLocks noChangeArrowheads="1"/>
            </p:cNvSpPr>
            <p:nvPr/>
          </p:nvSpPr>
          <p:spPr bwMode="auto">
            <a:xfrm>
              <a:off x="1344" y="3235"/>
              <a:ext cx="257" cy="365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≈</a:t>
              </a:r>
              <a:endParaRPr lang="en-US" alt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499816" name="Freeform 104"/>
          <p:cNvSpPr>
            <a:spLocks/>
          </p:cNvSpPr>
          <p:nvPr/>
        </p:nvSpPr>
        <p:spPr bwMode="auto">
          <a:xfrm>
            <a:off x="7696200" y="533400"/>
            <a:ext cx="220663" cy="338138"/>
          </a:xfrm>
          <a:custGeom>
            <a:avLst/>
            <a:gdLst>
              <a:gd name="T0" fmla="*/ 0 w 139"/>
              <a:gd name="T1" fmla="*/ 239415992 h 213"/>
              <a:gd name="T2" fmla="*/ 90725831 w 139"/>
              <a:gd name="T3" fmla="*/ 536794869 h 213"/>
              <a:gd name="T4" fmla="*/ 350303306 w 139"/>
              <a:gd name="T5" fmla="*/ 0 h 213"/>
              <a:gd name="T6" fmla="*/ 0 60000 65536"/>
              <a:gd name="T7" fmla="*/ 0 60000 65536"/>
              <a:gd name="T8" fmla="*/ 0 60000 65536"/>
              <a:gd name="T9" fmla="*/ 0 w 139"/>
              <a:gd name="T10" fmla="*/ 0 h 213"/>
              <a:gd name="T11" fmla="*/ 139 w 139"/>
              <a:gd name="T12" fmla="*/ 213 h 2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9820" name="Freeform 108"/>
          <p:cNvSpPr>
            <a:spLocks/>
          </p:cNvSpPr>
          <p:nvPr/>
        </p:nvSpPr>
        <p:spPr bwMode="auto">
          <a:xfrm>
            <a:off x="7924800" y="533400"/>
            <a:ext cx="220663" cy="338138"/>
          </a:xfrm>
          <a:custGeom>
            <a:avLst/>
            <a:gdLst>
              <a:gd name="T0" fmla="*/ 0 w 139"/>
              <a:gd name="T1" fmla="*/ 239415992 h 213"/>
              <a:gd name="T2" fmla="*/ 90725831 w 139"/>
              <a:gd name="T3" fmla="*/ 536794869 h 213"/>
              <a:gd name="T4" fmla="*/ 350303306 w 139"/>
              <a:gd name="T5" fmla="*/ 0 h 213"/>
              <a:gd name="T6" fmla="*/ 0 60000 65536"/>
              <a:gd name="T7" fmla="*/ 0 60000 65536"/>
              <a:gd name="T8" fmla="*/ 0 60000 65536"/>
              <a:gd name="T9" fmla="*/ 0 w 139"/>
              <a:gd name="T10" fmla="*/ 0 h 213"/>
              <a:gd name="T11" fmla="*/ 139 w 139"/>
              <a:gd name="T12" fmla="*/ 213 h 2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9821" name="Freeform 109"/>
          <p:cNvSpPr>
            <a:spLocks/>
          </p:cNvSpPr>
          <p:nvPr/>
        </p:nvSpPr>
        <p:spPr bwMode="auto">
          <a:xfrm>
            <a:off x="8153400" y="533400"/>
            <a:ext cx="220663" cy="338138"/>
          </a:xfrm>
          <a:custGeom>
            <a:avLst/>
            <a:gdLst>
              <a:gd name="T0" fmla="*/ 0 w 139"/>
              <a:gd name="T1" fmla="*/ 239415992 h 213"/>
              <a:gd name="T2" fmla="*/ 90725831 w 139"/>
              <a:gd name="T3" fmla="*/ 536794869 h 213"/>
              <a:gd name="T4" fmla="*/ 350303306 w 139"/>
              <a:gd name="T5" fmla="*/ 0 h 213"/>
              <a:gd name="T6" fmla="*/ 0 60000 65536"/>
              <a:gd name="T7" fmla="*/ 0 60000 65536"/>
              <a:gd name="T8" fmla="*/ 0 60000 65536"/>
              <a:gd name="T9" fmla="*/ 0 w 139"/>
              <a:gd name="T10" fmla="*/ 0 h 213"/>
              <a:gd name="T11" fmla="*/ 139 w 139"/>
              <a:gd name="T12" fmla="*/ 213 h 2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9822" name="Freeform 110"/>
          <p:cNvSpPr>
            <a:spLocks/>
          </p:cNvSpPr>
          <p:nvPr/>
        </p:nvSpPr>
        <p:spPr bwMode="auto">
          <a:xfrm>
            <a:off x="8382000" y="533400"/>
            <a:ext cx="220663" cy="338138"/>
          </a:xfrm>
          <a:custGeom>
            <a:avLst/>
            <a:gdLst>
              <a:gd name="T0" fmla="*/ 0 w 139"/>
              <a:gd name="T1" fmla="*/ 239415992 h 213"/>
              <a:gd name="T2" fmla="*/ 90725831 w 139"/>
              <a:gd name="T3" fmla="*/ 536794869 h 213"/>
              <a:gd name="T4" fmla="*/ 350303306 w 139"/>
              <a:gd name="T5" fmla="*/ 0 h 213"/>
              <a:gd name="T6" fmla="*/ 0 60000 65536"/>
              <a:gd name="T7" fmla="*/ 0 60000 65536"/>
              <a:gd name="T8" fmla="*/ 0 60000 65536"/>
              <a:gd name="T9" fmla="*/ 0 w 139"/>
              <a:gd name="T10" fmla="*/ 0 h 213"/>
              <a:gd name="T11" fmla="*/ 139 w 139"/>
              <a:gd name="T12" fmla="*/ 213 h 2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9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98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9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9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9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9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97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97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9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9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9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9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99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99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99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99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99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99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99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998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9738" grpId="0" autoUpdateAnimBg="0"/>
      <p:bldP spid="499762" grpId="0" autoUpdateAnimBg="0"/>
      <p:bldP spid="499774" grpId="0" autoUpdateAnimBg="0"/>
      <p:bldP spid="499790" grpId="0" autoUpdateAnimBg="0"/>
      <p:bldP spid="499799" grpId="0" autoUpdateAnimBg="0"/>
      <p:bldP spid="499803" grpId="0" autoUpdateAnimBg="0"/>
      <p:bldP spid="499816" grpId="0" animBg="1"/>
      <p:bldP spid="499820" grpId="0" animBg="1"/>
      <p:bldP spid="499821" grpId="0" animBg="1"/>
      <p:bldP spid="499822" grpId="0" animBg="1"/>
    </p:bld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794" name="Group 2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89847" name="Rectangle 3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89848" name="Rectangle 4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grpSp>
        <p:nvGrpSpPr>
          <p:cNvPr id="289795" name="Group 5"/>
          <p:cNvGrpSpPr>
            <a:grpSpLocks/>
          </p:cNvGrpSpPr>
          <p:nvPr/>
        </p:nvGrpSpPr>
        <p:grpSpPr bwMode="auto">
          <a:xfrm>
            <a:off x="671513" y="1503363"/>
            <a:ext cx="1966912" cy="1036637"/>
            <a:chOff x="864" y="864"/>
            <a:chExt cx="1239" cy="653"/>
          </a:xfrm>
        </p:grpSpPr>
        <p:sp>
          <p:nvSpPr>
            <p:cNvPr id="289842" name="Rectangle 6"/>
            <p:cNvSpPr>
              <a:spLocks noChangeArrowheads="1"/>
            </p:cNvSpPr>
            <p:nvPr/>
          </p:nvSpPr>
          <p:spPr bwMode="auto">
            <a:xfrm>
              <a:off x="864" y="864"/>
              <a:ext cx="123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f(n) =     </a:t>
              </a:r>
              <a:r>
                <a:rPr lang="en-CA" altLang="en-US">
                  <a:solidFill>
                    <a:schemeClr val="accent2"/>
                  </a:solidFill>
                </a:rPr>
                <a:t>2</a:t>
              </a:r>
              <a:r>
                <a:rPr lang="en-CA" altLang="en-US" baseline="30000">
                  <a:solidFill>
                    <a:schemeClr val="accent2"/>
                  </a:solidFill>
                </a:rPr>
                <a:t>n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289843" name="Rectangle 7"/>
            <p:cNvSpPr>
              <a:spLocks noChangeArrowheads="1"/>
            </p:cNvSpPr>
            <p:nvPr/>
          </p:nvSpPr>
          <p:spPr bwMode="auto">
            <a:xfrm>
              <a:off x="1557" y="864"/>
              <a:ext cx="3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grpSp>
          <p:nvGrpSpPr>
            <p:cNvPr id="289844" name="Group 8"/>
            <p:cNvGrpSpPr>
              <a:grpSpLocks/>
            </p:cNvGrpSpPr>
            <p:nvPr/>
          </p:nvGrpSpPr>
          <p:grpSpPr bwMode="auto">
            <a:xfrm>
              <a:off x="1568" y="1152"/>
              <a:ext cx="496" cy="365"/>
              <a:chOff x="1536" y="1488"/>
              <a:chExt cx="496" cy="365"/>
            </a:xfrm>
          </p:grpSpPr>
          <p:sp>
            <p:nvSpPr>
              <p:cNvPr id="289845" name="Line 9"/>
              <p:cNvSpPr>
                <a:spLocks noChangeShapeType="1"/>
              </p:cNvSpPr>
              <p:nvPr/>
            </p:nvSpPr>
            <p:spPr bwMode="auto">
              <a:xfrm>
                <a:off x="1584" y="1536"/>
                <a:ext cx="384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6" name="Rectangle 10"/>
              <p:cNvSpPr>
                <a:spLocks noChangeArrowheads="1"/>
              </p:cNvSpPr>
              <p:nvPr/>
            </p:nvSpPr>
            <p:spPr bwMode="auto">
              <a:xfrm>
                <a:off x="1536" y="1488"/>
                <a:ext cx="496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</p:grpSp>
      <p:grpSp>
        <p:nvGrpSpPr>
          <p:cNvPr id="289796" name="Group 11"/>
          <p:cNvGrpSpPr>
            <a:grpSpLocks/>
          </p:cNvGrpSpPr>
          <p:nvPr/>
        </p:nvGrpSpPr>
        <p:grpSpPr bwMode="auto">
          <a:xfrm>
            <a:off x="3730625" y="1579563"/>
            <a:ext cx="4281488" cy="579437"/>
            <a:chOff x="2752" y="912"/>
            <a:chExt cx="2697" cy="365"/>
          </a:xfrm>
        </p:grpSpPr>
        <p:sp>
          <p:nvSpPr>
            <p:cNvPr id="289839" name="Rectangle 12"/>
            <p:cNvSpPr>
              <a:spLocks noChangeArrowheads="1"/>
            </p:cNvSpPr>
            <p:nvPr/>
          </p:nvSpPr>
          <p:spPr bwMode="auto">
            <a:xfrm>
              <a:off x="3456" y="912"/>
              <a:ext cx="114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∑</a:t>
              </a:r>
              <a:r>
                <a:rPr lang="en-CA" altLang="en-US" baseline="-25000">
                  <a:solidFill>
                    <a:schemeClr val="accent2"/>
                  </a:solidFill>
                </a:rPr>
                <a:t>i=1..n</a:t>
              </a:r>
              <a:r>
                <a:rPr lang="en-US" altLang="en-US">
                  <a:solidFill>
                    <a:schemeClr val="accent2"/>
                  </a:solidFill>
                </a:rPr>
                <a:t>  f(i)</a:t>
              </a:r>
              <a:endParaRPr lang="en-CA" altLang="en-US" baseline="30000">
                <a:solidFill>
                  <a:schemeClr val="accent2"/>
                </a:solidFill>
              </a:endParaRPr>
            </a:p>
          </p:txBody>
        </p:sp>
        <p:sp>
          <p:nvSpPr>
            <p:cNvPr id="289840" name="Rectangle 13"/>
            <p:cNvSpPr>
              <a:spLocks noChangeArrowheads="1"/>
            </p:cNvSpPr>
            <p:nvPr/>
          </p:nvSpPr>
          <p:spPr bwMode="auto">
            <a:xfrm>
              <a:off x="2752" y="912"/>
              <a:ext cx="70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f(n) 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</a:t>
              </a:r>
              <a:endParaRPr lang="en-US" altLang="en-US">
                <a:solidFill>
                  <a:schemeClr val="accent2"/>
                </a:solidFill>
                <a:latin typeface="Symbol" pitchFamily="18" charset="2"/>
              </a:endParaRPr>
            </a:p>
          </p:txBody>
        </p:sp>
        <p:sp>
          <p:nvSpPr>
            <p:cNvPr id="289841" name="Rectangle 14"/>
            <p:cNvSpPr>
              <a:spLocks noChangeArrowheads="1"/>
            </p:cNvSpPr>
            <p:nvPr/>
          </p:nvSpPr>
          <p:spPr bwMode="auto">
            <a:xfrm>
              <a:off x="4560" y="912"/>
              <a:ext cx="88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c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r>
                <a:rPr lang="en-US" altLang="en-US">
                  <a:solidFill>
                    <a:schemeClr val="accent2"/>
                  </a:solidFill>
                </a:rPr>
                <a:t>f(n)</a:t>
              </a:r>
            </a:p>
          </p:txBody>
        </p:sp>
      </p:grpSp>
      <p:sp>
        <p:nvSpPr>
          <p:cNvPr id="584719" name="Rectangle 15"/>
          <p:cNvSpPr>
            <a:spLocks noChangeArrowheads="1"/>
          </p:cNvSpPr>
          <p:nvPr/>
        </p:nvSpPr>
        <p:spPr bwMode="auto">
          <a:xfrm>
            <a:off x="5991225" y="2036763"/>
            <a:ext cx="21320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f(i) 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£ </a:t>
            </a:r>
            <a:r>
              <a:rPr lang="en-CA" altLang="en-US">
                <a:solidFill>
                  <a:schemeClr val="hlink"/>
                </a:solidFill>
                <a:latin typeface="Symbol" pitchFamily="18" charset="2"/>
              </a:rPr>
              <a:t>?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f(n)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>
        <p:nvSpPr>
          <p:cNvPr id="584720" name="Rectangle 16"/>
          <p:cNvSpPr>
            <a:spLocks noChangeArrowheads="1"/>
          </p:cNvSpPr>
          <p:nvPr/>
        </p:nvSpPr>
        <p:spPr bwMode="auto">
          <a:xfrm>
            <a:off x="5991225" y="2540000"/>
            <a:ext cx="2419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f(i) 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£ </a:t>
            </a:r>
            <a:r>
              <a:rPr lang="en-CA" altLang="en-US">
                <a:solidFill>
                  <a:schemeClr val="hlink"/>
                </a:solidFill>
                <a:latin typeface="Symbol" pitchFamily="18" charset="2"/>
              </a:rPr>
              <a:t>?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f(i</a:t>
            </a:r>
            <a:r>
              <a:rPr lang="en-US" altLang="en-US" sz="2800">
                <a:solidFill>
                  <a:schemeClr val="accent2"/>
                </a:solidFill>
              </a:rPr>
              <a:t>+1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grpSp>
        <p:nvGrpSpPr>
          <p:cNvPr id="6" name="Group 17"/>
          <p:cNvGrpSpPr>
            <a:grpSpLocks/>
          </p:cNvGrpSpPr>
          <p:nvPr/>
        </p:nvGrpSpPr>
        <p:grpSpPr bwMode="auto">
          <a:xfrm>
            <a:off x="4178300" y="1143000"/>
            <a:ext cx="3168650" cy="579438"/>
            <a:chOff x="3034" y="720"/>
            <a:chExt cx="1996" cy="365"/>
          </a:xfrm>
        </p:grpSpPr>
        <p:sp>
          <p:nvSpPr>
            <p:cNvPr id="289837" name="Text Box 18"/>
            <p:cNvSpPr txBox="1">
              <a:spLocks noChangeArrowheads="1"/>
            </p:cNvSpPr>
            <p:nvPr/>
          </p:nvSpPr>
          <p:spPr bwMode="auto">
            <a:xfrm>
              <a:off x="3034" y="720"/>
              <a:ext cx="6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Easy</a:t>
              </a:r>
            </a:p>
          </p:txBody>
        </p:sp>
        <p:sp>
          <p:nvSpPr>
            <p:cNvPr id="289838" name="Text Box 19"/>
            <p:cNvSpPr txBox="1">
              <a:spLocks noChangeArrowheads="1"/>
            </p:cNvSpPr>
            <p:nvPr/>
          </p:nvSpPr>
          <p:spPr bwMode="auto">
            <a:xfrm>
              <a:off x="4402" y="720"/>
              <a:ext cx="62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Hard</a:t>
              </a:r>
            </a:p>
          </p:txBody>
        </p:sp>
      </p:grpSp>
      <p:grpSp>
        <p:nvGrpSpPr>
          <p:cNvPr id="7" name="Group 27"/>
          <p:cNvGrpSpPr>
            <a:grpSpLocks/>
          </p:cNvGrpSpPr>
          <p:nvPr/>
        </p:nvGrpSpPr>
        <p:grpSpPr bwMode="auto">
          <a:xfrm>
            <a:off x="2889250" y="5059363"/>
            <a:ext cx="2520950" cy="1112837"/>
            <a:chOff x="3548" y="1776"/>
            <a:chExt cx="1588" cy="701"/>
          </a:xfrm>
        </p:grpSpPr>
        <p:sp>
          <p:nvSpPr>
            <p:cNvPr id="289832" name="Rectangle 28"/>
            <p:cNvSpPr>
              <a:spLocks noChangeArrowheads="1"/>
            </p:cNvSpPr>
            <p:nvPr/>
          </p:nvSpPr>
          <p:spPr bwMode="auto">
            <a:xfrm>
              <a:off x="4879" y="1938"/>
              <a:ext cx="25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³</a:t>
              </a:r>
              <a:endParaRPr lang="en-US" altLang="en-US" baseline="30000">
                <a:solidFill>
                  <a:schemeClr val="accent2"/>
                </a:solidFill>
                <a:latin typeface="Symbol" pitchFamily="18" charset="2"/>
              </a:endParaRPr>
            </a:p>
          </p:txBody>
        </p:sp>
        <p:sp>
          <p:nvSpPr>
            <p:cNvPr id="289833" name="Rectangle 29"/>
            <p:cNvSpPr>
              <a:spLocks noChangeArrowheads="1"/>
            </p:cNvSpPr>
            <p:nvPr/>
          </p:nvSpPr>
          <p:spPr bwMode="auto">
            <a:xfrm>
              <a:off x="3936" y="2112"/>
              <a:ext cx="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(1</a:t>
              </a:r>
              <a:r>
                <a:rPr lang="en-US" altLang="en-US" sz="2800">
                  <a:solidFill>
                    <a:schemeClr val="accent2"/>
                  </a:solidFill>
                </a:rPr>
                <a:t>+</a:t>
              </a:r>
              <a:r>
                <a:rPr lang="en-US" altLang="en-US" sz="2400" baseline="30000">
                  <a:solidFill>
                    <a:schemeClr val="accent2"/>
                  </a:solidFill>
                </a:rPr>
                <a:t>1</a:t>
              </a:r>
              <a:r>
                <a:rPr lang="en-US" altLang="en-US" sz="2800">
                  <a:solidFill>
                    <a:schemeClr val="accent2"/>
                  </a:solidFill>
                </a:rPr>
                <a:t>/</a:t>
              </a:r>
              <a:r>
                <a:rPr lang="en-US" altLang="en-US" sz="2800" baseline="-25000">
                  <a:solidFill>
                    <a:schemeClr val="accent2"/>
                  </a:solidFill>
                </a:rPr>
                <a:t>i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  <a:r>
                <a:rPr lang="en-US" altLang="en-US" baseline="30000">
                  <a:solidFill>
                    <a:schemeClr val="accent2"/>
                  </a:solidFill>
                </a:rPr>
                <a:t>100</a:t>
              </a:r>
            </a:p>
          </p:txBody>
        </p:sp>
        <p:sp>
          <p:nvSpPr>
            <p:cNvPr id="289834" name="Rectangle 30"/>
            <p:cNvSpPr>
              <a:spLocks noChangeArrowheads="1"/>
            </p:cNvSpPr>
            <p:nvPr/>
          </p:nvSpPr>
          <p:spPr bwMode="auto">
            <a:xfrm>
              <a:off x="3884" y="17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1</a:t>
              </a:r>
              <a:endParaRPr lang="en-US" altLang="en-US" baseline="30000">
                <a:solidFill>
                  <a:schemeClr val="accent2"/>
                </a:solidFill>
              </a:endParaRPr>
            </a:p>
          </p:txBody>
        </p:sp>
        <p:sp>
          <p:nvSpPr>
            <p:cNvPr id="289835" name="Freeform 31"/>
            <p:cNvSpPr>
              <a:spLocks/>
            </p:cNvSpPr>
            <p:nvPr/>
          </p:nvSpPr>
          <p:spPr bwMode="auto">
            <a:xfrm>
              <a:off x="3733" y="1887"/>
              <a:ext cx="608" cy="513"/>
            </a:xfrm>
            <a:custGeom>
              <a:avLst/>
              <a:gdLst>
                <a:gd name="T0" fmla="*/ 0 w 608"/>
                <a:gd name="T1" fmla="*/ 513 h 513"/>
                <a:gd name="T2" fmla="*/ 608 w 608"/>
                <a:gd name="T3" fmla="*/ 0 h 513"/>
                <a:gd name="T4" fmla="*/ 0 60000 65536"/>
                <a:gd name="T5" fmla="*/ 0 60000 65536"/>
                <a:gd name="T6" fmla="*/ 0 w 608"/>
                <a:gd name="T7" fmla="*/ 0 h 513"/>
                <a:gd name="T8" fmla="*/ 608 w 608"/>
                <a:gd name="T9" fmla="*/ 513 h 5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08" h="513">
                  <a:moveTo>
                    <a:pt x="0" y="513"/>
                  </a:moveTo>
                  <a:lnTo>
                    <a:pt x="608" y="0"/>
                  </a:lnTo>
                </a:path>
              </a:pathLst>
            </a:cu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36" name="Rectangle 32"/>
            <p:cNvSpPr>
              <a:spLocks noChangeArrowheads="1"/>
            </p:cNvSpPr>
            <p:nvPr/>
          </p:nvSpPr>
          <p:spPr bwMode="auto">
            <a:xfrm>
              <a:off x="3548" y="1987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hlink"/>
                  </a:solidFill>
                </a:rPr>
                <a:t>2</a:t>
              </a:r>
              <a:endParaRPr lang="en-US" altLang="en-US">
                <a:solidFill>
                  <a:schemeClr val="hlink"/>
                </a:solidFill>
              </a:endParaRPr>
            </a:p>
          </p:txBody>
        </p:sp>
      </p:grpSp>
      <p:sp>
        <p:nvSpPr>
          <p:cNvPr id="584737" name="Rectangle 33"/>
          <p:cNvSpPr>
            <a:spLocks noChangeArrowheads="1"/>
          </p:cNvSpPr>
          <p:nvPr/>
        </p:nvSpPr>
        <p:spPr bwMode="auto">
          <a:xfrm>
            <a:off x="5562600" y="5359400"/>
            <a:ext cx="692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hlink"/>
                </a:solidFill>
              </a:rPr>
              <a:t>1.9</a:t>
            </a:r>
            <a:endParaRPr lang="en-US" altLang="en-US">
              <a:solidFill>
                <a:schemeClr val="hlink"/>
              </a:solidFill>
            </a:endParaRPr>
          </a:p>
        </p:txBody>
      </p:sp>
      <p:grpSp>
        <p:nvGrpSpPr>
          <p:cNvPr id="8" name="Group 34"/>
          <p:cNvGrpSpPr>
            <a:grpSpLocks/>
          </p:cNvGrpSpPr>
          <p:nvPr/>
        </p:nvGrpSpPr>
        <p:grpSpPr bwMode="auto">
          <a:xfrm>
            <a:off x="685800" y="3606800"/>
            <a:ext cx="5029200" cy="1695450"/>
            <a:chOff x="432" y="1872"/>
            <a:chExt cx="3168" cy="1068"/>
          </a:xfrm>
        </p:grpSpPr>
        <p:sp>
          <p:nvSpPr>
            <p:cNvPr id="289819" name="Rectangle 35"/>
            <p:cNvSpPr>
              <a:spLocks noChangeArrowheads="1"/>
            </p:cNvSpPr>
            <p:nvPr/>
          </p:nvSpPr>
          <p:spPr bwMode="auto">
            <a:xfrm>
              <a:off x="3267" y="2025"/>
              <a:ext cx="33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800">
                  <a:solidFill>
                    <a:schemeClr val="accent2"/>
                  </a:solidFill>
                </a:rPr>
                <a:t>=</a:t>
              </a:r>
              <a:endParaRPr lang="en-US" altLang="en-US" sz="4800" baseline="30000">
                <a:solidFill>
                  <a:schemeClr val="accent2"/>
                </a:solidFill>
              </a:endParaRPr>
            </a:p>
          </p:txBody>
        </p:sp>
        <p:sp>
          <p:nvSpPr>
            <p:cNvPr id="289820" name="Rectangle 36"/>
            <p:cNvSpPr>
              <a:spLocks noChangeArrowheads="1"/>
            </p:cNvSpPr>
            <p:nvPr/>
          </p:nvSpPr>
          <p:spPr bwMode="auto">
            <a:xfrm>
              <a:off x="1920" y="1872"/>
              <a:ext cx="78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r>
                <a:rPr lang="en-CA" altLang="en-US">
                  <a:solidFill>
                    <a:schemeClr val="accent2"/>
                  </a:solidFill>
                </a:rPr>
                <a:t>2</a:t>
              </a:r>
              <a:r>
                <a:rPr lang="en-CA" altLang="en-US" baseline="30000">
                  <a:solidFill>
                    <a:schemeClr val="accent2"/>
                  </a:solidFill>
                </a:rPr>
                <a:t>(i+1)</a:t>
              </a:r>
            </a:p>
          </p:txBody>
        </p:sp>
        <p:sp>
          <p:nvSpPr>
            <p:cNvPr id="289821" name="Freeform 37"/>
            <p:cNvSpPr>
              <a:spLocks/>
            </p:cNvSpPr>
            <p:nvPr/>
          </p:nvSpPr>
          <p:spPr bwMode="auto">
            <a:xfrm>
              <a:off x="1918" y="2191"/>
              <a:ext cx="770" cy="3"/>
            </a:xfrm>
            <a:custGeom>
              <a:avLst/>
              <a:gdLst>
                <a:gd name="T0" fmla="*/ 0 w 770"/>
                <a:gd name="T1" fmla="*/ 3 h 3"/>
                <a:gd name="T2" fmla="*/ 770 w 770"/>
                <a:gd name="T3" fmla="*/ 0 h 3"/>
                <a:gd name="T4" fmla="*/ 0 60000 65536"/>
                <a:gd name="T5" fmla="*/ 0 60000 65536"/>
                <a:gd name="T6" fmla="*/ 0 w 770"/>
                <a:gd name="T7" fmla="*/ 0 h 3"/>
                <a:gd name="T8" fmla="*/ 770 w 77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70" h="3">
                  <a:moveTo>
                    <a:pt x="0" y="3"/>
                  </a:moveTo>
                  <a:lnTo>
                    <a:pt x="770" y="0"/>
                  </a:lnTo>
                </a:path>
              </a:pathLst>
            </a:cu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22" name="Rectangle 38"/>
            <p:cNvSpPr>
              <a:spLocks noChangeArrowheads="1"/>
            </p:cNvSpPr>
            <p:nvPr/>
          </p:nvSpPr>
          <p:spPr bwMode="auto">
            <a:xfrm>
              <a:off x="1889" y="2161"/>
              <a:ext cx="84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(i</a:t>
              </a:r>
              <a:r>
                <a:rPr lang="en-US" altLang="en-US" sz="2800">
                  <a:solidFill>
                    <a:schemeClr val="accent2"/>
                  </a:solidFill>
                </a:rPr>
                <a:t>+1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  <a:r>
                <a:rPr lang="en-US" altLang="en-US" baseline="30000">
                  <a:solidFill>
                    <a:schemeClr val="accent2"/>
                  </a:solidFill>
                </a:rPr>
                <a:t>100</a:t>
              </a:r>
            </a:p>
          </p:txBody>
        </p:sp>
        <p:sp>
          <p:nvSpPr>
            <p:cNvPr id="289823" name="Rectangle 39"/>
            <p:cNvSpPr>
              <a:spLocks noChangeArrowheads="1"/>
            </p:cNvSpPr>
            <p:nvPr/>
          </p:nvSpPr>
          <p:spPr bwMode="auto">
            <a:xfrm>
              <a:off x="432" y="2065"/>
              <a:ext cx="68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f(i</a:t>
              </a:r>
              <a:r>
                <a:rPr lang="en-US" altLang="en-US" sz="2800">
                  <a:solidFill>
                    <a:schemeClr val="accent2"/>
                  </a:solidFill>
                </a:rPr>
                <a:t>+1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289824" name="Rectangle 40"/>
            <p:cNvSpPr>
              <a:spLocks noChangeArrowheads="1"/>
            </p:cNvSpPr>
            <p:nvPr/>
          </p:nvSpPr>
          <p:spPr bwMode="auto">
            <a:xfrm>
              <a:off x="950" y="2305"/>
              <a:ext cx="44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f(i)</a:t>
              </a:r>
            </a:p>
          </p:txBody>
        </p:sp>
        <p:sp>
          <p:nvSpPr>
            <p:cNvPr id="289825" name="Rectangle 41"/>
            <p:cNvSpPr>
              <a:spLocks noChangeArrowheads="1"/>
            </p:cNvSpPr>
            <p:nvPr/>
          </p:nvSpPr>
          <p:spPr bwMode="auto">
            <a:xfrm>
              <a:off x="2640" y="2286"/>
              <a:ext cx="49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r>
                <a:rPr lang="en-CA" altLang="en-US">
                  <a:solidFill>
                    <a:schemeClr val="accent2"/>
                  </a:solidFill>
                </a:rPr>
                <a:t>2</a:t>
              </a:r>
              <a:r>
                <a:rPr lang="en-CA" altLang="en-US" baseline="30000">
                  <a:solidFill>
                    <a:schemeClr val="accent2"/>
                  </a:solidFill>
                </a:rPr>
                <a:t>i</a:t>
              </a:r>
            </a:p>
          </p:txBody>
        </p:sp>
        <p:grpSp>
          <p:nvGrpSpPr>
            <p:cNvPr id="289826" name="Group 42"/>
            <p:cNvGrpSpPr>
              <a:grpSpLocks/>
            </p:cNvGrpSpPr>
            <p:nvPr/>
          </p:nvGrpSpPr>
          <p:grpSpPr bwMode="auto">
            <a:xfrm>
              <a:off x="2682" y="2575"/>
              <a:ext cx="448" cy="365"/>
              <a:chOff x="1584" y="1488"/>
              <a:chExt cx="448" cy="365"/>
            </a:xfrm>
          </p:grpSpPr>
          <p:sp>
            <p:nvSpPr>
              <p:cNvPr id="289830" name="Line 43"/>
              <p:cNvSpPr>
                <a:spLocks noChangeShapeType="1"/>
              </p:cNvSpPr>
              <p:nvPr/>
            </p:nvSpPr>
            <p:spPr bwMode="auto">
              <a:xfrm>
                <a:off x="1584" y="1536"/>
                <a:ext cx="384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1" name="Rectangle 44"/>
              <p:cNvSpPr>
                <a:spLocks noChangeArrowheads="1"/>
              </p:cNvSpPr>
              <p:nvPr/>
            </p:nvSpPr>
            <p:spPr bwMode="auto">
              <a:xfrm>
                <a:off x="1593" y="1488"/>
                <a:ext cx="439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i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  <p:sp>
          <p:nvSpPr>
            <p:cNvPr id="289827" name="Freeform 45"/>
            <p:cNvSpPr>
              <a:spLocks/>
            </p:cNvSpPr>
            <p:nvPr/>
          </p:nvSpPr>
          <p:spPr bwMode="auto">
            <a:xfrm>
              <a:off x="2407" y="2091"/>
              <a:ext cx="608" cy="513"/>
            </a:xfrm>
            <a:custGeom>
              <a:avLst/>
              <a:gdLst>
                <a:gd name="T0" fmla="*/ 0 w 608"/>
                <a:gd name="T1" fmla="*/ 513 h 513"/>
                <a:gd name="T2" fmla="*/ 608 w 608"/>
                <a:gd name="T3" fmla="*/ 0 h 513"/>
                <a:gd name="T4" fmla="*/ 0 60000 65536"/>
                <a:gd name="T5" fmla="*/ 0 60000 65536"/>
                <a:gd name="T6" fmla="*/ 0 w 608"/>
                <a:gd name="T7" fmla="*/ 0 h 513"/>
                <a:gd name="T8" fmla="*/ 608 w 608"/>
                <a:gd name="T9" fmla="*/ 513 h 5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08" h="513">
                  <a:moveTo>
                    <a:pt x="0" y="513"/>
                  </a:moveTo>
                  <a:lnTo>
                    <a:pt x="608" y="0"/>
                  </a:lnTo>
                </a:path>
              </a:pathLst>
            </a:cu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28" name="Freeform 46"/>
            <p:cNvSpPr>
              <a:spLocks/>
            </p:cNvSpPr>
            <p:nvPr/>
          </p:nvSpPr>
          <p:spPr bwMode="auto">
            <a:xfrm>
              <a:off x="768" y="2094"/>
              <a:ext cx="608" cy="513"/>
            </a:xfrm>
            <a:custGeom>
              <a:avLst/>
              <a:gdLst>
                <a:gd name="T0" fmla="*/ 0 w 608"/>
                <a:gd name="T1" fmla="*/ 513 h 513"/>
                <a:gd name="T2" fmla="*/ 608 w 608"/>
                <a:gd name="T3" fmla="*/ 0 h 513"/>
                <a:gd name="T4" fmla="*/ 0 60000 65536"/>
                <a:gd name="T5" fmla="*/ 0 60000 65536"/>
                <a:gd name="T6" fmla="*/ 0 w 608"/>
                <a:gd name="T7" fmla="*/ 0 h 513"/>
                <a:gd name="T8" fmla="*/ 608 w 608"/>
                <a:gd name="T9" fmla="*/ 513 h 5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08" h="513">
                  <a:moveTo>
                    <a:pt x="0" y="513"/>
                  </a:moveTo>
                  <a:lnTo>
                    <a:pt x="608" y="0"/>
                  </a:lnTo>
                </a:path>
              </a:pathLst>
            </a:cu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29" name="Rectangle 47"/>
            <p:cNvSpPr>
              <a:spLocks noChangeArrowheads="1"/>
            </p:cNvSpPr>
            <p:nvPr/>
          </p:nvSpPr>
          <p:spPr bwMode="auto">
            <a:xfrm>
              <a:off x="1491" y="2037"/>
              <a:ext cx="33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800">
                  <a:solidFill>
                    <a:schemeClr val="accent2"/>
                  </a:solidFill>
                </a:rPr>
                <a:t>=</a:t>
              </a:r>
              <a:endParaRPr lang="en-US" altLang="en-US" sz="4800" baseline="30000">
                <a:solidFill>
                  <a:schemeClr val="accent2"/>
                </a:solidFill>
              </a:endParaRPr>
            </a:p>
          </p:txBody>
        </p:sp>
      </p:grpSp>
      <p:sp>
        <p:nvSpPr>
          <p:cNvPr id="584752" name="Rectangle 48"/>
          <p:cNvSpPr>
            <a:spLocks noChangeArrowheads="1"/>
          </p:cNvSpPr>
          <p:nvPr/>
        </p:nvSpPr>
        <p:spPr bwMode="auto">
          <a:xfrm>
            <a:off x="6400800" y="5313363"/>
            <a:ext cx="1435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³</a:t>
            </a:r>
            <a:r>
              <a:rPr lang="en-CA" altLang="en-US">
                <a:solidFill>
                  <a:schemeClr val="hlink"/>
                </a:solidFill>
              </a:rPr>
              <a:t>  1/.51</a:t>
            </a:r>
            <a:endParaRPr lang="en-US" altLang="en-US">
              <a:solidFill>
                <a:schemeClr val="hlink"/>
              </a:solidFill>
            </a:endParaRPr>
          </a:p>
        </p:txBody>
      </p:sp>
      <p:sp>
        <p:nvSpPr>
          <p:cNvPr id="584753" name="Line 49"/>
          <p:cNvSpPr>
            <a:spLocks noChangeShapeType="1"/>
          </p:cNvSpPr>
          <p:nvPr/>
        </p:nvSpPr>
        <p:spPr bwMode="auto">
          <a:xfrm flipH="1">
            <a:off x="8305800" y="2895600"/>
            <a:ext cx="3810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50"/>
          <p:cNvGrpSpPr>
            <a:grpSpLocks/>
          </p:cNvGrpSpPr>
          <p:nvPr/>
        </p:nvGrpSpPr>
        <p:grpSpPr bwMode="auto">
          <a:xfrm>
            <a:off x="5992813" y="2590800"/>
            <a:ext cx="2922587" cy="579438"/>
            <a:chOff x="3775" y="1520"/>
            <a:chExt cx="1841" cy="365"/>
          </a:xfrm>
        </p:grpSpPr>
        <p:grpSp>
          <p:nvGrpSpPr>
            <p:cNvPr id="289815" name="Group 51"/>
            <p:cNvGrpSpPr>
              <a:grpSpLocks/>
            </p:cNvGrpSpPr>
            <p:nvPr/>
          </p:nvGrpSpPr>
          <p:grpSpPr bwMode="auto">
            <a:xfrm>
              <a:off x="3775" y="1520"/>
              <a:ext cx="1737" cy="365"/>
              <a:chOff x="3775" y="1520"/>
              <a:chExt cx="1737" cy="365"/>
            </a:xfrm>
          </p:grpSpPr>
          <p:sp useBgFill="1">
            <p:nvSpPr>
              <p:cNvPr id="289817" name="Rectangle 52"/>
              <p:cNvSpPr>
                <a:spLocks noChangeArrowheads="1"/>
              </p:cNvSpPr>
              <p:nvPr/>
            </p:nvSpPr>
            <p:spPr bwMode="auto">
              <a:xfrm>
                <a:off x="4172" y="1520"/>
                <a:ext cx="1340" cy="365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  <a:latin typeface="Symbol" pitchFamily="18" charset="2"/>
                  </a:rPr>
                  <a:t>£ </a:t>
                </a:r>
                <a:r>
                  <a:rPr lang="en-CA" altLang="en-US">
                    <a:solidFill>
                      <a:schemeClr val="hlink"/>
                    </a:solidFill>
                    <a:latin typeface="Symbol" pitchFamily="18" charset="2"/>
                  </a:rPr>
                  <a:t>.51</a:t>
                </a:r>
                <a:r>
                  <a:rPr lang="en-CA" altLang="en-US">
                    <a:solidFill>
                      <a:schemeClr val="accent2"/>
                    </a:solidFill>
                    <a:latin typeface="Arial" charset="0"/>
                  </a:rPr>
                  <a:t>·</a:t>
                </a:r>
                <a:r>
                  <a:rPr lang="en-US" altLang="en-US">
                    <a:solidFill>
                      <a:schemeClr val="accent2"/>
                    </a:solidFill>
                  </a:rPr>
                  <a:t>f(i</a:t>
                </a:r>
                <a:r>
                  <a:rPr lang="en-US" altLang="en-US" sz="2800">
                    <a:solidFill>
                      <a:schemeClr val="accent2"/>
                    </a:solidFill>
                  </a:rPr>
                  <a:t>+1</a:t>
                </a:r>
                <a:r>
                  <a:rPr lang="en-US" altLang="en-US">
                    <a:solidFill>
                      <a:schemeClr val="accent2"/>
                    </a:solidFill>
                  </a:rPr>
                  <a:t>)</a:t>
                </a:r>
                <a:r>
                  <a:rPr lang="en-CA" altLang="en-US">
                    <a:solidFill>
                      <a:schemeClr val="accent2"/>
                    </a:solidFill>
                    <a:latin typeface="Symbol" pitchFamily="18" charset="2"/>
                  </a:rPr>
                  <a:t> </a:t>
                </a:r>
                <a:endParaRPr lang="en-US" altLang="en-US">
                  <a:solidFill>
                    <a:schemeClr val="accent2"/>
                  </a:solidFill>
                  <a:latin typeface="Symbol" pitchFamily="18" charset="2"/>
                </a:endParaRPr>
              </a:p>
            </p:txBody>
          </p:sp>
          <p:sp useBgFill="1">
            <p:nvSpPr>
              <p:cNvPr id="289818" name="Rectangle 53"/>
              <p:cNvSpPr>
                <a:spLocks noChangeArrowheads="1"/>
              </p:cNvSpPr>
              <p:nvPr/>
            </p:nvSpPr>
            <p:spPr bwMode="auto">
              <a:xfrm>
                <a:off x="3775" y="1520"/>
                <a:ext cx="442" cy="365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f(i)</a:t>
                </a:r>
              </a:p>
            </p:txBody>
          </p:sp>
        </p:grpSp>
        <p:sp>
          <p:nvSpPr>
            <p:cNvPr id="289816" name="Freeform 54"/>
            <p:cNvSpPr>
              <a:spLocks/>
            </p:cNvSpPr>
            <p:nvPr/>
          </p:nvSpPr>
          <p:spPr bwMode="auto">
            <a:xfrm>
              <a:off x="5477" y="1584"/>
              <a:ext cx="139" cy="213"/>
            </a:xfrm>
            <a:custGeom>
              <a:avLst/>
              <a:gdLst>
                <a:gd name="T0" fmla="*/ 0 w 139"/>
                <a:gd name="T1" fmla="*/ 95 h 213"/>
                <a:gd name="T2" fmla="*/ 36 w 139"/>
                <a:gd name="T3" fmla="*/ 213 h 213"/>
                <a:gd name="T4" fmla="*/ 139 w 139"/>
                <a:gd name="T5" fmla="*/ 0 h 213"/>
                <a:gd name="T6" fmla="*/ 0 60000 65536"/>
                <a:gd name="T7" fmla="*/ 0 60000 65536"/>
                <a:gd name="T8" fmla="*/ 0 60000 65536"/>
                <a:gd name="T9" fmla="*/ 0 w 139"/>
                <a:gd name="T10" fmla="*/ 0 h 213"/>
                <a:gd name="T11" fmla="*/ 139 w 139"/>
                <a:gd name="T12" fmla="*/ 213 h 2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213">
                  <a:moveTo>
                    <a:pt x="0" y="95"/>
                  </a:moveTo>
                  <a:lnTo>
                    <a:pt x="36" y="213"/>
                  </a:lnTo>
                  <a:lnTo>
                    <a:pt x="139" y="0"/>
                  </a:ln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56"/>
          <p:cNvGrpSpPr>
            <a:grpSpLocks/>
          </p:cNvGrpSpPr>
          <p:nvPr/>
        </p:nvGrpSpPr>
        <p:grpSpPr bwMode="auto">
          <a:xfrm>
            <a:off x="2362200" y="3835400"/>
            <a:ext cx="5181600" cy="2209800"/>
            <a:chOff x="1488" y="2416"/>
            <a:chExt cx="3264" cy="1392"/>
          </a:xfrm>
        </p:grpSpPr>
        <p:grpSp>
          <p:nvGrpSpPr>
            <p:cNvPr id="289807" name="Group 20"/>
            <p:cNvGrpSpPr>
              <a:grpSpLocks/>
            </p:cNvGrpSpPr>
            <p:nvPr/>
          </p:nvGrpSpPr>
          <p:grpSpPr bwMode="auto">
            <a:xfrm>
              <a:off x="1488" y="2416"/>
              <a:ext cx="3264" cy="1392"/>
              <a:chOff x="1491" y="2016"/>
              <a:chExt cx="3264" cy="1392"/>
            </a:xfrm>
          </p:grpSpPr>
          <p:grpSp>
            <p:nvGrpSpPr>
              <p:cNvPr id="289809" name="Group 21"/>
              <p:cNvGrpSpPr>
                <a:grpSpLocks/>
              </p:cNvGrpSpPr>
              <p:nvPr/>
            </p:nvGrpSpPr>
            <p:grpSpPr bwMode="auto">
              <a:xfrm>
                <a:off x="3647" y="2016"/>
                <a:ext cx="1108" cy="653"/>
                <a:chOff x="3647" y="2016"/>
                <a:chExt cx="1108" cy="653"/>
              </a:xfrm>
            </p:grpSpPr>
            <p:sp>
              <p:nvSpPr>
                <p:cNvPr id="289811" name="Rectangle 22"/>
                <p:cNvSpPr>
                  <a:spLocks noChangeArrowheads="1"/>
                </p:cNvSpPr>
                <p:nvPr/>
              </p:nvSpPr>
              <p:spPr bwMode="auto">
                <a:xfrm>
                  <a:off x="3908" y="2304"/>
                  <a:ext cx="847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>
                      <a:solidFill>
                        <a:schemeClr val="accent2"/>
                      </a:solidFill>
                    </a:rPr>
                    <a:t>(i</a:t>
                  </a:r>
                  <a:r>
                    <a:rPr lang="en-US" altLang="en-US" sz="2800">
                      <a:solidFill>
                        <a:schemeClr val="accent2"/>
                      </a:solidFill>
                    </a:rPr>
                    <a:t>+1</a:t>
                  </a:r>
                  <a:r>
                    <a:rPr lang="en-US" altLang="en-US">
                      <a:solidFill>
                        <a:schemeClr val="accent2"/>
                      </a:solidFill>
                    </a:rPr>
                    <a:t>)</a:t>
                  </a:r>
                  <a:r>
                    <a:rPr lang="en-US" altLang="en-US" baseline="30000">
                      <a:solidFill>
                        <a:schemeClr val="accent2"/>
                      </a:solidFill>
                    </a:rPr>
                    <a:t>100</a:t>
                  </a:r>
                </a:p>
              </p:txBody>
            </p:sp>
            <p:sp>
              <p:nvSpPr>
                <p:cNvPr id="289812" name="Rectangle 23"/>
                <p:cNvSpPr>
                  <a:spLocks noChangeArrowheads="1"/>
                </p:cNvSpPr>
                <p:nvPr/>
              </p:nvSpPr>
              <p:spPr bwMode="auto">
                <a:xfrm>
                  <a:off x="3836" y="2016"/>
                  <a:ext cx="439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>
                      <a:solidFill>
                        <a:schemeClr val="accent2"/>
                      </a:solidFill>
                    </a:rPr>
                    <a:t>i</a:t>
                  </a:r>
                  <a:r>
                    <a:rPr lang="en-US" altLang="en-US" baseline="30000">
                      <a:solidFill>
                        <a:schemeClr val="accent2"/>
                      </a:solidFill>
                    </a:rPr>
                    <a:t>100</a:t>
                  </a:r>
                </a:p>
              </p:txBody>
            </p:sp>
            <p:sp>
              <p:nvSpPr>
                <p:cNvPr id="289813" name="Freeform 24"/>
                <p:cNvSpPr>
                  <a:spLocks/>
                </p:cNvSpPr>
                <p:nvPr/>
              </p:nvSpPr>
              <p:spPr bwMode="auto">
                <a:xfrm>
                  <a:off x="3832" y="2031"/>
                  <a:ext cx="608" cy="513"/>
                </a:xfrm>
                <a:custGeom>
                  <a:avLst/>
                  <a:gdLst>
                    <a:gd name="T0" fmla="*/ 0 w 608"/>
                    <a:gd name="T1" fmla="*/ 513 h 513"/>
                    <a:gd name="T2" fmla="*/ 608 w 608"/>
                    <a:gd name="T3" fmla="*/ 0 h 513"/>
                    <a:gd name="T4" fmla="*/ 0 60000 65536"/>
                    <a:gd name="T5" fmla="*/ 0 60000 65536"/>
                    <a:gd name="T6" fmla="*/ 0 w 608"/>
                    <a:gd name="T7" fmla="*/ 0 h 513"/>
                    <a:gd name="T8" fmla="*/ 608 w 608"/>
                    <a:gd name="T9" fmla="*/ 513 h 51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08" h="513">
                      <a:moveTo>
                        <a:pt x="0" y="513"/>
                      </a:moveTo>
                      <a:lnTo>
                        <a:pt x="608" y="0"/>
                      </a:lnTo>
                    </a:path>
                  </a:pathLst>
                </a:custGeom>
                <a:noFill/>
                <a:ln w="127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814" name="Rectangle 25"/>
                <p:cNvSpPr>
                  <a:spLocks noChangeArrowheads="1"/>
                </p:cNvSpPr>
                <p:nvPr/>
              </p:nvSpPr>
              <p:spPr bwMode="auto">
                <a:xfrm>
                  <a:off x="3647" y="2131"/>
                  <a:ext cx="244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>
                      <a:solidFill>
                        <a:schemeClr val="hlink"/>
                      </a:solidFill>
                    </a:rPr>
                    <a:t>2</a:t>
                  </a:r>
                  <a:endParaRPr lang="en-US" altLang="en-US">
                    <a:solidFill>
                      <a:schemeClr val="hlink"/>
                    </a:solidFill>
                  </a:endParaRPr>
                </a:p>
              </p:txBody>
            </p:sp>
          </p:grpSp>
          <p:sp>
            <p:nvSpPr>
              <p:cNvPr id="289810" name="Rectangle 26"/>
              <p:cNvSpPr>
                <a:spLocks noChangeArrowheads="1"/>
              </p:cNvSpPr>
              <p:nvPr/>
            </p:nvSpPr>
            <p:spPr bwMode="auto">
              <a:xfrm>
                <a:off x="1491" y="2889"/>
                <a:ext cx="333" cy="5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4800">
                    <a:solidFill>
                      <a:schemeClr val="accent2"/>
                    </a:solidFill>
                  </a:rPr>
                  <a:t>=</a:t>
                </a:r>
                <a:endParaRPr lang="en-US" altLang="en-US" sz="4800" baseline="30000">
                  <a:solidFill>
                    <a:schemeClr val="accent2"/>
                  </a:solidFill>
                </a:endParaRPr>
              </a:p>
            </p:txBody>
          </p:sp>
        </p:grpSp>
        <p:sp>
          <p:nvSpPr>
            <p:cNvPr id="289808" name="AutoShape 55"/>
            <p:cNvSpPr>
              <a:spLocks noChangeArrowheads="1"/>
            </p:cNvSpPr>
            <p:nvPr/>
          </p:nvSpPr>
          <p:spPr bwMode="auto">
            <a:xfrm>
              <a:off x="3840" y="2496"/>
              <a:ext cx="912" cy="576"/>
            </a:xfrm>
            <a:prstGeom prst="bracketPair">
              <a:avLst>
                <a:gd name="adj" fmla="val 16667"/>
              </a:avLst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4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4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4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4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4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4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84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84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84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84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4719" grpId="0" autoUpdateAnimBg="0"/>
      <p:bldP spid="584720" grpId="0" autoUpdateAnimBg="0"/>
      <p:bldP spid="584737" grpId="0" autoUpdateAnimBg="0"/>
      <p:bldP spid="584752" grpId="0" autoUpdateAnimBg="0"/>
      <p:bldP spid="584753" grpId="0" animBg="1"/>
    </p:bld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Line 2"/>
          <p:cNvSpPr>
            <a:spLocks noChangeShapeType="1"/>
          </p:cNvSpPr>
          <p:nvPr/>
        </p:nvSpPr>
        <p:spPr bwMode="auto">
          <a:xfrm flipH="1">
            <a:off x="8305800" y="2374900"/>
            <a:ext cx="3810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0819" name="Group 3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90847" name="Rectangle 4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90848" name="Rectangle 5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grpSp>
        <p:nvGrpSpPr>
          <p:cNvPr id="290820" name="Group 6"/>
          <p:cNvGrpSpPr>
            <a:grpSpLocks/>
          </p:cNvGrpSpPr>
          <p:nvPr/>
        </p:nvGrpSpPr>
        <p:grpSpPr bwMode="auto">
          <a:xfrm>
            <a:off x="671513" y="1524000"/>
            <a:ext cx="1966912" cy="1036638"/>
            <a:chOff x="864" y="864"/>
            <a:chExt cx="1239" cy="653"/>
          </a:xfrm>
        </p:grpSpPr>
        <p:sp>
          <p:nvSpPr>
            <p:cNvPr id="290842" name="Rectangle 7"/>
            <p:cNvSpPr>
              <a:spLocks noChangeArrowheads="1"/>
            </p:cNvSpPr>
            <p:nvPr/>
          </p:nvSpPr>
          <p:spPr bwMode="auto">
            <a:xfrm>
              <a:off x="864" y="864"/>
              <a:ext cx="123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f(n) =     </a:t>
              </a:r>
              <a:r>
                <a:rPr lang="en-CA" altLang="en-US">
                  <a:solidFill>
                    <a:schemeClr val="accent2"/>
                  </a:solidFill>
                </a:rPr>
                <a:t>2</a:t>
              </a:r>
              <a:r>
                <a:rPr lang="en-CA" altLang="en-US" baseline="30000">
                  <a:solidFill>
                    <a:schemeClr val="accent2"/>
                  </a:solidFill>
                </a:rPr>
                <a:t>n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290843" name="Rectangle 8"/>
            <p:cNvSpPr>
              <a:spLocks noChangeArrowheads="1"/>
            </p:cNvSpPr>
            <p:nvPr/>
          </p:nvSpPr>
          <p:spPr bwMode="auto">
            <a:xfrm>
              <a:off x="1557" y="864"/>
              <a:ext cx="3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grpSp>
          <p:nvGrpSpPr>
            <p:cNvPr id="290844" name="Group 9"/>
            <p:cNvGrpSpPr>
              <a:grpSpLocks/>
            </p:cNvGrpSpPr>
            <p:nvPr/>
          </p:nvGrpSpPr>
          <p:grpSpPr bwMode="auto">
            <a:xfrm>
              <a:off x="1568" y="1152"/>
              <a:ext cx="496" cy="365"/>
              <a:chOff x="1536" y="1488"/>
              <a:chExt cx="496" cy="365"/>
            </a:xfrm>
          </p:grpSpPr>
          <p:sp>
            <p:nvSpPr>
              <p:cNvPr id="290845" name="Line 10"/>
              <p:cNvSpPr>
                <a:spLocks noChangeShapeType="1"/>
              </p:cNvSpPr>
              <p:nvPr/>
            </p:nvSpPr>
            <p:spPr bwMode="auto">
              <a:xfrm>
                <a:off x="1584" y="1536"/>
                <a:ext cx="384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46" name="Rectangle 11"/>
              <p:cNvSpPr>
                <a:spLocks noChangeArrowheads="1"/>
              </p:cNvSpPr>
              <p:nvPr/>
            </p:nvSpPr>
            <p:spPr bwMode="auto">
              <a:xfrm>
                <a:off x="1536" y="1488"/>
                <a:ext cx="496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</p:grpSp>
      <p:grpSp>
        <p:nvGrpSpPr>
          <p:cNvPr id="290821" name="Group 12"/>
          <p:cNvGrpSpPr>
            <a:grpSpLocks/>
          </p:cNvGrpSpPr>
          <p:nvPr/>
        </p:nvGrpSpPr>
        <p:grpSpPr bwMode="auto">
          <a:xfrm>
            <a:off x="3730625" y="1600200"/>
            <a:ext cx="4281488" cy="579438"/>
            <a:chOff x="2752" y="912"/>
            <a:chExt cx="2697" cy="365"/>
          </a:xfrm>
        </p:grpSpPr>
        <p:sp>
          <p:nvSpPr>
            <p:cNvPr id="290839" name="Rectangle 13"/>
            <p:cNvSpPr>
              <a:spLocks noChangeArrowheads="1"/>
            </p:cNvSpPr>
            <p:nvPr/>
          </p:nvSpPr>
          <p:spPr bwMode="auto">
            <a:xfrm>
              <a:off x="3456" y="912"/>
              <a:ext cx="114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∑</a:t>
              </a:r>
              <a:r>
                <a:rPr lang="en-CA" altLang="en-US" baseline="-25000">
                  <a:solidFill>
                    <a:schemeClr val="accent2"/>
                  </a:solidFill>
                </a:rPr>
                <a:t>i=1..n</a:t>
              </a:r>
              <a:r>
                <a:rPr lang="en-US" altLang="en-US">
                  <a:solidFill>
                    <a:schemeClr val="accent2"/>
                  </a:solidFill>
                </a:rPr>
                <a:t>  f(i)</a:t>
              </a:r>
              <a:endParaRPr lang="en-CA" altLang="en-US" baseline="30000">
                <a:solidFill>
                  <a:schemeClr val="accent2"/>
                </a:solidFill>
              </a:endParaRPr>
            </a:p>
          </p:txBody>
        </p:sp>
        <p:sp>
          <p:nvSpPr>
            <p:cNvPr id="290840" name="Rectangle 14"/>
            <p:cNvSpPr>
              <a:spLocks noChangeArrowheads="1"/>
            </p:cNvSpPr>
            <p:nvPr/>
          </p:nvSpPr>
          <p:spPr bwMode="auto">
            <a:xfrm>
              <a:off x="2752" y="912"/>
              <a:ext cx="70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f(n) 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</a:t>
              </a:r>
              <a:endParaRPr lang="en-US" altLang="en-US">
                <a:solidFill>
                  <a:schemeClr val="accent2"/>
                </a:solidFill>
                <a:latin typeface="Symbol" pitchFamily="18" charset="2"/>
              </a:endParaRPr>
            </a:p>
          </p:txBody>
        </p:sp>
        <p:sp>
          <p:nvSpPr>
            <p:cNvPr id="290841" name="Rectangle 15"/>
            <p:cNvSpPr>
              <a:spLocks noChangeArrowheads="1"/>
            </p:cNvSpPr>
            <p:nvPr/>
          </p:nvSpPr>
          <p:spPr bwMode="auto">
            <a:xfrm>
              <a:off x="4560" y="912"/>
              <a:ext cx="88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c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r>
                <a:rPr lang="en-US" altLang="en-US">
                  <a:solidFill>
                    <a:schemeClr val="accent2"/>
                  </a:solidFill>
                </a:rPr>
                <a:t>f(n)</a:t>
              </a:r>
            </a:p>
          </p:txBody>
        </p:sp>
      </p:grpSp>
      <p:sp>
        <p:nvSpPr>
          <p:cNvPr id="290822" name="Rectangle 16"/>
          <p:cNvSpPr>
            <a:spLocks noChangeArrowheads="1"/>
          </p:cNvSpPr>
          <p:nvPr/>
        </p:nvSpPr>
        <p:spPr bwMode="auto">
          <a:xfrm>
            <a:off x="5991225" y="2057400"/>
            <a:ext cx="21320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f(i) 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£ </a:t>
            </a:r>
            <a:r>
              <a:rPr lang="en-CA" altLang="en-US">
                <a:solidFill>
                  <a:schemeClr val="hlink"/>
                </a:solidFill>
                <a:latin typeface="Symbol" pitchFamily="18" charset="2"/>
              </a:rPr>
              <a:t>?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f(n)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>
        <p:nvSpPr>
          <p:cNvPr id="585745" name="Rectangle 17"/>
          <p:cNvSpPr>
            <a:spLocks noChangeArrowheads="1"/>
          </p:cNvSpPr>
          <p:nvPr/>
        </p:nvSpPr>
        <p:spPr bwMode="auto">
          <a:xfrm>
            <a:off x="3282950" y="3840163"/>
            <a:ext cx="2260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£ </a:t>
            </a:r>
            <a:r>
              <a:rPr lang="en-CA" altLang="en-US">
                <a:solidFill>
                  <a:schemeClr val="hlink"/>
                </a:solidFill>
                <a:latin typeface="Symbol" pitchFamily="18" charset="2"/>
              </a:rPr>
              <a:t>.51</a:t>
            </a:r>
            <a:r>
              <a:rPr lang="en-CA" altLang="en-US" baseline="30000">
                <a:solidFill>
                  <a:schemeClr val="hlink"/>
                </a:solidFill>
                <a:latin typeface="Symbol" pitchFamily="18" charset="2"/>
              </a:rPr>
              <a:t>2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f(i</a:t>
            </a:r>
            <a:r>
              <a:rPr lang="en-US" altLang="en-US" sz="2800">
                <a:solidFill>
                  <a:schemeClr val="accent2"/>
                </a:solidFill>
              </a:rPr>
              <a:t>+2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grpSp>
        <p:nvGrpSpPr>
          <p:cNvPr id="290824" name="Group 18"/>
          <p:cNvGrpSpPr>
            <a:grpSpLocks/>
          </p:cNvGrpSpPr>
          <p:nvPr/>
        </p:nvGrpSpPr>
        <p:grpSpPr bwMode="auto">
          <a:xfrm>
            <a:off x="5954713" y="2544763"/>
            <a:ext cx="2808287" cy="579437"/>
            <a:chOff x="528" y="3715"/>
            <a:chExt cx="1769" cy="365"/>
          </a:xfrm>
        </p:grpSpPr>
        <p:sp>
          <p:nvSpPr>
            <p:cNvPr id="290837" name="Rectangle 19"/>
            <p:cNvSpPr>
              <a:spLocks noChangeArrowheads="1"/>
            </p:cNvSpPr>
            <p:nvPr/>
          </p:nvSpPr>
          <p:spPr bwMode="auto">
            <a:xfrm>
              <a:off x="957" y="3715"/>
              <a:ext cx="134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 </a:t>
              </a:r>
              <a:r>
                <a:rPr lang="en-CA" altLang="en-US">
                  <a:solidFill>
                    <a:schemeClr val="hlink"/>
                  </a:solidFill>
                  <a:latin typeface="Symbol" pitchFamily="18" charset="2"/>
                </a:rPr>
                <a:t>.51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r>
                <a:rPr lang="en-US" altLang="en-US">
                  <a:solidFill>
                    <a:schemeClr val="accent2"/>
                  </a:solidFill>
                </a:rPr>
                <a:t>f(i</a:t>
              </a:r>
              <a:r>
                <a:rPr lang="en-US" altLang="en-US" sz="2800">
                  <a:solidFill>
                    <a:schemeClr val="accent2"/>
                  </a:solidFill>
                </a:rPr>
                <a:t>+1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 </a:t>
              </a:r>
              <a:endParaRPr lang="en-US" altLang="en-US">
                <a:solidFill>
                  <a:schemeClr val="accent2"/>
                </a:solidFill>
                <a:latin typeface="Symbol" pitchFamily="18" charset="2"/>
              </a:endParaRPr>
            </a:p>
          </p:txBody>
        </p:sp>
        <p:sp>
          <p:nvSpPr>
            <p:cNvPr id="290838" name="Rectangle 20"/>
            <p:cNvSpPr>
              <a:spLocks noChangeArrowheads="1"/>
            </p:cNvSpPr>
            <p:nvPr/>
          </p:nvSpPr>
          <p:spPr bwMode="auto">
            <a:xfrm>
              <a:off x="528" y="3715"/>
              <a:ext cx="44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f(i)</a:t>
              </a:r>
            </a:p>
          </p:txBody>
        </p:sp>
      </p:grpSp>
      <p:grpSp>
        <p:nvGrpSpPr>
          <p:cNvPr id="7" name="Group 21"/>
          <p:cNvGrpSpPr>
            <a:grpSpLocks/>
          </p:cNvGrpSpPr>
          <p:nvPr/>
        </p:nvGrpSpPr>
        <p:grpSpPr bwMode="auto">
          <a:xfrm>
            <a:off x="685800" y="3868738"/>
            <a:ext cx="2808288" cy="579437"/>
            <a:chOff x="528" y="3715"/>
            <a:chExt cx="1769" cy="365"/>
          </a:xfrm>
        </p:grpSpPr>
        <p:sp>
          <p:nvSpPr>
            <p:cNvPr id="290835" name="Rectangle 22"/>
            <p:cNvSpPr>
              <a:spLocks noChangeArrowheads="1"/>
            </p:cNvSpPr>
            <p:nvPr/>
          </p:nvSpPr>
          <p:spPr bwMode="auto">
            <a:xfrm>
              <a:off x="957" y="3715"/>
              <a:ext cx="134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 </a:t>
              </a:r>
              <a:r>
                <a:rPr lang="en-CA" altLang="en-US">
                  <a:solidFill>
                    <a:schemeClr val="hlink"/>
                  </a:solidFill>
                  <a:latin typeface="Symbol" pitchFamily="18" charset="2"/>
                </a:rPr>
                <a:t>.51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r>
                <a:rPr lang="en-US" altLang="en-US">
                  <a:solidFill>
                    <a:schemeClr val="accent2"/>
                  </a:solidFill>
                </a:rPr>
                <a:t>f(i</a:t>
              </a:r>
              <a:r>
                <a:rPr lang="en-US" altLang="en-US" sz="2800">
                  <a:solidFill>
                    <a:schemeClr val="accent2"/>
                  </a:solidFill>
                </a:rPr>
                <a:t>+1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 </a:t>
              </a:r>
              <a:endParaRPr lang="en-US" altLang="en-US">
                <a:solidFill>
                  <a:schemeClr val="accent2"/>
                </a:solidFill>
                <a:latin typeface="Symbol" pitchFamily="18" charset="2"/>
              </a:endParaRPr>
            </a:p>
          </p:txBody>
        </p:sp>
        <p:sp>
          <p:nvSpPr>
            <p:cNvPr id="290836" name="Rectangle 23"/>
            <p:cNvSpPr>
              <a:spLocks noChangeArrowheads="1"/>
            </p:cNvSpPr>
            <p:nvPr/>
          </p:nvSpPr>
          <p:spPr bwMode="auto">
            <a:xfrm>
              <a:off x="528" y="3715"/>
              <a:ext cx="44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f(i)</a:t>
              </a:r>
            </a:p>
          </p:txBody>
        </p:sp>
      </p:grpSp>
      <p:sp>
        <p:nvSpPr>
          <p:cNvPr id="585752" name="Rectangle 24"/>
          <p:cNvSpPr>
            <a:spLocks noChangeArrowheads="1"/>
          </p:cNvSpPr>
          <p:nvPr/>
        </p:nvSpPr>
        <p:spPr bwMode="auto">
          <a:xfrm>
            <a:off x="5359400" y="3840163"/>
            <a:ext cx="2260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£ </a:t>
            </a:r>
            <a:r>
              <a:rPr lang="en-CA" altLang="en-US">
                <a:solidFill>
                  <a:schemeClr val="hlink"/>
                </a:solidFill>
                <a:latin typeface="Symbol" pitchFamily="18" charset="2"/>
              </a:rPr>
              <a:t>.51</a:t>
            </a:r>
            <a:r>
              <a:rPr lang="en-CA" altLang="en-US" baseline="30000">
                <a:solidFill>
                  <a:schemeClr val="hlink"/>
                </a:solidFill>
                <a:latin typeface="Symbol" pitchFamily="18" charset="2"/>
              </a:rPr>
              <a:t>3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f(i</a:t>
            </a:r>
            <a:r>
              <a:rPr lang="en-US" altLang="en-US" sz="2800">
                <a:solidFill>
                  <a:schemeClr val="accent2"/>
                </a:solidFill>
              </a:rPr>
              <a:t>+3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>
        <p:nvSpPr>
          <p:cNvPr id="585753" name="Rectangle 25"/>
          <p:cNvSpPr>
            <a:spLocks noChangeArrowheads="1"/>
          </p:cNvSpPr>
          <p:nvPr/>
        </p:nvSpPr>
        <p:spPr bwMode="auto">
          <a:xfrm>
            <a:off x="2012950" y="4449763"/>
            <a:ext cx="34528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... £ </a:t>
            </a:r>
            <a:r>
              <a:rPr lang="en-CA" altLang="en-US">
                <a:solidFill>
                  <a:schemeClr val="hlink"/>
                </a:solidFill>
              </a:rPr>
              <a:t>.51</a:t>
            </a:r>
            <a:r>
              <a:rPr lang="en-CA" altLang="en-US" baseline="30000">
                <a:solidFill>
                  <a:schemeClr val="hlink"/>
                </a:solidFill>
              </a:rPr>
              <a:t>(n-i)</a:t>
            </a:r>
            <a:r>
              <a:rPr lang="en-CA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f(i</a:t>
            </a:r>
            <a:r>
              <a:rPr lang="en-US" altLang="en-US" sz="2800">
                <a:solidFill>
                  <a:schemeClr val="accent2"/>
                </a:solidFill>
              </a:rPr>
              <a:t>+(n-i)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>
        <p:nvSpPr>
          <p:cNvPr id="585754" name="Rectangle 26"/>
          <p:cNvSpPr>
            <a:spLocks noChangeArrowheads="1"/>
          </p:cNvSpPr>
          <p:nvPr/>
        </p:nvSpPr>
        <p:spPr bwMode="auto">
          <a:xfrm>
            <a:off x="5341938" y="4449763"/>
            <a:ext cx="22780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= </a:t>
            </a:r>
            <a:r>
              <a:rPr lang="en-CA" altLang="en-US">
                <a:solidFill>
                  <a:schemeClr val="hlink"/>
                </a:solidFill>
              </a:rPr>
              <a:t>.51</a:t>
            </a:r>
            <a:r>
              <a:rPr lang="en-CA" altLang="en-US" baseline="30000">
                <a:solidFill>
                  <a:schemeClr val="hlink"/>
                </a:solidFill>
              </a:rPr>
              <a:t>(n-i)</a:t>
            </a:r>
            <a:r>
              <a:rPr lang="en-CA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>
        <p:nvSpPr>
          <p:cNvPr id="290829" name="Freeform 27"/>
          <p:cNvSpPr>
            <a:spLocks/>
          </p:cNvSpPr>
          <p:nvPr/>
        </p:nvSpPr>
        <p:spPr bwMode="auto">
          <a:xfrm>
            <a:off x="8618538" y="2667000"/>
            <a:ext cx="220662" cy="338138"/>
          </a:xfrm>
          <a:custGeom>
            <a:avLst/>
            <a:gdLst>
              <a:gd name="T0" fmla="*/ 0 w 139"/>
              <a:gd name="T1" fmla="*/ 239415992 h 213"/>
              <a:gd name="T2" fmla="*/ 90725419 w 139"/>
              <a:gd name="T3" fmla="*/ 536794869 h 213"/>
              <a:gd name="T4" fmla="*/ 350300131 w 139"/>
              <a:gd name="T5" fmla="*/ 0 h 213"/>
              <a:gd name="T6" fmla="*/ 0 60000 65536"/>
              <a:gd name="T7" fmla="*/ 0 60000 65536"/>
              <a:gd name="T8" fmla="*/ 0 60000 65536"/>
              <a:gd name="T9" fmla="*/ 0 w 139"/>
              <a:gd name="T10" fmla="*/ 0 h 213"/>
              <a:gd name="T11" fmla="*/ 139 w 139"/>
              <a:gd name="T12" fmla="*/ 213 h 2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" name="Group 28"/>
          <p:cNvGrpSpPr>
            <a:grpSpLocks/>
          </p:cNvGrpSpPr>
          <p:nvPr/>
        </p:nvGrpSpPr>
        <p:grpSpPr bwMode="auto">
          <a:xfrm>
            <a:off x="5962650" y="2057400"/>
            <a:ext cx="3021013" cy="579438"/>
            <a:chOff x="3756" y="1200"/>
            <a:chExt cx="1903" cy="365"/>
          </a:xfrm>
        </p:grpSpPr>
        <p:sp useBgFill="1">
          <p:nvSpPr>
            <p:cNvPr id="290833" name="Rectangle 29"/>
            <p:cNvSpPr>
              <a:spLocks noChangeArrowheads="1"/>
            </p:cNvSpPr>
            <p:nvPr/>
          </p:nvSpPr>
          <p:spPr bwMode="auto">
            <a:xfrm>
              <a:off x="3756" y="1200"/>
              <a:ext cx="1825" cy="365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f(i) 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</a:t>
              </a:r>
              <a:r>
                <a:rPr lang="en-CA" altLang="en-US">
                  <a:solidFill>
                    <a:schemeClr val="accent2"/>
                  </a:solidFill>
                </a:rPr>
                <a:t> </a:t>
              </a:r>
              <a:r>
                <a:rPr lang="en-CA" altLang="en-US">
                  <a:solidFill>
                    <a:schemeClr val="hlink"/>
                  </a:solidFill>
                </a:rPr>
                <a:t>.51</a:t>
              </a:r>
              <a:r>
                <a:rPr lang="en-CA" altLang="en-US" baseline="30000">
                  <a:solidFill>
                    <a:schemeClr val="hlink"/>
                  </a:solidFill>
                </a:rPr>
                <a:t>(n-i)</a:t>
              </a:r>
              <a:r>
                <a:rPr lang="en-CA" altLang="en-US">
                  <a:solidFill>
                    <a:schemeClr val="accent2"/>
                  </a:solidFill>
                </a:rPr>
                <a:t>·</a:t>
              </a:r>
              <a:r>
                <a:rPr lang="en-US" altLang="en-US">
                  <a:solidFill>
                    <a:schemeClr val="accent2"/>
                  </a:solidFill>
                </a:rPr>
                <a:t>f(</a:t>
              </a:r>
              <a:r>
                <a:rPr lang="en-US" altLang="en-US" sz="2800">
                  <a:solidFill>
                    <a:schemeClr val="accent2"/>
                  </a:solidFill>
                </a:rPr>
                <a:t>n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 </a:t>
              </a:r>
              <a:endParaRPr lang="en-US" altLang="en-US">
                <a:solidFill>
                  <a:schemeClr val="accent2"/>
                </a:solidFill>
                <a:latin typeface="Symbol" pitchFamily="18" charset="2"/>
              </a:endParaRPr>
            </a:p>
          </p:txBody>
        </p:sp>
        <p:sp>
          <p:nvSpPr>
            <p:cNvPr id="290834" name="Freeform 30"/>
            <p:cNvSpPr>
              <a:spLocks/>
            </p:cNvSpPr>
            <p:nvPr/>
          </p:nvSpPr>
          <p:spPr bwMode="auto">
            <a:xfrm>
              <a:off x="5520" y="1275"/>
              <a:ext cx="139" cy="213"/>
            </a:xfrm>
            <a:custGeom>
              <a:avLst/>
              <a:gdLst>
                <a:gd name="T0" fmla="*/ 0 w 139"/>
                <a:gd name="T1" fmla="*/ 95 h 213"/>
                <a:gd name="T2" fmla="*/ 36 w 139"/>
                <a:gd name="T3" fmla="*/ 213 h 213"/>
                <a:gd name="T4" fmla="*/ 139 w 139"/>
                <a:gd name="T5" fmla="*/ 0 h 213"/>
                <a:gd name="T6" fmla="*/ 0 60000 65536"/>
                <a:gd name="T7" fmla="*/ 0 60000 65536"/>
                <a:gd name="T8" fmla="*/ 0 60000 65536"/>
                <a:gd name="T9" fmla="*/ 0 w 139"/>
                <a:gd name="T10" fmla="*/ 0 h 213"/>
                <a:gd name="T11" fmla="*/ 139 w 139"/>
                <a:gd name="T12" fmla="*/ 213 h 2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213">
                  <a:moveTo>
                    <a:pt x="0" y="95"/>
                  </a:moveTo>
                  <a:lnTo>
                    <a:pt x="36" y="213"/>
                  </a:lnTo>
                  <a:lnTo>
                    <a:pt x="139" y="0"/>
                  </a:ln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 useBgFill="1">
        <p:nvSpPr>
          <p:cNvPr id="585759" name="Rectangle 31"/>
          <p:cNvSpPr>
            <a:spLocks noChangeArrowheads="1"/>
          </p:cNvSpPr>
          <p:nvPr/>
        </p:nvSpPr>
        <p:spPr bwMode="auto">
          <a:xfrm>
            <a:off x="685800" y="5105400"/>
            <a:ext cx="6169025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Eg. i = n,   f(n) 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>
                <a:solidFill>
                  <a:schemeClr val="hlink"/>
                </a:solidFill>
              </a:rPr>
              <a:t>.51</a:t>
            </a:r>
            <a:r>
              <a:rPr lang="en-CA" altLang="en-US" baseline="30000">
                <a:solidFill>
                  <a:schemeClr val="hlink"/>
                </a:solidFill>
              </a:rPr>
              <a:t>(n-n)</a:t>
            </a:r>
            <a:r>
              <a:rPr lang="en-CA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= </a:t>
            </a:r>
            <a:r>
              <a:rPr lang="en-CA" altLang="en-US">
                <a:solidFill>
                  <a:schemeClr val="hlink"/>
                </a:solidFill>
              </a:rPr>
              <a:t>1</a:t>
            </a:r>
            <a:r>
              <a:rPr lang="en-CA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85760" name="Rectangle 32"/>
          <p:cNvSpPr>
            <a:spLocks noChangeArrowheads="1"/>
          </p:cNvSpPr>
          <p:nvPr/>
        </p:nvSpPr>
        <p:spPr bwMode="auto">
          <a:xfrm>
            <a:off x="1339850" y="5745163"/>
            <a:ext cx="3800475" cy="579437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i = 0,   f(0) 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>
                <a:solidFill>
                  <a:schemeClr val="hlink"/>
                </a:solidFill>
              </a:rPr>
              <a:t>.51</a:t>
            </a:r>
            <a:r>
              <a:rPr lang="en-CA" altLang="en-US" baseline="30000">
                <a:solidFill>
                  <a:schemeClr val="hlink"/>
                </a:solidFill>
              </a:rPr>
              <a:t>n</a:t>
            </a:r>
            <a:r>
              <a:rPr lang="en-CA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5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5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5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5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5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5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5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5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5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85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85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85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5745" grpId="0" autoUpdateAnimBg="0"/>
      <p:bldP spid="585752" grpId="0" autoUpdateAnimBg="0"/>
      <p:bldP spid="585753" grpId="0" autoUpdateAnimBg="0"/>
      <p:bldP spid="585754" grpId="0" autoUpdateAnimBg="0"/>
      <p:bldP spid="585759" grpId="0" animBg="1" autoUpdateAnimBg="0"/>
      <p:bldP spid="585760" grpId="0" animBg="1" autoUpdateAnimBg="0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842" name="Group 2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91868" name="Rectangle 3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91869" name="Rectangle 4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grpSp>
        <p:nvGrpSpPr>
          <p:cNvPr id="291843" name="Group 5"/>
          <p:cNvGrpSpPr>
            <a:grpSpLocks/>
          </p:cNvGrpSpPr>
          <p:nvPr/>
        </p:nvGrpSpPr>
        <p:grpSpPr bwMode="auto">
          <a:xfrm>
            <a:off x="671513" y="1524000"/>
            <a:ext cx="1966912" cy="1036638"/>
            <a:chOff x="864" y="864"/>
            <a:chExt cx="1239" cy="653"/>
          </a:xfrm>
        </p:grpSpPr>
        <p:sp>
          <p:nvSpPr>
            <p:cNvPr id="291863" name="Rectangle 6"/>
            <p:cNvSpPr>
              <a:spLocks noChangeArrowheads="1"/>
            </p:cNvSpPr>
            <p:nvPr/>
          </p:nvSpPr>
          <p:spPr bwMode="auto">
            <a:xfrm>
              <a:off x="864" y="864"/>
              <a:ext cx="123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f(n) =     </a:t>
              </a:r>
              <a:r>
                <a:rPr lang="en-CA" altLang="en-US">
                  <a:solidFill>
                    <a:schemeClr val="accent2"/>
                  </a:solidFill>
                </a:rPr>
                <a:t>2</a:t>
              </a:r>
              <a:r>
                <a:rPr lang="en-CA" altLang="en-US" baseline="30000">
                  <a:solidFill>
                    <a:schemeClr val="accent2"/>
                  </a:solidFill>
                </a:rPr>
                <a:t>n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291864" name="Rectangle 7"/>
            <p:cNvSpPr>
              <a:spLocks noChangeArrowheads="1"/>
            </p:cNvSpPr>
            <p:nvPr/>
          </p:nvSpPr>
          <p:spPr bwMode="auto">
            <a:xfrm>
              <a:off x="1557" y="864"/>
              <a:ext cx="3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8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grpSp>
          <p:nvGrpSpPr>
            <p:cNvPr id="291865" name="Group 8"/>
            <p:cNvGrpSpPr>
              <a:grpSpLocks/>
            </p:cNvGrpSpPr>
            <p:nvPr/>
          </p:nvGrpSpPr>
          <p:grpSpPr bwMode="auto">
            <a:xfrm>
              <a:off x="1568" y="1152"/>
              <a:ext cx="496" cy="365"/>
              <a:chOff x="1536" y="1488"/>
              <a:chExt cx="496" cy="365"/>
            </a:xfrm>
          </p:grpSpPr>
          <p:sp>
            <p:nvSpPr>
              <p:cNvPr id="291866" name="Line 9"/>
              <p:cNvSpPr>
                <a:spLocks noChangeShapeType="1"/>
              </p:cNvSpPr>
              <p:nvPr/>
            </p:nvSpPr>
            <p:spPr bwMode="auto">
              <a:xfrm>
                <a:off x="1584" y="1536"/>
                <a:ext cx="384" cy="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67" name="Rectangle 10"/>
              <p:cNvSpPr>
                <a:spLocks noChangeArrowheads="1"/>
              </p:cNvSpPr>
              <p:nvPr/>
            </p:nvSpPr>
            <p:spPr bwMode="auto">
              <a:xfrm>
                <a:off x="1536" y="1488"/>
                <a:ext cx="496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baseline="30000">
                    <a:solidFill>
                      <a:schemeClr val="accent2"/>
                    </a:solidFill>
                  </a:rPr>
                  <a:t>100</a:t>
                </a:r>
              </a:p>
            </p:txBody>
          </p:sp>
        </p:grpSp>
      </p:grpSp>
      <p:grpSp>
        <p:nvGrpSpPr>
          <p:cNvPr id="291844" name="Group 11"/>
          <p:cNvGrpSpPr>
            <a:grpSpLocks/>
          </p:cNvGrpSpPr>
          <p:nvPr/>
        </p:nvGrpSpPr>
        <p:grpSpPr bwMode="auto">
          <a:xfrm>
            <a:off x="3730625" y="1600200"/>
            <a:ext cx="4281488" cy="579438"/>
            <a:chOff x="2752" y="912"/>
            <a:chExt cx="2697" cy="365"/>
          </a:xfrm>
        </p:grpSpPr>
        <p:sp>
          <p:nvSpPr>
            <p:cNvPr id="291860" name="Rectangle 12"/>
            <p:cNvSpPr>
              <a:spLocks noChangeArrowheads="1"/>
            </p:cNvSpPr>
            <p:nvPr/>
          </p:nvSpPr>
          <p:spPr bwMode="auto">
            <a:xfrm>
              <a:off x="3456" y="912"/>
              <a:ext cx="114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∑</a:t>
              </a:r>
              <a:r>
                <a:rPr lang="en-CA" altLang="en-US" baseline="-25000">
                  <a:solidFill>
                    <a:schemeClr val="accent2"/>
                  </a:solidFill>
                </a:rPr>
                <a:t>i=1..n</a:t>
              </a:r>
              <a:r>
                <a:rPr lang="en-US" altLang="en-US">
                  <a:solidFill>
                    <a:schemeClr val="accent2"/>
                  </a:solidFill>
                </a:rPr>
                <a:t>  f(i)</a:t>
              </a:r>
              <a:endParaRPr lang="en-CA" altLang="en-US" baseline="30000">
                <a:solidFill>
                  <a:schemeClr val="accent2"/>
                </a:solidFill>
              </a:endParaRPr>
            </a:p>
          </p:txBody>
        </p:sp>
        <p:sp>
          <p:nvSpPr>
            <p:cNvPr id="291861" name="Rectangle 13"/>
            <p:cNvSpPr>
              <a:spLocks noChangeArrowheads="1"/>
            </p:cNvSpPr>
            <p:nvPr/>
          </p:nvSpPr>
          <p:spPr bwMode="auto">
            <a:xfrm>
              <a:off x="2752" y="912"/>
              <a:ext cx="70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f(n) 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</a:t>
              </a:r>
              <a:endParaRPr lang="en-US" altLang="en-US">
                <a:solidFill>
                  <a:schemeClr val="accent2"/>
                </a:solidFill>
                <a:latin typeface="Symbol" pitchFamily="18" charset="2"/>
              </a:endParaRPr>
            </a:p>
          </p:txBody>
        </p:sp>
        <p:sp>
          <p:nvSpPr>
            <p:cNvPr id="291862" name="Rectangle 14"/>
            <p:cNvSpPr>
              <a:spLocks noChangeArrowheads="1"/>
            </p:cNvSpPr>
            <p:nvPr/>
          </p:nvSpPr>
          <p:spPr bwMode="auto">
            <a:xfrm>
              <a:off x="4560" y="912"/>
              <a:ext cx="88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CA" altLang="en-US">
                  <a:solidFill>
                    <a:schemeClr val="accent2"/>
                  </a:solidFill>
                </a:rPr>
                <a:t>c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r>
                <a:rPr lang="en-US" altLang="en-US">
                  <a:solidFill>
                    <a:schemeClr val="accent2"/>
                  </a:solidFill>
                </a:rPr>
                <a:t>f(n)</a:t>
              </a:r>
            </a:p>
          </p:txBody>
        </p:sp>
      </p:grpSp>
      <p:sp>
        <p:nvSpPr>
          <p:cNvPr id="586767" name="Rectangle 15"/>
          <p:cNvSpPr>
            <a:spLocks noChangeArrowheads="1"/>
          </p:cNvSpPr>
          <p:nvPr/>
        </p:nvSpPr>
        <p:spPr bwMode="auto">
          <a:xfrm>
            <a:off x="609600" y="3687763"/>
            <a:ext cx="48974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f(i) 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£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 </a:t>
            </a:r>
            <a:r>
              <a:rPr lang="en-CA" altLang="en-US">
                <a:solidFill>
                  <a:schemeClr val="hlink"/>
                </a:solidFill>
              </a:rPr>
              <a:t>.51</a:t>
            </a:r>
            <a:r>
              <a:rPr lang="en-CA" altLang="en-US" baseline="30000">
                <a:solidFill>
                  <a:schemeClr val="hlink"/>
                </a:solidFill>
              </a:rPr>
              <a:t>(n-i)</a:t>
            </a:r>
            <a:r>
              <a:rPr lang="en-CA" altLang="en-US">
                <a:solidFill>
                  <a:schemeClr val="accent2"/>
                </a:solidFill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586768" name="Rectangle 16"/>
          <p:cNvSpPr>
            <a:spLocks noChangeArrowheads="1"/>
          </p:cNvSpPr>
          <p:nvPr/>
        </p:nvSpPr>
        <p:spPr bwMode="auto">
          <a:xfrm>
            <a:off x="2209800" y="4876800"/>
            <a:ext cx="21177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θ(1) 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 </a:t>
            </a:r>
            <a:r>
              <a:rPr lang="en-CA" altLang="en-US">
                <a:solidFill>
                  <a:schemeClr val="accent2"/>
                </a:solidFill>
              </a:rPr>
              <a:t>f(n)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291847" name="Rectangle 17"/>
          <p:cNvSpPr>
            <a:spLocks noChangeArrowheads="1"/>
          </p:cNvSpPr>
          <p:nvPr/>
        </p:nvSpPr>
        <p:spPr bwMode="auto">
          <a:xfrm>
            <a:off x="5991225" y="2057400"/>
            <a:ext cx="21320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f(i) 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£ </a:t>
            </a:r>
            <a:r>
              <a:rPr lang="en-CA" altLang="en-US">
                <a:solidFill>
                  <a:schemeClr val="hlink"/>
                </a:solidFill>
                <a:latin typeface="Symbol" pitchFamily="18" charset="2"/>
              </a:rPr>
              <a:t>?</a:t>
            </a:r>
            <a:r>
              <a:rPr lang="en-CA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f(n)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grpSp>
        <p:nvGrpSpPr>
          <p:cNvPr id="291848" name="Group 18"/>
          <p:cNvGrpSpPr>
            <a:grpSpLocks/>
          </p:cNvGrpSpPr>
          <p:nvPr/>
        </p:nvGrpSpPr>
        <p:grpSpPr bwMode="auto">
          <a:xfrm>
            <a:off x="5954713" y="2544763"/>
            <a:ext cx="2808287" cy="579437"/>
            <a:chOff x="528" y="3715"/>
            <a:chExt cx="1769" cy="365"/>
          </a:xfrm>
        </p:grpSpPr>
        <p:sp>
          <p:nvSpPr>
            <p:cNvPr id="291858" name="Rectangle 19"/>
            <p:cNvSpPr>
              <a:spLocks noChangeArrowheads="1"/>
            </p:cNvSpPr>
            <p:nvPr/>
          </p:nvSpPr>
          <p:spPr bwMode="auto">
            <a:xfrm>
              <a:off x="957" y="3715"/>
              <a:ext cx="134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 </a:t>
              </a:r>
              <a:r>
                <a:rPr lang="en-CA" altLang="en-US">
                  <a:solidFill>
                    <a:schemeClr val="hlink"/>
                  </a:solidFill>
                  <a:latin typeface="Symbol" pitchFamily="18" charset="2"/>
                </a:rPr>
                <a:t>.51</a:t>
              </a:r>
              <a:r>
                <a:rPr lang="en-CA" altLang="en-US">
                  <a:solidFill>
                    <a:schemeClr val="accent2"/>
                  </a:solidFill>
                  <a:latin typeface="Arial" charset="0"/>
                </a:rPr>
                <a:t>·</a:t>
              </a:r>
              <a:r>
                <a:rPr lang="en-US" altLang="en-US">
                  <a:solidFill>
                    <a:schemeClr val="accent2"/>
                  </a:solidFill>
                </a:rPr>
                <a:t>f(i</a:t>
              </a:r>
              <a:r>
                <a:rPr lang="en-US" altLang="en-US" sz="2800">
                  <a:solidFill>
                    <a:schemeClr val="accent2"/>
                  </a:solidFill>
                </a:rPr>
                <a:t>+1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 </a:t>
              </a:r>
              <a:endParaRPr lang="en-US" altLang="en-US">
                <a:solidFill>
                  <a:schemeClr val="accent2"/>
                </a:solidFill>
                <a:latin typeface="Symbol" pitchFamily="18" charset="2"/>
              </a:endParaRPr>
            </a:p>
          </p:txBody>
        </p:sp>
        <p:sp>
          <p:nvSpPr>
            <p:cNvPr id="291859" name="Rectangle 20"/>
            <p:cNvSpPr>
              <a:spLocks noChangeArrowheads="1"/>
            </p:cNvSpPr>
            <p:nvPr/>
          </p:nvSpPr>
          <p:spPr bwMode="auto">
            <a:xfrm>
              <a:off x="528" y="3715"/>
              <a:ext cx="44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f(i)</a:t>
              </a:r>
            </a:p>
          </p:txBody>
        </p:sp>
      </p:grpSp>
      <p:sp>
        <p:nvSpPr>
          <p:cNvPr id="291849" name="Freeform 21"/>
          <p:cNvSpPr>
            <a:spLocks/>
          </p:cNvSpPr>
          <p:nvPr/>
        </p:nvSpPr>
        <p:spPr bwMode="auto">
          <a:xfrm>
            <a:off x="8618538" y="2667000"/>
            <a:ext cx="220662" cy="338138"/>
          </a:xfrm>
          <a:custGeom>
            <a:avLst/>
            <a:gdLst>
              <a:gd name="T0" fmla="*/ 0 w 139"/>
              <a:gd name="T1" fmla="*/ 239415992 h 213"/>
              <a:gd name="T2" fmla="*/ 90725419 w 139"/>
              <a:gd name="T3" fmla="*/ 536794869 h 213"/>
              <a:gd name="T4" fmla="*/ 350300131 w 139"/>
              <a:gd name="T5" fmla="*/ 0 h 213"/>
              <a:gd name="T6" fmla="*/ 0 60000 65536"/>
              <a:gd name="T7" fmla="*/ 0 60000 65536"/>
              <a:gd name="T8" fmla="*/ 0 60000 65536"/>
              <a:gd name="T9" fmla="*/ 0 w 139"/>
              <a:gd name="T10" fmla="*/ 0 h 213"/>
              <a:gd name="T11" fmla="*/ 139 w 139"/>
              <a:gd name="T12" fmla="*/ 213 h 2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1850" name="Group 22"/>
          <p:cNvGrpSpPr>
            <a:grpSpLocks/>
          </p:cNvGrpSpPr>
          <p:nvPr/>
        </p:nvGrpSpPr>
        <p:grpSpPr bwMode="auto">
          <a:xfrm>
            <a:off x="5962650" y="2057400"/>
            <a:ext cx="3021013" cy="579438"/>
            <a:chOff x="3756" y="1200"/>
            <a:chExt cx="1903" cy="365"/>
          </a:xfrm>
        </p:grpSpPr>
        <p:sp useBgFill="1">
          <p:nvSpPr>
            <p:cNvPr id="291856" name="Rectangle 23"/>
            <p:cNvSpPr>
              <a:spLocks noChangeArrowheads="1"/>
            </p:cNvSpPr>
            <p:nvPr/>
          </p:nvSpPr>
          <p:spPr bwMode="auto">
            <a:xfrm>
              <a:off x="3756" y="1200"/>
              <a:ext cx="1825" cy="365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f(i) 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£</a:t>
              </a:r>
              <a:r>
                <a:rPr lang="en-CA" altLang="en-US">
                  <a:solidFill>
                    <a:schemeClr val="accent2"/>
                  </a:solidFill>
                </a:rPr>
                <a:t> </a:t>
              </a:r>
              <a:r>
                <a:rPr lang="en-CA" altLang="en-US">
                  <a:solidFill>
                    <a:schemeClr val="hlink"/>
                  </a:solidFill>
                </a:rPr>
                <a:t>.51</a:t>
              </a:r>
              <a:r>
                <a:rPr lang="en-CA" altLang="en-US" baseline="30000">
                  <a:solidFill>
                    <a:schemeClr val="hlink"/>
                  </a:solidFill>
                </a:rPr>
                <a:t>(n-i)</a:t>
              </a:r>
              <a:r>
                <a:rPr lang="en-CA" altLang="en-US">
                  <a:solidFill>
                    <a:schemeClr val="accent2"/>
                  </a:solidFill>
                </a:rPr>
                <a:t>·</a:t>
              </a:r>
              <a:r>
                <a:rPr lang="en-US" altLang="en-US">
                  <a:solidFill>
                    <a:schemeClr val="accent2"/>
                  </a:solidFill>
                </a:rPr>
                <a:t>f(</a:t>
              </a:r>
              <a:r>
                <a:rPr lang="en-US" altLang="en-US" sz="2800">
                  <a:solidFill>
                    <a:schemeClr val="accent2"/>
                  </a:solidFill>
                </a:rPr>
                <a:t>n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  <a:r>
                <a:rPr lang="en-CA" altLang="en-US">
                  <a:solidFill>
                    <a:schemeClr val="accent2"/>
                  </a:solidFill>
                  <a:latin typeface="Symbol" pitchFamily="18" charset="2"/>
                </a:rPr>
                <a:t> </a:t>
              </a:r>
              <a:endParaRPr lang="en-US" altLang="en-US">
                <a:solidFill>
                  <a:schemeClr val="accent2"/>
                </a:solidFill>
                <a:latin typeface="Symbol" pitchFamily="18" charset="2"/>
              </a:endParaRPr>
            </a:p>
          </p:txBody>
        </p:sp>
        <p:sp>
          <p:nvSpPr>
            <p:cNvPr id="291857" name="Freeform 24"/>
            <p:cNvSpPr>
              <a:spLocks/>
            </p:cNvSpPr>
            <p:nvPr/>
          </p:nvSpPr>
          <p:spPr bwMode="auto">
            <a:xfrm>
              <a:off x="5520" y="1275"/>
              <a:ext cx="139" cy="213"/>
            </a:xfrm>
            <a:custGeom>
              <a:avLst/>
              <a:gdLst>
                <a:gd name="T0" fmla="*/ 0 w 139"/>
                <a:gd name="T1" fmla="*/ 95 h 213"/>
                <a:gd name="T2" fmla="*/ 36 w 139"/>
                <a:gd name="T3" fmla="*/ 213 h 213"/>
                <a:gd name="T4" fmla="*/ 139 w 139"/>
                <a:gd name="T5" fmla="*/ 0 h 213"/>
                <a:gd name="T6" fmla="*/ 0 60000 65536"/>
                <a:gd name="T7" fmla="*/ 0 60000 65536"/>
                <a:gd name="T8" fmla="*/ 0 60000 65536"/>
                <a:gd name="T9" fmla="*/ 0 w 139"/>
                <a:gd name="T10" fmla="*/ 0 h 213"/>
                <a:gd name="T11" fmla="*/ 139 w 139"/>
                <a:gd name="T12" fmla="*/ 213 h 2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213">
                  <a:moveTo>
                    <a:pt x="0" y="95"/>
                  </a:moveTo>
                  <a:lnTo>
                    <a:pt x="36" y="213"/>
                  </a:lnTo>
                  <a:lnTo>
                    <a:pt x="139" y="0"/>
                  </a:ln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6777" name="Rectangle 25"/>
          <p:cNvSpPr>
            <a:spLocks noChangeArrowheads="1"/>
          </p:cNvSpPr>
          <p:nvPr/>
        </p:nvSpPr>
        <p:spPr bwMode="auto">
          <a:xfrm>
            <a:off x="2205038" y="4297363"/>
            <a:ext cx="37385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[∑</a:t>
            </a:r>
            <a:r>
              <a:rPr lang="en-CA" altLang="en-US" baseline="-25000">
                <a:solidFill>
                  <a:schemeClr val="accent2"/>
                </a:solidFill>
              </a:rPr>
              <a:t>i=1..n </a:t>
            </a:r>
            <a:r>
              <a:rPr lang="en-CA" altLang="en-US">
                <a:solidFill>
                  <a:schemeClr val="hlink"/>
                </a:solidFill>
              </a:rPr>
              <a:t>.51</a:t>
            </a:r>
            <a:r>
              <a:rPr lang="en-CA" altLang="en-US" baseline="30000">
                <a:solidFill>
                  <a:schemeClr val="hlink"/>
                </a:solidFill>
              </a:rPr>
              <a:t>(n-i)</a:t>
            </a:r>
            <a:r>
              <a:rPr lang="en-CA" altLang="en-US">
                <a:solidFill>
                  <a:schemeClr val="accent2"/>
                </a:solidFill>
              </a:rPr>
              <a:t>] · 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291852" name="Line 26"/>
          <p:cNvSpPr>
            <a:spLocks noChangeShapeType="1"/>
          </p:cNvSpPr>
          <p:nvPr/>
        </p:nvSpPr>
        <p:spPr bwMode="auto">
          <a:xfrm flipH="1">
            <a:off x="8077200" y="1905000"/>
            <a:ext cx="3810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" name="Group 27"/>
          <p:cNvGrpSpPr>
            <a:grpSpLocks/>
          </p:cNvGrpSpPr>
          <p:nvPr/>
        </p:nvGrpSpPr>
        <p:grpSpPr bwMode="auto">
          <a:xfrm>
            <a:off x="8001000" y="1600200"/>
            <a:ext cx="533400" cy="533400"/>
            <a:chOff x="5040" y="864"/>
            <a:chExt cx="336" cy="336"/>
          </a:xfrm>
        </p:grpSpPr>
        <p:sp useBgFill="1">
          <p:nvSpPr>
            <p:cNvPr id="291854" name="Rectangle 28"/>
            <p:cNvSpPr>
              <a:spLocks noChangeArrowheads="1"/>
            </p:cNvSpPr>
            <p:nvPr/>
          </p:nvSpPr>
          <p:spPr bwMode="auto">
            <a:xfrm>
              <a:off x="5040" y="864"/>
              <a:ext cx="336" cy="336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1855" name="Freeform 29"/>
            <p:cNvSpPr>
              <a:spLocks/>
            </p:cNvSpPr>
            <p:nvPr/>
          </p:nvSpPr>
          <p:spPr bwMode="auto">
            <a:xfrm>
              <a:off x="5088" y="912"/>
              <a:ext cx="139" cy="213"/>
            </a:xfrm>
            <a:custGeom>
              <a:avLst/>
              <a:gdLst>
                <a:gd name="T0" fmla="*/ 0 w 139"/>
                <a:gd name="T1" fmla="*/ 95 h 213"/>
                <a:gd name="T2" fmla="*/ 36 w 139"/>
                <a:gd name="T3" fmla="*/ 213 h 213"/>
                <a:gd name="T4" fmla="*/ 139 w 139"/>
                <a:gd name="T5" fmla="*/ 0 h 213"/>
                <a:gd name="T6" fmla="*/ 0 60000 65536"/>
                <a:gd name="T7" fmla="*/ 0 60000 65536"/>
                <a:gd name="T8" fmla="*/ 0 60000 65536"/>
                <a:gd name="T9" fmla="*/ 0 w 139"/>
                <a:gd name="T10" fmla="*/ 0 h 213"/>
                <a:gd name="T11" fmla="*/ 139 w 139"/>
                <a:gd name="T12" fmla="*/ 213 h 2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213">
                  <a:moveTo>
                    <a:pt x="0" y="95"/>
                  </a:moveTo>
                  <a:lnTo>
                    <a:pt x="36" y="213"/>
                  </a:lnTo>
                  <a:lnTo>
                    <a:pt x="139" y="0"/>
                  </a:ln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6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6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6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6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6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6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6767" grpId="0" autoUpdateAnimBg="0"/>
      <p:bldP spid="586768" grpId="0" autoUpdateAnimBg="0"/>
      <p:bldP spid="586777" grpId="0" autoUpdateAnimBg="0"/>
    </p:bld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Text Box 3"/>
          <p:cNvSpPr txBox="1">
            <a:spLocks noChangeArrowheads="1"/>
          </p:cNvSpPr>
          <p:nvPr/>
        </p:nvSpPr>
        <p:spPr bwMode="auto">
          <a:xfrm>
            <a:off x="1625600" y="11430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Functions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92867" name="Text Box 4"/>
          <p:cNvSpPr txBox="1">
            <a:spLocks noChangeArrowheads="1"/>
          </p:cNvSpPr>
          <p:nvPr/>
        </p:nvSpPr>
        <p:spPr bwMode="auto">
          <a:xfrm rot="5400000">
            <a:off x="1004888" y="2589213"/>
            <a:ext cx="10302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Poly.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292868" name="Text Box 5"/>
          <p:cNvSpPr txBox="1">
            <a:spLocks noChangeArrowheads="1"/>
          </p:cNvSpPr>
          <p:nvPr/>
        </p:nvSpPr>
        <p:spPr bwMode="auto">
          <a:xfrm rot="5400000">
            <a:off x="2001044" y="2548731"/>
            <a:ext cx="939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Exp.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292869" name="AutoShape 6"/>
          <p:cNvCxnSpPr>
            <a:cxnSpLocks noChangeShapeType="1"/>
          </p:cNvCxnSpPr>
          <p:nvPr/>
        </p:nvCxnSpPr>
        <p:spPr bwMode="auto">
          <a:xfrm rot="-5400000">
            <a:off x="856457" y="1308894"/>
            <a:ext cx="787400" cy="1423987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2870" name="AutoShape 7"/>
          <p:cNvCxnSpPr>
            <a:cxnSpLocks noChangeShapeType="1"/>
          </p:cNvCxnSpPr>
          <p:nvPr/>
        </p:nvCxnSpPr>
        <p:spPr bwMode="auto">
          <a:xfrm>
            <a:off x="1970088" y="2043113"/>
            <a:ext cx="1460500" cy="4159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2871" name="AutoShape 8"/>
          <p:cNvCxnSpPr>
            <a:cxnSpLocks noChangeShapeType="1"/>
          </p:cNvCxnSpPr>
          <p:nvPr/>
        </p:nvCxnSpPr>
        <p:spPr bwMode="auto">
          <a:xfrm rot="-5400000">
            <a:off x="1331912" y="22510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2872" name="AutoShape 9"/>
          <p:cNvCxnSpPr>
            <a:cxnSpLocks noChangeShapeType="1"/>
          </p:cNvCxnSpPr>
          <p:nvPr/>
        </p:nvCxnSpPr>
        <p:spPr bwMode="auto">
          <a:xfrm rot="-5400000">
            <a:off x="2251075" y="2251076"/>
            <a:ext cx="415925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5802" name="Text Box 10"/>
          <p:cNvSpPr txBox="1">
            <a:spLocks noChangeArrowheads="1"/>
          </p:cNvSpPr>
          <p:nvPr/>
        </p:nvSpPr>
        <p:spPr bwMode="auto">
          <a:xfrm>
            <a:off x="4348163" y="2338388"/>
            <a:ext cx="44704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(n)</a:t>
            </a:r>
            <a:r>
              <a:rPr lang="en-US" altLang="en-US"/>
              <a:t>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Þ</a:t>
            </a:r>
            <a:r>
              <a:rPr lang="en-US" altLang="en-US"/>
              <a:t> </a:t>
            </a: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 = θ(f(n))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292874" name="Rectangle 11"/>
          <p:cNvSpPr>
            <a:spLocks noChangeArrowheads="1"/>
          </p:cNvSpPr>
          <p:nvPr/>
        </p:nvSpPr>
        <p:spPr bwMode="auto">
          <a:xfrm>
            <a:off x="0" y="4572000"/>
            <a:ext cx="2590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8</a:t>
            </a:r>
            <a:r>
              <a:rPr lang="en-CA" altLang="en-US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 </a:t>
            </a:r>
            <a:r>
              <a:rPr lang="en-US" altLang="en-US">
                <a:solidFill>
                  <a:schemeClr val="accent1"/>
                </a:solidFill>
              </a:rPr>
              <a:t> + 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grpSp>
        <p:nvGrpSpPr>
          <p:cNvPr id="292875" name="Group 12"/>
          <p:cNvGrpSpPr>
            <a:grpSpLocks/>
          </p:cNvGrpSpPr>
          <p:nvPr/>
        </p:nvGrpSpPr>
        <p:grpSpPr bwMode="auto">
          <a:xfrm>
            <a:off x="228600" y="3992563"/>
            <a:ext cx="1905000" cy="655637"/>
            <a:chOff x="144" y="2515"/>
            <a:chExt cx="1200" cy="413"/>
          </a:xfrm>
        </p:grpSpPr>
        <p:sp>
          <p:nvSpPr>
            <p:cNvPr id="292890" name="Line 13"/>
            <p:cNvSpPr>
              <a:spLocks noChangeShapeType="1"/>
            </p:cNvSpPr>
            <p:nvPr/>
          </p:nvSpPr>
          <p:spPr bwMode="auto">
            <a:xfrm flipV="1">
              <a:off x="672" y="2850"/>
              <a:ext cx="0" cy="7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91" name="Rectangle 14"/>
            <p:cNvSpPr>
              <a:spLocks noChangeArrowheads="1"/>
            </p:cNvSpPr>
            <p:nvPr/>
          </p:nvSpPr>
          <p:spPr bwMode="auto">
            <a:xfrm>
              <a:off x="144" y="2515"/>
              <a:ext cx="120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</a:t>
              </a: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n</a:t>
              </a:r>
              <a:r>
                <a:rPr lang="en-US" altLang="en-US">
                  <a:solidFill>
                    <a:schemeClr val="accent2"/>
                  </a:solidFill>
                </a:rPr>
                <a:t> / n</a:t>
              </a:r>
              <a:r>
                <a:rPr lang="en-US" altLang="en-US" baseline="30000">
                  <a:solidFill>
                    <a:schemeClr val="accent2"/>
                  </a:solidFill>
                </a:rPr>
                <a:t>100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</p:grpSp>
      <p:sp>
        <p:nvSpPr>
          <p:cNvPr id="292876" name="Rectangle 15"/>
          <p:cNvSpPr>
            <a:spLocks noChangeArrowheads="1"/>
          </p:cNvSpPr>
          <p:nvPr/>
        </p:nvSpPr>
        <p:spPr bwMode="auto">
          <a:xfrm>
            <a:off x="2814638" y="4572000"/>
            <a:ext cx="16049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8</a:t>
            </a:r>
            <a:r>
              <a:rPr lang="en-CA" altLang="en-US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 + 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292877" name="Text Box 16"/>
          <p:cNvSpPr txBox="1">
            <a:spLocks noChangeArrowheads="1"/>
          </p:cNvSpPr>
          <p:nvPr/>
        </p:nvSpPr>
        <p:spPr bwMode="auto">
          <a:xfrm>
            <a:off x="1125538" y="3178175"/>
            <a:ext cx="82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(1)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292878" name="Text Box 17"/>
          <p:cNvSpPr txBox="1">
            <a:spLocks noChangeArrowheads="1"/>
          </p:cNvSpPr>
          <p:nvPr/>
        </p:nvSpPr>
        <p:spPr bwMode="auto">
          <a:xfrm>
            <a:off x="2074863" y="3152775"/>
            <a:ext cx="82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CA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(n)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grpSp>
        <p:nvGrpSpPr>
          <p:cNvPr id="292879" name="Group 18"/>
          <p:cNvGrpSpPr>
            <a:grpSpLocks/>
          </p:cNvGrpSpPr>
          <p:nvPr/>
        </p:nvGrpSpPr>
        <p:grpSpPr bwMode="auto">
          <a:xfrm>
            <a:off x="3048000" y="3992563"/>
            <a:ext cx="985838" cy="627062"/>
            <a:chOff x="1920" y="2515"/>
            <a:chExt cx="621" cy="395"/>
          </a:xfrm>
        </p:grpSpPr>
        <p:sp>
          <p:nvSpPr>
            <p:cNvPr id="292888" name="Rectangle 19"/>
            <p:cNvSpPr>
              <a:spLocks noChangeArrowheads="1"/>
            </p:cNvSpPr>
            <p:nvPr/>
          </p:nvSpPr>
          <p:spPr bwMode="auto">
            <a:xfrm>
              <a:off x="1920" y="2515"/>
              <a:ext cx="62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</a:t>
              </a:r>
              <a:r>
                <a:rPr lang="en-US" altLang="en-US">
                  <a:solidFill>
                    <a:schemeClr val="accent2"/>
                  </a:solidFill>
                </a:rPr>
                <a:t>2</a:t>
              </a:r>
              <a:r>
                <a:rPr lang="en-US" altLang="en-US" baseline="30000">
                  <a:solidFill>
                    <a:schemeClr val="accent2"/>
                  </a:solidFill>
                </a:rPr>
                <a:t>n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  <p:sp>
          <p:nvSpPr>
            <p:cNvPr id="292889" name="Line 20"/>
            <p:cNvSpPr>
              <a:spLocks noChangeShapeType="1"/>
            </p:cNvSpPr>
            <p:nvPr/>
          </p:nvSpPr>
          <p:spPr bwMode="auto">
            <a:xfrm flipV="1">
              <a:off x="2253" y="2832"/>
              <a:ext cx="0" cy="7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5813" name="Rectangle 21"/>
          <p:cNvSpPr>
            <a:spLocks noChangeArrowheads="1"/>
          </p:cNvSpPr>
          <p:nvPr/>
        </p:nvSpPr>
        <p:spPr bwMode="auto">
          <a:xfrm>
            <a:off x="4038600" y="1828800"/>
            <a:ext cx="36306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f(n) = 8</a:t>
            </a:r>
            <a:r>
              <a:rPr lang="en-CA" altLang="en-US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 </a:t>
            </a:r>
            <a:r>
              <a:rPr lang="en-US" altLang="en-US">
                <a:solidFill>
                  <a:schemeClr val="accent1"/>
                </a:solidFill>
              </a:rPr>
              <a:t> + n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545814" name="Text Box 22"/>
          <p:cNvSpPr txBox="1">
            <a:spLocks noChangeArrowheads="1"/>
          </p:cNvSpPr>
          <p:nvPr/>
        </p:nvSpPr>
        <p:spPr bwMode="auto">
          <a:xfrm>
            <a:off x="4343400" y="2857500"/>
            <a:ext cx="48831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/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Symbol" pitchFamily="18" charset="2"/>
              </a:rPr>
              <a:t>     </a:t>
            </a: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Þ</a:t>
            </a:r>
            <a:r>
              <a:rPr lang="en-US" altLang="en-US"/>
              <a:t> </a:t>
            </a: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 = θ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(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 / n</a:t>
            </a:r>
            <a:r>
              <a:rPr lang="en-US" altLang="en-US" baseline="30000">
                <a:solidFill>
                  <a:schemeClr val="accent1"/>
                </a:solidFill>
              </a:rPr>
              <a:t>100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</a:p>
        </p:txBody>
      </p:sp>
      <p:grpSp>
        <p:nvGrpSpPr>
          <p:cNvPr id="292882" name="Group 23"/>
          <p:cNvGrpSpPr>
            <a:grpSpLocks/>
          </p:cNvGrpSpPr>
          <p:nvPr/>
        </p:nvGrpSpPr>
        <p:grpSpPr bwMode="auto">
          <a:xfrm>
            <a:off x="1066800" y="3581400"/>
            <a:ext cx="2544763" cy="457200"/>
            <a:chOff x="672" y="2256"/>
            <a:chExt cx="1603" cy="288"/>
          </a:xfrm>
        </p:grpSpPr>
        <p:cxnSp>
          <p:nvCxnSpPr>
            <p:cNvPr id="292886" name="AutoShape 24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2887" name="Line 25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2883" name="Group 48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92884" name="Rectangle 49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92885" name="Rectangle 50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5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5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5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5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45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45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5802" grpId="0" autoUpdateAnimBg="0"/>
      <p:bldP spid="545813" grpId="0" autoUpdateAnimBg="0"/>
      <p:bldP spid="545814" grpId="0" autoUpdateAnimBg="0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447800"/>
            <a:ext cx="7848600" cy="48768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If </a:t>
            </a:r>
            <a:r>
              <a:rPr lang="en-CA" altLang="en-US" sz="2800" smtClean="0">
                <a:solidFill>
                  <a:schemeClr val="accent2"/>
                </a:solidFill>
              </a:rPr>
              <a:t>f(n) = c b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an</a:t>
            </a:r>
            <a:r>
              <a:rPr lang="en-CA" altLang="en-US" sz="2800" smtClean="0">
                <a:solidFill>
                  <a:schemeClr val="accent2"/>
                </a:solidFill>
              </a:rPr>
              <a:t> 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d</a:t>
            </a:r>
            <a:r>
              <a:rPr lang="en-CA" altLang="en-US" sz="2800" smtClean="0">
                <a:solidFill>
                  <a:schemeClr val="accent2"/>
                </a:solidFill>
              </a:rPr>
              <a:t> log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e</a:t>
            </a:r>
            <a:r>
              <a:rPr lang="en-CA" altLang="en-US" sz="2800" smtClean="0">
                <a:solidFill>
                  <a:schemeClr val="accent2"/>
                </a:solidFill>
              </a:rPr>
              <a:t> (n)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c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a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b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d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e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    f(n) = Ω,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accent1"/>
                </a:solidFill>
              </a:rPr>
              <a:t>θ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then ∑</a:t>
            </a:r>
            <a:r>
              <a:rPr lang="en-CA" altLang="en-US" sz="28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800" smtClean="0">
                <a:solidFill>
                  <a:schemeClr val="accent1"/>
                </a:solidFill>
              </a:rPr>
              <a:t> f(i) = θ(f(n)).</a:t>
            </a:r>
            <a:endParaRPr lang="en-US" altLang="en-US" sz="2800" smtClean="0">
              <a:solidFill>
                <a:schemeClr val="accent1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endParaRPr lang="en-US" altLang="en-US" sz="2800" smtClean="0">
              <a:solidFill>
                <a:schemeClr val="accent1"/>
              </a:solidFill>
            </a:endParaRPr>
          </a:p>
          <a:p>
            <a:pPr algn="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400" smtClean="0">
                <a:solidFill>
                  <a:schemeClr val="accent1"/>
                </a:solidFill>
              </a:rPr>
              <a:t/>
            </a:r>
            <a:br>
              <a:rPr lang="en-CA" altLang="en-US" sz="24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/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endParaRPr lang="en-US" altLang="en-US" sz="2800" smtClean="0">
              <a:solidFill>
                <a:schemeClr val="accent1"/>
              </a:solidFill>
            </a:endParaRPr>
          </a:p>
        </p:txBody>
      </p:sp>
      <p:sp useBgFill="1">
        <p:nvSpPr>
          <p:cNvPr id="504836" name="Rectangle 4"/>
          <p:cNvSpPr>
            <a:spLocks noChangeArrowheads="1"/>
          </p:cNvSpPr>
          <p:nvPr/>
        </p:nvSpPr>
        <p:spPr bwMode="auto">
          <a:xfrm>
            <a:off x="4419600" y="4267200"/>
            <a:ext cx="1527175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  <a:latin typeface="Symbol" pitchFamily="18" charset="2"/>
              </a:rPr>
              <a:t>³</a:t>
            </a:r>
            <a:r>
              <a:rPr lang="en-CA" altLang="en-US">
                <a:solidFill>
                  <a:schemeClr val="accent1"/>
                </a:solidFill>
              </a:rPr>
              <a:t> 2</a:t>
            </a:r>
            <a:r>
              <a:rPr lang="en-CA" altLang="en-US" baseline="30000">
                <a:solidFill>
                  <a:schemeClr val="accent1"/>
                </a:solidFill>
              </a:rPr>
              <a:t>Ω(n)</a:t>
            </a:r>
            <a:r>
              <a:rPr lang="en-CA" altLang="en-US">
                <a:solidFill>
                  <a:schemeClr val="accent1"/>
                </a:solidFill>
              </a:rPr>
              <a:t>   </a:t>
            </a:r>
            <a:endParaRPr lang="en-US" altLang="en-US">
              <a:solidFill>
                <a:schemeClr val="accent1"/>
              </a:solidFill>
            </a:endParaRPr>
          </a:p>
        </p:txBody>
      </p:sp>
      <p:sp useBgFill="1">
        <p:nvSpPr>
          <p:cNvPr id="504837" name="Rectangle 5"/>
          <p:cNvSpPr>
            <a:spLocks noChangeArrowheads="1"/>
          </p:cNvSpPr>
          <p:nvPr/>
        </p:nvSpPr>
        <p:spPr bwMode="auto">
          <a:xfrm>
            <a:off x="4419600" y="1854200"/>
            <a:ext cx="717550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&gt; 0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04838" name="Rectangle 6"/>
          <p:cNvSpPr>
            <a:spLocks noChangeArrowheads="1"/>
          </p:cNvSpPr>
          <p:nvPr/>
        </p:nvSpPr>
        <p:spPr bwMode="auto">
          <a:xfrm>
            <a:off x="4419600" y="2387600"/>
            <a:ext cx="712788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&gt;</a:t>
            </a:r>
            <a:r>
              <a:rPr lang="en-CA" altLang="en-US">
                <a:solidFill>
                  <a:schemeClr val="accent2"/>
                </a:solidFill>
              </a:rPr>
              <a:t> 0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04839" name="Rectangle 7"/>
          <p:cNvSpPr>
            <a:spLocks noChangeArrowheads="1"/>
          </p:cNvSpPr>
          <p:nvPr/>
        </p:nvSpPr>
        <p:spPr bwMode="auto">
          <a:xfrm>
            <a:off x="4419600" y="2819400"/>
            <a:ext cx="712788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&gt;</a:t>
            </a:r>
            <a:r>
              <a:rPr lang="en-CA" altLang="en-US">
                <a:solidFill>
                  <a:schemeClr val="accent2"/>
                </a:solidFill>
              </a:rPr>
              <a:t> 1</a:t>
            </a:r>
            <a:endParaRPr lang="en-US" altLang="en-US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04840" name="Rectangle 8"/>
          <p:cNvSpPr>
            <a:spLocks noChangeArrowheads="1"/>
          </p:cNvSpPr>
          <p:nvPr/>
        </p:nvSpPr>
        <p:spPr bwMode="auto">
          <a:xfrm>
            <a:off x="4724400" y="3255963"/>
            <a:ext cx="1271588" cy="579437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(-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>
                <a:solidFill>
                  <a:schemeClr val="accent2"/>
                </a:solidFill>
              </a:rPr>
              <a:t>,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endParaRPr lang="en-US" altLang="en-US">
              <a:solidFill>
                <a:schemeClr val="accent2"/>
              </a:solidFill>
            </a:endParaRPr>
          </a:p>
        </p:txBody>
      </p:sp>
      <p:sp useBgFill="1">
        <p:nvSpPr>
          <p:cNvPr id="504841" name="Rectangle 9"/>
          <p:cNvSpPr>
            <a:spLocks noChangeArrowheads="1"/>
          </p:cNvSpPr>
          <p:nvPr/>
        </p:nvSpPr>
        <p:spPr bwMode="auto">
          <a:xfrm>
            <a:off x="4748213" y="3733800"/>
            <a:ext cx="1271587" cy="5794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(-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>
                <a:solidFill>
                  <a:schemeClr val="accent2"/>
                </a:solidFill>
              </a:rPr>
              <a:t>,</a:t>
            </a:r>
            <a:r>
              <a:rPr lang="en-CA" altLang="en-US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endParaRPr lang="en-US" altLang="en-US">
              <a:solidFill>
                <a:schemeClr val="accent2"/>
              </a:solidFill>
            </a:endParaRPr>
          </a:p>
        </p:txBody>
      </p:sp>
      <p:grpSp>
        <p:nvGrpSpPr>
          <p:cNvPr id="293897" name="Group 11"/>
          <p:cNvGrpSpPr>
            <a:grpSpLocks/>
          </p:cNvGrpSpPr>
          <p:nvPr/>
        </p:nvGrpSpPr>
        <p:grpSpPr bwMode="auto">
          <a:xfrm>
            <a:off x="1981200" y="2362200"/>
            <a:ext cx="360363" cy="1143000"/>
            <a:chOff x="3805" y="3072"/>
            <a:chExt cx="227" cy="720"/>
          </a:xfrm>
        </p:grpSpPr>
        <p:grpSp>
          <p:nvGrpSpPr>
            <p:cNvPr id="293901" name="Group 12"/>
            <p:cNvGrpSpPr>
              <a:grpSpLocks/>
            </p:cNvGrpSpPr>
            <p:nvPr/>
          </p:nvGrpSpPr>
          <p:grpSpPr bwMode="auto">
            <a:xfrm flipH="1">
              <a:off x="3805" y="3125"/>
              <a:ext cx="227" cy="667"/>
              <a:chOff x="5760" y="901"/>
              <a:chExt cx="916" cy="2296"/>
            </a:xfrm>
          </p:grpSpPr>
          <p:sp>
            <p:nvSpPr>
              <p:cNvPr id="293905" name="Freeform 13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6" name="Freeform 14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7" name="Freeform 15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8" name="Freeform 16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9" name="Freeform 17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10" name="Freeform 18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902" name="Group 19"/>
            <p:cNvGrpSpPr>
              <a:grpSpLocks/>
            </p:cNvGrpSpPr>
            <p:nvPr/>
          </p:nvGrpSpPr>
          <p:grpSpPr bwMode="auto">
            <a:xfrm>
              <a:off x="3980" y="3072"/>
              <a:ext cx="52" cy="77"/>
              <a:chOff x="6571" y="720"/>
              <a:chExt cx="210" cy="264"/>
            </a:xfrm>
          </p:grpSpPr>
          <p:sp>
            <p:nvSpPr>
              <p:cNvPr id="293903" name="Freeform 20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4" name="Oval 21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93898" name="Group 24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93899" name="Rectangle 25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93900" name="Rectangle 26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4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4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4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4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4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4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4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48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4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4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4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4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4836" grpId="0" animBg="1" autoUpdateAnimBg="0"/>
      <p:bldP spid="504837" grpId="0" animBg="1" autoUpdateAnimBg="0"/>
      <p:bldP spid="504838" grpId="0" animBg="1" autoUpdateAnimBg="0"/>
      <p:bldP spid="504839" grpId="0" animBg="1" autoUpdateAnimBg="0"/>
      <p:bldP spid="504840" grpId="0" animBg="1" autoUpdateAnimBg="0"/>
      <p:bldP spid="504841" grpId="0" animBg="1" autoUpdateAnimBg="0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4914" name="Picture 12" descr="n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81175"/>
            <a:ext cx="9067800" cy="332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4915" name="Group 15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94916" name="Rectangle 16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94917" name="Rectangle 17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Text Box 12"/>
          <p:cNvSpPr txBox="1">
            <a:spLocks noChangeArrowheads="1"/>
          </p:cNvSpPr>
          <p:nvPr/>
        </p:nvSpPr>
        <p:spPr bwMode="auto">
          <a:xfrm>
            <a:off x="1200150" y="3032125"/>
            <a:ext cx="390525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hlink"/>
                </a:solidFill>
              </a:rPr>
              <a:t>All</a:t>
            </a:r>
            <a:r>
              <a:rPr lang="en-US" altLang="en-US"/>
              <a:t> functions in </a:t>
            </a:r>
            <a:r>
              <a:rPr lang="en-CA" altLang="en-US">
                <a:solidFill>
                  <a:schemeClr val="accent1"/>
                </a:solidFill>
              </a:rPr>
              <a:t>2</a:t>
            </a:r>
            <a:r>
              <a:rPr lang="en-CA" altLang="en-US" baseline="30000">
                <a:solidFill>
                  <a:schemeClr val="accent1"/>
                </a:solidFill>
              </a:rPr>
              <a:t>Ω(n)</a:t>
            </a:r>
            <a:r>
              <a:rPr lang="en-US" altLang="en-US" sz="4000">
                <a:solidFill>
                  <a:schemeClr val="hlink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hlink"/>
                </a:solidFill>
              </a:rPr>
              <a:t>   </a:t>
            </a:r>
            <a:r>
              <a:rPr lang="en-US" altLang="en-US"/>
              <a:t>Maybe not.</a:t>
            </a:r>
            <a:endParaRPr lang="en-CA" altLang="en-US"/>
          </a:p>
        </p:txBody>
      </p:sp>
      <p:grpSp>
        <p:nvGrpSpPr>
          <p:cNvPr id="295939" name="Group 13"/>
          <p:cNvGrpSpPr>
            <a:grpSpLocks/>
          </p:cNvGrpSpPr>
          <p:nvPr/>
        </p:nvGrpSpPr>
        <p:grpSpPr bwMode="auto">
          <a:xfrm>
            <a:off x="5257800" y="3200400"/>
            <a:ext cx="401638" cy="1143000"/>
            <a:chOff x="5760" y="720"/>
            <a:chExt cx="1021" cy="2477"/>
          </a:xfrm>
        </p:grpSpPr>
        <p:grpSp>
          <p:nvGrpSpPr>
            <p:cNvPr id="295943" name="Group 1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95947" name="Freeform 1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48" name="Freeform 1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49" name="Freeform 1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50" name="Freeform 1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51" name="Freeform 1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52" name="Freeform 2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944" name="Group 2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95945" name="Freeform 2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46" name="Oval 2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95940" name="Group 25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95941" name="Rectangle 26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95942" name="Rectangle 27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62" name="Picture 3" descr="notAnalytica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875" y="2667000"/>
            <a:ext cx="5038725" cy="413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63" name="Text Box 4"/>
          <p:cNvSpPr txBox="1">
            <a:spLocks noChangeArrowheads="1"/>
          </p:cNvSpPr>
          <p:nvPr/>
        </p:nvSpPr>
        <p:spPr bwMode="auto">
          <a:xfrm>
            <a:off x="1612900" y="1371600"/>
            <a:ext cx="59880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Functions that oscillate continually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do </a:t>
            </a:r>
            <a:r>
              <a:rPr lang="en-US" altLang="en-US">
                <a:solidFill>
                  <a:schemeClr val="hlink"/>
                </a:solidFill>
              </a:rPr>
              <a:t>not</a:t>
            </a:r>
            <a:r>
              <a:rPr lang="en-US" altLang="en-US"/>
              <a:t> have the </a:t>
            </a:r>
            <a:r>
              <a:rPr lang="en-US" altLang="en-US">
                <a:solidFill>
                  <a:schemeClr val="accent1"/>
                </a:solidFill>
              </a:rPr>
              <a:t>property</a:t>
            </a:r>
            <a:r>
              <a:rPr lang="en-US" altLang="en-US"/>
              <a:t>.</a:t>
            </a:r>
            <a:endParaRPr lang="en-CA" altLang="en-US"/>
          </a:p>
        </p:txBody>
      </p:sp>
      <p:grpSp>
        <p:nvGrpSpPr>
          <p:cNvPr id="296964" name="Group 6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96965" name="Rectangle 7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96966" name="Rectangle 8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Input of size n?</a:t>
            </a:r>
            <a:endParaRPr lang="en-CA" altLang="en-US" smtClean="0"/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There are 2</a:t>
            </a:r>
            <a:r>
              <a:rPr lang="en-US" altLang="en-US" baseline="30000" smtClean="0"/>
              <a:t>n </a:t>
            </a:r>
            <a:r>
              <a:rPr lang="en-US" altLang="en-US" smtClean="0"/>
              <a:t>inputs of size n.</a:t>
            </a:r>
            <a:br>
              <a:rPr lang="en-US" altLang="en-US" smtClean="0"/>
            </a:br>
            <a:r>
              <a:rPr lang="en-US" altLang="en-US" smtClean="0"/>
              <a:t>Which do we consider</a:t>
            </a:r>
            <a:br>
              <a:rPr lang="en-US" altLang="en-US" smtClean="0"/>
            </a:br>
            <a:r>
              <a:rPr lang="en-US" altLang="en-US" smtClean="0"/>
              <a:t>for the time T(n)?</a:t>
            </a:r>
            <a:endParaRPr lang="en-CA" altLang="en-US" smtClean="0"/>
          </a:p>
        </p:txBody>
      </p:sp>
      <p:grpSp>
        <p:nvGrpSpPr>
          <p:cNvPr id="30724" name="Group 4"/>
          <p:cNvGrpSpPr>
            <a:grpSpLocks/>
          </p:cNvGrpSpPr>
          <p:nvPr/>
        </p:nvGrpSpPr>
        <p:grpSpPr bwMode="auto">
          <a:xfrm>
            <a:off x="7315200" y="685800"/>
            <a:ext cx="401638" cy="1143000"/>
            <a:chOff x="5760" y="720"/>
            <a:chExt cx="1021" cy="2477"/>
          </a:xfrm>
        </p:grpSpPr>
        <p:grpSp>
          <p:nvGrpSpPr>
            <p:cNvPr id="30725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0729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0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1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2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3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4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6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0727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8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Text Box 25"/>
          <p:cNvSpPr txBox="1">
            <a:spLocks noChangeArrowheads="1"/>
          </p:cNvSpPr>
          <p:nvPr/>
        </p:nvSpPr>
        <p:spPr bwMode="auto">
          <a:xfrm>
            <a:off x="746125" y="1323975"/>
            <a:ext cx="7724775" cy="2393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/>
              <a:t>Functions </a:t>
            </a:r>
            <a:r>
              <a:rPr lang="en-CA" altLang="en-US"/>
              <a:t>expressed </a:t>
            </a:r>
            <a:r>
              <a:rPr lang="en-US" altLang="en-US"/>
              <a:t> with +, -, </a:t>
            </a:r>
            <a:r>
              <a:rPr lang="en-US" altLang="en-US" sz="3600">
                <a:latin typeface="Symbol" pitchFamily="18" charset="2"/>
              </a:rPr>
              <a:t>×</a:t>
            </a:r>
            <a:r>
              <a:rPr lang="en-US" altLang="en-US"/>
              <a:t>, </a:t>
            </a:r>
            <a:r>
              <a:rPr lang="en-US" altLang="en-US" sz="3600">
                <a:latin typeface="WP MathA" pitchFamily="2" charset="2"/>
                <a:sym typeface="Symbol" pitchFamily="18" charset="2"/>
              </a:rPr>
              <a:t></a:t>
            </a:r>
            <a:r>
              <a:rPr lang="en-US" altLang="en-US"/>
              <a:t> , exp, log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do not oscillate continually.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They are well behaved for sufficiently large n.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These  do have the </a:t>
            </a:r>
            <a:r>
              <a:rPr lang="en-US" altLang="en-US">
                <a:solidFill>
                  <a:schemeClr val="accent1"/>
                </a:solidFill>
              </a:rPr>
              <a:t>property</a:t>
            </a:r>
            <a:r>
              <a:rPr lang="en-US" altLang="en-US"/>
              <a:t>.</a:t>
            </a:r>
            <a:endParaRPr lang="en-CA" altLang="en-US"/>
          </a:p>
        </p:txBody>
      </p:sp>
      <p:pic>
        <p:nvPicPr>
          <p:cNvPr id="297987" name="Picture 26" descr="thet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3792538"/>
            <a:ext cx="3968750" cy="298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988" name="Group 28"/>
          <p:cNvGrpSpPr>
            <a:grpSpLocks/>
          </p:cNvGrpSpPr>
          <p:nvPr/>
        </p:nvGrpSpPr>
        <p:grpSpPr bwMode="auto">
          <a:xfrm>
            <a:off x="2133600" y="0"/>
            <a:ext cx="5486400" cy="1111250"/>
            <a:chOff x="1344" y="-96"/>
            <a:chExt cx="3456" cy="700"/>
          </a:xfrm>
        </p:grpSpPr>
        <p:sp>
          <p:nvSpPr>
            <p:cNvPr id="297989" name="Rectangle 29"/>
            <p:cNvSpPr>
              <a:spLocks noChangeArrowheads="1"/>
            </p:cNvSpPr>
            <p:nvPr/>
          </p:nvSpPr>
          <p:spPr bwMode="auto">
            <a:xfrm>
              <a:off x="1344" y="239"/>
              <a:ext cx="345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³</a:t>
              </a:r>
              <a:r>
                <a:rPr lang="en-CA" altLang="en-US">
                  <a:solidFill>
                    <a:schemeClr val="accent1"/>
                  </a:solidFill>
                </a:rPr>
                <a:t> 2</a:t>
              </a:r>
              <a:r>
                <a:rPr lang="en-CA" altLang="en-US" baseline="30000">
                  <a:solidFill>
                    <a:schemeClr val="accent1"/>
                  </a:solidFill>
                </a:rPr>
                <a:t>Ω(n)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297990" name="Rectangle 30"/>
            <p:cNvSpPr>
              <a:spLocks noChangeArrowheads="1"/>
            </p:cNvSpPr>
            <p:nvPr/>
          </p:nvSpPr>
          <p:spPr bwMode="auto">
            <a:xfrm>
              <a:off x="1664" y="-96"/>
              <a:ext cx="243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Geometric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299011" name="Picture 3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9012" name="Oval 4"/>
          <p:cNvSpPr>
            <a:spLocks noChangeArrowheads="1"/>
          </p:cNvSpPr>
          <p:nvPr/>
        </p:nvSpPr>
        <p:spPr bwMode="auto">
          <a:xfrm>
            <a:off x="2057400" y="2514600"/>
            <a:ext cx="13716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299013" name="Text Box 5"/>
          <p:cNvSpPr txBox="1">
            <a:spLocks noChangeArrowheads="1"/>
          </p:cNvSpPr>
          <p:nvPr/>
        </p:nvSpPr>
        <p:spPr bwMode="auto">
          <a:xfrm>
            <a:off x="1601788" y="3352800"/>
            <a:ext cx="10652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Done</a:t>
            </a:r>
            <a:endParaRPr lang="en-CA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300035" name="Picture 3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0036" name="Oval 4"/>
          <p:cNvSpPr>
            <a:spLocks noChangeArrowheads="1"/>
          </p:cNvSpPr>
          <p:nvPr/>
        </p:nvSpPr>
        <p:spPr bwMode="auto">
          <a:xfrm>
            <a:off x="5410200" y="4114800"/>
            <a:ext cx="15240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382000" cy="41148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most of the terms f(i) have roughly the same value, then the sum is roughly the number of terms, n, times this value.</a:t>
            </a:r>
            <a:endParaRPr lang="en-US" altLang="en-US" sz="3600" smtClean="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US" altLang="en-US" sz="3600" smtClean="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3600" smtClean="0"/>
              <a:t>Silly example: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 smtClean="0">
                <a:solidFill>
                  <a:schemeClr val="accent2"/>
                </a:solidFill>
              </a:rPr>
              <a:t>1,001 + 1,002 + 1,003 + 1,004 + 1,005 </a:t>
            </a:r>
            <a:endParaRPr lang="en-US" altLang="en-US" sz="36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 smtClean="0">
                <a:solidFill>
                  <a:schemeClr val="accent2"/>
                </a:solidFill>
              </a:rPr>
              <a:t> ≈ </a:t>
            </a:r>
            <a:r>
              <a:rPr lang="en-US" altLang="en-US" sz="3600" smtClean="0">
                <a:solidFill>
                  <a:schemeClr val="accent2"/>
                </a:solidFill>
              </a:rPr>
              <a:t>5</a:t>
            </a:r>
            <a:r>
              <a:rPr lang="en-CA" altLang="en-US" sz="3600" smtClean="0">
                <a:solidFill>
                  <a:schemeClr val="accent2"/>
                </a:solidFill>
              </a:rPr>
              <a:t> · 1,000</a:t>
            </a:r>
          </a:p>
        </p:txBody>
      </p:sp>
      <p:grpSp>
        <p:nvGrpSpPr>
          <p:cNvPr id="301059" name="Group 5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01060" name="Rectangle 6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01061" name="Rectangle 7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3820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most of the terms f(i) have roughly the same value, then the sum is roughly the number of terms, n, times this value.</a:t>
            </a:r>
            <a:endParaRPr lang="en-US" altLang="en-US" sz="3600" smtClean="0"/>
          </a:p>
          <a:p>
            <a:pPr algn="ctr" eaLnBrk="1" hangingPunct="1">
              <a:buFontTx/>
              <a:buNone/>
            </a:pPr>
            <a:endParaRPr lang="en-US" altLang="en-US" sz="3600" smtClean="0"/>
          </a:p>
          <a:p>
            <a:pPr algn="ctr" eaLnBrk="1" hangingPunct="1">
              <a:buFontTx/>
              <a:buNone/>
            </a:pPr>
            <a:r>
              <a:rPr lang="en-US" altLang="en-US" sz="3600" smtClean="0"/>
              <a:t>Another silly example: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000" smtClean="0">
                <a:solidFill>
                  <a:schemeClr val="accent2"/>
                </a:solidFill>
              </a:rPr>
              <a:t>∑</a:t>
            </a:r>
            <a:r>
              <a:rPr lang="en-CA" altLang="en-US" sz="4000" baseline="-25000" smtClean="0">
                <a:solidFill>
                  <a:schemeClr val="accent2"/>
                </a:solidFill>
              </a:rPr>
              <a:t>i=1..n</a:t>
            </a:r>
            <a:r>
              <a:rPr lang="en-CA" altLang="en-US" sz="4000" smtClean="0">
                <a:solidFill>
                  <a:schemeClr val="accent2"/>
                </a:solidFill>
              </a:rPr>
              <a:t> </a:t>
            </a:r>
            <a:r>
              <a:rPr lang="en-US" altLang="en-US" sz="4000" smtClean="0">
                <a:solidFill>
                  <a:schemeClr val="accent2"/>
                </a:solidFill>
              </a:rPr>
              <a:t>1 </a:t>
            </a:r>
            <a:r>
              <a:rPr lang="en-CA" altLang="en-US" sz="4000" smtClean="0">
                <a:solidFill>
                  <a:schemeClr val="accent2"/>
                </a:solidFill>
              </a:rPr>
              <a:t>=</a:t>
            </a:r>
            <a:r>
              <a:rPr lang="en-US" altLang="en-US" sz="4000" smtClean="0">
                <a:solidFill>
                  <a:schemeClr val="accent2"/>
                </a:solidFill>
              </a:rPr>
              <a:t> </a:t>
            </a:r>
            <a:r>
              <a:rPr lang="en-CA" altLang="en-US" sz="4000" smtClean="0">
                <a:solidFill>
                  <a:schemeClr val="accent2"/>
                </a:solidFill>
              </a:rPr>
              <a:t> </a:t>
            </a:r>
            <a:r>
              <a:rPr lang="en-US" altLang="en-US" sz="4000" smtClean="0">
                <a:solidFill>
                  <a:schemeClr val="accent2"/>
                </a:solidFill>
              </a:rPr>
              <a:t>n </a:t>
            </a:r>
            <a:r>
              <a:rPr lang="en-CA" altLang="en-US" smtClean="0">
                <a:solidFill>
                  <a:schemeClr val="accent2"/>
                </a:solidFill>
              </a:rPr>
              <a:t>· </a:t>
            </a:r>
            <a:r>
              <a:rPr lang="en-US" altLang="en-US" smtClean="0">
                <a:solidFill>
                  <a:schemeClr val="accent2"/>
                </a:solidFill>
              </a:rPr>
              <a:t>1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grpSp>
        <p:nvGrpSpPr>
          <p:cNvPr id="302083" name="Group 3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02084" name="Rectangle 4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02085" name="Rectangle 5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3820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most of the terms f(i) have roughly the same value, then the sum is roughly the number of terms, n, times this value.</a:t>
            </a:r>
            <a:br>
              <a:rPr lang="en-CA" altLang="en-US" sz="3600" smtClean="0"/>
            </a:br>
            <a:endParaRPr lang="en-US" altLang="en-US" sz="2800" smtClean="0"/>
          </a:p>
          <a:p>
            <a:pPr algn="ctr" eaLnBrk="1" hangingPunct="1">
              <a:buFontTx/>
              <a:buNone/>
            </a:pPr>
            <a:r>
              <a:rPr lang="en-US" altLang="en-US" sz="3600" smtClean="0"/>
              <a:t>Is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true for this function?</a:t>
            </a:r>
            <a:endParaRPr lang="en-US" altLang="en-US" sz="3600" smtClean="0">
              <a:solidFill>
                <a:schemeClr val="hlink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z="4000" smtClean="0"/>
          </a:p>
        </p:txBody>
      </p:sp>
      <p:sp>
        <p:nvSpPr>
          <p:cNvPr id="303107" name="Text Box 4"/>
          <p:cNvSpPr txBox="1">
            <a:spLocks noChangeArrowheads="1"/>
          </p:cNvSpPr>
          <p:nvPr/>
        </p:nvSpPr>
        <p:spPr bwMode="auto">
          <a:xfrm>
            <a:off x="1857375" y="5257800"/>
            <a:ext cx="53816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 + 2 + 3 + . . . + n</a:t>
            </a:r>
            <a:endParaRPr lang="en-CA" altLang="en-US">
              <a:solidFill>
                <a:schemeClr val="accent2"/>
              </a:solidFill>
            </a:endParaRPr>
          </a:p>
        </p:txBody>
      </p:sp>
      <p:grpSp>
        <p:nvGrpSpPr>
          <p:cNvPr id="303108" name="Group 5"/>
          <p:cNvGrpSpPr>
            <a:grpSpLocks/>
          </p:cNvGrpSpPr>
          <p:nvPr/>
        </p:nvGrpSpPr>
        <p:grpSpPr bwMode="auto">
          <a:xfrm>
            <a:off x="8229600" y="5105400"/>
            <a:ext cx="401638" cy="1143000"/>
            <a:chOff x="5760" y="720"/>
            <a:chExt cx="1021" cy="2477"/>
          </a:xfrm>
        </p:grpSpPr>
        <p:grpSp>
          <p:nvGrpSpPr>
            <p:cNvPr id="303112" name="Group 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03116" name="Freeform 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7" name="Freeform 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8" name="Freeform 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9" name="Freeform 1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20" name="Freeform 1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21" name="Freeform 1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3113" name="Group 1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03114" name="Freeform 1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5" name="Oval 1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303109" name="Group 17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03110" name="Rectangle 18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03111" name="Rectangle 19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3820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most of the terms f(i) have roughly the same value, then the sum is roughly the number of terms, n, times this value.</a:t>
            </a:r>
            <a:br>
              <a:rPr lang="en-CA" altLang="en-US" sz="3600" smtClean="0"/>
            </a:br>
            <a:endParaRPr lang="en-US" altLang="en-US" sz="2800" smtClean="0"/>
          </a:p>
          <a:p>
            <a:pPr algn="ctr" eaLnBrk="1" hangingPunct="1">
              <a:buFontTx/>
              <a:buNone/>
            </a:pPr>
            <a:r>
              <a:rPr lang="en-US" altLang="en-US" sz="3600" smtClean="0"/>
              <a:t>Is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true for this function?</a:t>
            </a:r>
            <a:endParaRPr lang="en-US" altLang="en-US" sz="3600" smtClean="0">
              <a:solidFill>
                <a:schemeClr val="hlink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z="4000" smtClean="0"/>
          </a:p>
        </p:txBody>
      </p:sp>
      <p:sp>
        <p:nvSpPr>
          <p:cNvPr id="304131" name="Text Box 4"/>
          <p:cNvSpPr txBox="1">
            <a:spLocks noChangeArrowheads="1"/>
          </p:cNvSpPr>
          <p:nvPr/>
        </p:nvSpPr>
        <p:spPr bwMode="auto">
          <a:xfrm>
            <a:off x="1857375" y="5257800"/>
            <a:ext cx="53816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 + 2 + 3 + . . . + n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04132" name="Text Box 5"/>
          <p:cNvSpPr txBox="1">
            <a:spLocks noChangeArrowheads="1"/>
          </p:cNvSpPr>
          <p:nvPr/>
        </p:nvSpPr>
        <p:spPr bwMode="auto">
          <a:xfrm>
            <a:off x="1600200" y="5988050"/>
            <a:ext cx="6775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The terms are not roughly the same.</a:t>
            </a:r>
            <a:endParaRPr lang="en-CA" altLang="en-US" sz="3600"/>
          </a:p>
        </p:txBody>
      </p:sp>
      <p:grpSp>
        <p:nvGrpSpPr>
          <p:cNvPr id="304133" name="Group 6"/>
          <p:cNvGrpSpPr>
            <a:grpSpLocks/>
          </p:cNvGrpSpPr>
          <p:nvPr/>
        </p:nvGrpSpPr>
        <p:grpSpPr bwMode="auto">
          <a:xfrm>
            <a:off x="8229600" y="5105400"/>
            <a:ext cx="401638" cy="1143000"/>
            <a:chOff x="5760" y="720"/>
            <a:chExt cx="1021" cy="2477"/>
          </a:xfrm>
        </p:grpSpPr>
        <p:grpSp>
          <p:nvGrpSpPr>
            <p:cNvPr id="304137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04141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42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43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44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45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46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4138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04139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40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304134" name="Group 18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04135" name="Rectangle 19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04136" name="Rectangle 20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3276600"/>
            <a:ext cx="8382000" cy="32004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smtClean="0"/>
              <a:t>But half the terms are roughly the same.</a:t>
            </a:r>
          </a:p>
        </p:txBody>
      </p:sp>
      <p:sp>
        <p:nvSpPr>
          <p:cNvPr id="305155" name="Text Box 4"/>
          <p:cNvSpPr txBox="1">
            <a:spLocks noChangeArrowheads="1"/>
          </p:cNvSpPr>
          <p:nvPr/>
        </p:nvSpPr>
        <p:spPr bwMode="auto">
          <a:xfrm>
            <a:off x="2514600" y="1600200"/>
            <a:ext cx="4179888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 =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Arial" charset="0"/>
              </a:rPr>
              <a:t>1 + . . . + n/2 + . . . + n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05156" name="Text Box 5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sp>
        <p:nvSpPr>
          <p:cNvPr id="305157" name="AutoShape 6"/>
          <p:cNvSpPr>
            <a:spLocks/>
          </p:cNvSpPr>
          <p:nvPr/>
        </p:nvSpPr>
        <p:spPr bwMode="auto">
          <a:xfrm rot="-5400000">
            <a:off x="5334000" y="1752600"/>
            <a:ext cx="304800" cy="2286000"/>
          </a:xfrm>
          <a:prstGeom prst="leftBrace">
            <a:avLst>
              <a:gd name="adj1" fmla="val 625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05158" name="Group 8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05159" name="Rectangle 9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05160" name="Rectangle 10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3276600"/>
            <a:ext cx="8382000" cy="32004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smtClean="0"/>
              <a:t>But half the terms are roughly the same</a:t>
            </a:r>
          </a:p>
          <a:p>
            <a:pPr algn="ctr" eaLnBrk="1" hangingPunct="1">
              <a:buFontTx/>
              <a:buNone/>
            </a:pPr>
            <a:r>
              <a:rPr lang="en-US" altLang="en-US" sz="4000" smtClean="0"/>
              <a:t>and </a:t>
            </a:r>
            <a:r>
              <a:rPr lang="en-CA" altLang="en-US" sz="4000" smtClean="0"/>
              <a:t>the sum is roughly the number </a:t>
            </a:r>
            <a:endParaRPr lang="en-US" altLang="en-US" sz="4000" smtClean="0"/>
          </a:p>
          <a:p>
            <a:pPr algn="ctr" eaLnBrk="1" hangingPunct="1">
              <a:buFontTx/>
              <a:buNone/>
            </a:pPr>
            <a:r>
              <a:rPr lang="en-CA" altLang="en-US" sz="4000" smtClean="0"/>
              <a:t> terms, n, times this value</a:t>
            </a:r>
            <a:endParaRPr lang="en-US" altLang="en-US" sz="4000" smtClean="0"/>
          </a:p>
        </p:txBody>
      </p:sp>
      <p:sp>
        <p:nvSpPr>
          <p:cNvPr id="306179" name="Text Box 4"/>
          <p:cNvSpPr txBox="1">
            <a:spLocks noChangeArrowheads="1"/>
          </p:cNvSpPr>
          <p:nvPr/>
        </p:nvSpPr>
        <p:spPr bwMode="auto">
          <a:xfrm>
            <a:off x="2514600" y="1600200"/>
            <a:ext cx="4179888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 =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Arial" charset="0"/>
              </a:rPr>
              <a:t>1 + . . . + n/2 + . . . + n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06180" name="Text Box 5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sp>
        <p:nvSpPr>
          <p:cNvPr id="306181" name="AutoShape 6"/>
          <p:cNvSpPr>
            <a:spLocks/>
          </p:cNvSpPr>
          <p:nvPr/>
        </p:nvSpPr>
        <p:spPr bwMode="auto">
          <a:xfrm rot="-5400000">
            <a:off x="5334000" y="1752600"/>
            <a:ext cx="304800" cy="2286000"/>
          </a:xfrm>
          <a:prstGeom prst="leftBrace">
            <a:avLst>
              <a:gd name="adj1" fmla="val 625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06182" name="Text Box 7"/>
          <p:cNvSpPr txBox="1">
            <a:spLocks noChangeArrowheads="1"/>
          </p:cNvSpPr>
          <p:nvPr/>
        </p:nvSpPr>
        <p:spPr bwMode="auto">
          <a:xfrm>
            <a:off x="2590800" y="5510213"/>
            <a:ext cx="39528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accent1"/>
                </a:solidFill>
              </a:rPr>
              <a:t>∑</a:t>
            </a:r>
            <a:r>
              <a:rPr lang="en-CA" altLang="en-US" sz="4400" baseline="-25000">
                <a:solidFill>
                  <a:schemeClr val="accent1"/>
                </a:solidFill>
              </a:rPr>
              <a:t>i=1..n</a:t>
            </a:r>
            <a:r>
              <a:rPr lang="en-CA" altLang="en-US" sz="4400">
                <a:solidFill>
                  <a:schemeClr val="accent1"/>
                </a:solidFill>
              </a:rPr>
              <a:t> i = θ(n · </a:t>
            </a:r>
            <a:r>
              <a:rPr lang="en-US" altLang="en-US" sz="4400">
                <a:solidFill>
                  <a:schemeClr val="accent1"/>
                </a:solidFill>
              </a:rPr>
              <a:t>n</a:t>
            </a:r>
            <a:r>
              <a:rPr lang="en-CA" altLang="en-US" sz="4400">
                <a:solidFill>
                  <a:schemeClr val="accent1"/>
                </a:solidFill>
              </a:rPr>
              <a:t>)</a:t>
            </a:r>
          </a:p>
        </p:txBody>
      </p:sp>
      <p:grpSp>
        <p:nvGrpSpPr>
          <p:cNvPr id="306183" name="Group 9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06184" name="Rectangle 10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06185" name="Rectangle 11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3820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true for this function?</a:t>
            </a:r>
            <a:endParaRPr lang="en-US" altLang="en-US" sz="3600" smtClean="0">
              <a:solidFill>
                <a:schemeClr val="hlink"/>
              </a:solidFill>
            </a:endParaRPr>
          </a:p>
          <a:p>
            <a:pPr algn="ctr" eaLnBrk="1" hangingPunct="1">
              <a:buFontTx/>
              <a:buNone/>
            </a:pPr>
            <a:endParaRPr lang="en-US" altLang="en-US" sz="4000" smtClean="0"/>
          </a:p>
        </p:txBody>
      </p:sp>
      <p:sp>
        <p:nvSpPr>
          <p:cNvPr id="307203" name="Text Box 4"/>
          <p:cNvSpPr txBox="1">
            <a:spLocks noChangeArrowheads="1"/>
          </p:cNvSpPr>
          <p:nvPr/>
        </p:nvSpPr>
        <p:spPr bwMode="auto">
          <a:xfrm>
            <a:off x="1371600" y="2727325"/>
            <a:ext cx="63484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+ 3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endParaRPr lang="en-CA" altLang="en-US" baseline="300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307204" name="Text Box 5"/>
          <p:cNvSpPr txBox="1">
            <a:spLocks noChangeArrowheads="1"/>
          </p:cNvSpPr>
          <p:nvPr/>
        </p:nvSpPr>
        <p:spPr bwMode="auto">
          <a:xfrm>
            <a:off x="1066800" y="3810000"/>
            <a:ext cx="69564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Even though, the terms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are not roughly the same.</a:t>
            </a:r>
            <a:endParaRPr lang="en-CA" altLang="en-US" sz="3600"/>
          </a:p>
        </p:txBody>
      </p:sp>
      <p:grpSp>
        <p:nvGrpSpPr>
          <p:cNvPr id="307205" name="Group 6"/>
          <p:cNvGrpSpPr>
            <a:grpSpLocks/>
          </p:cNvGrpSpPr>
          <p:nvPr/>
        </p:nvGrpSpPr>
        <p:grpSpPr bwMode="auto">
          <a:xfrm>
            <a:off x="7924800" y="2438400"/>
            <a:ext cx="401638" cy="1143000"/>
            <a:chOff x="5760" y="720"/>
            <a:chExt cx="1021" cy="2477"/>
          </a:xfrm>
        </p:grpSpPr>
        <p:grpSp>
          <p:nvGrpSpPr>
            <p:cNvPr id="307209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07213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14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15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16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17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18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10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07211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12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307206" name="Group 18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07207" name="Rectangle 19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07208" name="Rectangle 20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Some Math</a:t>
            </a: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831850" y="1143000"/>
            <a:ext cx="2673350" cy="1789113"/>
            <a:chOff x="3164" y="395"/>
            <a:chExt cx="1684" cy="1127"/>
          </a:xfrm>
        </p:grpSpPr>
        <p:sp>
          <p:nvSpPr>
            <p:cNvPr id="4111" name="Rectangle 11"/>
            <p:cNvSpPr>
              <a:spLocks noChangeArrowheads="1"/>
            </p:cNvSpPr>
            <p:nvPr/>
          </p:nvSpPr>
          <p:spPr bwMode="auto">
            <a:xfrm>
              <a:off x="3210" y="395"/>
              <a:ext cx="163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Logs and Exps</a:t>
              </a:r>
            </a:p>
          </p:txBody>
        </p:sp>
        <p:sp>
          <p:nvSpPr>
            <p:cNvPr id="4112" name="Rectangle 12"/>
            <p:cNvSpPr>
              <a:spLocks noChangeArrowheads="1"/>
            </p:cNvSpPr>
            <p:nvPr/>
          </p:nvSpPr>
          <p:spPr bwMode="auto">
            <a:xfrm>
              <a:off x="3164" y="772"/>
              <a:ext cx="1636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a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</a:t>
              </a:r>
              <a:r>
                <a:rPr lang="en-US" altLang="en-US" sz="3600">
                  <a:solidFill>
                    <a:schemeClr val="accent2"/>
                  </a:solidFill>
                  <a:latin typeface="Arial" charset="0"/>
                  <a:cs typeface="Arial" charset="0"/>
                  <a:sym typeface="Symbol" pitchFamily="18" charset="2"/>
                </a:rPr>
                <a:t>×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b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= 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a+b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/>
              </a:r>
              <a:b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</a:b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log n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= n</a:t>
              </a:r>
              <a:endParaRPr lang="en-US" alt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805902" name="Text Box 14"/>
          <p:cNvSpPr txBox="1">
            <a:spLocks noChangeArrowheads="1"/>
          </p:cNvSpPr>
          <p:nvPr/>
        </p:nvSpPr>
        <p:spPr bwMode="auto">
          <a:xfrm>
            <a:off x="4489450" y="1819275"/>
            <a:ext cx="3740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You are on your own.</a:t>
            </a:r>
          </a:p>
        </p:txBody>
      </p: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565150" y="3429000"/>
            <a:ext cx="3741738" cy="2514600"/>
            <a:chOff x="288" y="1440"/>
            <a:chExt cx="2357" cy="1584"/>
          </a:xfrm>
        </p:grpSpPr>
        <p:grpSp>
          <p:nvGrpSpPr>
            <p:cNvPr id="4103" name="Group 17"/>
            <p:cNvGrpSpPr>
              <a:grpSpLocks/>
            </p:cNvGrpSpPr>
            <p:nvPr/>
          </p:nvGrpSpPr>
          <p:grpSpPr bwMode="auto">
            <a:xfrm>
              <a:off x="522" y="2043"/>
              <a:ext cx="1409" cy="981"/>
              <a:chOff x="558" y="864"/>
              <a:chExt cx="1627" cy="1321"/>
            </a:xfrm>
          </p:grpSpPr>
          <p:sp>
            <p:nvSpPr>
              <p:cNvPr id="4106" name="Arc 18"/>
              <p:cNvSpPr>
                <a:spLocks/>
              </p:cNvSpPr>
              <p:nvPr/>
            </p:nvSpPr>
            <p:spPr bwMode="auto">
              <a:xfrm flipV="1">
                <a:off x="850" y="990"/>
                <a:ext cx="1127" cy="9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</a:path>
                  <a:path w="21600" h="21600" stroke="0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  <a:lnTo>
                      <a:pt x="0" y="21600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7" name="Rectangle 19"/>
              <p:cNvSpPr>
                <a:spLocks noChangeArrowheads="1"/>
              </p:cNvSpPr>
              <p:nvPr/>
            </p:nvSpPr>
            <p:spPr bwMode="auto">
              <a:xfrm>
                <a:off x="850" y="864"/>
                <a:ext cx="1335" cy="1058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8" name="Line 20"/>
              <p:cNvSpPr>
                <a:spLocks noChangeShapeType="1"/>
              </p:cNvSpPr>
              <p:nvPr/>
            </p:nvSpPr>
            <p:spPr bwMode="auto">
              <a:xfrm flipV="1">
                <a:off x="850" y="1259"/>
                <a:ext cx="1276" cy="331"/>
              </a:xfrm>
              <a:prstGeom prst="line">
                <a:avLst/>
              </a:prstGeom>
              <a:noFill/>
              <a:ln w="44450">
                <a:solidFill>
                  <a:schemeClr val="accent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9" name="Text Box 21"/>
              <p:cNvSpPr txBox="1">
                <a:spLocks noChangeArrowheads="1"/>
              </p:cNvSpPr>
              <p:nvPr/>
            </p:nvSpPr>
            <p:spPr bwMode="auto">
              <a:xfrm>
                <a:off x="938" y="1848"/>
                <a:ext cx="1006" cy="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33" tIns="45717" rIns="91433" bIns="45717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  <a:buFontTx/>
                  <a:buNone/>
                </a:pPr>
                <a:r>
                  <a:rPr lang="en-US" altLang="en-US" sz="2000" b="1">
                    <a:latin typeface="Arial Rounded MT Bold" pitchFamily="34" charset="0"/>
                  </a:rPr>
                  <a:t>Input Size</a:t>
                </a:r>
              </a:p>
            </p:txBody>
          </p:sp>
          <p:sp>
            <p:nvSpPr>
              <p:cNvPr id="4110" name="Text Box 22"/>
              <p:cNvSpPr txBox="1">
                <a:spLocks noChangeArrowheads="1"/>
              </p:cNvSpPr>
              <p:nvPr/>
            </p:nvSpPr>
            <p:spPr bwMode="auto">
              <a:xfrm rot="-5400000">
                <a:off x="335" y="1280"/>
                <a:ext cx="73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  <a:buFontTx/>
                  <a:buNone/>
                </a:pPr>
                <a:r>
                  <a:rPr lang="en-US" altLang="en-US" sz="2000" b="1">
                    <a:latin typeface="Arial Rounded MT Bold" pitchFamily="34" charset="0"/>
                  </a:rPr>
                  <a:t>Time</a:t>
                </a:r>
              </a:p>
            </p:txBody>
          </p:sp>
        </p:grpSp>
        <p:sp>
          <p:nvSpPr>
            <p:cNvPr id="4104" name="Rectangle 23"/>
            <p:cNvSpPr>
              <a:spLocks noChangeArrowheads="1"/>
            </p:cNvSpPr>
            <p:nvPr/>
          </p:nvSpPr>
          <p:spPr bwMode="auto">
            <a:xfrm>
              <a:off x="288" y="1440"/>
              <a:ext cx="235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Classifying Functions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4105" name="Rectangle 24"/>
            <p:cNvSpPr>
              <a:spLocks noChangeArrowheads="1"/>
            </p:cNvSpPr>
            <p:nvPr/>
          </p:nvSpPr>
          <p:spPr bwMode="auto">
            <a:xfrm>
              <a:off x="870" y="1690"/>
              <a:ext cx="116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f(i) = n</a:t>
              </a:r>
              <a:r>
                <a:rPr lang="en-US" altLang="en-US" baseline="30000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(n)</a:t>
              </a:r>
              <a:endParaRPr lang="en-CA" altLang="en-US" baseline="30000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sp>
        <p:nvSpPr>
          <p:cNvPr id="17" name="Text Box 78"/>
          <p:cNvSpPr txBox="1">
            <a:spLocks noChangeArrowheads="1"/>
          </p:cNvSpPr>
          <p:nvPr/>
        </p:nvSpPr>
        <p:spPr bwMode="auto">
          <a:xfrm>
            <a:off x="5029200" y="4597400"/>
            <a:ext cx="28432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See logic slides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5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5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5902" grpId="0"/>
      <p:bldP spid="1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Input of size n?</a:t>
            </a:r>
            <a:endParaRPr lang="en-CA" altLang="en-US" smtClean="0"/>
          </a:p>
        </p:txBody>
      </p:sp>
      <p:graphicFrame>
        <p:nvGraphicFramePr>
          <p:cNvPr id="735235" name="Group 3"/>
          <p:cNvGraphicFramePr>
            <a:graphicFrameLocks noGrp="1"/>
          </p:cNvGraphicFramePr>
          <p:nvPr/>
        </p:nvGraphicFramePr>
        <p:xfrm>
          <a:off x="990600" y="1905000"/>
          <a:ext cx="7162800" cy="4114801"/>
        </p:xfrm>
        <a:graphic>
          <a:graphicData uri="http://schemas.openxmlformats.org/drawingml/2006/table">
            <a:tbl>
              <a:tblPr/>
              <a:tblGrid>
                <a:gridCol w="3219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43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049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Typical Input    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557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Average Case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54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Worst Case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66FF66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3886200"/>
            <a:ext cx="8763000" cy="32004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smtClean="0"/>
              <a:t>Again half the terms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smtClean="0"/>
              <a:t> are roughly the same.</a:t>
            </a:r>
          </a:p>
        </p:txBody>
      </p:sp>
      <p:sp>
        <p:nvSpPr>
          <p:cNvPr id="308227" name="Text Box 4"/>
          <p:cNvSpPr txBox="1">
            <a:spLocks noChangeArrowheads="1"/>
          </p:cNvSpPr>
          <p:nvPr/>
        </p:nvSpPr>
        <p:spPr bwMode="auto">
          <a:xfrm>
            <a:off x="2160588" y="1600200"/>
            <a:ext cx="4892675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 =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(n/2)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endParaRPr lang="en-CA" altLang="en-US" baseline="300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308228" name="Text Box 5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sp>
        <p:nvSpPr>
          <p:cNvPr id="308229" name="AutoShape 6"/>
          <p:cNvSpPr>
            <a:spLocks/>
          </p:cNvSpPr>
          <p:nvPr/>
        </p:nvSpPr>
        <p:spPr bwMode="auto">
          <a:xfrm rot="-5400000">
            <a:off x="5410200" y="1447800"/>
            <a:ext cx="304800" cy="2895600"/>
          </a:xfrm>
          <a:prstGeom prst="leftBrace">
            <a:avLst>
              <a:gd name="adj1" fmla="val 79167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08230" name="Text Box 7"/>
          <p:cNvSpPr txBox="1">
            <a:spLocks noChangeArrowheads="1"/>
          </p:cNvSpPr>
          <p:nvPr/>
        </p:nvSpPr>
        <p:spPr bwMode="auto">
          <a:xfrm>
            <a:off x="4027488" y="3230563"/>
            <a:ext cx="10779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  <a:latin typeface="Arial" charset="0"/>
              </a:rPr>
              <a:t>4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endParaRPr lang="en-CA" altLang="en-US" baseline="300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308231" name="Freeform 8"/>
          <p:cNvSpPr>
            <a:spLocks/>
          </p:cNvSpPr>
          <p:nvPr/>
        </p:nvSpPr>
        <p:spPr bwMode="auto">
          <a:xfrm>
            <a:off x="4494213" y="2741613"/>
            <a:ext cx="1587" cy="533400"/>
          </a:xfrm>
          <a:custGeom>
            <a:avLst/>
            <a:gdLst>
              <a:gd name="T0" fmla="*/ 0 w 1"/>
              <a:gd name="T1" fmla="*/ 0 h 336"/>
              <a:gd name="T2" fmla="*/ 0 w 1"/>
              <a:gd name="T3" fmla="*/ 846772500 h 336"/>
              <a:gd name="T4" fmla="*/ 0 60000 65536"/>
              <a:gd name="T5" fmla="*/ 0 60000 65536"/>
              <a:gd name="T6" fmla="*/ 0 w 1"/>
              <a:gd name="T7" fmla="*/ 0 h 336"/>
              <a:gd name="T8" fmla="*/ 1 w 1"/>
              <a:gd name="T9" fmla="*/ 336 h 3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336">
                <a:moveTo>
                  <a:pt x="0" y="0"/>
                </a:moveTo>
                <a:cubicBezTo>
                  <a:pt x="0" y="140"/>
                  <a:pt x="0" y="280"/>
                  <a:pt x="0" y="336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8232" name="Group 10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08233" name="Rectangle 11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08234" name="Rectangle 12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3886200"/>
            <a:ext cx="8763000" cy="32004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smtClean="0"/>
              <a:t>Again half the terms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smtClean="0"/>
              <a:t> are roughly the same.</a:t>
            </a:r>
          </a:p>
        </p:txBody>
      </p:sp>
      <p:sp>
        <p:nvSpPr>
          <p:cNvPr id="309251" name="Text Box 4"/>
          <p:cNvSpPr txBox="1">
            <a:spLocks noChangeArrowheads="1"/>
          </p:cNvSpPr>
          <p:nvPr/>
        </p:nvSpPr>
        <p:spPr bwMode="auto">
          <a:xfrm>
            <a:off x="2160588" y="1600200"/>
            <a:ext cx="4892675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 =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(n/2)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endParaRPr lang="en-CA" altLang="en-US" baseline="300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309252" name="Text Box 5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sp>
        <p:nvSpPr>
          <p:cNvPr id="309253" name="AutoShape 6"/>
          <p:cNvSpPr>
            <a:spLocks/>
          </p:cNvSpPr>
          <p:nvPr/>
        </p:nvSpPr>
        <p:spPr bwMode="auto">
          <a:xfrm rot="-5400000">
            <a:off x="5410200" y="1447800"/>
            <a:ext cx="304800" cy="2895600"/>
          </a:xfrm>
          <a:prstGeom prst="leftBrace">
            <a:avLst>
              <a:gd name="adj1" fmla="val 79167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09254" name="Text Box 7"/>
          <p:cNvSpPr txBox="1">
            <a:spLocks noChangeArrowheads="1"/>
          </p:cNvSpPr>
          <p:nvPr/>
        </p:nvSpPr>
        <p:spPr bwMode="auto">
          <a:xfrm>
            <a:off x="4027488" y="3230563"/>
            <a:ext cx="10779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  <a:latin typeface="Arial" charset="0"/>
              </a:rPr>
              <a:t>4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endParaRPr lang="en-CA" altLang="en-US" baseline="300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309255" name="Freeform 8"/>
          <p:cNvSpPr>
            <a:spLocks/>
          </p:cNvSpPr>
          <p:nvPr/>
        </p:nvSpPr>
        <p:spPr bwMode="auto">
          <a:xfrm>
            <a:off x="4494213" y="2741613"/>
            <a:ext cx="1587" cy="533400"/>
          </a:xfrm>
          <a:custGeom>
            <a:avLst/>
            <a:gdLst>
              <a:gd name="T0" fmla="*/ 0 w 1"/>
              <a:gd name="T1" fmla="*/ 0 h 336"/>
              <a:gd name="T2" fmla="*/ 0 w 1"/>
              <a:gd name="T3" fmla="*/ 846772500 h 336"/>
              <a:gd name="T4" fmla="*/ 0 60000 65536"/>
              <a:gd name="T5" fmla="*/ 0 60000 65536"/>
              <a:gd name="T6" fmla="*/ 0 w 1"/>
              <a:gd name="T7" fmla="*/ 0 h 336"/>
              <a:gd name="T8" fmla="*/ 1 w 1"/>
              <a:gd name="T9" fmla="*/ 336 h 3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336">
                <a:moveTo>
                  <a:pt x="0" y="0"/>
                </a:moveTo>
                <a:cubicBezTo>
                  <a:pt x="0" y="140"/>
                  <a:pt x="0" y="280"/>
                  <a:pt x="0" y="336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56" name="Text Box 9"/>
          <p:cNvSpPr txBox="1">
            <a:spLocks noChangeArrowheads="1"/>
          </p:cNvSpPr>
          <p:nvPr/>
        </p:nvSpPr>
        <p:spPr bwMode="auto">
          <a:xfrm>
            <a:off x="2416175" y="4953000"/>
            <a:ext cx="43211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accent1"/>
                </a:solidFill>
              </a:rPr>
              <a:t>∑</a:t>
            </a:r>
            <a:r>
              <a:rPr lang="en-CA" altLang="en-US" sz="4400" baseline="-25000">
                <a:solidFill>
                  <a:schemeClr val="accent1"/>
                </a:solidFill>
              </a:rPr>
              <a:t>i=1..n</a:t>
            </a:r>
            <a:r>
              <a:rPr lang="en-CA" altLang="en-US" sz="4400">
                <a:solidFill>
                  <a:schemeClr val="accent1"/>
                </a:solidFill>
              </a:rPr>
              <a:t> i</a:t>
            </a:r>
            <a:r>
              <a:rPr lang="en-US" altLang="en-US" sz="4400" baseline="30000">
                <a:solidFill>
                  <a:schemeClr val="accent1"/>
                </a:solidFill>
              </a:rPr>
              <a:t>2</a:t>
            </a:r>
            <a:r>
              <a:rPr lang="en-CA" altLang="en-US" sz="4400">
                <a:solidFill>
                  <a:schemeClr val="accent1"/>
                </a:solidFill>
              </a:rPr>
              <a:t> = θ(n · </a:t>
            </a:r>
            <a:r>
              <a:rPr lang="en-US" altLang="en-US" sz="4400">
                <a:solidFill>
                  <a:schemeClr val="accent1"/>
                </a:solidFill>
              </a:rPr>
              <a:t>n</a:t>
            </a:r>
            <a:r>
              <a:rPr lang="en-US" altLang="en-US" sz="4400" baseline="30000">
                <a:solidFill>
                  <a:schemeClr val="accent1"/>
                </a:solidFill>
              </a:rPr>
              <a:t>2</a:t>
            </a:r>
            <a:r>
              <a:rPr lang="en-CA" altLang="en-US" sz="4400">
                <a:solidFill>
                  <a:schemeClr val="accent1"/>
                </a:solidFill>
              </a:rPr>
              <a:t>)</a:t>
            </a:r>
          </a:p>
        </p:txBody>
      </p:sp>
      <p:grpSp>
        <p:nvGrpSpPr>
          <p:cNvPr id="309257" name="Group 11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09258" name="Rectangle 12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09259" name="Rectangle 13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495800" y="1752600"/>
            <a:ext cx="4495800" cy="449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 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WP MathA" pitchFamily="2" charset="2"/>
                <a:sym typeface="WP MathA" pitchFamily="2" charset="2"/>
              </a:rPr>
              <a:t> </a:t>
            </a:r>
            <a:r>
              <a:rPr lang="en-CA" altLang="en-US" sz="3600" smtClean="0">
                <a:solidFill>
                  <a:schemeClr val="accent1"/>
                </a:solidFill>
              </a:rPr>
              <a:t> ∑</a:t>
            </a:r>
            <a:r>
              <a:rPr lang="en-CA" altLang="en-US" sz="36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3600" smtClean="0">
                <a:solidFill>
                  <a:schemeClr val="accent1"/>
                </a:solidFill>
              </a:rPr>
              <a:t> f(i) 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  <a:t>≈</a:t>
            </a:r>
            <a:r>
              <a:rPr lang="en-CA" altLang="en-US" sz="3600" smtClean="0">
                <a:solidFill>
                  <a:schemeClr val="accent1"/>
                </a:solidFill>
              </a:rPr>
              <a:t> </a:t>
            </a:r>
            <a:r>
              <a:rPr lang="en-US" altLang="en-US" sz="3600" smtClean="0"/>
              <a:t>area </a:t>
            </a:r>
            <a:r>
              <a:rPr lang="en-US" altLang="en-US" sz="3600" smtClean="0">
                <a:solidFill>
                  <a:srgbClr val="33CC33"/>
                </a:solidFill>
              </a:rPr>
              <a:t>under curve</a:t>
            </a: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WP MathA" pitchFamily="2" charset="2"/>
                <a:sym typeface="WP MathA" pitchFamily="2" charset="2"/>
              </a:rPr>
              <a:t> </a:t>
            </a:r>
            <a:endParaRPr lang="en-US" altLang="en-US" sz="3600" smtClean="0">
              <a:solidFill>
                <a:schemeClr val="tx2"/>
              </a:solidFill>
            </a:endParaRP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 </a:t>
            </a:r>
          </a:p>
        </p:txBody>
      </p:sp>
      <p:sp>
        <p:nvSpPr>
          <p:cNvPr id="310275" name="Text Box 4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pic>
        <p:nvPicPr>
          <p:cNvPr id="310276" name="Picture 5" descr="sum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71600"/>
            <a:ext cx="3856038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0277" name="Freeform 6"/>
          <p:cNvSpPr>
            <a:spLocks/>
          </p:cNvSpPr>
          <p:nvPr/>
        </p:nvSpPr>
        <p:spPr bwMode="auto">
          <a:xfrm>
            <a:off x="304800" y="2057400"/>
            <a:ext cx="2743200" cy="4368800"/>
          </a:xfrm>
          <a:custGeom>
            <a:avLst/>
            <a:gdLst>
              <a:gd name="T0" fmla="*/ 0 w 1728"/>
              <a:gd name="T1" fmla="*/ 2147483647 h 2752"/>
              <a:gd name="T2" fmla="*/ 1113909063 w 1728"/>
              <a:gd name="T3" fmla="*/ 2147483647 h 2752"/>
              <a:gd name="T4" fmla="*/ 2147483647 w 1728"/>
              <a:gd name="T5" fmla="*/ 2147483647 h 2752"/>
              <a:gd name="T6" fmla="*/ 2147483647 w 1728"/>
              <a:gd name="T7" fmla="*/ 0 h 2752"/>
              <a:gd name="T8" fmla="*/ 0 60000 65536"/>
              <a:gd name="T9" fmla="*/ 0 60000 65536"/>
              <a:gd name="T10" fmla="*/ 0 60000 65536"/>
              <a:gd name="T11" fmla="*/ 0 60000 65536"/>
              <a:gd name="T12" fmla="*/ 0 w 1728"/>
              <a:gd name="T13" fmla="*/ 0 h 2752"/>
              <a:gd name="T14" fmla="*/ 1728 w 1728"/>
              <a:gd name="T15" fmla="*/ 2752 h 27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28" h="2752">
                <a:moveTo>
                  <a:pt x="0" y="2640"/>
                </a:moveTo>
                <a:cubicBezTo>
                  <a:pt x="74" y="2640"/>
                  <a:pt x="274" y="2752"/>
                  <a:pt x="442" y="2640"/>
                </a:cubicBezTo>
                <a:cubicBezTo>
                  <a:pt x="610" y="2528"/>
                  <a:pt x="794" y="2408"/>
                  <a:pt x="1008" y="1968"/>
                </a:cubicBezTo>
                <a:cubicBezTo>
                  <a:pt x="1222" y="1528"/>
                  <a:pt x="1492" y="760"/>
                  <a:pt x="1728" y="0"/>
                </a:cubicBezTo>
              </a:path>
            </a:pathLst>
          </a:custGeom>
          <a:noFill/>
          <a:ln w="38100" cap="flat" cmpd="sng">
            <a:solidFill>
              <a:srgbClr val="339966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0278" name="Group 8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0279" name="Rectangle 9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0280" name="Rectangle 10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495800" y="1752600"/>
            <a:ext cx="4495800" cy="449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 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  </a:t>
            </a:r>
            <a:r>
              <a:rPr lang="en-US" altLang="en-US" sz="3600" smtClean="0"/>
              <a:t>area of </a:t>
            </a:r>
            <a:r>
              <a:rPr lang="en-US" altLang="en-US" sz="3600" smtClean="0">
                <a:solidFill>
                  <a:schemeClr val="accent2"/>
                </a:solidFill>
              </a:rPr>
              <a:t>small square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CA" altLang="en-US" sz="3600" smtClean="0">
                <a:solidFill>
                  <a:schemeClr val="accent1"/>
                </a:solidFill>
              </a:rPr>
              <a:t> ∑</a:t>
            </a:r>
            <a:r>
              <a:rPr lang="en-CA" altLang="en-US" sz="36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3600" smtClean="0">
                <a:solidFill>
                  <a:schemeClr val="accent1"/>
                </a:solidFill>
              </a:rPr>
              <a:t> f(i) 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  <a:t>≈</a:t>
            </a:r>
            <a:r>
              <a:rPr lang="en-CA" altLang="en-US" sz="3600" smtClean="0">
                <a:solidFill>
                  <a:schemeClr val="accent1"/>
                </a:solidFill>
              </a:rPr>
              <a:t> </a:t>
            </a:r>
            <a:r>
              <a:rPr lang="en-US" altLang="en-US" sz="3600" smtClean="0"/>
              <a:t>area </a:t>
            </a:r>
            <a:r>
              <a:rPr lang="en-US" altLang="en-US" sz="3600" smtClean="0">
                <a:solidFill>
                  <a:srgbClr val="33CC33"/>
                </a:solidFill>
              </a:rPr>
              <a:t>under curve</a:t>
            </a: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US" altLang="en-US" sz="3600" smtClean="0"/>
              <a:t>area of </a:t>
            </a:r>
            <a:r>
              <a:rPr lang="en-US" altLang="en-US" sz="3600" smtClean="0">
                <a:solidFill>
                  <a:schemeClr val="tx2"/>
                </a:solidFill>
              </a:rPr>
              <a:t>big square</a:t>
            </a: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 </a:t>
            </a:r>
            <a:endParaRPr lang="en-US" altLang="en-US" sz="3600" smtClean="0">
              <a:solidFill>
                <a:schemeClr val="accent1"/>
              </a:solidFill>
            </a:endParaRPr>
          </a:p>
        </p:txBody>
      </p:sp>
      <p:sp>
        <p:nvSpPr>
          <p:cNvPr id="311299" name="Text Box 4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pic>
        <p:nvPicPr>
          <p:cNvPr id="311300" name="Picture 5" descr="sum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71600"/>
            <a:ext cx="3856038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1301" name="Rectangle 6"/>
          <p:cNvSpPr>
            <a:spLocks noChangeArrowheads="1"/>
          </p:cNvSpPr>
          <p:nvPr/>
        </p:nvSpPr>
        <p:spPr bwMode="auto">
          <a:xfrm>
            <a:off x="1676400" y="5486400"/>
            <a:ext cx="1295400" cy="6858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11302" name="Rectangle 7"/>
          <p:cNvSpPr>
            <a:spLocks noChangeArrowheads="1"/>
          </p:cNvSpPr>
          <p:nvPr/>
        </p:nvSpPr>
        <p:spPr bwMode="auto">
          <a:xfrm>
            <a:off x="304800" y="2057400"/>
            <a:ext cx="2743200" cy="4191000"/>
          </a:xfrm>
          <a:prstGeom prst="rect">
            <a:avLst/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11303" name="Freeform 8"/>
          <p:cNvSpPr>
            <a:spLocks/>
          </p:cNvSpPr>
          <p:nvPr/>
        </p:nvSpPr>
        <p:spPr bwMode="auto">
          <a:xfrm>
            <a:off x="304800" y="2057400"/>
            <a:ext cx="2743200" cy="4368800"/>
          </a:xfrm>
          <a:custGeom>
            <a:avLst/>
            <a:gdLst>
              <a:gd name="T0" fmla="*/ 0 w 1728"/>
              <a:gd name="T1" fmla="*/ 2147483647 h 2752"/>
              <a:gd name="T2" fmla="*/ 1113909063 w 1728"/>
              <a:gd name="T3" fmla="*/ 2147483647 h 2752"/>
              <a:gd name="T4" fmla="*/ 2147483647 w 1728"/>
              <a:gd name="T5" fmla="*/ 2147483647 h 2752"/>
              <a:gd name="T6" fmla="*/ 2147483647 w 1728"/>
              <a:gd name="T7" fmla="*/ 0 h 2752"/>
              <a:gd name="T8" fmla="*/ 0 60000 65536"/>
              <a:gd name="T9" fmla="*/ 0 60000 65536"/>
              <a:gd name="T10" fmla="*/ 0 60000 65536"/>
              <a:gd name="T11" fmla="*/ 0 60000 65536"/>
              <a:gd name="T12" fmla="*/ 0 w 1728"/>
              <a:gd name="T13" fmla="*/ 0 h 2752"/>
              <a:gd name="T14" fmla="*/ 1728 w 1728"/>
              <a:gd name="T15" fmla="*/ 2752 h 27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28" h="2752">
                <a:moveTo>
                  <a:pt x="0" y="2640"/>
                </a:moveTo>
                <a:cubicBezTo>
                  <a:pt x="74" y="2640"/>
                  <a:pt x="274" y="2752"/>
                  <a:pt x="442" y="2640"/>
                </a:cubicBezTo>
                <a:cubicBezTo>
                  <a:pt x="610" y="2528"/>
                  <a:pt x="794" y="2408"/>
                  <a:pt x="1008" y="1968"/>
                </a:cubicBezTo>
                <a:cubicBezTo>
                  <a:pt x="1222" y="1528"/>
                  <a:pt x="1492" y="760"/>
                  <a:pt x="1728" y="0"/>
                </a:cubicBezTo>
              </a:path>
            </a:pathLst>
          </a:custGeom>
          <a:noFill/>
          <a:ln w="38100" cap="flat" cmpd="sng">
            <a:solidFill>
              <a:srgbClr val="339966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1304" name="Group 10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1305" name="Rectangle 11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1306" name="Rectangle 12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495800" y="1752600"/>
            <a:ext cx="4495800" cy="449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 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CA" altLang="en-US" sz="3600" baseline="30000" smtClean="0">
                <a:solidFill>
                  <a:schemeClr val="accent1"/>
                </a:solidFill>
              </a:rPr>
              <a:t>n</a:t>
            </a:r>
            <a:r>
              <a:rPr lang="en-US" altLang="en-US" sz="3600" smtClean="0">
                <a:solidFill>
                  <a:schemeClr val="accent1"/>
                </a:solidFill>
              </a:rPr>
              <a:t>/</a:t>
            </a:r>
            <a:r>
              <a:rPr lang="en-US" altLang="en-US" sz="3600" baseline="-25000" smtClean="0">
                <a:solidFill>
                  <a:schemeClr val="accent1"/>
                </a:solidFill>
              </a:rPr>
              <a:t>2</a:t>
            </a:r>
            <a:r>
              <a:rPr lang="en-CA" altLang="en-US" sz="3600" smtClean="0">
                <a:solidFill>
                  <a:schemeClr val="accent1"/>
                </a:solidFill>
              </a:rPr>
              <a:t> · f(</a:t>
            </a:r>
            <a:r>
              <a:rPr lang="en-CA" altLang="en-US" sz="3600" baseline="30000" smtClean="0">
                <a:solidFill>
                  <a:schemeClr val="accent1"/>
                </a:solidFill>
              </a:rPr>
              <a:t>n</a:t>
            </a:r>
            <a:r>
              <a:rPr lang="en-US" altLang="en-US" sz="3600" smtClean="0">
                <a:solidFill>
                  <a:schemeClr val="accent1"/>
                </a:solidFill>
              </a:rPr>
              <a:t>/</a:t>
            </a:r>
            <a:r>
              <a:rPr lang="en-US" altLang="en-US" sz="3600" baseline="-25000" smtClean="0">
                <a:solidFill>
                  <a:schemeClr val="accent1"/>
                </a:solidFill>
              </a:rPr>
              <a:t>2</a:t>
            </a:r>
            <a:r>
              <a:rPr lang="en-CA" altLang="en-US" sz="3600" smtClean="0">
                <a:solidFill>
                  <a:schemeClr val="accent1"/>
                </a:solidFill>
              </a:rPr>
              <a:t>)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= </a:t>
            </a:r>
            <a:r>
              <a:rPr lang="en-US" altLang="en-US" sz="3600" smtClean="0"/>
              <a:t>area of </a:t>
            </a:r>
            <a:r>
              <a:rPr lang="en-US" altLang="en-US" sz="3600" smtClean="0">
                <a:solidFill>
                  <a:schemeClr val="accent2"/>
                </a:solidFill>
              </a:rPr>
              <a:t>small square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CA" altLang="en-US" sz="3600" smtClean="0">
                <a:solidFill>
                  <a:schemeClr val="accent1"/>
                </a:solidFill>
              </a:rPr>
              <a:t> ∑</a:t>
            </a:r>
            <a:r>
              <a:rPr lang="en-CA" altLang="en-US" sz="36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3600" smtClean="0">
                <a:solidFill>
                  <a:schemeClr val="accent1"/>
                </a:solidFill>
              </a:rPr>
              <a:t> f(i) 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  <a:t>≈</a:t>
            </a:r>
            <a:r>
              <a:rPr lang="en-CA" altLang="en-US" sz="3600" smtClean="0">
                <a:solidFill>
                  <a:schemeClr val="accent1"/>
                </a:solidFill>
              </a:rPr>
              <a:t> </a:t>
            </a:r>
            <a:r>
              <a:rPr lang="en-US" altLang="en-US" sz="3600" smtClean="0"/>
              <a:t>area </a:t>
            </a:r>
            <a:r>
              <a:rPr lang="en-US" altLang="en-US" sz="3600" smtClean="0">
                <a:solidFill>
                  <a:srgbClr val="33CC33"/>
                </a:solidFill>
              </a:rPr>
              <a:t>under curve</a:t>
            </a: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US" altLang="en-US" sz="3600" smtClean="0"/>
              <a:t>area of </a:t>
            </a:r>
            <a:r>
              <a:rPr lang="en-US" altLang="en-US" sz="3600" smtClean="0">
                <a:solidFill>
                  <a:schemeClr val="tx2"/>
                </a:solidFill>
              </a:rPr>
              <a:t>big square</a:t>
            </a: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=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CA" altLang="en-US" sz="3600" smtClean="0">
                <a:solidFill>
                  <a:schemeClr val="accent1"/>
                </a:solidFill>
              </a:rPr>
              <a:t>n · f(n)</a:t>
            </a:r>
            <a:r>
              <a:rPr lang="en-US" altLang="en-US" sz="3600" smtClean="0">
                <a:solidFill>
                  <a:schemeClr val="accent1"/>
                </a:solidFill>
              </a:rPr>
              <a:t/>
            </a:r>
            <a:br>
              <a:rPr lang="en-US" altLang="en-US" sz="3600" smtClean="0">
                <a:solidFill>
                  <a:schemeClr val="accent1"/>
                </a:solidFill>
              </a:rPr>
            </a:br>
            <a:endParaRPr lang="en-US" altLang="en-US" sz="3600" smtClean="0">
              <a:solidFill>
                <a:schemeClr val="accent1"/>
              </a:solidFill>
            </a:endParaRPr>
          </a:p>
        </p:txBody>
      </p:sp>
      <p:sp>
        <p:nvSpPr>
          <p:cNvPr id="312323" name="Text Box 4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pic>
        <p:nvPicPr>
          <p:cNvPr id="312324" name="Picture 5" descr="sum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71600"/>
            <a:ext cx="3856038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2325" name="Rectangle 6"/>
          <p:cNvSpPr>
            <a:spLocks noChangeArrowheads="1"/>
          </p:cNvSpPr>
          <p:nvPr/>
        </p:nvSpPr>
        <p:spPr bwMode="auto">
          <a:xfrm>
            <a:off x="1676400" y="5486400"/>
            <a:ext cx="1295400" cy="6858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12326" name="Rectangle 7"/>
          <p:cNvSpPr>
            <a:spLocks noChangeArrowheads="1"/>
          </p:cNvSpPr>
          <p:nvPr/>
        </p:nvSpPr>
        <p:spPr bwMode="auto">
          <a:xfrm>
            <a:off x="304800" y="2057400"/>
            <a:ext cx="2743200" cy="4191000"/>
          </a:xfrm>
          <a:prstGeom prst="rect">
            <a:avLst/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12327" name="Freeform 8"/>
          <p:cNvSpPr>
            <a:spLocks/>
          </p:cNvSpPr>
          <p:nvPr/>
        </p:nvSpPr>
        <p:spPr bwMode="auto">
          <a:xfrm>
            <a:off x="304800" y="2057400"/>
            <a:ext cx="2743200" cy="4368800"/>
          </a:xfrm>
          <a:custGeom>
            <a:avLst/>
            <a:gdLst>
              <a:gd name="T0" fmla="*/ 0 w 1728"/>
              <a:gd name="T1" fmla="*/ 2147483647 h 2752"/>
              <a:gd name="T2" fmla="*/ 1113909063 w 1728"/>
              <a:gd name="T3" fmla="*/ 2147483647 h 2752"/>
              <a:gd name="T4" fmla="*/ 2147483647 w 1728"/>
              <a:gd name="T5" fmla="*/ 2147483647 h 2752"/>
              <a:gd name="T6" fmla="*/ 2147483647 w 1728"/>
              <a:gd name="T7" fmla="*/ 0 h 2752"/>
              <a:gd name="T8" fmla="*/ 0 60000 65536"/>
              <a:gd name="T9" fmla="*/ 0 60000 65536"/>
              <a:gd name="T10" fmla="*/ 0 60000 65536"/>
              <a:gd name="T11" fmla="*/ 0 60000 65536"/>
              <a:gd name="T12" fmla="*/ 0 w 1728"/>
              <a:gd name="T13" fmla="*/ 0 h 2752"/>
              <a:gd name="T14" fmla="*/ 1728 w 1728"/>
              <a:gd name="T15" fmla="*/ 2752 h 27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28" h="2752">
                <a:moveTo>
                  <a:pt x="0" y="2640"/>
                </a:moveTo>
                <a:cubicBezTo>
                  <a:pt x="74" y="2640"/>
                  <a:pt x="274" y="2752"/>
                  <a:pt x="442" y="2640"/>
                </a:cubicBezTo>
                <a:cubicBezTo>
                  <a:pt x="610" y="2528"/>
                  <a:pt x="794" y="2408"/>
                  <a:pt x="1008" y="1968"/>
                </a:cubicBezTo>
                <a:cubicBezTo>
                  <a:pt x="1222" y="1528"/>
                  <a:pt x="1492" y="760"/>
                  <a:pt x="1728" y="0"/>
                </a:cubicBezTo>
              </a:path>
            </a:pathLst>
          </a:custGeom>
          <a:noFill/>
          <a:ln w="38100" cap="flat" cmpd="sng">
            <a:solidFill>
              <a:srgbClr val="339966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2328" name="Group 10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2329" name="Rectangle 11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2330" name="Rectangle 12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495800" y="1752600"/>
            <a:ext cx="4495800" cy="449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3600" smtClean="0">
                <a:solidFill>
                  <a:schemeClr val="accent1"/>
                </a:solidFill>
              </a:rPr>
              <a:t>θ(n · f(n))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=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CA" altLang="en-US" sz="3600" baseline="30000" smtClean="0">
                <a:solidFill>
                  <a:schemeClr val="accent1"/>
                </a:solidFill>
              </a:rPr>
              <a:t>n</a:t>
            </a:r>
            <a:r>
              <a:rPr lang="en-US" altLang="en-US" sz="3600" smtClean="0">
                <a:solidFill>
                  <a:schemeClr val="accent1"/>
                </a:solidFill>
              </a:rPr>
              <a:t>/</a:t>
            </a:r>
            <a:r>
              <a:rPr lang="en-US" altLang="en-US" sz="3600" baseline="-25000" smtClean="0">
                <a:solidFill>
                  <a:schemeClr val="accent1"/>
                </a:solidFill>
              </a:rPr>
              <a:t>2</a:t>
            </a:r>
            <a:r>
              <a:rPr lang="en-CA" altLang="en-US" sz="3600" smtClean="0">
                <a:solidFill>
                  <a:schemeClr val="accent1"/>
                </a:solidFill>
              </a:rPr>
              <a:t> · f(</a:t>
            </a:r>
            <a:r>
              <a:rPr lang="en-CA" altLang="en-US" sz="3600" baseline="30000" smtClean="0">
                <a:solidFill>
                  <a:schemeClr val="accent1"/>
                </a:solidFill>
              </a:rPr>
              <a:t>n</a:t>
            </a:r>
            <a:r>
              <a:rPr lang="en-US" altLang="en-US" sz="3600" smtClean="0">
                <a:solidFill>
                  <a:schemeClr val="accent1"/>
                </a:solidFill>
              </a:rPr>
              <a:t>/</a:t>
            </a:r>
            <a:r>
              <a:rPr lang="en-US" altLang="en-US" sz="3600" baseline="-25000" smtClean="0">
                <a:solidFill>
                  <a:schemeClr val="accent1"/>
                </a:solidFill>
              </a:rPr>
              <a:t>2</a:t>
            </a:r>
            <a:r>
              <a:rPr lang="en-CA" altLang="en-US" sz="3600" smtClean="0">
                <a:solidFill>
                  <a:schemeClr val="accent1"/>
                </a:solidFill>
              </a:rPr>
              <a:t>)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= </a:t>
            </a:r>
            <a:r>
              <a:rPr lang="en-US" altLang="en-US" sz="3600" smtClean="0"/>
              <a:t>area of </a:t>
            </a:r>
            <a:r>
              <a:rPr lang="en-US" altLang="en-US" sz="3600" smtClean="0">
                <a:solidFill>
                  <a:schemeClr val="accent2"/>
                </a:solidFill>
              </a:rPr>
              <a:t>small square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CA" altLang="en-US" sz="3600" smtClean="0">
                <a:solidFill>
                  <a:schemeClr val="accent1"/>
                </a:solidFill>
              </a:rPr>
              <a:t> ∑</a:t>
            </a:r>
            <a:r>
              <a:rPr lang="en-CA" altLang="en-US" sz="36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3600" smtClean="0">
                <a:solidFill>
                  <a:schemeClr val="accent1"/>
                </a:solidFill>
              </a:rPr>
              <a:t> f(i) 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  <a:t>≈</a:t>
            </a:r>
            <a:r>
              <a:rPr lang="en-CA" altLang="en-US" sz="3600" smtClean="0">
                <a:solidFill>
                  <a:schemeClr val="accent1"/>
                </a:solidFill>
              </a:rPr>
              <a:t> </a:t>
            </a:r>
            <a:r>
              <a:rPr lang="en-US" altLang="en-US" sz="3600" smtClean="0"/>
              <a:t>area </a:t>
            </a:r>
            <a:r>
              <a:rPr lang="en-US" altLang="en-US" sz="3600" smtClean="0">
                <a:solidFill>
                  <a:srgbClr val="33CC33"/>
                </a:solidFill>
              </a:rPr>
              <a:t>under curve</a:t>
            </a: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US" altLang="en-US" sz="3600" smtClean="0"/>
              <a:t>area of </a:t>
            </a:r>
            <a:r>
              <a:rPr lang="en-US" altLang="en-US" sz="3600" smtClean="0">
                <a:solidFill>
                  <a:schemeClr val="tx2"/>
                </a:solidFill>
              </a:rPr>
              <a:t>big square</a:t>
            </a: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=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CA" altLang="en-US" sz="3600" smtClean="0">
                <a:solidFill>
                  <a:schemeClr val="accent1"/>
                </a:solidFill>
              </a:rPr>
              <a:t>n · f(n)</a:t>
            </a:r>
            <a:r>
              <a:rPr lang="en-US" altLang="en-US" sz="3600" smtClean="0">
                <a:solidFill>
                  <a:schemeClr val="accent1"/>
                </a:solidFill>
              </a:rPr>
              <a:t/>
            </a:r>
            <a:br>
              <a:rPr lang="en-US" altLang="en-US" sz="3600" smtClean="0">
                <a:solidFill>
                  <a:schemeClr val="accent1"/>
                </a:solidFill>
              </a:rPr>
            </a:br>
            <a:endParaRPr lang="en-US" altLang="en-US" sz="3600" smtClean="0">
              <a:solidFill>
                <a:schemeClr val="accent1"/>
              </a:solidFill>
            </a:endParaRPr>
          </a:p>
        </p:txBody>
      </p:sp>
      <p:sp>
        <p:nvSpPr>
          <p:cNvPr id="313347" name="Text Box 4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pic>
        <p:nvPicPr>
          <p:cNvPr id="313348" name="Picture 5" descr="sum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71600"/>
            <a:ext cx="3856038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49" name="Rectangle 6"/>
          <p:cNvSpPr>
            <a:spLocks noChangeArrowheads="1"/>
          </p:cNvSpPr>
          <p:nvPr/>
        </p:nvSpPr>
        <p:spPr bwMode="auto">
          <a:xfrm>
            <a:off x="1676400" y="5486400"/>
            <a:ext cx="1295400" cy="6858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13350" name="Rectangle 7"/>
          <p:cNvSpPr>
            <a:spLocks noChangeArrowheads="1"/>
          </p:cNvSpPr>
          <p:nvPr/>
        </p:nvSpPr>
        <p:spPr bwMode="auto">
          <a:xfrm>
            <a:off x="304800" y="2057400"/>
            <a:ext cx="2743200" cy="4191000"/>
          </a:xfrm>
          <a:prstGeom prst="rect">
            <a:avLst/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13351" name="Freeform 8"/>
          <p:cNvSpPr>
            <a:spLocks/>
          </p:cNvSpPr>
          <p:nvPr/>
        </p:nvSpPr>
        <p:spPr bwMode="auto">
          <a:xfrm>
            <a:off x="304800" y="2057400"/>
            <a:ext cx="2743200" cy="4368800"/>
          </a:xfrm>
          <a:custGeom>
            <a:avLst/>
            <a:gdLst>
              <a:gd name="T0" fmla="*/ 0 w 1728"/>
              <a:gd name="T1" fmla="*/ 2147483647 h 2752"/>
              <a:gd name="T2" fmla="*/ 1113909063 w 1728"/>
              <a:gd name="T3" fmla="*/ 2147483647 h 2752"/>
              <a:gd name="T4" fmla="*/ 2147483647 w 1728"/>
              <a:gd name="T5" fmla="*/ 2147483647 h 2752"/>
              <a:gd name="T6" fmla="*/ 2147483647 w 1728"/>
              <a:gd name="T7" fmla="*/ 0 h 2752"/>
              <a:gd name="T8" fmla="*/ 0 60000 65536"/>
              <a:gd name="T9" fmla="*/ 0 60000 65536"/>
              <a:gd name="T10" fmla="*/ 0 60000 65536"/>
              <a:gd name="T11" fmla="*/ 0 60000 65536"/>
              <a:gd name="T12" fmla="*/ 0 w 1728"/>
              <a:gd name="T13" fmla="*/ 0 h 2752"/>
              <a:gd name="T14" fmla="*/ 1728 w 1728"/>
              <a:gd name="T15" fmla="*/ 2752 h 27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28" h="2752">
                <a:moveTo>
                  <a:pt x="0" y="2640"/>
                </a:moveTo>
                <a:cubicBezTo>
                  <a:pt x="74" y="2640"/>
                  <a:pt x="274" y="2752"/>
                  <a:pt x="442" y="2640"/>
                </a:cubicBezTo>
                <a:cubicBezTo>
                  <a:pt x="610" y="2528"/>
                  <a:pt x="794" y="2408"/>
                  <a:pt x="1008" y="1968"/>
                </a:cubicBezTo>
                <a:cubicBezTo>
                  <a:pt x="1222" y="1528"/>
                  <a:pt x="1492" y="760"/>
                  <a:pt x="1728" y="0"/>
                </a:cubicBezTo>
              </a:path>
            </a:pathLst>
          </a:custGeom>
          <a:noFill/>
          <a:ln w="38100" cap="flat" cmpd="sng">
            <a:solidFill>
              <a:srgbClr val="339966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352" name="Freeform 9"/>
          <p:cNvSpPr>
            <a:spLocks/>
          </p:cNvSpPr>
          <p:nvPr/>
        </p:nvSpPr>
        <p:spPr bwMode="auto">
          <a:xfrm>
            <a:off x="4251325" y="2133600"/>
            <a:ext cx="1600200" cy="3276600"/>
          </a:xfrm>
          <a:custGeom>
            <a:avLst/>
            <a:gdLst>
              <a:gd name="T0" fmla="*/ 2147483647 w 1008"/>
              <a:gd name="T1" fmla="*/ 0 h 2064"/>
              <a:gd name="T2" fmla="*/ 362902500 w 1008"/>
              <a:gd name="T3" fmla="*/ 1814512500 h 2064"/>
              <a:gd name="T4" fmla="*/ 362902500 w 1008"/>
              <a:gd name="T5" fmla="*/ 2147483647 h 2064"/>
              <a:gd name="T6" fmla="*/ 2147483647 w 1008"/>
              <a:gd name="T7" fmla="*/ 2147483647 h 2064"/>
              <a:gd name="T8" fmla="*/ 0 60000 65536"/>
              <a:gd name="T9" fmla="*/ 0 60000 65536"/>
              <a:gd name="T10" fmla="*/ 0 60000 65536"/>
              <a:gd name="T11" fmla="*/ 0 60000 65536"/>
              <a:gd name="T12" fmla="*/ 0 w 1008"/>
              <a:gd name="T13" fmla="*/ 0 h 2064"/>
              <a:gd name="T14" fmla="*/ 1008 w 1008"/>
              <a:gd name="T15" fmla="*/ 2064 h 20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08" h="2064">
                <a:moveTo>
                  <a:pt x="912" y="0"/>
                </a:moveTo>
                <a:cubicBezTo>
                  <a:pt x="600" y="232"/>
                  <a:pt x="272" y="466"/>
                  <a:pt x="144" y="720"/>
                </a:cubicBezTo>
                <a:cubicBezTo>
                  <a:pt x="16" y="974"/>
                  <a:pt x="0" y="1302"/>
                  <a:pt x="144" y="1526"/>
                </a:cubicBezTo>
                <a:cubicBezTo>
                  <a:pt x="288" y="1750"/>
                  <a:pt x="828" y="1952"/>
                  <a:pt x="1008" y="2064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3353" name="Freeform 10"/>
          <p:cNvSpPr>
            <a:spLocks/>
          </p:cNvSpPr>
          <p:nvPr/>
        </p:nvSpPr>
        <p:spPr bwMode="auto">
          <a:xfrm>
            <a:off x="4059238" y="1143000"/>
            <a:ext cx="1808162" cy="2870200"/>
          </a:xfrm>
          <a:custGeom>
            <a:avLst/>
            <a:gdLst>
              <a:gd name="T0" fmla="*/ 451107050 w 1139"/>
              <a:gd name="T1" fmla="*/ 2147483647 h 1808"/>
              <a:gd name="T2" fmla="*/ 161289955 w 1139"/>
              <a:gd name="T3" fmla="*/ 2147483647 h 1808"/>
              <a:gd name="T4" fmla="*/ 451107050 w 1139"/>
              <a:gd name="T5" fmla="*/ 1814512500 h 1808"/>
              <a:gd name="T6" fmla="*/ 2147483647 w 1139"/>
              <a:gd name="T7" fmla="*/ 0 h 1808"/>
              <a:gd name="T8" fmla="*/ 0 60000 65536"/>
              <a:gd name="T9" fmla="*/ 0 60000 65536"/>
              <a:gd name="T10" fmla="*/ 0 60000 65536"/>
              <a:gd name="T11" fmla="*/ 0 60000 65536"/>
              <a:gd name="T12" fmla="*/ 0 w 1139"/>
              <a:gd name="T13" fmla="*/ 0 h 1808"/>
              <a:gd name="T14" fmla="*/ 1139 w 1139"/>
              <a:gd name="T15" fmla="*/ 1808 h 180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39" h="1808">
                <a:moveTo>
                  <a:pt x="179" y="1776"/>
                </a:moveTo>
                <a:cubicBezTo>
                  <a:pt x="160" y="1752"/>
                  <a:pt x="64" y="1808"/>
                  <a:pt x="64" y="1632"/>
                </a:cubicBezTo>
                <a:cubicBezTo>
                  <a:pt x="64" y="1456"/>
                  <a:pt x="0" y="992"/>
                  <a:pt x="179" y="720"/>
                </a:cubicBezTo>
                <a:cubicBezTo>
                  <a:pt x="358" y="448"/>
                  <a:pt x="747" y="212"/>
                  <a:pt x="1139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3354" name="Group 12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3355" name="Rectangle 13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3356" name="Rectangle 14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495800" y="1752600"/>
            <a:ext cx="4495800" cy="449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3600" smtClean="0">
                <a:solidFill>
                  <a:schemeClr val="accent1"/>
                </a:solidFill>
              </a:rPr>
              <a:t>θ(n · f(n))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=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CA" altLang="en-US" sz="3600" baseline="30000" smtClean="0">
                <a:solidFill>
                  <a:schemeClr val="accent1"/>
                </a:solidFill>
              </a:rPr>
              <a:t>n</a:t>
            </a:r>
            <a:r>
              <a:rPr lang="en-US" altLang="en-US" sz="3600" smtClean="0">
                <a:solidFill>
                  <a:schemeClr val="accent1"/>
                </a:solidFill>
              </a:rPr>
              <a:t>/</a:t>
            </a:r>
            <a:r>
              <a:rPr lang="en-US" altLang="en-US" sz="3600" baseline="-25000" smtClean="0">
                <a:solidFill>
                  <a:schemeClr val="accent1"/>
                </a:solidFill>
              </a:rPr>
              <a:t>2</a:t>
            </a:r>
            <a:r>
              <a:rPr lang="en-CA" altLang="en-US" sz="3600" smtClean="0">
                <a:solidFill>
                  <a:schemeClr val="accent1"/>
                </a:solidFill>
              </a:rPr>
              <a:t> · f(</a:t>
            </a:r>
            <a:r>
              <a:rPr lang="en-CA" altLang="en-US" sz="3600" baseline="30000" smtClean="0">
                <a:solidFill>
                  <a:schemeClr val="accent1"/>
                </a:solidFill>
              </a:rPr>
              <a:t>n</a:t>
            </a:r>
            <a:r>
              <a:rPr lang="en-US" altLang="en-US" sz="3600" smtClean="0">
                <a:solidFill>
                  <a:schemeClr val="accent1"/>
                </a:solidFill>
              </a:rPr>
              <a:t>/</a:t>
            </a:r>
            <a:r>
              <a:rPr lang="en-US" altLang="en-US" sz="3600" baseline="-25000" smtClean="0">
                <a:solidFill>
                  <a:schemeClr val="accent1"/>
                </a:solidFill>
              </a:rPr>
              <a:t>2</a:t>
            </a:r>
            <a:r>
              <a:rPr lang="en-CA" altLang="en-US" sz="3600" smtClean="0">
                <a:solidFill>
                  <a:schemeClr val="accent1"/>
                </a:solidFill>
              </a:rPr>
              <a:t>)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= </a:t>
            </a:r>
            <a:r>
              <a:rPr lang="en-US" altLang="en-US" sz="3600" smtClean="0"/>
              <a:t>area of </a:t>
            </a:r>
            <a:r>
              <a:rPr lang="en-US" altLang="en-US" sz="3600" smtClean="0">
                <a:solidFill>
                  <a:schemeClr val="accent2"/>
                </a:solidFill>
              </a:rPr>
              <a:t>small square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CA" altLang="en-US" sz="3600" smtClean="0">
                <a:solidFill>
                  <a:schemeClr val="accent1"/>
                </a:solidFill>
              </a:rPr>
              <a:t> ∑</a:t>
            </a:r>
            <a:r>
              <a:rPr lang="en-CA" altLang="en-US" sz="36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3600" smtClean="0">
                <a:solidFill>
                  <a:schemeClr val="accent1"/>
                </a:solidFill>
              </a:rPr>
              <a:t> f(i) </a:t>
            </a:r>
            <a:endParaRPr lang="en-US" altLang="en-US" sz="3600" smtClean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  <a:t>≈</a:t>
            </a:r>
            <a:r>
              <a:rPr lang="en-CA" altLang="en-US" sz="3600" smtClean="0">
                <a:solidFill>
                  <a:schemeClr val="accent1"/>
                </a:solidFill>
              </a:rPr>
              <a:t> </a:t>
            </a:r>
            <a:r>
              <a:rPr lang="en-US" altLang="en-US" sz="3600" smtClean="0"/>
              <a:t>area </a:t>
            </a:r>
            <a:r>
              <a:rPr lang="en-US" altLang="en-US" sz="3600" smtClean="0">
                <a:solidFill>
                  <a:srgbClr val="33CC33"/>
                </a:solidFill>
              </a:rPr>
              <a:t>under curve</a:t>
            </a: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US" altLang="en-US" sz="3600" smtClean="0"/>
              <a:t>area of </a:t>
            </a:r>
            <a:r>
              <a:rPr lang="en-US" altLang="en-US" sz="3600" smtClean="0">
                <a:solidFill>
                  <a:schemeClr val="tx2"/>
                </a:solidFill>
              </a:rPr>
              <a:t>big square</a:t>
            </a:r>
          </a:p>
          <a:p>
            <a:pPr algn="ctr" eaLnBrk="1" hangingPunct="1">
              <a:spcBef>
                <a:spcPct val="0"/>
              </a:spcBef>
              <a:buFont typeface="WP MathA" pitchFamily="2" charset="2"/>
              <a:buNone/>
            </a:pPr>
            <a:r>
              <a:rPr lang="en-US" altLang="en-US" sz="3600" smtClean="0">
                <a:solidFill>
                  <a:schemeClr val="hlink"/>
                </a:solidFill>
              </a:rPr>
              <a:t>=</a:t>
            </a:r>
            <a:r>
              <a:rPr lang="en-US" altLang="en-US" sz="3600" smtClean="0">
                <a:solidFill>
                  <a:schemeClr val="accent1"/>
                </a:solidFill>
              </a:rPr>
              <a:t> </a:t>
            </a:r>
            <a:r>
              <a:rPr lang="en-CA" altLang="en-US" sz="3600" smtClean="0">
                <a:solidFill>
                  <a:schemeClr val="accent1"/>
                </a:solidFill>
              </a:rPr>
              <a:t>n · f(n)</a:t>
            </a:r>
            <a:r>
              <a:rPr lang="en-US" altLang="en-US" sz="3600" smtClean="0">
                <a:solidFill>
                  <a:schemeClr val="accent1"/>
                </a:solidFill>
              </a:rPr>
              <a:t/>
            </a:r>
            <a:br>
              <a:rPr lang="en-US" altLang="en-US" sz="3600" smtClean="0">
                <a:solidFill>
                  <a:schemeClr val="accent1"/>
                </a:solidFill>
              </a:rPr>
            </a:br>
            <a:endParaRPr lang="en-US" altLang="en-US" sz="3600" smtClean="0">
              <a:solidFill>
                <a:schemeClr val="accent1"/>
              </a:solidFill>
            </a:endParaRPr>
          </a:p>
        </p:txBody>
      </p:sp>
      <p:sp>
        <p:nvSpPr>
          <p:cNvPr id="314371" name="Text Box 4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grpSp>
        <p:nvGrpSpPr>
          <p:cNvPr id="314372" name="Group 5"/>
          <p:cNvGrpSpPr>
            <a:grpSpLocks/>
          </p:cNvGrpSpPr>
          <p:nvPr/>
        </p:nvGrpSpPr>
        <p:grpSpPr bwMode="auto">
          <a:xfrm>
            <a:off x="228600" y="1371600"/>
            <a:ext cx="3856038" cy="5334000"/>
            <a:chOff x="144" y="864"/>
            <a:chExt cx="2429" cy="3360"/>
          </a:xfrm>
        </p:grpSpPr>
        <p:pic>
          <p:nvPicPr>
            <p:cNvPr id="314380" name="Picture 6" descr="sum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864"/>
              <a:ext cx="2429" cy="3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381" name="Rectangle 7"/>
            <p:cNvSpPr>
              <a:spLocks noChangeArrowheads="1"/>
            </p:cNvSpPr>
            <p:nvPr/>
          </p:nvSpPr>
          <p:spPr bwMode="auto">
            <a:xfrm>
              <a:off x="1056" y="3456"/>
              <a:ext cx="816" cy="432"/>
            </a:xfrm>
            <a:prstGeom prst="rect">
              <a:avLst/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14382" name="Rectangle 8"/>
            <p:cNvSpPr>
              <a:spLocks noChangeArrowheads="1"/>
            </p:cNvSpPr>
            <p:nvPr/>
          </p:nvSpPr>
          <p:spPr bwMode="auto">
            <a:xfrm>
              <a:off x="192" y="1296"/>
              <a:ext cx="1728" cy="2640"/>
            </a:xfrm>
            <a:prstGeom prst="rect">
              <a:avLst/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14383" name="Freeform 9"/>
            <p:cNvSpPr>
              <a:spLocks/>
            </p:cNvSpPr>
            <p:nvPr/>
          </p:nvSpPr>
          <p:spPr bwMode="auto">
            <a:xfrm>
              <a:off x="192" y="1296"/>
              <a:ext cx="1728" cy="2752"/>
            </a:xfrm>
            <a:custGeom>
              <a:avLst/>
              <a:gdLst>
                <a:gd name="T0" fmla="*/ 0 w 1728"/>
                <a:gd name="T1" fmla="*/ 2640 h 2752"/>
                <a:gd name="T2" fmla="*/ 442 w 1728"/>
                <a:gd name="T3" fmla="*/ 2640 h 2752"/>
                <a:gd name="T4" fmla="*/ 1008 w 1728"/>
                <a:gd name="T5" fmla="*/ 1968 h 2752"/>
                <a:gd name="T6" fmla="*/ 1728 w 1728"/>
                <a:gd name="T7" fmla="*/ 0 h 27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8"/>
                <a:gd name="T13" fmla="*/ 0 h 2752"/>
                <a:gd name="T14" fmla="*/ 1728 w 1728"/>
                <a:gd name="T15" fmla="*/ 2752 h 27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8" h="2752">
                  <a:moveTo>
                    <a:pt x="0" y="2640"/>
                  </a:moveTo>
                  <a:cubicBezTo>
                    <a:pt x="74" y="2640"/>
                    <a:pt x="274" y="2752"/>
                    <a:pt x="442" y="2640"/>
                  </a:cubicBezTo>
                  <a:cubicBezTo>
                    <a:pt x="610" y="2528"/>
                    <a:pt x="794" y="2408"/>
                    <a:pt x="1008" y="1968"/>
                  </a:cubicBezTo>
                  <a:cubicBezTo>
                    <a:pt x="1222" y="1528"/>
                    <a:pt x="1492" y="760"/>
                    <a:pt x="1728" y="0"/>
                  </a:cubicBezTo>
                </a:path>
              </a:pathLst>
            </a:custGeom>
            <a:noFill/>
            <a:ln w="38100" cap="flat" cmpd="sng">
              <a:solidFill>
                <a:srgbClr val="339966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4373" name="Freeform 10"/>
          <p:cNvSpPr>
            <a:spLocks/>
          </p:cNvSpPr>
          <p:nvPr/>
        </p:nvSpPr>
        <p:spPr bwMode="auto">
          <a:xfrm>
            <a:off x="4251325" y="2133600"/>
            <a:ext cx="1600200" cy="3276600"/>
          </a:xfrm>
          <a:custGeom>
            <a:avLst/>
            <a:gdLst>
              <a:gd name="T0" fmla="*/ 2147483647 w 1008"/>
              <a:gd name="T1" fmla="*/ 0 h 2064"/>
              <a:gd name="T2" fmla="*/ 362902500 w 1008"/>
              <a:gd name="T3" fmla="*/ 1814512500 h 2064"/>
              <a:gd name="T4" fmla="*/ 362902500 w 1008"/>
              <a:gd name="T5" fmla="*/ 2147483647 h 2064"/>
              <a:gd name="T6" fmla="*/ 2147483647 w 1008"/>
              <a:gd name="T7" fmla="*/ 2147483647 h 2064"/>
              <a:gd name="T8" fmla="*/ 0 60000 65536"/>
              <a:gd name="T9" fmla="*/ 0 60000 65536"/>
              <a:gd name="T10" fmla="*/ 0 60000 65536"/>
              <a:gd name="T11" fmla="*/ 0 60000 65536"/>
              <a:gd name="T12" fmla="*/ 0 w 1008"/>
              <a:gd name="T13" fmla="*/ 0 h 2064"/>
              <a:gd name="T14" fmla="*/ 1008 w 1008"/>
              <a:gd name="T15" fmla="*/ 2064 h 20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08" h="2064">
                <a:moveTo>
                  <a:pt x="912" y="0"/>
                </a:moveTo>
                <a:cubicBezTo>
                  <a:pt x="600" y="232"/>
                  <a:pt x="272" y="466"/>
                  <a:pt x="144" y="720"/>
                </a:cubicBezTo>
                <a:cubicBezTo>
                  <a:pt x="16" y="974"/>
                  <a:pt x="0" y="1302"/>
                  <a:pt x="144" y="1526"/>
                </a:cubicBezTo>
                <a:cubicBezTo>
                  <a:pt x="288" y="1750"/>
                  <a:pt x="828" y="1952"/>
                  <a:pt x="1008" y="2064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374" name="Freeform 11"/>
          <p:cNvSpPr>
            <a:spLocks/>
          </p:cNvSpPr>
          <p:nvPr/>
        </p:nvSpPr>
        <p:spPr bwMode="auto">
          <a:xfrm>
            <a:off x="4059238" y="1143000"/>
            <a:ext cx="1808162" cy="2870200"/>
          </a:xfrm>
          <a:custGeom>
            <a:avLst/>
            <a:gdLst>
              <a:gd name="T0" fmla="*/ 451107050 w 1139"/>
              <a:gd name="T1" fmla="*/ 2147483647 h 1808"/>
              <a:gd name="T2" fmla="*/ 161289955 w 1139"/>
              <a:gd name="T3" fmla="*/ 2147483647 h 1808"/>
              <a:gd name="T4" fmla="*/ 451107050 w 1139"/>
              <a:gd name="T5" fmla="*/ 1814512500 h 1808"/>
              <a:gd name="T6" fmla="*/ 2147483647 w 1139"/>
              <a:gd name="T7" fmla="*/ 0 h 1808"/>
              <a:gd name="T8" fmla="*/ 0 60000 65536"/>
              <a:gd name="T9" fmla="*/ 0 60000 65536"/>
              <a:gd name="T10" fmla="*/ 0 60000 65536"/>
              <a:gd name="T11" fmla="*/ 0 60000 65536"/>
              <a:gd name="T12" fmla="*/ 0 w 1139"/>
              <a:gd name="T13" fmla="*/ 0 h 1808"/>
              <a:gd name="T14" fmla="*/ 1139 w 1139"/>
              <a:gd name="T15" fmla="*/ 1808 h 180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39" h="1808">
                <a:moveTo>
                  <a:pt x="179" y="1776"/>
                </a:moveTo>
                <a:cubicBezTo>
                  <a:pt x="160" y="1752"/>
                  <a:pt x="64" y="1808"/>
                  <a:pt x="64" y="1632"/>
                </a:cubicBezTo>
                <a:cubicBezTo>
                  <a:pt x="64" y="1456"/>
                  <a:pt x="0" y="992"/>
                  <a:pt x="179" y="720"/>
                </a:cubicBezTo>
                <a:cubicBezTo>
                  <a:pt x="358" y="448"/>
                  <a:pt x="747" y="212"/>
                  <a:pt x="1139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375" name="Freeform 12"/>
          <p:cNvSpPr>
            <a:spLocks/>
          </p:cNvSpPr>
          <p:nvPr/>
        </p:nvSpPr>
        <p:spPr bwMode="auto">
          <a:xfrm>
            <a:off x="7235825" y="1781175"/>
            <a:ext cx="673100" cy="1252538"/>
          </a:xfrm>
          <a:custGeom>
            <a:avLst/>
            <a:gdLst>
              <a:gd name="T0" fmla="*/ 0 w 424"/>
              <a:gd name="T1" fmla="*/ 560895418 h 788"/>
              <a:gd name="T2" fmla="*/ 919857825 w 424"/>
              <a:gd name="T3" fmla="*/ 197071277 h 788"/>
              <a:gd name="T4" fmla="*/ 894656263 w 424"/>
              <a:gd name="T5" fmla="*/ 1748379328 h 788"/>
              <a:gd name="T6" fmla="*/ 241935000 w 424"/>
              <a:gd name="T7" fmla="*/ 1652369429 h 788"/>
              <a:gd name="T8" fmla="*/ 0 60000 65536"/>
              <a:gd name="T9" fmla="*/ 0 60000 65536"/>
              <a:gd name="T10" fmla="*/ 0 60000 65536"/>
              <a:gd name="T11" fmla="*/ 0 60000 65536"/>
              <a:gd name="T12" fmla="*/ 0 w 424"/>
              <a:gd name="T13" fmla="*/ 0 h 788"/>
              <a:gd name="T14" fmla="*/ 424 w 424"/>
              <a:gd name="T15" fmla="*/ 788 h 7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4" h="788">
                <a:moveTo>
                  <a:pt x="0" y="222"/>
                </a:moveTo>
                <a:cubicBezTo>
                  <a:pt x="61" y="198"/>
                  <a:pt x="306" y="0"/>
                  <a:pt x="365" y="78"/>
                </a:cubicBezTo>
                <a:cubicBezTo>
                  <a:pt x="424" y="156"/>
                  <a:pt x="400" y="596"/>
                  <a:pt x="355" y="692"/>
                </a:cubicBezTo>
                <a:cubicBezTo>
                  <a:pt x="310" y="788"/>
                  <a:pt x="150" y="662"/>
                  <a:pt x="96" y="654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4376" name="Text Box 13"/>
          <p:cNvSpPr txBox="1">
            <a:spLocks noChangeArrowheads="1"/>
          </p:cNvSpPr>
          <p:nvPr/>
        </p:nvSpPr>
        <p:spPr bwMode="auto">
          <a:xfrm>
            <a:off x="8061325" y="2025650"/>
            <a:ext cx="387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grpSp>
        <p:nvGrpSpPr>
          <p:cNvPr id="314377" name="Group 15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4378" name="Rectangle 16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4379" name="Rectangle 17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Text Box 6"/>
          <p:cNvSpPr txBox="1">
            <a:spLocks noChangeArrowheads="1"/>
          </p:cNvSpPr>
          <p:nvPr/>
        </p:nvSpPr>
        <p:spPr bwMode="auto">
          <a:xfrm>
            <a:off x="1371600" y="1752600"/>
            <a:ext cx="63484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1"/>
                </a:solidFill>
              </a:rPr>
              <a:t>∑</a:t>
            </a:r>
            <a:r>
              <a:rPr lang="en-CA" altLang="en-US" sz="4000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 baseline="-25000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 baseline="30000">
                <a:solidFill>
                  <a:schemeClr val="accent1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+ 3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  </a:t>
            </a:r>
            <a:endParaRPr lang="en-CA" altLang="en-US">
              <a:solidFill>
                <a:schemeClr val="accent1"/>
              </a:solidFill>
              <a:latin typeface="Arial" charset="0"/>
            </a:endParaRPr>
          </a:p>
        </p:txBody>
      </p:sp>
      <p:grpSp>
        <p:nvGrpSpPr>
          <p:cNvPr id="315395" name="Group 13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5417" name="Rectangle 14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5418" name="Rectangle 15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sp>
        <p:nvSpPr>
          <p:cNvPr id="315396" name="Rectangle 17"/>
          <p:cNvSpPr>
            <a:spLocks noChangeArrowheads="1"/>
          </p:cNvSpPr>
          <p:nvPr/>
        </p:nvSpPr>
        <p:spPr bwMode="auto">
          <a:xfrm>
            <a:off x="838200" y="1295400"/>
            <a:ext cx="14700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f(i) = n</a:t>
            </a:r>
            <a:r>
              <a:rPr lang="en-CA" altLang="en-US" baseline="30000">
                <a:solidFill>
                  <a:schemeClr val="accent1"/>
                </a:solidFill>
              </a:rPr>
              <a:t>2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  <p:grpSp>
        <p:nvGrpSpPr>
          <p:cNvPr id="3" name="Group 19"/>
          <p:cNvGrpSpPr>
            <a:grpSpLocks/>
          </p:cNvGrpSpPr>
          <p:nvPr/>
        </p:nvGrpSpPr>
        <p:grpSpPr bwMode="auto">
          <a:xfrm>
            <a:off x="2695575" y="2743200"/>
            <a:ext cx="5076825" cy="2317750"/>
            <a:chOff x="1698" y="1728"/>
            <a:chExt cx="3198" cy="1460"/>
          </a:xfrm>
        </p:grpSpPr>
        <p:sp>
          <p:nvSpPr>
            <p:cNvPr id="315410" name="Text Box 5"/>
            <p:cNvSpPr txBox="1">
              <a:spLocks noChangeArrowheads="1"/>
            </p:cNvSpPr>
            <p:nvPr/>
          </p:nvSpPr>
          <p:spPr bwMode="auto">
            <a:xfrm>
              <a:off x="2016" y="2784"/>
              <a:ext cx="174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1"/>
                  </a:solidFill>
                </a:rPr>
                <a:t>f(</a:t>
              </a:r>
              <a:r>
                <a:rPr lang="en-CA" altLang="en-US" sz="3600" baseline="30000">
                  <a:solidFill>
                    <a:schemeClr val="accent1"/>
                  </a:solidFill>
                </a:rPr>
                <a:t>n</a:t>
              </a:r>
              <a:r>
                <a:rPr lang="en-US" altLang="en-US" sz="3600">
                  <a:solidFill>
                    <a:schemeClr val="accent1"/>
                  </a:solidFill>
                </a:rPr>
                <a:t>/</a:t>
              </a:r>
              <a:r>
                <a:rPr lang="en-US" altLang="en-US" sz="3600" baseline="-25000">
                  <a:solidFill>
                    <a:schemeClr val="accent1"/>
                  </a:solidFill>
                </a:rPr>
                <a:t>2</a:t>
              </a:r>
              <a:r>
                <a:rPr lang="en-CA" altLang="en-US" sz="3600">
                  <a:solidFill>
                    <a:schemeClr val="accent1"/>
                  </a:solidFill>
                </a:rPr>
                <a:t>)</a:t>
              </a:r>
              <a:r>
                <a:rPr lang="en-US" altLang="en-US" sz="3600">
                  <a:solidFill>
                    <a:schemeClr val="accent1"/>
                  </a:solidFill>
                </a:rPr>
                <a:t> = </a:t>
              </a:r>
              <a:r>
                <a:rPr lang="en-CA" altLang="en-US" sz="3600">
                  <a:solidFill>
                    <a:schemeClr val="accent1"/>
                  </a:solidFill>
                </a:rPr>
                <a:t>θ(f(n))</a:t>
              </a:r>
            </a:p>
          </p:txBody>
        </p:sp>
        <p:grpSp>
          <p:nvGrpSpPr>
            <p:cNvPr id="315411" name="Group 7"/>
            <p:cNvGrpSpPr>
              <a:grpSpLocks/>
            </p:cNvGrpSpPr>
            <p:nvPr/>
          </p:nvGrpSpPr>
          <p:grpSpPr bwMode="auto">
            <a:xfrm>
              <a:off x="4176" y="1728"/>
              <a:ext cx="720" cy="1008"/>
              <a:chOff x="144" y="864"/>
              <a:chExt cx="2429" cy="3360"/>
            </a:xfrm>
          </p:grpSpPr>
          <p:pic>
            <p:nvPicPr>
              <p:cNvPr id="315413" name="Picture 8" descr="sum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4" y="864"/>
                <a:ext cx="2429" cy="3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5414" name="Rectangle 9"/>
              <p:cNvSpPr>
                <a:spLocks noChangeArrowheads="1"/>
              </p:cNvSpPr>
              <p:nvPr/>
            </p:nvSpPr>
            <p:spPr bwMode="auto">
              <a:xfrm>
                <a:off x="1056" y="3456"/>
                <a:ext cx="816" cy="432"/>
              </a:xfrm>
              <a:prstGeom prst="rect">
                <a:avLst/>
              </a:prstGeom>
              <a:noFill/>
              <a:ln w="381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315415" name="Rectangle 10"/>
              <p:cNvSpPr>
                <a:spLocks noChangeArrowheads="1"/>
              </p:cNvSpPr>
              <p:nvPr/>
            </p:nvSpPr>
            <p:spPr bwMode="auto">
              <a:xfrm>
                <a:off x="192" y="1296"/>
                <a:ext cx="1728" cy="2640"/>
              </a:xfrm>
              <a:prstGeom prst="rect">
                <a:avLst/>
              </a:prstGeom>
              <a:noFill/>
              <a:ln w="38100">
                <a:solidFill>
                  <a:schemeClr val="tx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315416" name="Freeform 11"/>
              <p:cNvSpPr>
                <a:spLocks/>
              </p:cNvSpPr>
              <p:nvPr/>
            </p:nvSpPr>
            <p:spPr bwMode="auto">
              <a:xfrm>
                <a:off x="192" y="1296"/>
                <a:ext cx="1728" cy="2752"/>
              </a:xfrm>
              <a:custGeom>
                <a:avLst/>
                <a:gdLst>
                  <a:gd name="T0" fmla="*/ 0 w 1728"/>
                  <a:gd name="T1" fmla="*/ 2640 h 2752"/>
                  <a:gd name="T2" fmla="*/ 442 w 1728"/>
                  <a:gd name="T3" fmla="*/ 2640 h 2752"/>
                  <a:gd name="T4" fmla="*/ 1008 w 1728"/>
                  <a:gd name="T5" fmla="*/ 1968 h 2752"/>
                  <a:gd name="T6" fmla="*/ 1728 w 1728"/>
                  <a:gd name="T7" fmla="*/ 0 h 27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28"/>
                  <a:gd name="T13" fmla="*/ 0 h 2752"/>
                  <a:gd name="T14" fmla="*/ 1728 w 1728"/>
                  <a:gd name="T15" fmla="*/ 2752 h 27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28" h="2752">
                    <a:moveTo>
                      <a:pt x="0" y="2640"/>
                    </a:moveTo>
                    <a:cubicBezTo>
                      <a:pt x="74" y="2640"/>
                      <a:pt x="274" y="2752"/>
                      <a:pt x="442" y="2640"/>
                    </a:cubicBezTo>
                    <a:cubicBezTo>
                      <a:pt x="610" y="2528"/>
                      <a:pt x="794" y="2408"/>
                      <a:pt x="1008" y="1968"/>
                    </a:cubicBezTo>
                    <a:cubicBezTo>
                      <a:pt x="1222" y="1528"/>
                      <a:pt x="1492" y="760"/>
                      <a:pt x="1728" y="0"/>
                    </a:cubicBezTo>
                  </a:path>
                </a:pathLst>
              </a:custGeom>
              <a:noFill/>
              <a:ln w="38100" cap="flat" cmpd="sng">
                <a:solidFill>
                  <a:srgbClr val="3399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5412" name="Rectangle 18"/>
            <p:cNvSpPr>
              <a:spLocks noChangeArrowheads="1"/>
            </p:cNvSpPr>
            <p:nvPr/>
          </p:nvSpPr>
          <p:spPr bwMode="auto">
            <a:xfrm>
              <a:off x="1698" y="2256"/>
              <a:ext cx="236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/>
                <a:t>The key property is</a:t>
              </a:r>
            </a:p>
          </p:txBody>
        </p:sp>
      </p:grpSp>
      <p:grpSp>
        <p:nvGrpSpPr>
          <p:cNvPr id="315398" name="Group 20"/>
          <p:cNvGrpSpPr>
            <a:grpSpLocks/>
          </p:cNvGrpSpPr>
          <p:nvPr/>
        </p:nvGrpSpPr>
        <p:grpSpPr bwMode="auto">
          <a:xfrm>
            <a:off x="3810000" y="2286000"/>
            <a:ext cx="401638" cy="1143000"/>
            <a:chOff x="5760" y="720"/>
            <a:chExt cx="1021" cy="2477"/>
          </a:xfrm>
        </p:grpSpPr>
        <p:grpSp>
          <p:nvGrpSpPr>
            <p:cNvPr id="315400" name="Group 2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15404" name="Freeform 2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5" name="Freeform 2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6" name="Freeform 2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7" name="Freeform 2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8" name="Freeform 2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9" name="Freeform 2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5401" name="Group 2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15402" name="Freeform 2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3" name="Oval 3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15399" name="Text Box 31"/>
          <p:cNvSpPr txBox="1">
            <a:spLocks noChangeArrowheads="1"/>
          </p:cNvSpPr>
          <p:nvPr/>
        </p:nvSpPr>
        <p:spPr bwMode="auto">
          <a:xfrm>
            <a:off x="3073400" y="2362200"/>
            <a:ext cx="695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</a:t>
            </a:r>
            <a:r>
              <a:rPr lang="en-US" altLang="en-US">
                <a:solidFill>
                  <a:schemeClr val="hlink"/>
                </a:solidFill>
              </a:rPr>
              <a:t> 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0" y="3657600"/>
            <a:ext cx="4495800" cy="449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The key property is</a:t>
            </a:r>
          </a:p>
        </p:txBody>
      </p:sp>
      <p:sp>
        <p:nvSpPr>
          <p:cNvPr id="316419" name="Text Box 4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sp>
        <p:nvSpPr>
          <p:cNvPr id="316420" name="Text Box 5"/>
          <p:cNvSpPr txBox="1">
            <a:spLocks noChangeArrowheads="1"/>
          </p:cNvSpPr>
          <p:nvPr/>
        </p:nvSpPr>
        <p:spPr bwMode="auto">
          <a:xfrm>
            <a:off x="1066800" y="4419600"/>
            <a:ext cx="7010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1"/>
                </a:solidFill>
              </a:rPr>
              <a:t>f(</a:t>
            </a:r>
            <a:r>
              <a:rPr lang="en-CA" altLang="en-US" sz="3600" baseline="30000">
                <a:solidFill>
                  <a:schemeClr val="accent1"/>
                </a:solidFill>
              </a:rPr>
              <a:t>n</a:t>
            </a:r>
            <a:r>
              <a:rPr lang="en-US" altLang="en-US" sz="3600">
                <a:solidFill>
                  <a:schemeClr val="accent1"/>
                </a:solidFill>
              </a:rPr>
              <a:t>/</a:t>
            </a:r>
            <a:r>
              <a:rPr lang="en-US" altLang="en-US" sz="3600" baseline="-25000">
                <a:solidFill>
                  <a:schemeClr val="accent1"/>
                </a:solidFill>
              </a:rPr>
              <a:t>2</a:t>
            </a:r>
            <a:r>
              <a:rPr lang="en-CA" altLang="en-US" sz="3600">
                <a:solidFill>
                  <a:schemeClr val="accent1"/>
                </a:solidFill>
              </a:rPr>
              <a:t>)</a:t>
            </a:r>
            <a:r>
              <a:rPr lang="en-US" altLang="en-US" sz="3600">
                <a:solidFill>
                  <a:schemeClr val="accent1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(n/2)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= 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  <a:latin typeface="Arial" charset="0"/>
              </a:rPr>
              <a:t>4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  </a:t>
            </a:r>
            <a:r>
              <a:rPr lang="en-US" altLang="en-US" sz="3600">
                <a:solidFill>
                  <a:schemeClr val="accent2"/>
                </a:solidFill>
              </a:rPr>
              <a:t>=</a:t>
            </a:r>
            <a:r>
              <a:rPr lang="en-US" altLang="en-US" sz="3600">
                <a:solidFill>
                  <a:schemeClr val="accent1"/>
                </a:solidFill>
              </a:rPr>
              <a:t> </a:t>
            </a:r>
            <a:r>
              <a:rPr lang="en-CA" altLang="en-US" sz="3600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 sz="3600">
                <a:solidFill>
                  <a:schemeClr val="accent2"/>
                </a:solidFill>
              </a:rPr>
              <a:t>)</a:t>
            </a:r>
            <a:r>
              <a:rPr lang="en-US" altLang="en-US" sz="3600">
                <a:solidFill>
                  <a:schemeClr val="accent1"/>
                </a:solidFill>
              </a:rPr>
              <a:t> = </a:t>
            </a:r>
            <a:r>
              <a:rPr lang="en-CA" altLang="en-US" sz="3600">
                <a:solidFill>
                  <a:schemeClr val="accent1"/>
                </a:solidFill>
              </a:rPr>
              <a:t>θ(f(n))</a:t>
            </a:r>
          </a:p>
        </p:txBody>
      </p:sp>
      <p:sp>
        <p:nvSpPr>
          <p:cNvPr id="316421" name="Text Box 6"/>
          <p:cNvSpPr txBox="1">
            <a:spLocks noChangeArrowheads="1"/>
          </p:cNvSpPr>
          <p:nvPr/>
        </p:nvSpPr>
        <p:spPr bwMode="auto">
          <a:xfrm>
            <a:off x="1371600" y="1752600"/>
            <a:ext cx="63484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1"/>
                </a:solidFill>
              </a:rPr>
              <a:t>∑</a:t>
            </a:r>
            <a:r>
              <a:rPr lang="en-CA" altLang="en-US" sz="4000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 baseline="-25000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 baseline="30000">
                <a:solidFill>
                  <a:schemeClr val="accent1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+ 3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endParaRPr lang="en-CA" altLang="en-US">
              <a:solidFill>
                <a:schemeClr val="accent1"/>
              </a:solidFill>
              <a:latin typeface="Arial" charset="0"/>
            </a:endParaRPr>
          </a:p>
        </p:txBody>
      </p:sp>
      <p:grpSp>
        <p:nvGrpSpPr>
          <p:cNvPr id="316422" name="Group 7"/>
          <p:cNvGrpSpPr>
            <a:grpSpLocks/>
          </p:cNvGrpSpPr>
          <p:nvPr/>
        </p:nvGrpSpPr>
        <p:grpSpPr bwMode="auto">
          <a:xfrm>
            <a:off x="6629400" y="2743200"/>
            <a:ext cx="1143000" cy="1600200"/>
            <a:chOff x="144" y="864"/>
            <a:chExt cx="2429" cy="3360"/>
          </a:xfrm>
        </p:grpSpPr>
        <p:pic>
          <p:nvPicPr>
            <p:cNvPr id="316428" name="Picture 8" descr="sum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864"/>
              <a:ext cx="2429" cy="3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429" name="Rectangle 9"/>
            <p:cNvSpPr>
              <a:spLocks noChangeArrowheads="1"/>
            </p:cNvSpPr>
            <p:nvPr/>
          </p:nvSpPr>
          <p:spPr bwMode="auto">
            <a:xfrm>
              <a:off x="1056" y="3456"/>
              <a:ext cx="816" cy="432"/>
            </a:xfrm>
            <a:prstGeom prst="rect">
              <a:avLst/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16430" name="Rectangle 10"/>
            <p:cNvSpPr>
              <a:spLocks noChangeArrowheads="1"/>
            </p:cNvSpPr>
            <p:nvPr/>
          </p:nvSpPr>
          <p:spPr bwMode="auto">
            <a:xfrm>
              <a:off x="192" y="1296"/>
              <a:ext cx="1728" cy="2640"/>
            </a:xfrm>
            <a:prstGeom prst="rect">
              <a:avLst/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16431" name="Freeform 11"/>
            <p:cNvSpPr>
              <a:spLocks/>
            </p:cNvSpPr>
            <p:nvPr/>
          </p:nvSpPr>
          <p:spPr bwMode="auto">
            <a:xfrm>
              <a:off x="192" y="1296"/>
              <a:ext cx="1728" cy="2752"/>
            </a:xfrm>
            <a:custGeom>
              <a:avLst/>
              <a:gdLst>
                <a:gd name="T0" fmla="*/ 0 w 1728"/>
                <a:gd name="T1" fmla="*/ 2640 h 2752"/>
                <a:gd name="T2" fmla="*/ 442 w 1728"/>
                <a:gd name="T3" fmla="*/ 2640 h 2752"/>
                <a:gd name="T4" fmla="*/ 1008 w 1728"/>
                <a:gd name="T5" fmla="*/ 1968 h 2752"/>
                <a:gd name="T6" fmla="*/ 1728 w 1728"/>
                <a:gd name="T7" fmla="*/ 0 h 27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8"/>
                <a:gd name="T13" fmla="*/ 0 h 2752"/>
                <a:gd name="T14" fmla="*/ 1728 w 1728"/>
                <a:gd name="T15" fmla="*/ 2752 h 27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8" h="2752">
                  <a:moveTo>
                    <a:pt x="0" y="2640"/>
                  </a:moveTo>
                  <a:cubicBezTo>
                    <a:pt x="74" y="2640"/>
                    <a:pt x="274" y="2752"/>
                    <a:pt x="442" y="2640"/>
                  </a:cubicBezTo>
                  <a:cubicBezTo>
                    <a:pt x="610" y="2528"/>
                    <a:pt x="794" y="2408"/>
                    <a:pt x="1008" y="1968"/>
                  </a:cubicBezTo>
                  <a:cubicBezTo>
                    <a:pt x="1222" y="1528"/>
                    <a:pt x="1492" y="760"/>
                    <a:pt x="1728" y="0"/>
                  </a:cubicBezTo>
                </a:path>
              </a:pathLst>
            </a:custGeom>
            <a:noFill/>
            <a:ln w="38100" cap="flat" cmpd="sng">
              <a:solidFill>
                <a:srgbClr val="339966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6423" name="Group 13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6426" name="Rectangle 14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6427" name="Rectangle 15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sp>
        <p:nvSpPr>
          <p:cNvPr id="316424" name="Rectangle 16"/>
          <p:cNvSpPr>
            <a:spLocks noChangeArrowheads="1"/>
          </p:cNvSpPr>
          <p:nvPr/>
        </p:nvSpPr>
        <p:spPr bwMode="auto">
          <a:xfrm>
            <a:off x="838200" y="1295400"/>
            <a:ext cx="14700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f(i) = n</a:t>
            </a:r>
            <a:r>
              <a:rPr lang="en-CA" altLang="en-US" baseline="30000">
                <a:solidFill>
                  <a:schemeClr val="accent1"/>
                </a:solidFill>
              </a:rPr>
              <a:t>2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  <p:sp>
        <p:nvSpPr>
          <p:cNvPr id="273425" name="Rectangle 17"/>
          <p:cNvSpPr>
            <a:spLocks noChangeArrowheads="1"/>
          </p:cNvSpPr>
          <p:nvPr/>
        </p:nvSpPr>
        <p:spPr bwMode="auto">
          <a:xfrm>
            <a:off x="1538288" y="2355850"/>
            <a:ext cx="51673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Þ</a:t>
            </a:r>
            <a:r>
              <a:rPr lang="en-CA" altLang="en-US">
                <a:solidFill>
                  <a:schemeClr val="accent1"/>
                </a:solidFill>
              </a:rPr>
              <a:t>           = θ(n·f(n))</a:t>
            </a:r>
            <a:r>
              <a:rPr lang="en-US" altLang="en-US">
                <a:solidFill>
                  <a:schemeClr val="accent1"/>
                </a:solidFill>
              </a:rPr>
              <a:t> = </a:t>
            </a:r>
            <a:r>
              <a:rPr lang="en-CA" altLang="en-US">
                <a:solidFill>
                  <a:schemeClr val="accent1"/>
                </a:solidFill>
              </a:rPr>
              <a:t>θ(n · 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1"/>
                </a:solidFill>
                <a:latin typeface="Arial" charset="0"/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73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3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3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73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25" grpId="0" autoUpdateAnimBg="0"/>
    </p:bld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Text Box 4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sp>
        <p:nvSpPr>
          <p:cNvPr id="317443" name="Text Box 6"/>
          <p:cNvSpPr txBox="1">
            <a:spLocks noChangeArrowheads="1"/>
          </p:cNvSpPr>
          <p:nvPr/>
        </p:nvSpPr>
        <p:spPr bwMode="auto">
          <a:xfrm>
            <a:off x="1371600" y="1752600"/>
            <a:ext cx="63484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1"/>
                </a:solidFill>
              </a:rPr>
              <a:t>∑</a:t>
            </a:r>
            <a:r>
              <a:rPr lang="en-CA" altLang="en-US" sz="4000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 baseline="-25000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</a:rPr>
              <a:t>f(i)  =  </a:t>
            </a:r>
            <a:r>
              <a:rPr lang="en-US" altLang="en-US">
                <a:solidFill>
                  <a:schemeClr val="hlink"/>
                </a:solidFill>
              </a:rPr>
              <a:t>?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  </a:t>
            </a:r>
            <a:endParaRPr lang="en-CA" altLang="en-US">
              <a:solidFill>
                <a:schemeClr val="accent1"/>
              </a:solidFill>
              <a:latin typeface="Arial" charset="0"/>
            </a:endParaRPr>
          </a:p>
        </p:txBody>
      </p:sp>
      <p:grpSp>
        <p:nvGrpSpPr>
          <p:cNvPr id="317444" name="Group 13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7457" name="Rectangle 14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7458" name="Rectangle 15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sp>
        <p:nvSpPr>
          <p:cNvPr id="317445" name="Rectangle 16"/>
          <p:cNvSpPr>
            <a:spLocks noChangeArrowheads="1"/>
          </p:cNvSpPr>
          <p:nvPr/>
        </p:nvSpPr>
        <p:spPr bwMode="auto">
          <a:xfrm>
            <a:off x="838200" y="1295400"/>
            <a:ext cx="1774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f(i) = n</a:t>
            </a:r>
            <a:r>
              <a:rPr lang="en-CA" altLang="en-US" baseline="30000">
                <a:solidFill>
                  <a:schemeClr val="accent1"/>
                </a:solidFill>
              </a:rPr>
              <a:t>θ(1)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  <p:grpSp>
        <p:nvGrpSpPr>
          <p:cNvPr id="317446" name="Group 18"/>
          <p:cNvGrpSpPr>
            <a:grpSpLocks/>
          </p:cNvGrpSpPr>
          <p:nvPr/>
        </p:nvGrpSpPr>
        <p:grpSpPr bwMode="auto">
          <a:xfrm>
            <a:off x="4419600" y="1752600"/>
            <a:ext cx="401638" cy="1143000"/>
            <a:chOff x="5760" y="720"/>
            <a:chExt cx="1021" cy="2477"/>
          </a:xfrm>
        </p:grpSpPr>
        <p:grpSp>
          <p:nvGrpSpPr>
            <p:cNvPr id="317447" name="Group 1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17451" name="Freeform 2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52" name="Freeform 2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53" name="Freeform 2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54" name="Freeform 2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55" name="Freeform 2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56" name="Freeform 2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448" name="Group 2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17449" name="Freeform 2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50" name="Oval 2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Which Input of size n?</a:t>
            </a:r>
            <a:endParaRPr lang="en-CA" altLang="en-US" smtClean="0"/>
          </a:p>
        </p:txBody>
      </p:sp>
      <p:graphicFrame>
        <p:nvGraphicFramePr>
          <p:cNvPr id="736259" name="Group 3"/>
          <p:cNvGraphicFramePr>
            <a:graphicFrameLocks noGrp="1"/>
          </p:cNvGraphicFramePr>
          <p:nvPr/>
        </p:nvGraphicFramePr>
        <p:xfrm>
          <a:off x="990600" y="1905000"/>
          <a:ext cx="7772400" cy="4413250"/>
        </p:xfrm>
        <a:graphic>
          <a:graphicData uri="http://schemas.openxmlformats.org/drawingml/2006/table">
            <a:tbl>
              <a:tblPr/>
              <a:tblGrid>
                <a:gridCol w="34940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78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051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Typical Input    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6" marB="4572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itchFamily="18" charset="0"/>
                        </a:rPr>
                        <a:t>But what is typical?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6" marB="45726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559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Average Case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6" marB="4572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itchFamily="18" charset="0"/>
                        </a:rPr>
                        <a:t>For what distribution?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6" marB="45726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223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Worst Case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6" marB="4572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66FF66"/>
                          </a:solidFill>
                          <a:effectLst/>
                          <a:latin typeface="Times New Roman" pitchFamily="18" charset="0"/>
                        </a:rPr>
                        <a:t>Time for all inputs is bound.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66FF66"/>
                          </a:solidFill>
                          <a:effectLst/>
                          <a:latin typeface="Times New Roman" pitchFamily="18" charset="0"/>
                        </a:rPr>
                        <a:t>Easiest to compute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66FF66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6" marB="45726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Text Box 1027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sp>
        <p:nvSpPr>
          <p:cNvPr id="318467" name="Text Box 1029"/>
          <p:cNvSpPr txBox="1">
            <a:spLocks noChangeArrowheads="1"/>
          </p:cNvSpPr>
          <p:nvPr/>
        </p:nvSpPr>
        <p:spPr bwMode="auto">
          <a:xfrm>
            <a:off x="1371600" y="1752600"/>
            <a:ext cx="63484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1"/>
                </a:solidFill>
              </a:rPr>
              <a:t>∑</a:t>
            </a:r>
            <a:r>
              <a:rPr lang="en-CA" altLang="en-US" sz="4000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 baseline="-25000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 baseline="30000">
                <a:solidFill>
                  <a:schemeClr val="accent1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+ 3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  </a:t>
            </a:r>
            <a:endParaRPr lang="en-CA" altLang="en-US">
              <a:solidFill>
                <a:schemeClr val="accent1"/>
              </a:solidFill>
              <a:latin typeface="Arial" charset="0"/>
            </a:endParaRPr>
          </a:p>
        </p:txBody>
      </p:sp>
      <p:grpSp>
        <p:nvGrpSpPr>
          <p:cNvPr id="318468" name="Group 1035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8478" name="Rectangle 1036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8479" name="Rectangle 1037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sp>
        <p:nvSpPr>
          <p:cNvPr id="318469" name="Rectangle 1038"/>
          <p:cNvSpPr>
            <a:spLocks noChangeArrowheads="1"/>
          </p:cNvSpPr>
          <p:nvPr/>
        </p:nvSpPr>
        <p:spPr bwMode="auto">
          <a:xfrm>
            <a:off x="838200" y="1295400"/>
            <a:ext cx="1774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f(i) = n</a:t>
            </a:r>
            <a:r>
              <a:rPr lang="en-CA" altLang="en-US" baseline="30000">
                <a:solidFill>
                  <a:schemeClr val="accent1"/>
                </a:solidFill>
              </a:rPr>
              <a:t>θ(1)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  <p:grpSp>
        <p:nvGrpSpPr>
          <p:cNvPr id="3" name="Group 1040"/>
          <p:cNvGrpSpPr>
            <a:grpSpLocks/>
          </p:cNvGrpSpPr>
          <p:nvPr/>
        </p:nvGrpSpPr>
        <p:grpSpPr bwMode="auto">
          <a:xfrm>
            <a:off x="2695575" y="2743200"/>
            <a:ext cx="5076825" cy="2317750"/>
            <a:chOff x="1698" y="1728"/>
            <a:chExt cx="3198" cy="1460"/>
          </a:xfrm>
        </p:grpSpPr>
        <p:sp>
          <p:nvSpPr>
            <p:cNvPr id="318471" name="Text Box 1041"/>
            <p:cNvSpPr txBox="1">
              <a:spLocks noChangeArrowheads="1"/>
            </p:cNvSpPr>
            <p:nvPr/>
          </p:nvSpPr>
          <p:spPr bwMode="auto">
            <a:xfrm>
              <a:off x="2016" y="2784"/>
              <a:ext cx="174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1"/>
                  </a:solidFill>
                </a:rPr>
                <a:t>f(</a:t>
              </a:r>
              <a:r>
                <a:rPr lang="en-CA" altLang="en-US" sz="3600" baseline="30000">
                  <a:solidFill>
                    <a:schemeClr val="accent1"/>
                  </a:solidFill>
                </a:rPr>
                <a:t>n</a:t>
              </a:r>
              <a:r>
                <a:rPr lang="en-US" altLang="en-US" sz="3600">
                  <a:solidFill>
                    <a:schemeClr val="accent1"/>
                  </a:solidFill>
                </a:rPr>
                <a:t>/</a:t>
              </a:r>
              <a:r>
                <a:rPr lang="en-US" altLang="en-US" sz="3600" baseline="-25000">
                  <a:solidFill>
                    <a:schemeClr val="accent1"/>
                  </a:solidFill>
                </a:rPr>
                <a:t>2</a:t>
              </a:r>
              <a:r>
                <a:rPr lang="en-CA" altLang="en-US" sz="3600">
                  <a:solidFill>
                    <a:schemeClr val="accent1"/>
                  </a:solidFill>
                </a:rPr>
                <a:t>)</a:t>
              </a:r>
              <a:r>
                <a:rPr lang="en-US" altLang="en-US" sz="3600">
                  <a:solidFill>
                    <a:schemeClr val="accent1"/>
                  </a:solidFill>
                </a:rPr>
                <a:t> = </a:t>
              </a:r>
              <a:r>
                <a:rPr lang="en-CA" altLang="en-US" sz="3600">
                  <a:solidFill>
                    <a:schemeClr val="accent1"/>
                  </a:solidFill>
                </a:rPr>
                <a:t>θ(f(n))</a:t>
              </a:r>
            </a:p>
          </p:txBody>
        </p:sp>
        <p:grpSp>
          <p:nvGrpSpPr>
            <p:cNvPr id="318472" name="Group 1042"/>
            <p:cNvGrpSpPr>
              <a:grpSpLocks/>
            </p:cNvGrpSpPr>
            <p:nvPr/>
          </p:nvGrpSpPr>
          <p:grpSpPr bwMode="auto">
            <a:xfrm>
              <a:off x="4176" y="1728"/>
              <a:ext cx="720" cy="1008"/>
              <a:chOff x="144" y="864"/>
              <a:chExt cx="2429" cy="3360"/>
            </a:xfrm>
          </p:grpSpPr>
          <p:pic>
            <p:nvPicPr>
              <p:cNvPr id="318474" name="Picture 1043" descr="sum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4" y="864"/>
                <a:ext cx="2429" cy="3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8475" name="Rectangle 1044"/>
              <p:cNvSpPr>
                <a:spLocks noChangeArrowheads="1"/>
              </p:cNvSpPr>
              <p:nvPr/>
            </p:nvSpPr>
            <p:spPr bwMode="auto">
              <a:xfrm>
                <a:off x="1056" y="3456"/>
                <a:ext cx="816" cy="432"/>
              </a:xfrm>
              <a:prstGeom prst="rect">
                <a:avLst/>
              </a:prstGeom>
              <a:noFill/>
              <a:ln w="381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318476" name="Rectangle 1045"/>
              <p:cNvSpPr>
                <a:spLocks noChangeArrowheads="1"/>
              </p:cNvSpPr>
              <p:nvPr/>
            </p:nvSpPr>
            <p:spPr bwMode="auto">
              <a:xfrm>
                <a:off x="192" y="1296"/>
                <a:ext cx="1728" cy="2640"/>
              </a:xfrm>
              <a:prstGeom prst="rect">
                <a:avLst/>
              </a:prstGeom>
              <a:noFill/>
              <a:ln w="38100">
                <a:solidFill>
                  <a:schemeClr val="tx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318477" name="Freeform 1046"/>
              <p:cNvSpPr>
                <a:spLocks/>
              </p:cNvSpPr>
              <p:nvPr/>
            </p:nvSpPr>
            <p:spPr bwMode="auto">
              <a:xfrm>
                <a:off x="192" y="1296"/>
                <a:ext cx="1728" cy="2752"/>
              </a:xfrm>
              <a:custGeom>
                <a:avLst/>
                <a:gdLst>
                  <a:gd name="T0" fmla="*/ 0 w 1728"/>
                  <a:gd name="T1" fmla="*/ 2640 h 2752"/>
                  <a:gd name="T2" fmla="*/ 442 w 1728"/>
                  <a:gd name="T3" fmla="*/ 2640 h 2752"/>
                  <a:gd name="T4" fmla="*/ 1008 w 1728"/>
                  <a:gd name="T5" fmla="*/ 1968 h 2752"/>
                  <a:gd name="T6" fmla="*/ 1728 w 1728"/>
                  <a:gd name="T7" fmla="*/ 0 h 27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28"/>
                  <a:gd name="T13" fmla="*/ 0 h 2752"/>
                  <a:gd name="T14" fmla="*/ 1728 w 1728"/>
                  <a:gd name="T15" fmla="*/ 2752 h 27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28" h="2752">
                    <a:moveTo>
                      <a:pt x="0" y="2640"/>
                    </a:moveTo>
                    <a:cubicBezTo>
                      <a:pt x="74" y="2640"/>
                      <a:pt x="274" y="2752"/>
                      <a:pt x="442" y="2640"/>
                    </a:cubicBezTo>
                    <a:cubicBezTo>
                      <a:pt x="610" y="2528"/>
                      <a:pt x="794" y="2408"/>
                      <a:pt x="1008" y="1968"/>
                    </a:cubicBezTo>
                    <a:cubicBezTo>
                      <a:pt x="1222" y="1528"/>
                      <a:pt x="1492" y="760"/>
                      <a:pt x="1728" y="0"/>
                    </a:cubicBezTo>
                  </a:path>
                </a:pathLst>
              </a:custGeom>
              <a:noFill/>
              <a:ln w="38100" cap="flat" cmpd="sng">
                <a:solidFill>
                  <a:srgbClr val="3399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8473" name="Rectangle 1047"/>
            <p:cNvSpPr>
              <a:spLocks noChangeArrowheads="1"/>
            </p:cNvSpPr>
            <p:nvPr/>
          </p:nvSpPr>
          <p:spPr bwMode="auto">
            <a:xfrm>
              <a:off x="1698" y="2256"/>
              <a:ext cx="236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/>
                <a:t>The key property is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0" y="3657600"/>
            <a:ext cx="4495800" cy="449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The key property is</a:t>
            </a:r>
          </a:p>
        </p:txBody>
      </p:sp>
      <p:sp>
        <p:nvSpPr>
          <p:cNvPr id="319491" name="Text Box 4"/>
          <p:cNvSpPr txBox="1">
            <a:spLocks noChangeArrowheads="1"/>
          </p:cNvSpPr>
          <p:nvPr/>
        </p:nvSpPr>
        <p:spPr bwMode="auto">
          <a:xfrm>
            <a:off x="4522788" y="3282950"/>
            <a:ext cx="1841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4000"/>
          </a:p>
        </p:txBody>
      </p:sp>
      <p:sp>
        <p:nvSpPr>
          <p:cNvPr id="319492" name="Text Box 5"/>
          <p:cNvSpPr txBox="1">
            <a:spLocks noChangeArrowheads="1"/>
          </p:cNvSpPr>
          <p:nvPr/>
        </p:nvSpPr>
        <p:spPr bwMode="auto">
          <a:xfrm>
            <a:off x="1066800" y="4419600"/>
            <a:ext cx="69183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1"/>
                </a:solidFill>
              </a:rPr>
              <a:t>f(</a:t>
            </a:r>
            <a:r>
              <a:rPr lang="en-CA" altLang="en-US" sz="3600" baseline="30000">
                <a:solidFill>
                  <a:schemeClr val="accent1"/>
                </a:solidFill>
              </a:rPr>
              <a:t>n</a:t>
            </a:r>
            <a:r>
              <a:rPr lang="en-US" altLang="en-US" sz="3600">
                <a:solidFill>
                  <a:schemeClr val="accent1"/>
                </a:solidFill>
              </a:rPr>
              <a:t>/</a:t>
            </a:r>
            <a:r>
              <a:rPr lang="en-US" altLang="en-US" sz="3600" baseline="-25000">
                <a:solidFill>
                  <a:schemeClr val="accent1"/>
                </a:solidFill>
              </a:rPr>
              <a:t>2</a:t>
            </a:r>
            <a:r>
              <a:rPr lang="en-CA" altLang="en-US" sz="3600">
                <a:solidFill>
                  <a:schemeClr val="accent1"/>
                </a:solidFill>
              </a:rPr>
              <a:t>)</a:t>
            </a:r>
            <a:r>
              <a:rPr lang="en-US" altLang="en-US" sz="3600">
                <a:solidFill>
                  <a:schemeClr val="accent1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(n/2)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= 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 sz="2000">
                <a:solidFill>
                  <a:schemeClr val="accent2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  </a:t>
            </a:r>
            <a:r>
              <a:rPr lang="en-US" altLang="en-US" sz="3600">
                <a:solidFill>
                  <a:schemeClr val="accent2"/>
                </a:solidFill>
              </a:rPr>
              <a:t>=</a:t>
            </a:r>
            <a:r>
              <a:rPr lang="en-US" altLang="en-US" sz="3600">
                <a:solidFill>
                  <a:schemeClr val="accent1"/>
                </a:solidFill>
              </a:rPr>
              <a:t> </a:t>
            </a:r>
            <a:r>
              <a:rPr lang="en-CA" altLang="en-US" sz="3600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</a:t>
            </a:r>
            <a:r>
              <a:rPr lang="en-US" altLang="en-US" sz="3600">
                <a:solidFill>
                  <a:schemeClr val="accent2"/>
                </a:solidFill>
              </a:rPr>
              <a:t>)</a:t>
            </a:r>
            <a:r>
              <a:rPr lang="en-US" altLang="en-US" sz="3600">
                <a:solidFill>
                  <a:schemeClr val="accent1"/>
                </a:solidFill>
              </a:rPr>
              <a:t> = </a:t>
            </a:r>
            <a:r>
              <a:rPr lang="en-CA" altLang="en-US" sz="3600">
                <a:solidFill>
                  <a:schemeClr val="accent1"/>
                </a:solidFill>
              </a:rPr>
              <a:t>θ(f(n))</a:t>
            </a:r>
          </a:p>
        </p:txBody>
      </p:sp>
      <p:sp>
        <p:nvSpPr>
          <p:cNvPr id="319493" name="Text Box 6"/>
          <p:cNvSpPr txBox="1">
            <a:spLocks noChangeArrowheads="1"/>
          </p:cNvSpPr>
          <p:nvPr/>
        </p:nvSpPr>
        <p:spPr bwMode="auto">
          <a:xfrm>
            <a:off x="1371600" y="1752600"/>
            <a:ext cx="63484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1"/>
                </a:solidFill>
              </a:rPr>
              <a:t>∑</a:t>
            </a:r>
            <a:r>
              <a:rPr lang="en-CA" altLang="en-US" sz="4000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 baseline="-25000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 baseline="30000">
                <a:solidFill>
                  <a:schemeClr val="accent1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+ 3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r</a:t>
            </a:r>
            <a:endParaRPr lang="en-CA" altLang="en-US">
              <a:solidFill>
                <a:schemeClr val="accent1"/>
              </a:solidFill>
              <a:latin typeface="Arial" charset="0"/>
            </a:endParaRPr>
          </a:p>
        </p:txBody>
      </p:sp>
      <p:grpSp>
        <p:nvGrpSpPr>
          <p:cNvPr id="319494" name="Group 7"/>
          <p:cNvGrpSpPr>
            <a:grpSpLocks/>
          </p:cNvGrpSpPr>
          <p:nvPr/>
        </p:nvGrpSpPr>
        <p:grpSpPr bwMode="auto">
          <a:xfrm>
            <a:off x="6629400" y="2743200"/>
            <a:ext cx="1143000" cy="1600200"/>
            <a:chOff x="144" y="864"/>
            <a:chExt cx="2429" cy="3360"/>
          </a:xfrm>
        </p:grpSpPr>
        <p:pic>
          <p:nvPicPr>
            <p:cNvPr id="319500" name="Picture 8" descr="sum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864"/>
              <a:ext cx="2429" cy="3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01" name="Rectangle 9"/>
            <p:cNvSpPr>
              <a:spLocks noChangeArrowheads="1"/>
            </p:cNvSpPr>
            <p:nvPr/>
          </p:nvSpPr>
          <p:spPr bwMode="auto">
            <a:xfrm>
              <a:off x="1056" y="3456"/>
              <a:ext cx="816" cy="432"/>
            </a:xfrm>
            <a:prstGeom prst="rect">
              <a:avLst/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19502" name="Rectangle 10"/>
            <p:cNvSpPr>
              <a:spLocks noChangeArrowheads="1"/>
            </p:cNvSpPr>
            <p:nvPr/>
          </p:nvSpPr>
          <p:spPr bwMode="auto">
            <a:xfrm>
              <a:off x="192" y="1296"/>
              <a:ext cx="1728" cy="2640"/>
            </a:xfrm>
            <a:prstGeom prst="rect">
              <a:avLst/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19503" name="Freeform 11"/>
            <p:cNvSpPr>
              <a:spLocks/>
            </p:cNvSpPr>
            <p:nvPr/>
          </p:nvSpPr>
          <p:spPr bwMode="auto">
            <a:xfrm>
              <a:off x="192" y="1296"/>
              <a:ext cx="1728" cy="2752"/>
            </a:xfrm>
            <a:custGeom>
              <a:avLst/>
              <a:gdLst>
                <a:gd name="T0" fmla="*/ 0 w 1728"/>
                <a:gd name="T1" fmla="*/ 2640 h 2752"/>
                <a:gd name="T2" fmla="*/ 442 w 1728"/>
                <a:gd name="T3" fmla="*/ 2640 h 2752"/>
                <a:gd name="T4" fmla="*/ 1008 w 1728"/>
                <a:gd name="T5" fmla="*/ 1968 h 2752"/>
                <a:gd name="T6" fmla="*/ 1728 w 1728"/>
                <a:gd name="T7" fmla="*/ 0 h 27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8"/>
                <a:gd name="T13" fmla="*/ 0 h 2752"/>
                <a:gd name="T14" fmla="*/ 1728 w 1728"/>
                <a:gd name="T15" fmla="*/ 2752 h 27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8" h="2752">
                  <a:moveTo>
                    <a:pt x="0" y="2640"/>
                  </a:moveTo>
                  <a:cubicBezTo>
                    <a:pt x="74" y="2640"/>
                    <a:pt x="274" y="2752"/>
                    <a:pt x="442" y="2640"/>
                  </a:cubicBezTo>
                  <a:cubicBezTo>
                    <a:pt x="610" y="2528"/>
                    <a:pt x="794" y="2408"/>
                    <a:pt x="1008" y="1968"/>
                  </a:cubicBezTo>
                  <a:cubicBezTo>
                    <a:pt x="1222" y="1528"/>
                    <a:pt x="1492" y="760"/>
                    <a:pt x="1728" y="0"/>
                  </a:cubicBezTo>
                </a:path>
              </a:pathLst>
            </a:custGeom>
            <a:noFill/>
            <a:ln w="38100" cap="flat" cmpd="sng">
              <a:solidFill>
                <a:srgbClr val="339966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9495" name="Group 13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19498" name="Rectangle 14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19499" name="Rectangle 15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sp>
        <p:nvSpPr>
          <p:cNvPr id="275472" name="Rectangle 16"/>
          <p:cNvSpPr>
            <a:spLocks noChangeArrowheads="1"/>
          </p:cNvSpPr>
          <p:nvPr/>
        </p:nvSpPr>
        <p:spPr bwMode="auto">
          <a:xfrm>
            <a:off x="1473200" y="2355850"/>
            <a:ext cx="5108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Þ</a:t>
            </a:r>
            <a:r>
              <a:rPr lang="en-CA" altLang="en-US">
                <a:solidFill>
                  <a:schemeClr val="accent1"/>
                </a:solidFill>
              </a:rPr>
              <a:t>           = θ(n·f(n))</a:t>
            </a:r>
            <a:r>
              <a:rPr lang="en-US" altLang="en-US">
                <a:solidFill>
                  <a:schemeClr val="accent1"/>
                </a:solidFill>
              </a:rPr>
              <a:t> = </a:t>
            </a:r>
            <a:r>
              <a:rPr lang="en-CA" altLang="en-US">
                <a:solidFill>
                  <a:schemeClr val="accent1"/>
                </a:solidFill>
              </a:rPr>
              <a:t>θ(n · 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  <a:latin typeface="Arial" charset="0"/>
              </a:rPr>
              <a:t>r</a:t>
            </a:r>
            <a:r>
              <a:rPr lang="en-US" altLang="en-US">
                <a:solidFill>
                  <a:schemeClr val="accent1"/>
                </a:solidFill>
                <a:latin typeface="Arial" charset="0"/>
              </a:rPr>
              <a:t>)</a:t>
            </a:r>
          </a:p>
        </p:txBody>
      </p:sp>
      <p:sp>
        <p:nvSpPr>
          <p:cNvPr id="319497" name="Rectangle 17"/>
          <p:cNvSpPr>
            <a:spLocks noChangeArrowheads="1"/>
          </p:cNvSpPr>
          <p:nvPr/>
        </p:nvSpPr>
        <p:spPr bwMode="auto">
          <a:xfrm>
            <a:off x="838200" y="1295400"/>
            <a:ext cx="1774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f(i) = n</a:t>
            </a:r>
            <a:r>
              <a:rPr lang="en-CA" altLang="en-US" baseline="30000">
                <a:solidFill>
                  <a:schemeClr val="accent1"/>
                </a:solidFill>
              </a:rPr>
              <a:t>θ(1)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75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5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5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75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472" grpId="0" autoUpdateAnimBg="0"/>
    </p:bld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Text Box 6"/>
          <p:cNvSpPr txBox="1">
            <a:spLocks noChangeArrowheads="1"/>
          </p:cNvSpPr>
          <p:nvPr/>
        </p:nvSpPr>
        <p:spPr bwMode="auto">
          <a:xfrm>
            <a:off x="1371600" y="1752600"/>
            <a:ext cx="63484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1"/>
                </a:solidFill>
              </a:rPr>
              <a:t>∑</a:t>
            </a:r>
            <a:r>
              <a:rPr lang="en-CA" altLang="en-US" sz="4000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 baseline="-25000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  <a:latin typeface="Arial" charset="0"/>
              </a:rPr>
              <a:t>i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3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n  </a:t>
            </a:r>
            <a:endParaRPr lang="en-CA" altLang="en-US">
              <a:solidFill>
                <a:schemeClr val="accent1"/>
              </a:solidFill>
              <a:latin typeface="Arial" charset="0"/>
            </a:endParaRPr>
          </a:p>
        </p:txBody>
      </p:sp>
      <p:grpSp>
        <p:nvGrpSpPr>
          <p:cNvPr id="320515" name="Group 14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20526" name="Rectangle 15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20527" name="Rectangle 16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sp>
        <p:nvSpPr>
          <p:cNvPr id="320516" name="Rectangle 17"/>
          <p:cNvSpPr>
            <a:spLocks noChangeArrowheads="1"/>
          </p:cNvSpPr>
          <p:nvPr/>
        </p:nvSpPr>
        <p:spPr bwMode="auto">
          <a:xfrm>
            <a:off x="838200" y="1295400"/>
            <a:ext cx="1774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f(i) = n</a:t>
            </a:r>
            <a:r>
              <a:rPr lang="en-CA" altLang="en-US" baseline="30000">
                <a:solidFill>
                  <a:schemeClr val="accent1"/>
                </a:solidFill>
              </a:rPr>
              <a:t>θ(1)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  <p:sp>
        <p:nvSpPr>
          <p:cNvPr id="320517" name="Line 18"/>
          <p:cNvSpPr>
            <a:spLocks noChangeShapeType="1"/>
          </p:cNvSpPr>
          <p:nvPr/>
        </p:nvSpPr>
        <p:spPr bwMode="auto">
          <a:xfrm flipH="1">
            <a:off x="1524000" y="1447800"/>
            <a:ext cx="30480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1"/>
          <p:cNvGrpSpPr>
            <a:grpSpLocks/>
          </p:cNvGrpSpPr>
          <p:nvPr/>
        </p:nvGrpSpPr>
        <p:grpSpPr bwMode="auto">
          <a:xfrm>
            <a:off x="2695575" y="2743200"/>
            <a:ext cx="5076825" cy="2317750"/>
            <a:chOff x="1698" y="1728"/>
            <a:chExt cx="3198" cy="1460"/>
          </a:xfrm>
        </p:grpSpPr>
        <p:sp>
          <p:nvSpPr>
            <p:cNvPr id="320519" name="Text Box 22"/>
            <p:cNvSpPr txBox="1">
              <a:spLocks noChangeArrowheads="1"/>
            </p:cNvSpPr>
            <p:nvPr/>
          </p:nvSpPr>
          <p:spPr bwMode="auto">
            <a:xfrm>
              <a:off x="2016" y="2784"/>
              <a:ext cx="174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1"/>
                  </a:solidFill>
                </a:rPr>
                <a:t>f(</a:t>
              </a:r>
              <a:r>
                <a:rPr lang="en-CA" altLang="en-US" sz="3600" baseline="30000">
                  <a:solidFill>
                    <a:schemeClr val="accent1"/>
                  </a:solidFill>
                </a:rPr>
                <a:t>n</a:t>
              </a:r>
              <a:r>
                <a:rPr lang="en-US" altLang="en-US" sz="3600">
                  <a:solidFill>
                    <a:schemeClr val="accent1"/>
                  </a:solidFill>
                </a:rPr>
                <a:t>/</a:t>
              </a:r>
              <a:r>
                <a:rPr lang="en-US" altLang="en-US" sz="3600" baseline="-25000">
                  <a:solidFill>
                    <a:schemeClr val="accent1"/>
                  </a:solidFill>
                </a:rPr>
                <a:t>2</a:t>
              </a:r>
              <a:r>
                <a:rPr lang="en-CA" altLang="en-US" sz="3600">
                  <a:solidFill>
                    <a:schemeClr val="accent1"/>
                  </a:solidFill>
                </a:rPr>
                <a:t>)</a:t>
              </a:r>
              <a:r>
                <a:rPr lang="en-US" altLang="en-US" sz="3600">
                  <a:solidFill>
                    <a:schemeClr val="accent1"/>
                  </a:solidFill>
                </a:rPr>
                <a:t> = </a:t>
              </a:r>
              <a:r>
                <a:rPr lang="en-CA" altLang="en-US" sz="3600">
                  <a:solidFill>
                    <a:schemeClr val="accent1"/>
                  </a:solidFill>
                </a:rPr>
                <a:t>θ(f(n))</a:t>
              </a:r>
            </a:p>
          </p:txBody>
        </p:sp>
        <p:grpSp>
          <p:nvGrpSpPr>
            <p:cNvPr id="320520" name="Group 23"/>
            <p:cNvGrpSpPr>
              <a:grpSpLocks/>
            </p:cNvGrpSpPr>
            <p:nvPr/>
          </p:nvGrpSpPr>
          <p:grpSpPr bwMode="auto">
            <a:xfrm>
              <a:off x="4176" y="1728"/>
              <a:ext cx="720" cy="1008"/>
              <a:chOff x="144" y="864"/>
              <a:chExt cx="2429" cy="3360"/>
            </a:xfrm>
          </p:grpSpPr>
          <p:pic>
            <p:nvPicPr>
              <p:cNvPr id="320522" name="Picture 24" descr="sum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4" y="864"/>
                <a:ext cx="2429" cy="3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20523" name="Rectangle 25"/>
              <p:cNvSpPr>
                <a:spLocks noChangeArrowheads="1"/>
              </p:cNvSpPr>
              <p:nvPr/>
            </p:nvSpPr>
            <p:spPr bwMode="auto">
              <a:xfrm>
                <a:off x="1056" y="3456"/>
                <a:ext cx="816" cy="432"/>
              </a:xfrm>
              <a:prstGeom prst="rect">
                <a:avLst/>
              </a:prstGeom>
              <a:noFill/>
              <a:ln w="381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320524" name="Rectangle 26"/>
              <p:cNvSpPr>
                <a:spLocks noChangeArrowheads="1"/>
              </p:cNvSpPr>
              <p:nvPr/>
            </p:nvSpPr>
            <p:spPr bwMode="auto">
              <a:xfrm>
                <a:off x="192" y="1296"/>
                <a:ext cx="1728" cy="2640"/>
              </a:xfrm>
              <a:prstGeom prst="rect">
                <a:avLst/>
              </a:prstGeom>
              <a:noFill/>
              <a:ln w="38100">
                <a:solidFill>
                  <a:schemeClr val="tx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320525" name="Freeform 27"/>
              <p:cNvSpPr>
                <a:spLocks/>
              </p:cNvSpPr>
              <p:nvPr/>
            </p:nvSpPr>
            <p:spPr bwMode="auto">
              <a:xfrm>
                <a:off x="192" y="1296"/>
                <a:ext cx="1728" cy="2752"/>
              </a:xfrm>
              <a:custGeom>
                <a:avLst/>
                <a:gdLst>
                  <a:gd name="T0" fmla="*/ 0 w 1728"/>
                  <a:gd name="T1" fmla="*/ 2640 h 2752"/>
                  <a:gd name="T2" fmla="*/ 442 w 1728"/>
                  <a:gd name="T3" fmla="*/ 2640 h 2752"/>
                  <a:gd name="T4" fmla="*/ 1008 w 1728"/>
                  <a:gd name="T5" fmla="*/ 1968 h 2752"/>
                  <a:gd name="T6" fmla="*/ 1728 w 1728"/>
                  <a:gd name="T7" fmla="*/ 0 h 27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28"/>
                  <a:gd name="T13" fmla="*/ 0 h 2752"/>
                  <a:gd name="T14" fmla="*/ 1728 w 1728"/>
                  <a:gd name="T15" fmla="*/ 2752 h 27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28" h="2752">
                    <a:moveTo>
                      <a:pt x="0" y="2640"/>
                    </a:moveTo>
                    <a:cubicBezTo>
                      <a:pt x="74" y="2640"/>
                      <a:pt x="274" y="2752"/>
                      <a:pt x="442" y="2640"/>
                    </a:cubicBezTo>
                    <a:cubicBezTo>
                      <a:pt x="610" y="2528"/>
                      <a:pt x="794" y="2408"/>
                      <a:pt x="1008" y="1968"/>
                    </a:cubicBezTo>
                    <a:cubicBezTo>
                      <a:pt x="1222" y="1528"/>
                      <a:pt x="1492" y="760"/>
                      <a:pt x="1728" y="0"/>
                    </a:cubicBezTo>
                  </a:path>
                </a:pathLst>
              </a:custGeom>
              <a:noFill/>
              <a:ln w="38100" cap="flat" cmpd="sng">
                <a:solidFill>
                  <a:srgbClr val="3399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0521" name="Rectangle 28"/>
            <p:cNvSpPr>
              <a:spLocks noChangeArrowheads="1"/>
            </p:cNvSpPr>
            <p:nvPr/>
          </p:nvSpPr>
          <p:spPr bwMode="auto">
            <a:xfrm>
              <a:off x="1698" y="2256"/>
              <a:ext cx="236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/>
                <a:t>The key property is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2286000" y="3657600"/>
            <a:ext cx="4495800" cy="449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The key property is</a:t>
            </a:r>
          </a:p>
        </p:txBody>
      </p:sp>
      <p:sp>
        <p:nvSpPr>
          <p:cNvPr id="321539" name="Text Box 1029"/>
          <p:cNvSpPr txBox="1">
            <a:spLocks noChangeArrowheads="1"/>
          </p:cNvSpPr>
          <p:nvPr/>
        </p:nvSpPr>
        <p:spPr bwMode="auto">
          <a:xfrm>
            <a:off x="1371600" y="1752600"/>
            <a:ext cx="63484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1"/>
                </a:solidFill>
              </a:rPr>
              <a:t>∑</a:t>
            </a:r>
            <a:r>
              <a:rPr lang="en-CA" altLang="en-US" sz="4000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 baseline="-25000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</a:rPr>
              <a:t>2</a:t>
            </a:r>
            <a:r>
              <a:rPr lang="en-US" altLang="en-US" baseline="30000">
                <a:solidFill>
                  <a:schemeClr val="accent1"/>
                </a:solidFill>
                <a:latin typeface="Arial" charset="0"/>
              </a:rPr>
              <a:t>i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3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+ . . . + 2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n  </a:t>
            </a:r>
            <a:endParaRPr lang="en-CA" altLang="en-US">
              <a:solidFill>
                <a:schemeClr val="accent1"/>
              </a:solidFill>
              <a:latin typeface="Arial" charset="0"/>
            </a:endParaRPr>
          </a:p>
        </p:txBody>
      </p:sp>
      <p:grpSp>
        <p:nvGrpSpPr>
          <p:cNvPr id="321540" name="Group 1030"/>
          <p:cNvGrpSpPr>
            <a:grpSpLocks/>
          </p:cNvGrpSpPr>
          <p:nvPr/>
        </p:nvGrpSpPr>
        <p:grpSpPr bwMode="auto">
          <a:xfrm>
            <a:off x="6629400" y="2743200"/>
            <a:ext cx="1143000" cy="1600200"/>
            <a:chOff x="144" y="864"/>
            <a:chExt cx="2429" cy="3360"/>
          </a:xfrm>
        </p:grpSpPr>
        <p:pic>
          <p:nvPicPr>
            <p:cNvPr id="321551" name="Picture 1031" descr="sum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864"/>
              <a:ext cx="2429" cy="3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552" name="Rectangle 1032"/>
            <p:cNvSpPr>
              <a:spLocks noChangeArrowheads="1"/>
            </p:cNvSpPr>
            <p:nvPr/>
          </p:nvSpPr>
          <p:spPr bwMode="auto">
            <a:xfrm>
              <a:off x="1056" y="3456"/>
              <a:ext cx="816" cy="432"/>
            </a:xfrm>
            <a:prstGeom prst="rect">
              <a:avLst/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21553" name="Rectangle 1033"/>
            <p:cNvSpPr>
              <a:spLocks noChangeArrowheads="1"/>
            </p:cNvSpPr>
            <p:nvPr/>
          </p:nvSpPr>
          <p:spPr bwMode="auto">
            <a:xfrm>
              <a:off x="192" y="1296"/>
              <a:ext cx="1728" cy="2640"/>
            </a:xfrm>
            <a:prstGeom prst="rect">
              <a:avLst/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21554" name="Freeform 1034"/>
            <p:cNvSpPr>
              <a:spLocks/>
            </p:cNvSpPr>
            <p:nvPr/>
          </p:nvSpPr>
          <p:spPr bwMode="auto">
            <a:xfrm>
              <a:off x="192" y="1296"/>
              <a:ext cx="1728" cy="2752"/>
            </a:xfrm>
            <a:custGeom>
              <a:avLst/>
              <a:gdLst>
                <a:gd name="T0" fmla="*/ 0 w 1728"/>
                <a:gd name="T1" fmla="*/ 2640 h 2752"/>
                <a:gd name="T2" fmla="*/ 442 w 1728"/>
                <a:gd name="T3" fmla="*/ 2640 h 2752"/>
                <a:gd name="T4" fmla="*/ 1008 w 1728"/>
                <a:gd name="T5" fmla="*/ 1968 h 2752"/>
                <a:gd name="T6" fmla="*/ 1728 w 1728"/>
                <a:gd name="T7" fmla="*/ 0 h 27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8"/>
                <a:gd name="T13" fmla="*/ 0 h 2752"/>
                <a:gd name="T14" fmla="*/ 1728 w 1728"/>
                <a:gd name="T15" fmla="*/ 2752 h 27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8" h="2752">
                  <a:moveTo>
                    <a:pt x="0" y="2640"/>
                  </a:moveTo>
                  <a:cubicBezTo>
                    <a:pt x="74" y="2640"/>
                    <a:pt x="274" y="2752"/>
                    <a:pt x="442" y="2640"/>
                  </a:cubicBezTo>
                  <a:cubicBezTo>
                    <a:pt x="610" y="2528"/>
                    <a:pt x="794" y="2408"/>
                    <a:pt x="1008" y="1968"/>
                  </a:cubicBezTo>
                  <a:cubicBezTo>
                    <a:pt x="1222" y="1528"/>
                    <a:pt x="1492" y="760"/>
                    <a:pt x="1728" y="0"/>
                  </a:cubicBezTo>
                </a:path>
              </a:pathLst>
            </a:custGeom>
            <a:noFill/>
            <a:ln w="38100" cap="flat" cmpd="sng">
              <a:solidFill>
                <a:srgbClr val="339966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1541" name="Text Box 1038"/>
          <p:cNvSpPr txBox="1">
            <a:spLocks noChangeArrowheads="1"/>
          </p:cNvSpPr>
          <p:nvPr/>
        </p:nvSpPr>
        <p:spPr bwMode="auto">
          <a:xfrm>
            <a:off x="1066800" y="4419600"/>
            <a:ext cx="5411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1"/>
                </a:solidFill>
              </a:rPr>
              <a:t>f(</a:t>
            </a:r>
            <a:r>
              <a:rPr lang="en-CA" altLang="en-US" sz="3600" baseline="30000">
                <a:solidFill>
                  <a:schemeClr val="accent1"/>
                </a:solidFill>
              </a:rPr>
              <a:t>n</a:t>
            </a:r>
            <a:r>
              <a:rPr lang="en-US" altLang="en-US" sz="3600">
                <a:solidFill>
                  <a:schemeClr val="accent1"/>
                </a:solidFill>
              </a:rPr>
              <a:t>/</a:t>
            </a:r>
            <a:r>
              <a:rPr lang="en-US" altLang="en-US" sz="3600" baseline="-25000">
                <a:solidFill>
                  <a:schemeClr val="accent1"/>
                </a:solidFill>
              </a:rPr>
              <a:t>2</a:t>
            </a:r>
            <a:r>
              <a:rPr lang="en-CA" altLang="en-US" sz="3600">
                <a:solidFill>
                  <a:schemeClr val="accent1"/>
                </a:solidFill>
              </a:rPr>
              <a:t>)</a:t>
            </a:r>
            <a:r>
              <a:rPr lang="en-US" altLang="en-US" sz="3600">
                <a:solidFill>
                  <a:schemeClr val="accent1"/>
                </a:solidFill>
              </a:rPr>
              <a:t> = </a:t>
            </a:r>
            <a:r>
              <a:rPr lang="en-US" altLang="en-US" sz="3600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(n/2)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</a:t>
            </a:r>
            <a:r>
              <a:rPr lang="en-US" altLang="en-US" sz="3600">
                <a:solidFill>
                  <a:schemeClr val="accent2"/>
                </a:solidFill>
              </a:rPr>
              <a:t>=</a:t>
            </a:r>
            <a:r>
              <a:rPr lang="en-US" altLang="en-US" sz="3600">
                <a:solidFill>
                  <a:schemeClr val="accent1"/>
                </a:solidFill>
              </a:rPr>
              <a:t> </a:t>
            </a:r>
            <a:r>
              <a:rPr lang="en-CA" altLang="en-US" sz="3600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2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n</a:t>
            </a:r>
            <a:r>
              <a:rPr lang="en-US" altLang="en-US" sz="3600">
                <a:solidFill>
                  <a:schemeClr val="accent2"/>
                </a:solidFill>
              </a:rPr>
              <a:t>)</a:t>
            </a:r>
            <a:r>
              <a:rPr lang="en-US" altLang="en-US" sz="3600">
                <a:solidFill>
                  <a:schemeClr val="accent1"/>
                </a:solidFill>
              </a:rPr>
              <a:t> = </a:t>
            </a:r>
            <a:r>
              <a:rPr lang="en-CA" altLang="en-US" sz="3600">
                <a:solidFill>
                  <a:schemeClr val="accent1"/>
                </a:solidFill>
              </a:rPr>
              <a:t>θ(f(n))</a:t>
            </a:r>
          </a:p>
        </p:txBody>
      </p:sp>
      <p:sp>
        <p:nvSpPr>
          <p:cNvPr id="321542" name="Line 1039"/>
          <p:cNvSpPr>
            <a:spLocks noChangeShapeType="1"/>
          </p:cNvSpPr>
          <p:nvPr/>
        </p:nvSpPr>
        <p:spPr bwMode="auto">
          <a:xfrm flipH="1">
            <a:off x="3505200" y="4572000"/>
            <a:ext cx="30480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1543" name="Group 1041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21549" name="Rectangle 1042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21550" name="Rectangle 1043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  <p:sp>
        <p:nvSpPr>
          <p:cNvPr id="321544" name="Rectangle 1044"/>
          <p:cNvSpPr>
            <a:spLocks noChangeArrowheads="1"/>
          </p:cNvSpPr>
          <p:nvPr/>
        </p:nvSpPr>
        <p:spPr bwMode="auto">
          <a:xfrm>
            <a:off x="838200" y="1295400"/>
            <a:ext cx="1774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f(i) = n</a:t>
            </a:r>
            <a:r>
              <a:rPr lang="en-CA" altLang="en-US" baseline="30000">
                <a:solidFill>
                  <a:schemeClr val="accent1"/>
                </a:solidFill>
              </a:rPr>
              <a:t>θ(1)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  <p:sp>
        <p:nvSpPr>
          <p:cNvPr id="321545" name="Line 1045"/>
          <p:cNvSpPr>
            <a:spLocks noChangeShapeType="1"/>
          </p:cNvSpPr>
          <p:nvPr/>
        </p:nvSpPr>
        <p:spPr bwMode="auto">
          <a:xfrm flipH="1">
            <a:off x="1524000" y="1447800"/>
            <a:ext cx="30480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" name="Group 1047"/>
          <p:cNvGrpSpPr>
            <a:grpSpLocks/>
          </p:cNvGrpSpPr>
          <p:nvPr/>
        </p:nvGrpSpPr>
        <p:grpSpPr bwMode="auto">
          <a:xfrm>
            <a:off x="1538288" y="2355850"/>
            <a:ext cx="5167312" cy="579438"/>
            <a:chOff x="969" y="1484"/>
            <a:chExt cx="3255" cy="365"/>
          </a:xfrm>
        </p:grpSpPr>
        <p:sp>
          <p:nvSpPr>
            <p:cNvPr id="321547" name="Line 1035"/>
            <p:cNvSpPr>
              <a:spLocks noChangeShapeType="1"/>
            </p:cNvSpPr>
            <p:nvPr/>
          </p:nvSpPr>
          <p:spPr bwMode="auto">
            <a:xfrm flipH="1">
              <a:off x="1952" y="1584"/>
              <a:ext cx="192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48" name="Rectangle 1046"/>
            <p:cNvSpPr>
              <a:spLocks noChangeArrowheads="1"/>
            </p:cNvSpPr>
            <p:nvPr/>
          </p:nvSpPr>
          <p:spPr bwMode="auto">
            <a:xfrm>
              <a:off x="969" y="1484"/>
              <a:ext cx="32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          = θ(n·f(n))</a:t>
              </a:r>
              <a:r>
                <a:rPr lang="en-US" altLang="en-US">
                  <a:solidFill>
                    <a:schemeClr val="accent1"/>
                  </a:solidFill>
                </a:rPr>
                <a:t> = </a:t>
              </a:r>
              <a:r>
                <a:rPr lang="en-CA" altLang="en-US">
                  <a:solidFill>
                    <a:schemeClr val="accent1"/>
                  </a:solidFill>
                </a:rPr>
                <a:t>θ(n · </a:t>
              </a:r>
              <a:r>
                <a:rPr lang="en-US" altLang="en-US">
                  <a:solidFill>
                    <a:schemeClr val="accent1"/>
                  </a:solidFill>
                </a:rPr>
                <a:t>2</a:t>
              </a:r>
              <a:r>
                <a:rPr lang="en-US" altLang="en-US" baseline="30000">
                  <a:solidFill>
                    <a:schemeClr val="accent1"/>
                  </a:solidFill>
                  <a:latin typeface="Arial" charset="0"/>
                </a:rPr>
                <a:t>n</a:t>
              </a:r>
              <a:r>
                <a:rPr lang="en-US" altLang="en-US">
                  <a:solidFill>
                    <a:schemeClr val="accent1"/>
                  </a:solidFill>
                  <a:latin typeface="Arial" charset="0"/>
                </a:rPr>
                <a:t>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Text Box 3"/>
          <p:cNvSpPr txBox="1">
            <a:spLocks noChangeArrowheads="1"/>
          </p:cNvSpPr>
          <p:nvPr/>
        </p:nvSpPr>
        <p:spPr bwMode="auto">
          <a:xfrm>
            <a:off x="3054350" y="5348288"/>
            <a:ext cx="3052763" cy="1128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n ·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             = </a:t>
            </a:r>
            <a:r>
              <a:rPr lang="en-CA" altLang="en-US">
                <a:solidFill>
                  <a:schemeClr val="accent2"/>
                </a:solidFill>
              </a:rPr>
              <a:t> n ·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f(n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22563" name="Text Box 4"/>
          <p:cNvSpPr txBox="1">
            <a:spLocks noChangeArrowheads="1"/>
          </p:cNvSpPr>
          <p:nvPr/>
        </p:nvSpPr>
        <p:spPr bwMode="auto">
          <a:xfrm>
            <a:off x="152400" y="5454650"/>
            <a:ext cx="4130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Middle </a:t>
            </a:r>
            <a:r>
              <a:rPr lang="en-CA" altLang="en-US"/>
              <a:t>Extreme:</a:t>
            </a:r>
          </a:p>
        </p:txBody>
      </p:sp>
      <p:sp>
        <p:nvSpPr>
          <p:cNvPr id="322564" name="Text Box 5"/>
          <p:cNvSpPr txBox="1">
            <a:spLocks noChangeArrowheads="1"/>
          </p:cNvSpPr>
          <p:nvPr/>
        </p:nvSpPr>
        <p:spPr bwMode="auto">
          <a:xfrm>
            <a:off x="212725" y="1881188"/>
            <a:ext cx="41306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Upper Extreme:</a:t>
            </a:r>
          </a:p>
        </p:txBody>
      </p:sp>
      <p:sp>
        <p:nvSpPr>
          <p:cNvPr id="322565" name="Text Box 6"/>
          <p:cNvSpPr txBox="1">
            <a:spLocks noChangeArrowheads="1"/>
          </p:cNvSpPr>
          <p:nvPr/>
        </p:nvSpPr>
        <p:spPr bwMode="auto">
          <a:xfrm>
            <a:off x="3106738" y="1816100"/>
            <a:ext cx="451326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1000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  <a:latin typeface="Arial" charset="0"/>
              </a:rPr>
              <a:t>1001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1001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                   = 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  <a:latin typeface="Arial" charset="0"/>
              </a:rPr>
              <a:t>1001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n ·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f(n)</a:t>
            </a:r>
          </a:p>
        </p:txBody>
      </p:sp>
      <p:sp>
        <p:nvSpPr>
          <p:cNvPr id="322566" name="Text Box 7"/>
          <p:cNvSpPr txBox="1">
            <a:spLocks noChangeArrowheads="1"/>
          </p:cNvSpPr>
          <p:nvPr/>
        </p:nvSpPr>
        <p:spPr bwMode="auto">
          <a:xfrm>
            <a:off x="212725" y="3397250"/>
            <a:ext cx="24193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All functions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 between.</a:t>
            </a:r>
            <a:endParaRPr lang="en-CA" altLang="en-US"/>
          </a:p>
        </p:txBody>
      </p:sp>
      <p:pic>
        <p:nvPicPr>
          <p:cNvPr id="322567" name="Picture 8" descr="n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3352800"/>
            <a:ext cx="6477000" cy="128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2568" name="Group 10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22569" name="Rectangle 11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22570" name="Rectangle 12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3586" name="Picture 5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358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323588" name="Picture 3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3589" name="Oval 4"/>
          <p:cNvSpPr>
            <a:spLocks noChangeArrowheads="1"/>
          </p:cNvSpPr>
          <p:nvPr/>
        </p:nvSpPr>
        <p:spPr bwMode="auto">
          <a:xfrm>
            <a:off x="5410200" y="4114800"/>
            <a:ext cx="15240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23590" name="Text Box 6"/>
          <p:cNvSpPr txBox="1">
            <a:spLocks noChangeArrowheads="1"/>
          </p:cNvSpPr>
          <p:nvPr/>
        </p:nvSpPr>
        <p:spPr bwMode="auto">
          <a:xfrm>
            <a:off x="5943600" y="4906963"/>
            <a:ext cx="17986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Half done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323591" name="Freeform 7"/>
          <p:cNvSpPr>
            <a:spLocks/>
          </p:cNvSpPr>
          <p:nvPr/>
        </p:nvSpPr>
        <p:spPr bwMode="auto">
          <a:xfrm>
            <a:off x="3078163" y="5487988"/>
            <a:ext cx="4465637" cy="9525"/>
          </a:xfrm>
          <a:custGeom>
            <a:avLst/>
            <a:gdLst>
              <a:gd name="T0" fmla="*/ 0 w 2813"/>
              <a:gd name="T1" fmla="*/ 15120938 h 6"/>
              <a:gd name="T2" fmla="*/ 2147483647 w 2813"/>
              <a:gd name="T3" fmla="*/ 0 h 6"/>
              <a:gd name="T4" fmla="*/ 0 60000 65536"/>
              <a:gd name="T5" fmla="*/ 0 60000 65536"/>
              <a:gd name="T6" fmla="*/ 0 w 2813"/>
              <a:gd name="T7" fmla="*/ 0 h 6"/>
              <a:gd name="T8" fmla="*/ 2813 w 2813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13" h="6">
                <a:moveTo>
                  <a:pt x="0" y="6"/>
                </a:moveTo>
                <a:lnTo>
                  <a:pt x="2813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592" name="Freeform 8"/>
          <p:cNvSpPr>
            <a:spLocks/>
          </p:cNvSpPr>
          <p:nvPr/>
        </p:nvSpPr>
        <p:spPr bwMode="auto">
          <a:xfrm>
            <a:off x="3217863" y="1676400"/>
            <a:ext cx="2420937" cy="3937000"/>
          </a:xfrm>
          <a:custGeom>
            <a:avLst/>
            <a:gdLst>
              <a:gd name="T0" fmla="*/ 0 w 1525"/>
              <a:gd name="T1" fmla="*/ 2147483647 h 2480"/>
              <a:gd name="T2" fmla="*/ 1423887193 w 1525"/>
              <a:gd name="T3" fmla="*/ 2147483647 h 2480"/>
              <a:gd name="T4" fmla="*/ 2147483647 w 1525"/>
              <a:gd name="T5" fmla="*/ 2147483647 h 2480"/>
              <a:gd name="T6" fmla="*/ 2147483647 w 1525"/>
              <a:gd name="T7" fmla="*/ 0 h 2480"/>
              <a:gd name="T8" fmla="*/ 0 60000 65536"/>
              <a:gd name="T9" fmla="*/ 0 60000 65536"/>
              <a:gd name="T10" fmla="*/ 0 60000 65536"/>
              <a:gd name="T11" fmla="*/ 0 60000 65536"/>
              <a:gd name="T12" fmla="*/ 0 w 1525"/>
              <a:gd name="T13" fmla="*/ 0 h 2480"/>
              <a:gd name="T14" fmla="*/ 1525 w 1525"/>
              <a:gd name="T15" fmla="*/ 2480 h 248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25" h="2480">
                <a:moveTo>
                  <a:pt x="0" y="2480"/>
                </a:moveTo>
                <a:cubicBezTo>
                  <a:pt x="94" y="2403"/>
                  <a:pt x="407" y="2189"/>
                  <a:pt x="565" y="2016"/>
                </a:cubicBezTo>
                <a:cubicBezTo>
                  <a:pt x="723" y="1843"/>
                  <a:pt x="789" y="1776"/>
                  <a:pt x="949" y="1440"/>
                </a:cubicBezTo>
                <a:cubicBezTo>
                  <a:pt x="1109" y="1104"/>
                  <a:pt x="1317" y="552"/>
                  <a:pt x="1525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Freeform 2"/>
          <p:cNvSpPr>
            <a:spLocks/>
          </p:cNvSpPr>
          <p:nvPr/>
        </p:nvSpPr>
        <p:spPr bwMode="auto">
          <a:xfrm>
            <a:off x="990600" y="609600"/>
            <a:ext cx="7821613" cy="4346575"/>
          </a:xfrm>
          <a:custGeom>
            <a:avLst/>
            <a:gdLst>
              <a:gd name="T0" fmla="*/ 2147483647 w 4927"/>
              <a:gd name="T1" fmla="*/ 27722513 h 2738"/>
              <a:gd name="T2" fmla="*/ 2147483647 w 4927"/>
              <a:gd name="T3" fmla="*/ 2147483647 h 2738"/>
              <a:gd name="T4" fmla="*/ 2147483647 w 4927"/>
              <a:gd name="T5" fmla="*/ 2147483647 h 2738"/>
              <a:gd name="T6" fmla="*/ 0 w 4927"/>
              <a:gd name="T7" fmla="*/ 2147483647 h 2738"/>
              <a:gd name="T8" fmla="*/ 0 w 4927"/>
              <a:gd name="T9" fmla="*/ 0 h 2738"/>
              <a:gd name="T10" fmla="*/ 2147483647 w 4927"/>
              <a:gd name="T11" fmla="*/ 27722513 h 27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927"/>
              <a:gd name="T19" fmla="*/ 0 h 2738"/>
              <a:gd name="T20" fmla="*/ 4927 w 4927"/>
              <a:gd name="T21" fmla="*/ 2738 h 273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927" h="2738">
                <a:moveTo>
                  <a:pt x="4927" y="11"/>
                </a:moveTo>
                <a:lnTo>
                  <a:pt x="4901" y="2638"/>
                </a:lnTo>
                <a:lnTo>
                  <a:pt x="4917" y="2738"/>
                </a:lnTo>
                <a:lnTo>
                  <a:pt x="0" y="2738"/>
                </a:lnTo>
                <a:lnTo>
                  <a:pt x="0" y="0"/>
                </a:lnTo>
                <a:lnTo>
                  <a:pt x="4927" y="1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11" name="Line 3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12" name="Line 4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13" name="Text Box 5"/>
          <p:cNvSpPr txBox="1">
            <a:spLocks noChangeArrowheads="1"/>
          </p:cNvSpPr>
          <p:nvPr/>
        </p:nvSpPr>
        <p:spPr bwMode="auto">
          <a:xfrm>
            <a:off x="2508250" y="5130800"/>
            <a:ext cx="14827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1</a:t>
            </a:r>
          </a:p>
        </p:txBody>
      </p:sp>
      <p:sp>
        <p:nvSpPr>
          <p:cNvPr id="324614" name="Text Box 6"/>
          <p:cNvSpPr txBox="1">
            <a:spLocks noChangeArrowheads="1"/>
          </p:cNvSpPr>
          <p:nvPr/>
        </p:nvSpPr>
        <p:spPr bwMode="auto">
          <a:xfrm>
            <a:off x="2438400" y="5735638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n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sp>
        <p:nvSpPr>
          <p:cNvPr id="324615" name="Text Box 7"/>
          <p:cNvSpPr txBox="1">
            <a:spLocks noChangeArrowheads="1"/>
          </p:cNvSpPr>
          <p:nvPr/>
        </p:nvSpPr>
        <p:spPr bwMode="auto">
          <a:xfrm>
            <a:off x="8594725" y="48196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</a:t>
            </a:r>
          </a:p>
        </p:txBody>
      </p:sp>
      <p:sp>
        <p:nvSpPr>
          <p:cNvPr id="324616" name="Line 8"/>
          <p:cNvSpPr>
            <a:spLocks noChangeShapeType="1"/>
          </p:cNvSpPr>
          <p:nvPr/>
        </p:nvSpPr>
        <p:spPr bwMode="auto">
          <a:xfrm>
            <a:off x="990600" y="609600"/>
            <a:ext cx="815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17" name="Rectangle 9"/>
          <p:cNvSpPr>
            <a:spLocks noChangeArrowheads="1"/>
          </p:cNvSpPr>
          <p:nvPr/>
        </p:nvSpPr>
        <p:spPr bwMode="auto">
          <a:xfrm>
            <a:off x="1752600" y="-15240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Freeform 2"/>
          <p:cNvSpPr>
            <a:spLocks/>
          </p:cNvSpPr>
          <p:nvPr/>
        </p:nvSpPr>
        <p:spPr bwMode="auto">
          <a:xfrm>
            <a:off x="903288" y="-138113"/>
            <a:ext cx="7893050" cy="5076826"/>
          </a:xfrm>
          <a:custGeom>
            <a:avLst/>
            <a:gdLst>
              <a:gd name="T0" fmla="*/ 2147483647 w 4972"/>
              <a:gd name="T1" fmla="*/ 2147483647 h 3198"/>
              <a:gd name="T2" fmla="*/ 2147483647 w 4972"/>
              <a:gd name="T3" fmla="*/ 2147483647 h 3198"/>
              <a:gd name="T4" fmla="*/ 2147483647 w 4972"/>
              <a:gd name="T5" fmla="*/ 2147483647 h 3198"/>
              <a:gd name="T6" fmla="*/ 2147483647 w 4972"/>
              <a:gd name="T7" fmla="*/ 2147483647 h 3198"/>
              <a:gd name="T8" fmla="*/ 138609388 w 4972"/>
              <a:gd name="T9" fmla="*/ 2147483647 h 3198"/>
              <a:gd name="T10" fmla="*/ 138609388 w 4972"/>
              <a:gd name="T11" fmla="*/ 1159272103 h 3198"/>
              <a:gd name="T12" fmla="*/ 186491563 w 4972"/>
              <a:gd name="T13" fmla="*/ 1103828655 h 3198"/>
              <a:gd name="T14" fmla="*/ 1260078125 w 4972"/>
              <a:gd name="T15" fmla="*/ 2147483647 h 3198"/>
              <a:gd name="T16" fmla="*/ 2147483647 w 4972"/>
              <a:gd name="T17" fmla="*/ 2147483647 h 319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72"/>
              <a:gd name="T28" fmla="*/ 0 h 3198"/>
              <a:gd name="T29" fmla="*/ 4972 w 4972"/>
              <a:gd name="T30" fmla="*/ 3198 h 319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72" h="3198">
                <a:moveTo>
                  <a:pt x="1217" y="1857"/>
                </a:moveTo>
                <a:cubicBezTo>
                  <a:pt x="1730" y="2194"/>
                  <a:pt x="2746" y="2466"/>
                  <a:pt x="3371" y="2625"/>
                </a:cubicBezTo>
                <a:cubicBezTo>
                  <a:pt x="3996" y="2784"/>
                  <a:pt x="4699" y="2712"/>
                  <a:pt x="4966" y="2808"/>
                </a:cubicBezTo>
                <a:lnTo>
                  <a:pt x="4972" y="3198"/>
                </a:lnTo>
                <a:lnTo>
                  <a:pt x="55" y="3198"/>
                </a:lnTo>
                <a:lnTo>
                  <a:pt x="55" y="460"/>
                </a:lnTo>
                <a:cubicBezTo>
                  <a:pt x="58" y="0"/>
                  <a:pt x="0" y="339"/>
                  <a:pt x="74" y="438"/>
                </a:cubicBezTo>
                <a:cubicBezTo>
                  <a:pt x="148" y="537"/>
                  <a:pt x="309" y="818"/>
                  <a:pt x="500" y="1055"/>
                </a:cubicBezTo>
                <a:cubicBezTo>
                  <a:pt x="691" y="1292"/>
                  <a:pt x="1068" y="1690"/>
                  <a:pt x="1217" y="185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635" name="Freeform 3"/>
          <p:cNvSpPr>
            <a:spLocks/>
          </p:cNvSpPr>
          <p:nvPr/>
        </p:nvSpPr>
        <p:spPr bwMode="auto">
          <a:xfrm>
            <a:off x="1058863" y="612775"/>
            <a:ext cx="7727950" cy="3721100"/>
          </a:xfrm>
          <a:custGeom>
            <a:avLst/>
            <a:gdLst>
              <a:gd name="T0" fmla="*/ 0 w 4868"/>
              <a:gd name="T1" fmla="*/ 0 h 2344"/>
              <a:gd name="T2" fmla="*/ 2147483647 w 4868"/>
              <a:gd name="T3" fmla="*/ 2147483647 h 2344"/>
              <a:gd name="T4" fmla="*/ 2147483647 w 4868"/>
              <a:gd name="T5" fmla="*/ 2147483647 h 2344"/>
              <a:gd name="T6" fmla="*/ 2147483647 w 4868"/>
              <a:gd name="T7" fmla="*/ 2147483647 h 2344"/>
              <a:gd name="T8" fmla="*/ 0 60000 65536"/>
              <a:gd name="T9" fmla="*/ 0 60000 65536"/>
              <a:gd name="T10" fmla="*/ 0 60000 65536"/>
              <a:gd name="T11" fmla="*/ 0 60000 65536"/>
              <a:gd name="T12" fmla="*/ 0 w 4868"/>
              <a:gd name="T13" fmla="*/ 0 h 2344"/>
              <a:gd name="T14" fmla="*/ 4868 w 4868"/>
              <a:gd name="T15" fmla="*/ 2344 h 2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68" h="2344">
                <a:moveTo>
                  <a:pt x="0" y="0"/>
                </a:moveTo>
                <a:cubicBezTo>
                  <a:pt x="207" y="243"/>
                  <a:pt x="697" y="1098"/>
                  <a:pt x="1245" y="1459"/>
                </a:cubicBezTo>
                <a:cubicBezTo>
                  <a:pt x="1793" y="1820"/>
                  <a:pt x="2686" y="2021"/>
                  <a:pt x="3290" y="2168"/>
                </a:cubicBezTo>
                <a:cubicBezTo>
                  <a:pt x="3894" y="2315"/>
                  <a:pt x="4539" y="2307"/>
                  <a:pt x="4868" y="2344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636" name="Line 4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637" name="Line 5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638" name="Text Box 6"/>
          <p:cNvSpPr txBox="1">
            <a:spLocks noChangeArrowheads="1"/>
          </p:cNvSpPr>
          <p:nvPr/>
        </p:nvSpPr>
        <p:spPr bwMode="auto">
          <a:xfrm>
            <a:off x="2508250" y="5130800"/>
            <a:ext cx="14573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?</a:t>
            </a:r>
            <a:endParaRPr lang="en-US" altLang="en-US" sz="3600" baseline="30000">
              <a:solidFill>
                <a:schemeClr val="hlink"/>
              </a:solidFill>
            </a:endParaRPr>
          </a:p>
        </p:txBody>
      </p:sp>
      <p:sp>
        <p:nvSpPr>
          <p:cNvPr id="325639" name="Text Box 7"/>
          <p:cNvSpPr txBox="1">
            <a:spLocks noChangeArrowheads="1"/>
          </p:cNvSpPr>
          <p:nvPr/>
        </p:nvSpPr>
        <p:spPr bwMode="auto">
          <a:xfrm>
            <a:off x="2438400" y="5735638"/>
            <a:ext cx="3024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n</a:t>
            </a:r>
            <a:r>
              <a:rPr lang="en-CA" altLang="en-US" sz="3600" baseline="30000">
                <a:solidFill>
                  <a:schemeClr val="accent2"/>
                </a:solidFill>
                <a:cs typeface="Times New Roman" pitchFamily="18" charset="0"/>
              </a:rPr>
              <a:t>1/2</a:t>
            </a:r>
            <a:endParaRPr lang="en-CA" altLang="en-US" sz="3600" baseline="30000">
              <a:solidFill>
                <a:schemeClr val="accent2"/>
              </a:solidFill>
            </a:endParaRPr>
          </a:p>
        </p:txBody>
      </p:sp>
      <p:sp>
        <p:nvSpPr>
          <p:cNvPr id="325640" name="Text Box 8"/>
          <p:cNvSpPr txBox="1">
            <a:spLocks noChangeArrowheads="1"/>
          </p:cNvSpPr>
          <p:nvPr/>
        </p:nvSpPr>
        <p:spPr bwMode="auto">
          <a:xfrm>
            <a:off x="8594725" y="48196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</a:t>
            </a:r>
          </a:p>
        </p:txBody>
      </p:sp>
      <p:sp>
        <p:nvSpPr>
          <p:cNvPr id="325641" name="Rectangle 9"/>
          <p:cNvSpPr>
            <a:spLocks noChangeArrowheads="1"/>
          </p:cNvSpPr>
          <p:nvPr/>
        </p:nvSpPr>
        <p:spPr bwMode="auto">
          <a:xfrm>
            <a:off x="1752600" y="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  <p:sp useBgFill="1">
        <p:nvSpPr>
          <p:cNvPr id="548874" name="Rectangle 10"/>
          <p:cNvSpPr>
            <a:spLocks noChangeArrowheads="1"/>
          </p:cNvSpPr>
          <p:nvPr/>
        </p:nvSpPr>
        <p:spPr bwMode="auto">
          <a:xfrm>
            <a:off x="3657600" y="5149850"/>
            <a:ext cx="1055688" cy="64135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1/i</a:t>
            </a:r>
            <a:r>
              <a:rPr lang="en-US" altLang="en-US" sz="3600" baseline="30000">
                <a:solidFill>
                  <a:schemeClr val="hlink"/>
                </a:solidFill>
              </a:rPr>
              <a:t>1/2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8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8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8874" grpId="0" animBg="1" autoUpdateAnimBg="0"/>
    </p:bld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Freeform 2"/>
          <p:cNvSpPr>
            <a:spLocks/>
          </p:cNvSpPr>
          <p:nvPr/>
        </p:nvSpPr>
        <p:spPr bwMode="auto">
          <a:xfrm>
            <a:off x="990600" y="304800"/>
            <a:ext cx="7805738" cy="4633913"/>
          </a:xfrm>
          <a:custGeom>
            <a:avLst/>
            <a:gdLst>
              <a:gd name="T0" fmla="*/ 2031246068 w 4917"/>
              <a:gd name="T1" fmla="*/ 2147483647 h 2919"/>
              <a:gd name="T2" fmla="*/ 2147483647 w 4917"/>
              <a:gd name="T3" fmla="*/ 2147483647 h 2919"/>
              <a:gd name="T4" fmla="*/ 2147483647 w 4917"/>
              <a:gd name="T5" fmla="*/ 2147483647 h 2919"/>
              <a:gd name="T6" fmla="*/ 2147483647 w 4917"/>
              <a:gd name="T7" fmla="*/ 2147483647 h 2919"/>
              <a:gd name="T8" fmla="*/ 0 w 4917"/>
              <a:gd name="T9" fmla="*/ 2147483647 h 2919"/>
              <a:gd name="T10" fmla="*/ 0 w 4917"/>
              <a:gd name="T11" fmla="*/ 456149124 h 2919"/>
              <a:gd name="T12" fmla="*/ 2031246068 w 4917"/>
              <a:gd name="T13" fmla="*/ 2147483647 h 29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17"/>
              <a:gd name="T22" fmla="*/ 0 h 2919"/>
              <a:gd name="T23" fmla="*/ 4917 w 4917"/>
              <a:gd name="T24" fmla="*/ 2919 h 29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17" h="2919">
                <a:moveTo>
                  <a:pt x="806" y="1832"/>
                </a:moveTo>
                <a:cubicBezTo>
                  <a:pt x="1332" y="2235"/>
                  <a:pt x="2476" y="2436"/>
                  <a:pt x="3158" y="2600"/>
                </a:cubicBezTo>
                <a:cubicBezTo>
                  <a:pt x="3840" y="2764"/>
                  <a:pt x="4608" y="2766"/>
                  <a:pt x="4901" y="2819"/>
                </a:cubicBezTo>
                <a:lnTo>
                  <a:pt x="4917" y="2919"/>
                </a:lnTo>
                <a:lnTo>
                  <a:pt x="0" y="2919"/>
                </a:lnTo>
                <a:lnTo>
                  <a:pt x="0" y="181"/>
                </a:lnTo>
                <a:cubicBezTo>
                  <a:pt x="134" y="0"/>
                  <a:pt x="280" y="1429"/>
                  <a:pt x="806" y="18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59" name="Freeform 3"/>
          <p:cNvSpPr>
            <a:spLocks/>
          </p:cNvSpPr>
          <p:nvPr/>
        </p:nvSpPr>
        <p:spPr bwMode="auto">
          <a:xfrm>
            <a:off x="1058863" y="612775"/>
            <a:ext cx="7780337" cy="4187825"/>
          </a:xfrm>
          <a:custGeom>
            <a:avLst/>
            <a:gdLst>
              <a:gd name="T0" fmla="*/ 0 w 4901"/>
              <a:gd name="T1" fmla="*/ 0 h 2638"/>
              <a:gd name="T2" fmla="*/ 2031245807 w 4901"/>
              <a:gd name="T3" fmla="*/ 2147483647 h 2638"/>
              <a:gd name="T4" fmla="*/ 2147483647 w 4901"/>
              <a:gd name="T5" fmla="*/ 2147483647 h 2638"/>
              <a:gd name="T6" fmla="*/ 2147483647 w 4901"/>
              <a:gd name="T7" fmla="*/ 2147483647 h 2638"/>
              <a:gd name="T8" fmla="*/ 0 60000 65536"/>
              <a:gd name="T9" fmla="*/ 0 60000 65536"/>
              <a:gd name="T10" fmla="*/ 0 60000 65536"/>
              <a:gd name="T11" fmla="*/ 0 60000 65536"/>
              <a:gd name="T12" fmla="*/ 0 w 4901"/>
              <a:gd name="T13" fmla="*/ 0 h 2638"/>
              <a:gd name="T14" fmla="*/ 4901 w 4901"/>
              <a:gd name="T15" fmla="*/ 2638 h 263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901" h="2638">
                <a:moveTo>
                  <a:pt x="0" y="0"/>
                </a:moveTo>
                <a:cubicBezTo>
                  <a:pt x="134" y="275"/>
                  <a:pt x="280" y="1248"/>
                  <a:pt x="806" y="1651"/>
                </a:cubicBezTo>
                <a:cubicBezTo>
                  <a:pt x="1332" y="2054"/>
                  <a:pt x="2476" y="2255"/>
                  <a:pt x="3158" y="2419"/>
                </a:cubicBezTo>
                <a:cubicBezTo>
                  <a:pt x="3840" y="2583"/>
                  <a:pt x="4610" y="2601"/>
                  <a:pt x="4901" y="2638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60" name="Line 4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61" name="Line 5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62" name="Text Box 6"/>
          <p:cNvSpPr txBox="1">
            <a:spLocks noChangeArrowheads="1"/>
          </p:cNvSpPr>
          <p:nvPr/>
        </p:nvSpPr>
        <p:spPr bwMode="auto">
          <a:xfrm>
            <a:off x="2508250" y="5130800"/>
            <a:ext cx="17367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1/i</a:t>
            </a:r>
          </a:p>
        </p:txBody>
      </p:sp>
      <p:sp>
        <p:nvSpPr>
          <p:cNvPr id="326663" name="Text Box 7"/>
          <p:cNvSpPr txBox="1">
            <a:spLocks noChangeArrowheads="1"/>
          </p:cNvSpPr>
          <p:nvPr/>
        </p:nvSpPr>
        <p:spPr bwMode="auto">
          <a:xfrm>
            <a:off x="2438400" y="5735638"/>
            <a:ext cx="3333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log n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sp>
        <p:nvSpPr>
          <p:cNvPr id="326664" name="Text Box 8"/>
          <p:cNvSpPr txBox="1">
            <a:spLocks noChangeArrowheads="1"/>
          </p:cNvSpPr>
          <p:nvPr/>
        </p:nvSpPr>
        <p:spPr bwMode="auto">
          <a:xfrm>
            <a:off x="8594725" y="48196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</a:t>
            </a:r>
          </a:p>
        </p:txBody>
      </p:sp>
      <p:sp>
        <p:nvSpPr>
          <p:cNvPr id="326665" name="Rectangle 9"/>
          <p:cNvSpPr>
            <a:spLocks noChangeArrowheads="1"/>
          </p:cNvSpPr>
          <p:nvPr/>
        </p:nvSpPr>
        <p:spPr bwMode="auto">
          <a:xfrm>
            <a:off x="1752600" y="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Freeform 2"/>
          <p:cNvSpPr>
            <a:spLocks/>
          </p:cNvSpPr>
          <p:nvPr/>
        </p:nvSpPr>
        <p:spPr bwMode="auto">
          <a:xfrm>
            <a:off x="990600" y="428625"/>
            <a:ext cx="7805738" cy="4510088"/>
          </a:xfrm>
          <a:custGeom>
            <a:avLst/>
            <a:gdLst>
              <a:gd name="T0" fmla="*/ 1413808541 w 4917"/>
              <a:gd name="T1" fmla="*/ 2147483647 h 2841"/>
              <a:gd name="T2" fmla="*/ 2147483647 w 4917"/>
              <a:gd name="T3" fmla="*/ 2147483647 h 2841"/>
              <a:gd name="T4" fmla="*/ 2147483647 w 4917"/>
              <a:gd name="T5" fmla="*/ 2147483647 h 2841"/>
              <a:gd name="T6" fmla="*/ 2147483647 w 4917"/>
              <a:gd name="T7" fmla="*/ 2147483647 h 2841"/>
              <a:gd name="T8" fmla="*/ 0 w 4917"/>
              <a:gd name="T9" fmla="*/ 2147483647 h 2841"/>
              <a:gd name="T10" fmla="*/ 0 w 4917"/>
              <a:gd name="T11" fmla="*/ 259576916 h 2841"/>
              <a:gd name="T12" fmla="*/ 1413808541 w 4917"/>
              <a:gd name="T13" fmla="*/ 2147483647 h 28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17"/>
              <a:gd name="T22" fmla="*/ 0 h 2841"/>
              <a:gd name="T23" fmla="*/ 4917 w 4917"/>
              <a:gd name="T24" fmla="*/ 2841 h 28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17" h="2841">
                <a:moveTo>
                  <a:pt x="561" y="2226"/>
                </a:moveTo>
                <a:cubicBezTo>
                  <a:pt x="1065" y="2660"/>
                  <a:pt x="2299" y="2614"/>
                  <a:pt x="3024" y="2710"/>
                </a:cubicBezTo>
                <a:cubicBezTo>
                  <a:pt x="3749" y="2806"/>
                  <a:pt x="4596" y="2780"/>
                  <a:pt x="4911" y="2802"/>
                </a:cubicBezTo>
                <a:lnTo>
                  <a:pt x="4917" y="2841"/>
                </a:lnTo>
                <a:lnTo>
                  <a:pt x="0" y="2841"/>
                </a:lnTo>
                <a:lnTo>
                  <a:pt x="0" y="103"/>
                </a:lnTo>
                <a:cubicBezTo>
                  <a:pt x="94" y="0"/>
                  <a:pt x="35" y="1823"/>
                  <a:pt x="561" y="222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683" name="Freeform 3"/>
          <p:cNvSpPr>
            <a:spLocks/>
          </p:cNvSpPr>
          <p:nvPr/>
        </p:nvSpPr>
        <p:spPr bwMode="auto">
          <a:xfrm>
            <a:off x="1058863" y="612775"/>
            <a:ext cx="7780337" cy="4265613"/>
          </a:xfrm>
          <a:custGeom>
            <a:avLst/>
            <a:gdLst>
              <a:gd name="T0" fmla="*/ 0 w 4901"/>
              <a:gd name="T1" fmla="*/ 0 h 2687"/>
              <a:gd name="T2" fmla="*/ 1391126161 w 4901"/>
              <a:gd name="T3" fmla="*/ 2147483647 h 2687"/>
              <a:gd name="T4" fmla="*/ 2147483647 w 4901"/>
              <a:gd name="T5" fmla="*/ 2147483647 h 2687"/>
              <a:gd name="T6" fmla="*/ 2147483647 w 4901"/>
              <a:gd name="T7" fmla="*/ 2147483647 h 2687"/>
              <a:gd name="T8" fmla="*/ 0 60000 65536"/>
              <a:gd name="T9" fmla="*/ 0 60000 65536"/>
              <a:gd name="T10" fmla="*/ 0 60000 65536"/>
              <a:gd name="T11" fmla="*/ 0 60000 65536"/>
              <a:gd name="T12" fmla="*/ 0 w 4901"/>
              <a:gd name="T13" fmla="*/ 0 h 2687"/>
              <a:gd name="T14" fmla="*/ 4901 w 4901"/>
              <a:gd name="T15" fmla="*/ 2687 h 26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901" h="2687">
                <a:moveTo>
                  <a:pt x="0" y="0"/>
                </a:moveTo>
                <a:cubicBezTo>
                  <a:pt x="92" y="356"/>
                  <a:pt x="33" y="1701"/>
                  <a:pt x="552" y="2135"/>
                </a:cubicBezTo>
                <a:cubicBezTo>
                  <a:pt x="1071" y="2569"/>
                  <a:pt x="2390" y="2519"/>
                  <a:pt x="3115" y="2603"/>
                </a:cubicBezTo>
                <a:cubicBezTo>
                  <a:pt x="3840" y="2687"/>
                  <a:pt x="4529" y="2631"/>
                  <a:pt x="4901" y="2638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684" name="Line 4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685" name="Line 5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686" name="Text Box 6"/>
          <p:cNvSpPr txBox="1">
            <a:spLocks noChangeArrowheads="1"/>
          </p:cNvSpPr>
          <p:nvPr/>
        </p:nvSpPr>
        <p:spPr bwMode="auto">
          <a:xfrm>
            <a:off x="2508250" y="5130800"/>
            <a:ext cx="19224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1/2</a:t>
            </a:r>
            <a:r>
              <a:rPr lang="en-US" altLang="en-US" sz="3600" baseline="30000">
                <a:solidFill>
                  <a:schemeClr val="hlink"/>
                </a:solidFill>
              </a:rPr>
              <a:t>i</a:t>
            </a:r>
          </a:p>
        </p:txBody>
      </p:sp>
      <p:sp>
        <p:nvSpPr>
          <p:cNvPr id="327687" name="Text Box 7"/>
          <p:cNvSpPr txBox="1">
            <a:spLocks noChangeArrowheads="1"/>
          </p:cNvSpPr>
          <p:nvPr/>
        </p:nvSpPr>
        <p:spPr bwMode="auto">
          <a:xfrm>
            <a:off x="2438400" y="5735638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2</a:t>
            </a:r>
          </a:p>
        </p:txBody>
      </p:sp>
      <p:sp>
        <p:nvSpPr>
          <p:cNvPr id="327688" name="Rectangle 9"/>
          <p:cNvSpPr>
            <a:spLocks noChangeArrowheads="1"/>
          </p:cNvSpPr>
          <p:nvPr/>
        </p:nvSpPr>
        <p:spPr bwMode="auto">
          <a:xfrm>
            <a:off x="1752600" y="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327689" name="Text Box 11"/>
          <p:cNvSpPr txBox="1">
            <a:spLocks noChangeArrowheads="1"/>
          </p:cNvSpPr>
          <p:nvPr/>
        </p:nvSpPr>
        <p:spPr bwMode="auto">
          <a:xfrm>
            <a:off x="8594725" y="4800600"/>
            <a:ext cx="4746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¥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What is the height of tallest person in the class?</a:t>
            </a:r>
            <a:endParaRPr lang="en-CA" altLang="en-US" smtClean="0"/>
          </a:p>
        </p:txBody>
      </p:sp>
      <p:sp>
        <p:nvSpPr>
          <p:cNvPr id="33795" name="Rectangle 3"/>
          <p:cNvSpPr>
            <a:spLocks noChangeArrowheads="1"/>
          </p:cNvSpPr>
          <p:nvPr/>
        </p:nvSpPr>
        <p:spPr bwMode="auto">
          <a:xfrm>
            <a:off x="1449388" y="2667000"/>
            <a:ext cx="2962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/>
              <a:t>Bigger than this?</a:t>
            </a:r>
          </a:p>
        </p:txBody>
      </p:sp>
      <p:grpSp>
        <p:nvGrpSpPr>
          <p:cNvPr id="33796" name="Group 4"/>
          <p:cNvGrpSpPr>
            <a:grpSpLocks/>
          </p:cNvGrpSpPr>
          <p:nvPr/>
        </p:nvGrpSpPr>
        <p:grpSpPr bwMode="auto">
          <a:xfrm>
            <a:off x="4572000" y="4343400"/>
            <a:ext cx="401638" cy="1143000"/>
            <a:chOff x="5760" y="720"/>
            <a:chExt cx="1021" cy="2477"/>
          </a:xfrm>
        </p:grpSpPr>
        <p:grpSp>
          <p:nvGrpSpPr>
            <p:cNvPr id="33802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3806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7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8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9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0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1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803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3804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5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pic>
        <p:nvPicPr>
          <p:cNvPr id="33797" name="Picture 15" descr="an01115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4070350"/>
            <a:ext cx="96678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8" name="Picture 16" descr="an01151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3276600"/>
            <a:ext cx="633413" cy="174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297" name="Text Box 17"/>
          <p:cNvSpPr txBox="1">
            <a:spLocks noChangeArrowheads="1"/>
          </p:cNvSpPr>
          <p:nvPr/>
        </p:nvSpPr>
        <p:spPr bwMode="auto">
          <a:xfrm>
            <a:off x="1279525" y="5124450"/>
            <a:ext cx="27813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Need to look at </a:t>
            </a:r>
            <a:br>
              <a:rPr lang="en-US" altLang="en-US"/>
            </a:br>
            <a:r>
              <a:rPr lang="en-US" altLang="en-US"/>
              <a:t>only </a:t>
            </a:r>
            <a:r>
              <a:rPr lang="en-US" altLang="en-US">
                <a:solidFill>
                  <a:schemeClr val="hlink"/>
                </a:solidFill>
              </a:rPr>
              <a:t>one</a:t>
            </a:r>
            <a:r>
              <a:rPr lang="en-US" altLang="en-US"/>
              <a:t> person</a:t>
            </a:r>
            <a:endParaRPr lang="en-CA" altLang="en-US"/>
          </a:p>
        </p:txBody>
      </p:sp>
      <p:sp>
        <p:nvSpPr>
          <p:cNvPr id="737298" name="Text Box 18"/>
          <p:cNvSpPr txBox="1">
            <a:spLocks noChangeArrowheads="1"/>
          </p:cNvSpPr>
          <p:nvPr/>
        </p:nvSpPr>
        <p:spPr bwMode="auto">
          <a:xfrm>
            <a:off x="5676900" y="5105400"/>
            <a:ext cx="27813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Need to look at </a:t>
            </a:r>
            <a:br>
              <a:rPr lang="en-US" altLang="en-US"/>
            </a:br>
            <a:r>
              <a:rPr lang="en-US" altLang="en-US">
                <a:solidFill>
                  <a:schemeClr val="hlink"/>
                </a:solidFill>
              </a:rPr>
              <a:t>every</a:t>
            </a:r>
            <a:r>
              <a:rPr lang="en-US" altLang="en-US"/>
              <a:t> person</a:t>
            </a:r>
            <a:endParaRPr lang="en-CA" altLang="en-US"/>
          </a:p>
        </p:txBody>
      </p:sp>
      <p:sp>
        <p:nvSpPr>
          <p:cNvPr id="33801" name="Rectangle 19"/>
          <p:cNvSpPr>
            <a:spLocks noChangeArrowheads="1"/>
          </p:cNvSpPr>
          <p:nvPr/>
        </p:nvSpPr>
        <p:spPr bwMode="auto">
          <a:xfrm>
            <a:off x="5114925" y="2667000"/>
            <a:ext cx="31194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/>
              <a:t>Smaller than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7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7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7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7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297" grpId="0" autoUpdateAnimBg="0"/>
      <p:bldP spid="737298" grpId="0" autoUpdateAnimBg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706" name="Group 2"/>
          <p:cNvGrpSpPr>
            <a:grpSpLocks/>
          </p:cNvGrpSpPr>
          <p:nvPr/>
        </p:nvGrpSpPr>
        <p:grpSpPr bwMode="auto">
          <a:xfrm>
            <a:off x="7543800" y="4495800"/>
            <a:ext cx="401638" cy="1143000"/>
            <a:chOff x="5760" y="720"/>
            <a:chExt cx="1021" cy="2477"/>
          </a:xfrm>
        </p:grpSpPr>
        <p:grpSp>
          <p:nvGrpSpPr>
            <p:cNvPr id="328712" name="Group 3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28716" name="Freeform 4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7" name="Freeform 5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8" name="Freeform 6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9" name="Freeform 7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0" name="Freeform 8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1" name="Freeform 9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713" name="Group 10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28714" name="Freeform 11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5" name="Oval 12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28707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382000" cy="4114800"/>
          </a:xfrm>
          <a:noFill/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most of the terms f(i) have roughly the same value, then the sum is roughly the number of terms, n, times this value.</a:t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328708" name="Text Box 14"/>
          <p:cNvSpPr txBox="1">
            <a:spLocks noChangeArrowheads="1"/>
          </p:cNvSpPr>
          <p:nvPr/>
        </p:nvSpPr>
        <p:spPr bwMode="auto">
          <a:xfrm>
            <a:off x="1838325" y="3762375"/>
            <a:ext cx="5492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Does the </a:t>
            </a:r>
            <a:r>
              <a:rPr lang="en-US" altLang="en-US" sz="3600">
                <a:solidFill>
                  <a:schemeClr val="accent1"/>
                </a:solidFill>
              </a:rPr>
              <a:t>statement</a:t>
            </a:r>
            <a:r>
              <a:rPr lang="en-US" altLang="en-US" sz="360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for functions </a:t>
            </a:r>
            <a:r>
              <a:rPr lang="en-US" altLang="en-US" sz="3600">
                <a:solidFill>
                  <a:schemeClr val="accent1"/>
                </a:solidFill>
              </a:rPr>
              <a:t>f(i)</a:t>
            </a:r>
            <a:r>
              <a:rPr lang="en-US" altLang="en-US" sz="3600"/>
              <a:t> that shrink?</a:t>
            </a:r>
            <a:endParaRPr lang="en-CA" altLang="en-US" sz="3600"/>
          </a:p>
        </p:txBody>
      </p:sp>
      <p:grpSp>
        <p:nvGrpSpPr>
          <p:cNvPr id="328709" name="Group 15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28710" name="Rectangle 16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28711" name="Rectangle 17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30" name="Group 3"/>
          <p:cNvGrpSpPr>
            <a:grpSpLocks/>
          </p:cNvGrpSpPr>
          <p:nvPr/>
        </p:nvGrpSpPr>
        <p:grpSpPr bwMode="auto">
          <a:xfrm>
            <a:off x="8513763" y="5334000"/>
            <a:ext cx="401637" cy="1143000"/>
            <a:chOff x="5760" y="720"/>
            <a:chExt cx="1021" cy="2477"/>
          </a:xfrm>
        </p:grpSpPr>
        <p:grpSp>
          <p:nvGrpSpPr>
            <p:cNvPr id="329737" name="Group 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29741" name="Freeform 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2" name="Freeform 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3" name="Freeform 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4" name="Freeform 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5" name="Freeform 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6" name="Freeform 1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738" name="Group 1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29739" name="Freeform 1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0" name="Oval 1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29731" name="Rectangle 14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382000" cy="4114800"/>
          </a:xfrm>
          <a:noFill/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3600" smtClean="0"/>
              <a:t>I</a:t>
            </a:r>
            <a:r>
              <a:rPr lang="en-CA" altLang="en-US" sz="3600" smtClean="0"/>
              <a:t>f most of the terms f(i) have roughly the same value, then the sum is roughly the number of terms, n, times this value.</a:t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329732" name="Text Box 15"/>
          <p:cNvSpPr txBox="1">
            <a:spLocks noChangeArrowheads="1"/>
          </p:cNvSpPr>
          <p:nvPr/>
        </p:nvSpPr>
        <p:spPr bwMode="auto">
          <a:xfrm>
            <a:off x="1905000" y="5195888"/>
            <a:ext cx="63944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 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329733" name="Text Box 16"/>
          <p:cNvSpPr txBox="1">
            <a:spLocks noChangeArrowheads="1"/>
          </p:cNvSpPr>
          <p:nvPr/>
        </p:nvSpPr>
        <p:spPr bwMode="auto">
          <a:xfrm>
            <a:off x="2355850" y="3762375"/>
            <a:ext cx="47053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Does the </a:t>
            </a:r>
            <a:r>
              <a:rPr lang="en-US" altLang="en-US" sz="3600">
                <a:solidFill>
                  <a:schemeClr val="accent1"/>
                </a:solidFill>
              </a:rPr>
              <a:t>statement</a:t>
            </a:r>
            <a:r>
              <a:rPr lang="en-US" altLang="en-US" sz="3600"/>
              <a:t> hold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for the Harmonic Sum?</a:t>
            </a:r>
            <a:endParaRPr lang="en-CA" altLang="en-US" sz="3600"/>
          </a:p>
        </p:txBody>
      </p:sp>
      <p:grpSp>
        <p:nvGrpSpPr>
          <p:cNvPr id="329734" name="Group 18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29735" name="Rectangle 19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29736" name="Rectangle 20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754" name="Group 1027"/>
          <p:cNvGrpSpPr>
            <a:grpSpLocks/>
          </p:cNvGrpSpPr>
          <p:nvPr/>
        </p:nvGrpSpPr>
        <p:grpSpPr bwMode="auto">
          <a:xfrm>
            <a:off x="2570163" y="4343400"/>
            <a:ext cx="401637" cy="1143000"/>
            <a:chOff x="5760" y="720"/>
            <a:chExt cx="1021" cy="2477"/>
          </a:xfrm>
        </p:grpSpPr>
        <p:grpSp>
          <p:nvGrpSpPr>
            <p:cNvPr id="330763" name="Group 102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30767" name="Freeform 102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68" name="Freeform 103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69" name="Freeform 103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70" name="Freeform 103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71" name="Freeform 103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72" name="Freeform 103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0764" name="Group 103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30765" name="Freeform 103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66" name="Oval 103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30755" name="Rectangle 1038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Harmonic Sum?</a:t>
            </a:r>
          </a:p>
        </p:txBody>
      </p:sp>
      <p:sp>
        <p:nvSpPr>
          <p:cNvPr id="330756" name="Text Box 1039"/>
          <p:cNvSpPr txBox="1">
            <a:spLocks noChangeArrowheads="1"/>
          </p:cNvSpPr>
          <p:nvPr/>
        </p:nvSpPr>
        <p:spPr bwMode="auto">
          <a:xfrm>
            <a:off x="1371600" y="2971800"/>
            <a:ext cx="639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 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330757" name="Text Box 1040"/>
          <p:cNvSpPr txBox="1">
            <a:spLocks noChangeArrowheads="1"/>
          </p:cNvSpPr>
          <p:nvPr/>
        </p:nvSpPr>
        <p:spPr bwMode="auto">
          <a:xfrm>
            <a:off x="152400" y="4073525"/>
            <a:ext cx="24558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  <a:r>
              <a:rPr lang="en-US" altLang="en-US">
                <a:solidFill>
                  <a:schemeClr val="accent1"/>
                </a:solidFill>
              </a:rPr>
              <a:t> =  </a:t>
            </a: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330758" name="Text Box 1041"/>
          <p:cNvSpPr txBox="1">
            <a:spLocks noChangeArrowheads="1"/>
          </p:cNvSpPr>
          <p:nvPr/>
        </p:nvSpPr>
        <p:spPr bwMode="auto">
          <a:xfrm>
            <a:off x="6705600" y="4905375"/>
            <a:ext cx="207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</a:t>
            </a:r>
            <a:r>
              <a:rPr lang="en-CA" altLang="en-US">
                <a:solidFill>
                  <a:schemeClr val="accent1"/>
                </a:solidFill>
              </a:rPr>
              <a:t> θ(n · f(n))</a:t>
            </a:r>
          </a:p>
        </p:txBody>
      </p:sp>
      <p:sp>
        <p:nvSpPr>
          <p:cNvPr id="330759" name="Text Box 1042"/>
          <p:cNvSpPr txBox="1">
            <a:spLocks noChangeArrowheads="1"/>
          </p:cNvSpPr>
          <p:nvPr/>
        </p:nvSpPr>
        <p:spPr bwMode="auto">
          <a:xfrm>
            <a:off x="3389313" y="5943600"/>
            <a:ext cx="184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accent2"/>
              </a:solidFill>
            </a:endParaRPr>
          </a:p>
        </p:txBody>
      </p:sp>
      <p:grpSp>
        <p:nvGrpSpPr>
          <p:cNvPr id="330760" name="Group 1044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30761" name="Rectangle 1045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30762" name="Rectangle 1046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778" name="Group 3"/>
          <p:cNvGrpSpPr>
            <a:grpSpLocks/>
          </p:cNvGrpSpPr>
          <p:nvPr/>
        </p:nvGrpSpPr>
        <p:grpSpPr bwMode="auto">
          <a:xfrm>
            <a:off x="4170363" y="4495800"/>
            <a:ext cx="401637" cy="1143000"/>
            <a:chOff x="5760" y="720"/>
            <a:chExt cx="1021" cy="2477"/>
          </a:xfrm>
        </p:grpSpPr>
        <p:grpSp>
          <p:nvGrpSpPr>
            <p:cNvPr id="331788" name="Group 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31792" name="Freeform 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3" name="Freeform 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4" name="Freeform 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5" name="Freeform 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6" name="Freeform 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7" name="Freeform 1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1789" name="Group 1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31790" name="Freeform 1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1" name="Oval 1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31779" name="Rectangle 14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Harmonic Sum?</a:t>
            </a:r>
          </a:p>
        </p:txBody>
      </p:sp>
      <p:sp>
        <p:nvSpPr>
          <p:cNvPr id="331780" name="Text Box 15"/>
          <p:cNvSpPr txBox="1">
            <a:spLocks noChangeArrowheads="1"/>
          </p:cNvSpPr>
          <p:nvPr/>
        </p:nvSpPr>
        <p:spPr bwMode="auto">
          <a:xfrm>
            <a:off x="1371600" y="2971800"/>
            <a:ext cx="639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 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331781" name="Text Box 16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31782" name="Text Box 17"/>
          <p:cNvSpPr txBox="1">
            <a:spLocks noChangeArrowheads="1"/>
          </p:cNvSpPr>
          <p:nvPr/>
        </p:nvSpPr>
        <p:spPr bwMode="auto">
          <a:xfrm>
            <a:off x="6705600" y="4905375"/>
            <a:ext cx="207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</a:t>
            </a:r>
            <a:r>
              <a:rPr lang="en-CA" altLang="en-US">
                <a:solidFill>
                  <a:schemeClr val="accent1"/>
                </a:solidFill>
              </a:rPr>
              <a:t> θ(n · f(n))</a:t>
            </a:r>
          </a:p>
        </p:txBody>
      </p:sp>
      <p:sp>
        <p:nvSpPr>
          <p:cNvPr id="331783" name="Text Box 18"/>
          <p:cNvSpPr txBox="1">
            <a:spLocks noChangeArrowheads="1"/>
          </p:cNvSpPr>
          <p:nvPr/>
        </p:nvSpPr>
        <p:spPr bwMode="auto">
          <a:xfrm>
            <a:off x="1738313" y="4073525"/>
            <a:ext cx="25542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i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  </a:t>
            </a: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331784" name="Text Box 19"/>
          <p:cNvSpPr txBox="1">
            <a:spLocks noChangeArrowheads="1"/>
          </p:cNvSpPr>
          <p:nvPr/>
        </p:nvSpPr>
        <p:spPr bwMode="auto">
          <a:xfrm>
            <a:off x="3389313" y="5943600"/>
            <a:ext cx="184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accent2"/>
              </a:solidFill>
            </a:endParaRPr>
          </a:p>
        </p:txBody>
      </p:sp>
      <p:grpSp>
        <p:nvGrpSpPr>
          <p:cNvPr id="331785" name="Group 21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31786" name="Rectangle 22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31787" name="Rectangle 23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Harmonic Sum?</a:t>
            </a:r>
          </a:p>
        </p:txBody>
      </p:sp>
      <p:sp>
        <p:nvSpPr>
          <p:cNvPr id="332803" name="Text Box 4"/>
          <p:cNvSpPr txBox="1">
            <a:spLocks noChangeArrowheads="1"/>
          </p:cNvSpPr>
          <p:nvPr/>
        </p:nvSpPr>
        <p:spPr bwMode="auto">
          <a:xfrm>
            <a:off x="1371600" y="2971800"/>
            <a:ext cx="639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 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332804" name="Text Box 5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32805" name="Text Box 6"/>
          <p:cNvSpPr txBox="1">
            <a:spLocks noChangeArrowheads="1"/>
          </p:cNvSpPr>
          <p:nvPr/>
        </p:nvSpPr>
        <p:spPr bwMode="auto">
          <a:xfrm>
            <a:off x="6705600" y="4905375"/>
            <a:ext cx="207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</a:t>
            </a:r>
            <a:r>
              <a:rPr lang="en-CA" altLang="en-US">
                <a:solidFill>
                  <a:schemeClr val="accent1"/>
                </a:solidFill>
              </a:rPr>
              <a:t> θ(n · f(n))</a:t>
            </a:r>
          </a:p>
        </p:txBody>
      </p:sp>
      <p:sp>
        <p:nvSpPr>
          <p:cNvPr id="332806" name="Text Box 7"/>
          <p:cNvSpPr txBox="1">
            <a:spLocks noChangeArrowheads="1"/>
          </p:cNvSpPr>
          <p:nvPr/>
        </p:nvSpPr>
        <p:spPr bwMode="auto">
          <a:xfrm>
            <a:off x="1738313" y="4124325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i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32807" name="Text Box 8"/>
          <p:cNvSpPr txBox="1">
            <a:spLocks noChangeArrowheads="1"/>
          </p:cNvSpPr>
          <p:nvPr/>
        </p:nvSpPr>
        <p:spPr bwMode="auto">
          <a:xfrm>
            <a:off x="3886200" y="4124325"/>
            <a:ext cx="1473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32808" name="Text Box 9"/>
          <p:cNvSpPr txBox="1">
            <a:spLocks noChangeArrowheads="1"/>
          </p:cNvSpPr>
          <p:nvPr/>
        </p:nvSpPr>
        <p:spPr bwMode="auto">
          <a:xfrm>
            <a:off x="3389313" y="5943600"/>
            <a:ext cx="184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accent2"/>
              </a:solidFill>
            </a:endParaRPr>
          </a:p>
        </p:txBody>
      </p:sp>
      <p:pic>
        <p:nvPicPr>
          <p:cNvPr id="332809" name="Picture 10" descr="m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800600"/>
            <a:ext cx="6172200" cy="192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2810" name="Group 12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32811" name="Rectangle 13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32812" name="Rectangle 14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826" name="Group 1027"/>
          <p:cNvGrpSpPr>
            <a:grpSpLocks/>
          </p:cNvGrpSpPr>
          <p:nvPr/>
        </p:nvGrpSpPr>
        <p:grpSpPr bwMode="auto">
          <a:xfrm>
            <a:off x="6040438" y="4876800"/>
            <a:ext cx="360362" cy="1143000"/>
            <a:chOff x="3805" y="3072"/>
            <a:chExt cx="227" cy="720"/>
          </a:xfrm>
        </p:grpSpPr>
        <p:grpSp>
          <p:nvGrpSpPr>
            <p:cNvPr id="333838" name="Group 1028"/>
            <p:cNvGrpSpPr>
              <a:grpSpLocks/>
            </p:cNvGrpSpPr>
            <p:nvPr/>
          </p:nvGrpSpPr>
          <p:grpSpPr bwMode="auto">
            <a:xfrm flipH="1">
              <a:off x="3805" y="3125"/>
              <a:ext cx="227" cy="667"/>
              <a:chOff x="5760" y="901"/>
              <a:chExt cx="916" cy="2296"/>
            </a:xfrm>
          </p:grpSpPr>
          <p:sp>
            <p:nvSpPr>
              <p:cNvPr id="333842" name="Freeform 102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843" name="Freeform 103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844" name="Freeform 103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845" name="Freeform 103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846" name="Freeform 103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847" name="Freeform 103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3839" name="Group 1035"/>
            <p:cNvGrpSpPr>
              <a:grpSpLocks/>
            </p:cNvGrpSpPr>
            <p:nvPr/>
          </p:nvGrpSpPr>
          <p:grpSpPr bwMode="auto">
            <a:xfrm>
              <a:off x="3980" y="3072"/>
              <a:ext cx="52" cy="77"/>
              <a:chOff x="6571" y="720"/>
              <a:chExt cx="210" cy="264"/>
            </a:xfrm>
          </p:grpSpPr>
          <p:sp>
            <p:nvSpPr>
              <p:cNvPr id="333840" name="Freeform 103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841" name="Oval 103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33827" name="Rectangle 1038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Harmonic Sum?</a:t>
            </a:r>
          </a:p>
        </p:txBody>
      </p:sp>
      <p:sp>
        <p:nvSpPr>
          <p:cNvPr id="333828" name="Text Box 1039"/>
          <p:cNvSpPr txBox="1">
            <a:spLocks noChangeArrowheads="1"/>
          </p:cNvSpPr>
          <p:nvPr/>
        </p:nvSpPr>
        <p:spPr bwMode="auto">
          <a:xfrm>
            <a:off x="1371600" y="2971800"/>
            <a:ext cx="639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 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333829" name="Text Box 1040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33830" name="Text Box 1041"/>
          <p:cNvSpPr txBox="1">
            <a:spLocks noChangeArrowheads="1"/>
          </p:cNvSpPr>
          <p:nvPr/>
        </p:nvSpPr>
        <p:spPr bwMode="auto">
          <a:xfrm>
            <a:off x="6705600" y="4905375"/>
            <a:ext cx="209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= θ(n · f(n))</a:t>
            </a:r>
          </a:p>
        </p:txBody>
      </p:sp>
      <p:sp>
        <p:nvSpPr>
          <p:cNvPr id="333831" name="Text Box 1042"/>
          <p:cNvSpPr txBox="1">
            <a:spLocks noChangeArrowheads="1"/>
          </p:cNvSpPr>
          <p:nvPr/>
        </p:nvSpPr>
        <p:spPr bwMode="auto">
          <a:xfrm>
            <a:off x="1738313" y="4124325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i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33832" name="Text Box 1043"/>
          <p:cNvSpPr txBox="1">
            <a:spLocks noChangeArrowheads="1"/>
          </p:cNvSpPr>
          <p:nvPr/>
        </p:nvSpPr>
        <p:spPr bwMode="auto">
          <a:xfrm>
            <a:off x="3886200" y="4124325"/>
            <a:ext cx="1473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33833" name="Text Box 1044"/>
          <p:cNvSpPr txBox="1">
            <a:spLocks noChangeArrowheads="1"/>
          </p:cNvSpPr>
          <p:nvPr/>
        </p:nvSpPr>
        <p:spPr bwMode="auto">
          <a:xfrm>
            <a:off x="3389313" y="5943600"/>
            <a:ext cx="184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333834" name="Text Box 1045"/>
          <p:cNvSpPr txBox="1">
            <a:spLocks noChangeArrowheads="1"/>
          </p:cNvSpPr>
          <p:nvPr/>
        </p:nvSpPr>
        <p:spPr bwMode="auto">
          <a:xfrm>
            <a:off x="6400800" y="4800600"/>
            <a:ext cx="387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grpSp>
        <p:nvGrpSpPr>
          <p:cNvPr id="333835" name="Group 1047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33836" name="Rectangle 1048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33837" name="Rectangle 1049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Harmonic Sum?</a:t>
            </a:r>
          </a:p>
        </p:txBody>
      </p:sp>
      <p:sp>
        <p:nvSpPr>
          <p:cNvPr id="334851" name="Text Box 1028"/>
          <p:cNvSpPr txBox="1">
            <a:spLocks noChangeArrowheads="1"/>
          </p:cNvSpPr>
          <p:nvPr/>
        </p:nvSpPr>
        <p:spPr bwMode="auto">
          <a:xfrm>
            <a:off x="1371600" y="2971800"/>
            <a:ext cx="639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 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334852" name="Text Box 1029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34853" name="Text Box 1030"/>
          <p:cNvSpPr txBox="1">
            <a:spLocks noChangeArrowheads="1"/>
          </p:cNvSpPr>
          <p:nvPr/>
        </p:nvSpPr>
        <p:spPr bwMode="auto">
          <a:xfrm>
            <a:off x="6705600" y="4905375"/>
            <a:ext cx="209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= θ(n · f(n))</a:t>
            </a:r>
          </a:p>
        </p:txBody>
      </p:sp>
      <p:sp>
        <p:nvSpPr>
          <p:cNvPr id="334854" name="Text Box 1031"/>
          <p:cNvSpPr txBox="1">
            <a:spLocks noChangeArrowheads="1"/>
          </p:cNvSpPr>
          <p:nvPr/>
        </p:nvSpPr>
        <p:spPr bwMode="auto">
          <a:xfrm>
            <a:off x="1738313" y="4124325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i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34855" name="Text Box 1032"/>
          <p:cNvSpPr txBox="1">
            <a:spLocks noChangeArrowheads="1"/>
          </p:cNvSpPr>
          <p:nvPr/>
        </p:nvSpPr>
        <p:spPr bwMode="auto">
          <a:xfrm>
            <a:off x="3886200" y="4124325"/>
            <a:ext cx="1473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34856" name="Text Box 1033"/>
          <p:cNvSpPr txBox="1">
            <a:spLocks noChangeArrowheads="1"/>
          </p:cNvSpPr>
          <p:nvPr/>
        </p:nvSpPr>
        <p:spPr bwMode="auto">
          <a:xfrm>
            <a:off x="3389313" y="5943600"/>
            <a:ext cx="1841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334857" name="Text Box 1034"/>
          <p:cNvSpPr txBox="1">
            <a:spLocks noChangeArrowheads="1"/>
          </p:cNvSpPr>
          <p:nvPr/>
        </p:nvSpPr>
        <p:spPr bwMode="auto">
          <a:xfrm>
            <a:off x="4191000" y="4906963"/>
            <a:ext cx="25971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= θ(n ·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grpSp>
        <p:nvGrpSpPr>
          <p:cNvPr id="334858" name="Group 1036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34859" name="Rectangle 1037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34860" name="Rectangle 1038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Harmonic Sum?</a:t>
            </a:r>
          </a:p>
        </p:txBody>
      </p:sp>
      <p:sp>
        <p:nvSpPr>
          <p:cNvPr id="335875" name="Text Box 4"/>
          <p:cNvSpPr txBox="1">
            <a:spLocks noChangeArrowheads="1"/>
          </p:cNvSpPr>
          <p:nvPr/>
        </p:nvSpPr>
        <p:spPr bwMode="auto">
          <a:xfrm>
            <a:off x="1371600" y="2971800"/>
            <a:ext cx="639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 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335876" name="Text Box 5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35877" name="Text Box 6"/>
          <p:cNvSpPr txBox="1">
            <a:spLocks noChangeArrowheads="1"/>
          </p:cNvSpPr>
          <p:nvPr/>
        </p:nvSpPr>
        <p:spPr bwMode="auto">
          <a:xfrm>
            <a:off x="6705600" y="4905375"/>
            <a:ext cx="209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= θ(n · f(n))</a:t>
            </a:r>
          </a:p>
        </p:txBody>
      </p:sp>
      <p:sp>
        <p:nvSpPr>
          <p:cNvPr id="335878" name="Text Box 7"/>
          <p:cNvSpPr txBox="1">
            <a:spLocks noChangeArrowheads="1"/>
          </p:cNvSpPr>
          <p:nvPr/>
        </p:nvSpPr>
        <p:spPr bwMode="auto">
          <a:xfrm>
            <a:off x="1738313" y="4124325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i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35879" name="Text Box 8"/>
          <p:cNvSpPr txBox="1">
            <a:spLocks noChangeArrowheads="1"/>
          </p:cNvSpPr>
          <p:nvPr/>
        </p:nvSpPr>
        <p:spPr bwMode="auto">
          <a:xfrm>
            <a:off x="3886200" y="4124325"/>
            <a:ext cx="1473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35880" name="Text Box 9"/>
          <p:cNvSpPr txBox="1">
            <a:spLocks noChangeArrowheads="1"/>
          </p:cNvSpPr>
          <p:nvPr/>
        </p:nvSpPr>
        <p:spPr bwMode="auto">
          <a:xfrm>
            <a:off x="4191000" y="4906963"/>
            <a:ext cx="25971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= θ(n ·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35881" name="Text Box 10"/>
          <p:cNvSpPr txBox="1">
            <a:spLocks noChangeArrowheads="1"/>
          </p:cNvSpPr>
          <p:nvPr/>
        </p:nvSpPr>
        <p:spPr bwMode="auto">
          <a:xfrm>
            <a:off x="4479925" y="4514850"/>
            <a:ext cx="4079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hlink"/>
                </a:solidFill>
                <a:cs typeface="Times New Roman" pitchFamily="18" charset="0"/>
              </a:rPr>
              <a:t>≠</a:t>
            </a:r>
          </a:p>
        </p:txBody>
      </p:sp>
      <p:sp>
        <p:nvSpPr>
          <p:cNvPr id="335882" name="Text Box 11"/>
          <p:cNvSpPr txBox="1">
            <a:spLocks noChangeArrowheads="1"/>
          </p:cNvSpPr>
          <p:nvPr/>
        </p:nvSpPr>
        <p:spPr bwMode="auto">
          <a:xfrm>
            <a:off x="1676400" y="5759450"/>
            <a:ext cx="601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No the </a:t>
            </a:r>
            <a:r>
              <a:rPr lang="en-US" altLang="en-US" sz="3600">
                <a:solidFill>
                  <a:schemeClr val="accent1"/>
                </a:solidFill>
              </a:rPr>
              <a:t>statement</a:t>
            </a:r>
            <a:r>
              <a:rPr lang="en-US" altLang="en-US" sz="3600"/>
              <a:t> does not hold!</a:t>
            </a:r>
            <a:endParaRPr lang="en-CA" altLang="en-US" sz="3600"/>
          </a:p>
        </p:txBody>
      </p:sp>
      <p:grpSp>
        <p:nvGrpSpPr>
          <p:cNvPr id="335883" name="Group 13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35884" name="Rectangle 14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35885" name="Rectangle 15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6898" name="Picture 2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6899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336900" name="Picture 4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6901" name="Oval 5"/>
          <p:cNvSpPr>
            <a:spLocks noChangeArrowheads="1"/>
          </p:cNvSpPr>
          <p:nvPr/>
        </p:nvSpPr>
        <p:spPr bwMode="auto">
          <a:xfrm>
            <a:off x="5410200" y="4114800"/>
            <a:ext cx="15240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36902" name="Text Box 6"/>
          <p:cNvSpPr txBox="1">
            <a:spLocks noChangeArrowheads="1"/>
          </p:cNvSpPr>
          <p:nvPr/>
        </p:nvSpPr>
        <p:spPr bwMode="auto">
          <a:xfrm>
            <a:off x="3962400" y="5135563"/>
            <a:ext cx="22050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not included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336903" name="Freeform 7"/>
          <p:cNvSpPr>
            <a:spLocks/>
          </p:cNvSpPr>
          <p:nvPr/>
        </p:nvSpPr>
        <p:spPr bwMode="auto">
          <a:xfrm>
            <a:off x="2514600" y="4876800"/>
            <a:ext cx="4648200" cy="1066800"/>
          </a:xfrm>
          <a:custGeom>
            <a:avLst/>
            <a:gdLst>
              <a:gd name="T0" fmla="*/ 0 w 2928"/>
              <a:gd name="T1" fmla="*/ 0 h 672"/>
              <a:gd name="T2" fmla="*/ 725805000 w 2928"/>
              <a:gd name="T3" fmla="*/ 604837500 h 672"/>
              <a:gd name="T4" fmla="*/ 1935480000 w 2928"/>
              <a:gd name="T5" fmla="*/ 1088707500 h 672"/>
              <a:gd name="T6" fmla="*/ 2147483647 w 2928"/>
              <a:gd name="T7" fmla="*/ 1451610000 h 672"/>
              <a:gd name="T8" fmla="*/ 2147483647 w 2928"/>
              <a:gd name="T9" fmla="*/ 1693545000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28"/>
              <a:gd name="T16" fmla="*/ 0 h 672"/>
              <a:gd name="T17" fmla="*/ 2928 w 292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28" h="672">
                <a:moveTo>
                  <a:pt x="0" y="0"/>
                </a:moveTo>
                <a:cubicBezTo>
                  <a:pt x="80" y="84"/>
                  <a:pt x="160" y="168"/>
                  <a:pt x="288" y="240"/>
                </a:cubicBezTo>
                <a:cubicBezTo>
                  <a:pt x="416" y="312"/>
                  <a:pt x="544" y="376"/>
                  <a:pt x="768" y="432"/>
                </a:cubicBezTo>
                <a:cubicBezTo>
                  <a:pt x="992" y="488"/>
                  <a:pt x="1272" y="536"/>
                  <a:pt x="1632" y="576"/>
                </a:cubicBezTo>
                <a:cubicBezTo>
                  <a:pt x="1992" y="616"/>
                  <a:pt x="2460" y="644"/>
                  <a:pt x="2928" y="672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</a:t>
            </a:r>
            <a:r>
              <a:rPr lang="en-US" altLang="en-US" sz="3600" smtClean="0">
                <a:solidFill>
                  <a:schemeClr val="hlink"/>
                </a:solidFill>
              </a:rPr>
              <a:t>almost</a:t>
            </a:r>
            <a:r>
              <a:rPr lang="en-US" altLang="en-US" sz="3600" smtClean="0"/>
              <a:t> Harmonic Sum?</a:t>
            </a:r>
          </a:p>
        </p:txBody>
      </p:sp>
      <p:sp>
        <p:nvSpPr>
          <p:cNvPr id="337923" name="Text Box 4"/>
          <p:cNvSpPr txBox="1">
            <a:spLocks noChangeArrowheads="1"/>
          </p:cNvSpPr>
          <p:nvPr/>
        </p:nvSpPr>
        <p:spPr bwMode="auto">
          <a:xfrm>
            <a:off x="3627438" y="2971800"/>
            <a:ext cx="20415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337924" name="Text Box 5"/>
          <p:cNvSpPr txBox="1">
            <a:spLocks noChangeArrowheads="1"/>
          </p:cNvSpPr>
          <p:nvPr/>
        </p:nvSpPr>
        <p:spPr bwMode="auto">
          <a:xfrm>
            <a:off x="5394325" y="3851275"/>
            <a:ext cx="30702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Shrinks slightly slower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than harmonic.</a:t>
            </a:r>
            <a:endParaRPr lang="en-CA" altLang="en-US" sz="2400"/>
          </a:p>
        </p:txBody>
      </p:sp>
      <p:grpSp>
        <p:nvGrpSpPr>
          <p:cNvPr id="337925" name="Group 6"/>
          <p:cNvGrpSpPr>
            <a:grpSpLocks/>
          </p:cNvGrpSpPr>
          <p:nvPr/>
        </p:nvGrpSpPr>
        <p:grpSpPr bwMode="auto">
          <a:xfrm>
            <a:off x="5867400" y="2667000"/>
            <a:ext cx="401638" cy="1143000"/>
            <a:chOff x="5760" y="720"/>
            <a:chExt cx="1021" cy="2477"/>
          </a:xfrm>
        </p:grpSpPr>
        <p:grpSp>
          <p:nvGrpSpPr>
            <p:cNvPr id="337929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37933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34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35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36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37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38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30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37931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32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337926" name="Group 18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37927" name="Rectangle 19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37928" name="Rectangle 20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Time Complexity of Algorithm</a:t>
            </a:r>
            <a:endParaRPr lang="en-CA" altLang="en-US" smtClean="0"/>
          </a:p>
        </p:txBody>
      </p:sp>
      <p:sp>
        <p:nvSpPr>
          <p:cNvPr id="7383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3352800"/>
            <a:ext cx="7772400" cy="4114800"/>
          </a:xfrm>
        </p:spPr>
        <p:txBody>
          <a:bodyPr/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 </a:t>
            </a:r>
            <a:r>
              <a:rPr lang="en-US" altLang="en-US" smtClean="0"/>
              <a:t>Prove that for </a:t>
            </a:r>
            <a:r>
              <a:rPr lang="en-US" altLang="en-US" smtClean="0">
                <a:solidFill>
                  <a:schemeClr val="hlink"/>
                </a:solidFill>
              </a:rPr>
              <a:t>every</a:t>
            </a:r>
            <a:r>
              <a:rPr lang="en-US" altLang="en-US" smtClean="0"/>
              <a:t> input of size n, the algorithm takes </a:t>
            </a:r>
            <a:r>
              <a:rPr lang="en-US" altLang="en-US" smtClean="0">
                <a:solidFill>
                  <a:schemeClr val="hlink"/>
                </a:solidFill>
              </a:rPr>
              <a:t>no more</a:t>
            </a:r>
            <a:r>
              <a:rPr lang="en-US" altLang="en-US" smtClean="0"/>
              <a:t> than 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cn</a:t>
            </a:r>
            <a:r>
              <a:rPr lang="en-US" altLang="en-US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 smtClean="0"/>
              <a:t>time.</a:t>
            </a:r>
            <a:endParaRPr lang="en-CA" altLang="en-US" smtClean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Ω(n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 smtClean="0"/>
              <a:t> Find </a:t>
            </a:r>
            <a:r>
              <a:rPr lang="en-US" altLang="en-US" smtClean="0">
                <a:solidFill>
                  <a:schemeClr val="hlink"/>
                </a:solidFill>
              </a:rPr>
              <a:t>one</a:t>
            </a:r>
            <a:r>
              <a:rPr lang="en-US" altLang="en-US" smtClean="0"/>
              <a:t> input of size n, for which the algorithm takes </a:t>
            </a:r>
            <a:r>
              <a:rPr lang="en-US" altLang="en-US" smtClean="0">
                <a:solidFill>
                  <a:schemeClr val="hlink"/>
                </a:solidFill>
              </a:rPr>
              <a:t>at least</a:t>
            </a:r>
            <a:r>
              <a:rPr lang="en-US" altLang="en-US" smtClean="0"/>
              <a:t> this much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θ 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 smtClean="0"/>
              <a:t> Do both.</a:t>
            </a:r>
            <a:endParaRPr lang="en-CA" altLang="en-US" smtClean="0"/>
          </a:p>
        </p:txBody>
      </p:sp>
      <p:sp>
        <p:nvSpPr>
          <p:cNvPr id="34820" name="Rectangle 4"/>
          <p:cNvSpPr>
            <a:spLocks noChangeArrowheads="1"/>
          </p:cNvSpPr>
          <p:nvPr/>
        </p:nvSpPr>
        <p:spPr bwMode="auto">
          <a:xfrm>
            <a:off x="1295400" y="1752600"/>
            <a:ext cx="6550025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/>
              <a:t>The time complexity of an algorithm is</a:t>
            </a:r>
            <a:br>
              <a:rPr lang="en-US" altLang="en-US"/>
            </a:br>
            <a:r>
              <a:rPr lang="en-US" altLang="en-US">
                <a:cs typeface="Times New Roman" pitchFamily="18" charset="0"/>
              </a:rPr>
              <a:t>the largest time required on  any input </a:t>
            </a:r>
            <a:br>
              <a:rPr lang="en-US" altLang="en-US">
                <a:cs typeface="Times New Roman" pitchFamily="18" charset="0"/>
              </a:rPr>
            </a:br>
            <a:r>
              <a:rPr lang="en-US" altLang="en-US">
                <a:cs typeface="Times New Roman" pitchFamily="18" charset="0"/>
              </a:rPr>
              <a:t>of size 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8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8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83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83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8307" grpId="0" build="p" autoUpdateAnimBg="0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</a:t>
            </a:r>
            <a:r>
              <a:rPr lang="en-US" altLang="en-US" sz="3600" smtClean="0">
                <a:solidFill>
                  <a:schemeClr val="hlink"/>
                </a:solidFill>
              </a:rPr>
              <a:t>almost</a:t>
            </a:r>
            <a:r>
              <a:rPr lang="en-US" altLang="en-US" sz="3600" smtClean="0"/>
              <a:t> Harmonic Sum?</a:t>
            </a:r>
          </a:p>
        </p:txBody>
      </p:sp>
      <p:sp>
        <p:nvSpPr>
          <p:cNvPr id="338947" name="Text Box 4"/>
          <p:cNvSpPr txBox="1">
            <a:spLocks noChangeArrowheads="1"/>
          </p:cNvSpPr>
          <p:nvPr/>
        </p:nvSpPr>
        <p:spPr bwMode="auto">
          <a:xfrm>
            <a:off x="3627438" y="2971800"/>
            <a:ext cx="20415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338948" name="Text Box 5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38949" name="Text Box 6"/>
          <p:cNvSpPr txBox="1">
            <a:spLocks noChangeArrowheads="1"/>
          </p:cNvSpPr>
          <p:nvPr/>
        </p:nvSpPr>
        <p:spPr bwMode="auto">
          <a:xfrm>
            <a:off x="6705600" y="4905375"/>
            <a:ext cx="209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= θ(n · f(n))</a:t>
            </a:r>
          </a:p>
        </p:txBody>
      </p:sp>
      <p:sp>
        <p:nvSpPr>
          <p:cNvPr id="338950" name="Text Box 7"/>
          <p:cNvSpPr txBox="1">
            <a:spLocks noChangeArrowheads="1"/>
          </p:cNvSpPr>
          <p:nvPr/>
        </p:nvSpPr>
        <p:spPr bwMode="auto">
          <a:xfrm>
            <a:off x="1738313" y="4124325"/>
            <a:ext cx="2803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endParaRPr lang="en-CA" altLang="en-US">
              <a:solidFill>
                <a:schemeClr val="accent2"/>
              </a:solidFill>
            </a:endParaRPr>
          </a:p>
        </p:txBody>
      </p:sp>
      <p:grpSp>
        <p:nvGrpSpPr>
          <p:cNvPr id="338951" name="Group 8"/>
          <p:cNvGrpSpPr>
            <a:grpSpLocks/>
          </p:cNvGrpSpPr>
          <p:nvPr/>
        </p:nvGrpSpPr>
        <p:grpSpPr bwMode="auto">
          <a:xfrm>
            <a:off x="4856163" y="4495800"/>
            <a:ext cx="401637" cy="1143000"/>
            <a:chOff x="5760" y="720"/>
            <a:chExt cx="1021" cy="2477"/>
          </a:xfrm>
        </p:grpSpPr>
        <p:grpSp>
          <p:nvGrpSpPr>
            <p:cNvPr id="338956" name="Group 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38960" name="Freeform 1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1" name="Freeform 1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2" name="Freeform 1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3" name="Freeform 1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4" name="Freeform 1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5" name="Freeform 1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8957" name="Group 1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38958" name="Freeform 1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9" name="Oval 1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38952" name="Text Box 19"/>
          <p:cNvSpPr txBox="1">
            <a:spLocks noChangeArrowheads="1"/>
          </p:cNvSpPr>
          <p:nvPr/>
        </p:nvSpPr>
        <p:spPr bwMode="auto">
          <a:xfrm>
            <a:off x="4565650" y="4083050"/>
            <a:ext cx="387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grpSp>
        <p:nvGrpSpPr>
          <p:cNvPr id="338953" name="Group 21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38954" name="Rectangle 22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38955" name="Rectangle 23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</a:t>
            </a:r>
            <a:r>
              <a:rPr lang="en-US" altLang="en-US" sz="3600" smtClean="0">
                <a:solidFill>
                  <a:schemeClr val="hlink"/>
                </a:solidFill>
              </a:rPr>
              <a:t>almost</a:t>
            </a:r>
            <a:r>
              <a:rPr lang="en-US" altLang="en-US" sz="3600" smtClean="0"/>
              <a:t> Harmonic Sum?</a:t>
            </a:r>
          </a:p>
        </p:txBody>
      </p:sp>
      <p:sp>
        <p:nvSpPr>
          <p:cNvPr id="339971" name="Text Box 4"/>
          <p:cNvSpPr txBox="1">
            <a:spLocks noChangeArrowheads="1"/>
          </p:cNvSpPr>
          <p:nvPr/>
        </p:nvSpPr>
        <p:spPr bwMode="auto">
          <a:xfrm>
            <a:off x="3627438" y="2971800"/>
            <a:ext cx="20415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339972" name="Text Box 5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39973" name="Text Box 6"/>
          <p:cNvSpPr txBox="1">
            <a:spLocks noChangeArrowheads="1"/>
          </p:cNvSpPr>
          <p:nvPr/>
        </p:nvSpPr>
        <p:spPr bwMode="auto">
          <a:xfrm>
            <a:off x="6705600" y="4905375"/>
            <a:ext cx="209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= θ(n · f(n))</a:t>
            </a:r>
          </a:p>
        </p:txBody>
      </p:sp>
      <p:sp>
        <p:nvSpPr>
          <p:cNvPr id="339974" name="Text Box 7"/>
          <p:cNvSpPr txBox="1">
            <a:spLocks noChangeArrowheads="1"/>
          </p:cNvSpPr>
          <p:nvPr/>
        </p:nvSpPr>
        <p:spPr bwMode="auto">
          <a:xfrm>
            <a:off x="1738313" y="4124325"/>
            <a:ext cx="2803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39975" name="Text Box 8"/>
          <p:cNvSpPr txBox="1">
            <a:spLocks noChangeArrowheads="1"/>
          </p:cNvSpPr>
          <p:nvPr/>
        </p:nvSpPr>
        <p:spPr bwMode="auto">
          <a:xfrm>
            <a:off x="4546600" y="4124325"/>
            <a:ext cx="1585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pic>
        <p:nvPicPr>
          <p:cNvPr id="339976" name="Picture 9" descr="q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5019675"/>
            <a:ext cx="5867400" cy="172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9977" name="Group 11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39978" name="Rectangle 12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39979" name="Rectangle 13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</a:t>
            </a:r>
            <a:r>
              <a:rPr lang="en-US" altLang="en-US" sz="3600" smtClean="0">
                <a:solidFill>
                  <a:schemeClr val="hlink"/>
                </a:solidFill>
              </a:rPr>
              <a:t>almost</a:t>
            </a:r>
            <a:r>
              <a:rPr lang="en-US" altLang="en-US" sz="3600" smtClean="0"/>
              <a:t> Harmonic Sum?</a:t>
            </a:r>
          </a:p>
        </p:txBody>
      </p:sp>
      <p:sp>
        <p:nvSpPr>
          <p:cNvPr id="340995" name="Text Box 4"/>
          <p:cNvSpPr txBox="1">
            <a:spLocks noChangeArrowheads="1"/>
          </p:cNvSpPr>
          <p:nvPr/>
        </p:nvSpPr>
        <p:spPr bwMode="auto">
          <a:xfrm>
            <a:off x="3627438" y="2971800"/>
            <a:ext cx="20415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340996" name="Text Box 5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40997" name="Text Box 6"/>
          <p:cNvSpPr txBox="1">
            <a:spLocks noChangeArrowheads="1"/>
          </p:cNvSpPr>
          <p:nvPr/>
        </p:nvSpPr>
        <p:spPr bwMode="auto">
          <a:xfrm>
            <a:off x="6705600" y="4905375"/>
            <a:ext cx="209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= θ(n · f(n))</a:t>
            </a:r>
          </a:p>
        </p:txBody>
      </p:sp>
      <p:sp>
        <p:nvSpPr>
          <p:cNvPr id="340998" name="Text Box 7"/>
          <p:cNvSpPr txBox="1">
            <a:spLocks noChangeArrowheads="1"/>
          </p:cNvSpPr>
          <p:nvPr/>
        </p:nvSpPr>
        <p:spPr bwMode="auto">
          <a:xfrm>
            <a:off x="1738313" y="4124325"/>
            <a:ext cx="2803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40999" name="Text Box 8"/>
          <p:cNvSpPr txBox="1">
            <a:spLocks noChangeArrowheads="1"/>
          </p:cNvSpPr>
          <p:nvPr/>
        </p:nvSpPr>
        <p:spPr bwMode="auto">
          <a:xfrm>
            <a:off x="4546600" y="4124325"/>
            <a:ext cx="1585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grpSp>
        <p:nvGrpSpPr>
          <p:cNvPr id="341000" name="Group 9"/>
          <p:cNvGrpSpPr>
            <a:grpSpLocks/>
          </p:cNvGrpSpPr>
          <p:nvPr/>
        </p:nvGrpSpPr>
        <p:grpSpPr bwMode="auto">
          <a:xfrm>
            <a:off x="6040438" y="4876800"/>
            <a:ext cx="360362" cy="1143000"/>
            <a:chOff x="3805" y="3072"/>
            <a:chExt cx="227" cy="720"/>
          </a:xfrm>
        </p:grpSpPr>
        <p:grpSp>
          <p:nvGrpSpPr>
            <p:cNvPr id="341005" name="Group 10"/>
            <p:cNvGrpSpPr>
              <a:grpSpLocks/>
            </p:cNvGrpSpPr>
            <p:nvPr/>
          </p:nvGrpSpPr>
          <p:grpSpPr bwMode="auto">
            <a:xfrm flipH="1">
              <a:off x="3805" y="3125"/>
              <a:ext cx="227" cy="667"/>
              <a:chOff x="5760" y="901"/>
              <a:chExt cx="916" cy="2296"/>
            </a:xfrm>
          </p:grpSpPr>
          <p:sp>
            <p:nvSpPr>
              <p:cNvPr id="341009" name="Freeform 1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0" name="Freeform 1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1" name="Freeform 1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2" name="Freeform 1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3" name="Freeform 1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4" name="Freeform 1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006" name="Group 17"/>
            <p:cNvGrpSpPr>
              <a:grpSpLocks/>
            </p:cNvGrpSpPr>
            <p:nvPr/>
          </p:nvGrpSpPr>
          <p:grpSpPr bwMode="auto">
            <a:xfrm>
              <a:off x="3980" y="3072"/>
              <a:ext cx="52" cy="77"/>
              <a:chOff x="6571" y="720"/>
              <a:chExt cx="210" cy="264"/>
            </a:xfrm>
          </p:grpSpPr>
          <p:sp>
            <p:nvSpPr>
              <p:cNvPr id="341007" name="Freeform 1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08" name="Oval 1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41001" name="Text Box 20"/>
          <p:cNvSpPr txBox="1">
            <a:spLocks noChangeArrowheads="1"/>
          </p:cNvSpPr>
          <p:nvPr/>
        </p:nvSpPr>
        <p:spPr bwMode="auto">
          <a:xfrm>
            <a:off x="6400800" y="4800600"/>
            <a:ext cx="387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grpSp>
        <p:nvGrpSpPr>
          <p:cNvPr id="341002" name="Group 22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41003" name="Rectangle 23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41004" name="Rectangle 24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</a:t>
            </a:r>
            <a:r>
              <a:rPr lang="en-US" altLang="en-US" sz="3600" smtClean="0">
                <a:solidFill>
                  <a:schemeClr val="hlink"/>
                </a:solidFill>
              </a:rPr>
              <a:t>almost</a:t>
            </a:r>
            <a:r>
              <a:rPr lang="en-US" altLang="en-US" sz="3600" smtClean="0"/>
              <a:t> Harmonic Sum?</a:t>
            </a:r>
          </a:p>
        </p:txBody>
      </p:sp>
      <p:sp>
        <p:nvSpPr>
          <p:cNvPr id="342019" name="Text Box 4"/>
          <p:cNvSpPr txBox="1">
            <a:spLocks noChangeArrowheads="1"/>
          </p:cNvSpPr>
          <p:nvPr/>
        </p:nvSpPr>
        <p:spPr bwMode="auto">
          <a:xfrm>
            <a:off x="3627438" y="2971800"/>
            <a:ext cx="20415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342020" name="Text Box 5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42021" name="Text Box 6"/>
          <p:cNvSpPr txBox="1">
            <a:spLocks noChangeArrowheads="1"/>
          </p:cNvSpPr>
          <p:nvPr/>
        </p:nvSpPr>
        <p:spPr bwMode="auto">
          <a:xfrm>
            <a:off x="6705600" y="4905375"/>
            <a:ext cx="209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= θ(n · f(n))</a:t>
            </a:r>
          </a:p>
        </p:txBody>
      </p:sp>
      <p:sp>
        <p:nvSpPr>
          <p:cNvPr id="342022" name="Text Box 7"/>
          <p:cNvSpPr txBox="1">
            <a:spLocks noChangeArrowheads="1"/>
          </p:cNvSpPr>
          <p:nvPr/>
        </p:nvSpPr>
        <p:spPr bwMode="auto">
          <a:xfrm>
            <a:off x="1738313" y="4124325"/>
            <a:ext cx="2803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42023" name="Text Box 8"/>
          <p:cNvSpPr txBox="1">
            <a:spLocks noChangeArrowheads="1"/>
          </p:cNvSpPr>
          <p:nvPr/>
        </p:nvSpPr>
        <p:spPr bwMode="auto">
          <a:xfrm>
            <a:off x="4546600" y="4124325"/>
            <a:ext cx="1585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42024" name="Text Box 9"/>
          <p:cNvSpPr txBox="1">
            <a:spLocks noChangeArrowheads="1"/>
          </p:cNvSpPr>
          <p:nvPr/>
        </p:nvSpPr>
        <p:spPr bwMode="auto">
          <a:xfrm>
            <a:off x="2787650" y="4906963"/>
            <a:ext cx="39941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= θ(n ·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grpSp>
        <p:nvGrpSpPr>
          <p:cNvPr id="342025" name="Group 11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42026" name="Rectangle 12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42027" name="Rectangle 13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524000"/>
            <a:ext cx="8382000" cy="4114800"/>
          </a:xfrm>
          <a:noFill/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Does the </a:t>
            </a:r>
            <a:r>
              <a:rPr lang="en-US" altLang="en-US" sz="3600" smtClean="0">
                <a:solidFill>
                  <a:schemeClr val="accent1"/>
                </a:solidFill>
              </a:rPr>
              <a:t>statement</a:t>
            </a:r>
            <a:r>
              <a:rPr lang="en-US" altLang="en-US" sz="3600" smtClean="0"/>
              <a:t> hold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/>
              <a:t>for the </a:t>
            </a:r>
            <a:r>
              <a:rPr lang="en-US" altLang="en-US" sz="3600" smtClean="0">
                <a:solidFill>
                  <a:schemeClr val="hlink"/>
                </a:solidFill>
              </a:rPr>
              <a:t>almost</a:t>
            </a:r>
            <a:r>
              <a:rPr lang="en-US" altLang="en-US" sz="3600" smtClean="0"/>
              <a:t> Harmonic Sum?</a:t>
            </a:r>
          </a:p>
        </p:txBody>
      </p:sp>
      <p:sp>
        <p:nvSpPr>
          <p:cNvPr id="343043" name="Text Box 4"/>
          <p:cNvSpPr txBox="1">
            <a:spLocks noChangeArrowheads="1"/>
          </p:cNvSpPr>
          <p:nvPr/>
        </p:nvSpPr>
        <p:spPr bwMode="auto">
          <a:xfrm>
            <a:off x="3627438" y="2971800"/>
            <a:ext cx="20415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343044" name="Text Box 5"/>
          <p:cNvSpPr txBox="1">
            <a:spLocks noChangeArrowheads="1"/>
          </p:cNvSpPr>
          <p:nvPr/>
        </p:nvSpPr>
        <p:spPr bwMode="auto">
          <a:xfrm>
            <a:off x="152400" y="4124325"/>
            <a:ext cx="1719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∑</a:t>
            </a:r>
            <a:r>
              <a:rPr lang="en-CA" altLang="en-US" baseline="-25000">
                <a:solidFill>
                  <a:schemeClr val="accent1"/>
                </a:solidFill>
              </a:rPr>
              <a:t>i=1..n</a:t>
            </a:r>
            <a:r>
              <a:rPr lang="en-CA" altLang="en-US">
                <a:solidFill>
                  <a:schemeClr val="accent1"/>
                </a:solidFill>
              </a:rPr>
              <a:t> f(i)</a:t>
            </a:r>
          </a:p>
        </p:txBody>
      </p:sp>
      <p:sp>
        <p:nvSpPr>
          <p:cNvPr id="343045" name="Text Box 6"/>
          <p:cNvSpPr txBox="1">
            <a:spLocks noChangeArrowheads="1"/>
          </p:cNvSpPr>
          <p:nvPr/>
        </p:nvSpPr>
        <p:spPr bwMode="auto">
          <a:xfrm>
            <a:off x="6705600" y="4905375"/>
            <a:ext cx="2095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= θ(n · f(n))</a:t>
            </a:r>
          </a:p>
        </p:txBody>
      </p:sp>
      <p:sp>
        <p:nvSpPr>
          <p:cNvPr id="343046" name="Text Box 7"/>
          <p:cNvSpPr txBox="1">
            <a:spLocks noChangeArrowheads="1"/>
          </p:cNvSpPr>
          <p:nvPr/>
        </p:nvSpPr>
        <p:spPr bwMode="auto">
          <a:xfrm>
            <a:off x="1738313" y="4124325"/>
            <a:ext cx="2803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43047" name="Text Box 8"/>
          <p:cNvSpPr txBox="1">
            <a:spLocks noChangeArrowheads="1"/>
          </p:cNvSpPr>
          <p:nvPr/>
        </p:nvSpPr>
        <p:spPr bwMode="auto">
          <a:xfrm>
            <a:off x="4546600" y="4124325"/>
            <a:ext cx="1585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43048" name="Text Box 9"/>
          <p:cNvSpPr txBox="1">
            <a:spLocks noChangeArrowheads="1"/>
          </p:cNvSpPr>
          <p:nvPr/>
        </p:nvSpPr>
        <p:spPr bwMode="auto">
          <a:xfrm>
            <a:off x="2787650" y="4906963"/>
            <a:ext cx="39941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= θ(n ·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43049" name="Text Box 10"/>
          <p:cNvSpPr txBox="1">
            <a:spLocks noChangeArrowheads="1"/>
          </p:cNvSpPr>
          <p:nvPr/>
        </p:nvSpPr>
        <p:spPr bwMode="auto">
          <a:xfrm>
            <a:off x="4479925" y="4514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cs typeface="Times New Roman" pitchFamily="18" charset="0"/>
              </a:rPr>
              <a:t>=</a:t>
            </a:r>
            <a:endParaRPr lang="en-CA" altLang="en-US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343050" name="Text Box 11"/>
          <p:cNvSpPr txBox="1">
            <a:spLocks noChangeArrowheads="1"/>
          </p:cNvSpPr>
          <p:nvPr/>
        </p:nvSpPr>
        <p:spPr bwMode="auto">
          <a:xfrm>
            <a:off x="2286000" y="5759450"/>
            <a:ext cx="4794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The </a:t>
            </a:r>
            <a:r>
              <a:rPr lang="en-US" altLang="en-US" sz="3600">
                <a:solidFill>
                  <a:schemeClr val="accent1"/>
                </a:solidFill>
              </a:rPr>
              <a:t>statement</a:t>
            </a:r>
            <a:r>
              <a:rPr lang="en-US" altLang="en-US" sz="3600"/>
              <a:t> does hold!</a:t>
            </a:r>
            <a:endParaRPr lang="en-CA" altLang="en-US" sz="3600"/>
          </a:p>
        </p:txBody>
      </p:sp>
      <p:grpSp>
        <p:nvGrpSpPr>
          <p:cNvPr id="343051" name="Group 13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43052" name="Rectangle 14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43053" name="Rectangle 15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Text Box 1027"/>
          <p:cNvSpPr txBox="1">
            <a:spLocks noChangeArrowheads="1"/>
          </p:cNvSpPr>
          <p:nvPr/>
        </p:nvSpPr>
        <p:spPr bwMode="auto">
          <a:xfrm>
            <a:off x="3054350" y="1766888"/>
            <a:ext cx="3052763" cy="1128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n ·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             = </a:t>
            </a:r>
            <a:r>
              <a:rPr lang="en-CA" altLang="en-US">
                <a:solidFill>
                  <a:schemeClr val="accent2"/>
                </a:solidFill>
              </a:rPr>
              <a:t> n ·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f(n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44067" name="Text Box 1028"/>
          <p:cNvSpPr txBox="1">
            <a:spLocks noChangeArrowheads="1"/>
          </p:cNvSpPr>
          <p:nvPr/>
        </p:nvSpPr>
        <p:spPr bwMode="auto">
          <a:xfrm>
            <a:off x="152400" y="1873250"/>
            <a:ext cx="4130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Middle </a:t>
            </a:r>
            <a:r>
              <a:rPr lang="en-CA" altLang="en-US"/>
              <a:t>Extreme:</a:t>
            </a:r>
          </a:p>
        </p:txBody>
      </p:sp>
      <p:sp>
        <p:nvSpPr>
          <p:cNvPr id="344068" name="Text Box 1029"/>
          <p:cNvSpPr txBox="1">
            <a:spLocks noChangeArrowheads="1"/>
          </p:cNvSpPr>
          <p:nvPr/>
        </p:nvSpPr>
        <p:spPr bwMode="auto">
          <a:xfrm>
            <a:off x="152400" y="5454650"/>
            <a:ext cx="4130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Lower </a:t>
            </a:r>
            <a:r>
              <a:rPr lang="en-CA" altLang="en-US"/>
              <a:t>Extreme:</a:t>
            </a:r>
            <a:r>
              <a:rPr lang="en-US" altLang="en-US"/>
              <a:t>  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344069" name="Text Box 1030"/>
          <p:cNvSpPr txBox="1">
            <a:spLocks noChangeArrowheads="1"/>
          </p:cNvSpPr>
          <p:nvPr/>
        </p:nvSpPr>
        <p:spPr bwMode="auto">
          <a:xfrm>
            <a:off x="3048000" y="5410200"/>
            <a:ext cx="42291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                     </a:t>
            </a:r>
            <a:r>
              <a:rPr lang="en-CA" altLang="en-US">
                <a:solidFill>
                  <a:schemeClr val="accent2"/>
                </a:solidFill>
              </a:rPr>
              <a:t>= θ(n · f(n))</a:t>
            </a:r>
          </a:p>
        </p:txBody>
      </p:sp>
      <p:sp>
        <p:nvSpPr>
          <p:cNvPr id="344070" name="Text Box 1031"/>
          <p:cNvSpPr txBox="1">
            <a:spLocks noChangeArrowheads="1"/>
          </p:cNvSpPr>
          <p:nvPr/>
        </p:nvSpPr>
        <p:spPr bwMode="auto">
          <a:xfrm>
            <a:off x="212725" y="3397250"/>
            <a:ext cx="24193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All functions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 between.</a:t>
            </a:r>
            <a:endParaRPr lang="en-CA" altLang="en-US"/>
          </a:p>
        </p:txBody>
      </p:sp>
      <p:pic>
        <p:nvPicPr>
          <p:cNvPr id="344071" name="Picture 1032" descr="n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7475" y="3117850"/>
            <a:ext cx="6334125" cy="191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4072" name="Group 1033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44073" name="Rectangle 1034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44074" name="Rectangle 1035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Text Box 3"/>
          <p:cNvSpPr txBox="1">
            <a:spLocks noChangeArrowheads="1"/>
          </p:cNvSpPr>
          <p:nvPr/>
        </p:nvSpPr>
        <p:spPr bwMode="auto">
          <a:xfrm>
            <a:off x="3054350" y="3443288"/>
            <a:ext cx="3052763" cy="1128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n ·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1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             = </a:t>
            </a:r>
            <a:r>
              <a:rPr lang="en-CA" altLang="en-US">
                <a:solidFill>
                  <a:schemeClr val="accent2"/>
                </a:solidFill>
              </a:rPr>
              <a:t> n ·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f(n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45091" name="Text Box 4"/>
          <p:cNvSpPr txBox="1">
            <a:spLocks noChangeArrowheads="1"/>
          </p:cNvSpPr>
          <p:nvPr/>
        </p:nvSpPr>
        <p:spPr bwMode="auto">
          <a:xfrm>
            <a:off x="152400" y="3549650"/>
            <a:ext cx="4130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Middle </a:t>
            </a:r>
            <a:r>
              <a:rPr lang="en-CA" altLang="en-US"/>
              <a:t>Extreme:</a:t>
            </a:r>
          </a:p>
        </p:txBody>
      </p:sp>
      <p:sp>
        <p:nvSpPr>
          <p:cNvPr id="345092" name="Text Box 5"/>
          <p:cNvSpPr txBox="1">
            <a:spLocks noChangeArrowheads="1"/>
          </p:cNvSpPr>
          <p:nvPr/>
        </p:nvSpPr>
        <p:spPr bwMode="auto">
          <a:xfrm>
            <a:off x="152400" y="5454650"/>
            <a:ext cx="4130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Lower </a:t>
            </a:r>
            <a:r>
              <a:rPr lang="en-CA" altLang="en-US"/>
              <a:t>Extreme:</a:t>
            </a:r>
            <a:r>
              <a:rPr lang="en-US" altLang="en-US"/>
              <a:t>  </a:t>
            </a:r>
            <a:endParaRPr lang="en-CA" altLang="en-US">
              <a:solidFill>
                <a:schemeClr val="hlink"/>
              </a:solidFill>
            </a:endParaRPr>
          </a:p>
        </p:txBody>
      </p:sp>
      <p:sp>
        <p:nvSpPr>
          <p:cNvPr id="345093" name="Text Box 6"/>
          <p:cNvSpPr txBox="1">
            <a:spLocks noChangeArrowheads="1"/>
          </p:cNvSpPr>
          <p:nvPr/>
        </p:nvSpPr>
        <p:spPr bwMode="auto">
          <a:xfrm>
            <a:off x="3048000" y="5410200"/>
            <a:ext cx="42291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US" altLang="en-US" sz="2800" baseline="30000">
                <a:solidFill>
                  <a:schemeClr val="accent2"/>
                </a:solidFill>
              </a:rPr>
              <a:t>0.9999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= </a:t>
            </a: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  <a:r>
              <a:rPr lang="en-CA" altLang="en-US">
                <a:solidFill>
                  <a:schemeClr val="accent2"/>
                </a:solidFill>
              </a:rPr>
              <a:t>)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                     </a:t>
            </a:r>
            <a:r>
              <a:rPr lang="en-CA" altLang="en-US">
                <a:solidFill>
                  <a:schemeClr val="accent2"/>
                </a:solidFill>
              </a:rPr>
              <a:t>= θ(n · f(n))</a:t>
            </a:r>
          </a:p>
        </p:txBody>
      </p:sp>
      <p:sp>
        <p:nvSpPr>
          <p:cNvPr id="345094" name="Text Box 7"/>
          <p:cNvSpPr txBox="1">
            <a:spLocks noChangeArrowheads="1"/>
          </p:cNvSpPr>
          <p:nvPr/>
        </p:nvSpPr>
        <p:spPr bwMode="auto">
          <a:xfrm>
            <a:off x="212725" y="1881188"/>
            <a:ext cx="41306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Upper Extreme:</a:t>
            </a:r>
          </a:p>
        </p:txBody>
      </p:sp>
      <p:sp>
        <p:nvSpPr>
          <p:cNvPr id="345095" name="Text Box 8"/>
          <p:cNvSpPr txBox="1">
            <a:spLocks noChangeArrowheads="1"/>
          </p:cNvSpPr>
          <p:nvPr/>
        </p:nvSpPr>
        <p:spPr bwMode="auto">
          <a:xfrm>
            <a:off x="3106738" y="1816100"/>
            <a:ext cx="451326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∑</a:t>
            </a:r>
            <a:r>
              <a:rPr lang="en-CA" altLang="en-US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1000</a:t>
            </a:r>
            <a:r>
              <a:rPr lang="en-US" altLang="en-US">
                <a:solidFill>
                  <a:schemeClr val="accent2"/>
                </a:solidFill>
              </a:rPr>
              <a:t> = 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  <a:latin typeface="Arial" charset="0"/>
              </a:rPr>
              <a:t>1001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1001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                   = </a:t>
            </a:r>
            <a:r>
              <a:rPr lang="en-US" altLang="en-US" baseline="30000">
                <a:solidFill>
                  <a:schemeClr val="accent2"/>
                </a:solidFill>
                <a:latin typeface="Arial" charset="0"/>
              </a:rPr>
              <a:t>1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  <a:latin typeface="Arial" charset="0"/>
              </a:rPr>
              <a:t>1001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n ·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>
                <a:solidFill>
                  <a:schemeClr val="accent2"/>
                </a:solidFill>
              </a:rPr>
              <a:t>f(n)</a:t>
            </a:r>
          </a:p>
        </p:txBody>
      </p:sp>
      <p:grpSp>
        <p:nvGrpSpPr>
          <p:cNvPr id="345096" name="Group 10"/>
          <p:cNvGrpSpPr>
            <a:grpSpLocks/>
          </p:cNvGrpSpPr>
          <p:nvPr/>
        </p:nvGrpSpPr>
        <p:grpSpPr bwMode="auto">
          <a:xfrm>
            <a:off x="1708150" y="0"/>
            <a:ext cx="5911850" cy="1111250"/>
            <a:chOff x="1076" y="-96"/>
            <a:chExt cx="3724" cy="700"/>
          </a:xfrm>
        </p:grpSpPr>
        <p:sp>
          <p:nvSpPr>
            <p:cNvPr id="345097" name="Rectangle 11"/>
            <p:cNvSpPr>
              <a:spLocks noChangeArrowheads="1"/>
            </p:cNvSpPr>
            <p:nvPr/>
          </p:nvSpPr>
          <p:spPr bwMode="auto">
            <a:xfrm>
              <a:off x="1076" y="239"/>
              <a:ext cx="372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f(i) =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θ(1)-1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θ(n·f(n))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45098" name="Rectangle 12"/>
            <p:cNvSpPr>
              <a:spLocks noChangeArrowheads="1"/>
            </p:cNvSpPr>
            <p:nvPr/>
          </p:nvSpPr>
          <p:spPr bwMode="auto">
            <a:xfrm>
              <a:off x="1624" y="-96"/>
              <a:ext cx="24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Arithmetic Like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Arithmetic Like </a:t>
            </a:r>
            <a:endParaRPr lang="en-US" altLang="en-US" smtClean="0"/>
          </a:p>
        </p:txBody>
      </p:sp>
      <p:sp>
        <p:nvSpPr>
          <p:cNvPr id="3461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447800"/>
            <a:ext cx="7848600" cy="48768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If </a:t>
            </a:r>
            <a:r>
              <a:rPr lang="en-CA" altLang="en-US" sz="2800" smtClean="0">
                <a:solidFill>
                  <a:schemeClr val="accent2"/>
                </a:solidFill>
              </a:rPr>
              <a:t>f(n) = c b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an</a:t>
            </a:r>
            <a:r>
              <a:rPr lang="en-CA" altLang="en-US" sz="2800" smtClean="0">
                <a:solidFill>
                  <a:schemeClr val="accent2"/>
                </a:solidFill>
              </a:rPr>
              <a:t> 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d</a:t>
            </a:r>
            <a:r>
              <a:rPr lang="en-CA" altLang="en-US" sz="2800" smtClean="0">
                <a:solidFill>
                  <a:schemeClr val="accent2"/>
                </a:solidFill>
              </a:rPr>
              <a:t> log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e</a:t>
            </a:r>
            <a:r>
              <a:rPr lang="en-CA" altLang="en-US" sz="2800" smtClean="0">
                <a:solidFill>
                  <a:schemeClr val="accent2"/>
                </a:solidFill>
              </a:rPr>
              <a:t> (n)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c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a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b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d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e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f(n) = Ω,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accent1"/>
                </a:solidFill>
              </a:rPr>
              <a:t>θ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then ∑</a:t>
            </a:r>
            <a:r>
              <a:rPr lang="en-CA" altLang="en-US" sz="28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800" smtClean="0">
                <a:solidFill>
                  <a:schemeClr val="accent1"/>
                </a:solidFill>
              </a:rPr>
              <a:t> f(i) = θ(n ·</a:t>
            </a:r>
            <a:r>
              <a:rPr lang="en-CA" altLang="en-US" sz="2400" smtClean="0">
                <a:solidFill>
                  <a:schemeClr val="accent1"/>
                </a:solidFill>
              </a:rPr>
              <a:t> </a:t>
            </a:r>
            <a:r>
              <a:rPr lang="en-CA" altLang="en-US" sz="2800" smtClean="0">
                <a:solidFill>
                  <a:schemeClr val="accent1"/>
                </a:solidFill>
              </a:rPr>
              <a:t>f(n)).</a:t>
            </a:r>
            <a:endParaRPr lang="en-US" altLang="en-US" sz="2800" smtClean="0">
              <a:solidFill>
                <a:schemeClr val="accent1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endParaRPr lang="en-US" altLang="en-US" sz="2800" smtClean="0">
              <a:solidFill>
                <a:schemeClr val="accent1"/>
              </a:solidFill>
            </a:endParaRPr>
          </a:p>
          <a:p>
            <a:pPr algn="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400" smtClean="0">
                <a:solidFill>
                  <a:schemeClr val="accent1"/>
                </a:solidFill>
              </a:rPr>
              <a:t/>
            </a:r>
            <a:br>
              <a:rPr lang="en-CA" altLang="en-US" sz="24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/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endParaRPr lang="en-US" altLang="en-US" sz="2800" smtClean="0">
              <a:solidFill>
                <a:schemeClr val="accent1"/>
              </a:solidFill>
            </a:endParaRPr>
          </a:p>
        </p:txBody>
      </p:sp>
      <p:sp useBgFill="1">
        <p:nvSpPr>
          <p:cNvPr id="503812" name="Rectangle 4"/>
          <p:cNvSpPr>
            <a:spLocks noChangeArrowheads="1"/>
          </p:cNvSpPr>
          <p:nvPr/>
        </p:nvSpPr>
        <p:spPr bwMode="auto">
          <a:xfrm>
            <a:off x="4495800" y="4205288"/>
            <a:ext cx="1098550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n</a:t>
            </a:r>
            <a:r>
              <a:rPr lang="en-CA" altLang="en-US" sz="2800" baseline="30000">
                <a:solidFill>
                  <a:schemeClr val="accent1"/>
                </a:solidFill>
              </a:rPr>
              <a:t>-1+θ(1)</a:t>
            </a:r>
            <a:endParaRPr lang="en-US" altLang="en-US" sz="2800" baseline="30000">
              <a:solidFill>
                <a:schemeClr val="accent1"/>
              </a:solidFill>
            </a:endParaRPr>
          </a:p>
        </p:txBody>
      </p:sp>
      <p:sp useBgFill="1">
        <p:nvSpPr>
          <p:cNvPr id="503813" name="Rectangle 5"/>
          <p:cNvSpPr>
            <a:spLocks noChangeArrowheads="1"/>
          </p:cNvSpPr>
          <p:nvPr/>
        </p:nvSpPr>
        <p:spPr bwMode="auto">
          <a:xfrm>
            <a:off x="4419600" y="1954213"/>
            <a:ext cx="650875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&gt; 0</a:t>
            </a:r>
            <a:endParaRPr lang="en-US" altLang="en-US" sz="2800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03814" name="Rectangle 6"/>
          <p:cNvSpPr>
            <a:spLocks noChangeArrowheads="1"/>
          </p:cNvSpPr>
          <p:nvPr/>
        </p:nvSpPr>
        <p:spPr bwMode="auto">
          <a:xfrm>
            <a:off x="4419600" y="2411413"/>
            <a:ext cx="646113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=</a:t>
            </a:r>
            <a:r>
              <a:rPr lang="en-CA" altLang="en-US" sz="2800">
                <a:solidFill>
                  <a:schemeClr val="accent2"/>
                </a:solidFill>
              </a:rPr>
              <a:t> 0</a:t>
            </a:r>
            <a:endParaRPr lang="en-US" altLang="en-US" sz="2800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03815" name="Rectangle 7"/>
          <p:cNvSpPr>
            <a:spLocks noChangeArrowheads="1"/>
          </p:cNvSpPr>
          <p:nvPr/>
        </p:nvSpPr>
        <p:spPr bwMode="auto">
          <a:xfrm>
            <a:off x="3654425" y="2898775"/>
            <a:ext cx="1298575" cy="519113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or</a:t>
            </a:r>
            <a:r>
              <a:rPr lang="en-CA" altLang="en-US" sz="2800">
                <a:solidFill>
                  <a:schemeClr val="accent2"/>
                </a:solidFill>
              </a:rPr>
              <a:t> b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 =</a:t>
            </a:r>
            <a:r>
              <a:rPr lang="en-CA" altLang="en-US" sz="2800">
                <a:solidFill>
                  <a:schemeClr val="accent2"/>
                </a:solidFill>
              </a:rPr>
              <a:t> 1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 useBgFill="1">
        <p:nvSpPr>
          <p:cNvPr id="503816" name="Rectangle 8"/>
          <p:cNvSpPr>
            <a:spLocks noChangeArrowheads="1"/>
          </p:cNvSpPr>
          <p:nvPr/>
        </p:nvSpPr>
        <p:spPr bwMode="auto">
          <a:xfrm>
            <a:off x="4356100" y="3354388"/>
            <a:ext cx="769938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&gt; -1</a:t>
            </a:r>
          </a:p>
        </p:txBody>
      </p:sp>
      <p:sp useBgFill="1">
        <p:nvSpPr>
          <p:cNvPr id="503817" name="Rectangle 9"/>
          <p:cNvSpPr>
            <a:spLocks noChangeArrowheads="1"/>
          </p:cNvSpPr>
          <p:nvPr/>
        </p:nvSpPr>
        <p:spPr bwMode="auto">
          <a:xfrm>
            <a:off x="4748213" y="3763963"/>
            <a:ext cx="1138237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(-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,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)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>
        <p:nvSpPr>
          <p:cNvPr id="346122" name="Rectangle 10"/>
          <p:cNvSpPr>
            <a:spLocks noChangeArrowheads="1"/>
          </p:cNvSpPr>
          <p:nvPr/>
        </p:nvSpPr>
        <p:spPr bwMode="auto">
          <a:xfrm>
            <a:off x="3236913" y="6262688"/>
            <a:ext cx="56784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(For +, -, </a:t>
            </a:r>
            <a:r>
              <a:rPr lang="en-US" altLang="en-US" sz="2800">
                <a:latin typeface="Symbol" pitchFamily="18" charset="2"/>
              </a:rPr>
              <a:t>×</a:t>
            </a:r>
            <a:r>
              <a:rPr lang="en-US" altLang="en-US" sz="2800"/>
              <a:t>, </a:t>
            </a:r>
            <a:r>
              <a:rPr lang="en-US" altLang="en-US" sz="2800">
                <a:latin typeface="WP MathA" pitchFamily="2" charset="2"/>
                <a:sym typeface="Symbol" pitchFamily="18" charset="2"/>
              </a:rPr>
              <a:t></a:t>
            </a:r>
            <a:r>
              <a:rPr lang="en-US" altLang="en-US" sz="2800"/>
              <a:t> , exp, log  functions f(n))</a:t>
            </a:r>
          </a:p>
        </p:txBody>
      </p:sp>
      <p:grpSp>
        <p:nvGrpSpPr>
          <p:cNvPr id="346123" name="Group 12"/>
          <p:cNvGrpSpPr>
            <a:grpSpLocks/>
          </p:cNvGrpSpPr>
          <p:nvPr/>
        </p:nvGrpSpPr>
        <p:grpSpPr bwMode="auto">
          <a:xfrm>
            <a:off x="1981200" y="2209800"/>
            <a:ext cx="360363" cy="1143000"/>
            <a:chOff x="3805" y="3072"/>
            <a:chExt cx="227" cy="720"/>
          </a:xfrm>
        </p:grpSpPr>
        <p:grpSp>
          <p:nvGrpSpPr>
            <p:cNvPr id="346125" name="Group 13"/>
            <p:cNvGrpSpPr>
              <a:grpSpLocks/>
            </p:cNvGrpSpPr>
            <p:nvPr/>
          </p:nvGrpSpPr>
          <p:grpSpPr bwMode="auto">
            <a:xfrm flipH="1">
              <a:off x="3805" y="3125"/>
              <a:ext cx="227" cy="667"/>
              <a:chOff x="5760" y="901"/>
              <a:chExt cx="916" cy="2296"/>
            </a:xfrm>
          </p:grpSpPr>
          <p:sp>
            <p:nvSpPr>
              <p:cNvPr id="346129" name="Freeform 14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30" name="Freeform 15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31" name="Freeform 16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32" name="Freeform 17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33" name="Freeform 18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34" name="Freeform 19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126" name="Group 20"/>
            <p:cNvGrpSpPr>
              <a:grpSpLocks/>
            </p:cNvGrpSpPr>
            <p:nvPr/>
          </p:nvGrpSpPr>
          <p:grpSpPr bwMode="auto">
            <a:xfrm>
              <a:off x="3980" y="3072"/>
              <a:ext cx="52" cy="77"/>
              <a:chOff x="6571" y="720"/>
              <a:chExt cx="210" cy="264"/>
            </a:xfrm>
          </p:grpSpPr>
          <p:sp>
            <p:nvSpPr>
              <p:cNvPr id="346127" name="Freeform 21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28" name="Oval 22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46124" name="Rectangle 23"/>
          <p:cNvSpPr>
            <a:spLocks noChangeArrowheads="1"/>
          </p:cNvSpPr>
          <p:nvPr/>
        </p:nvSpPr>
        <p:spPr bwMode="auto">
          <a:xfrm>
            <a:off x="3733800" y="762000"/>
            <a:ext cx="1571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>
                <a:solidFill>
                  <a:schemeClr val="tx2"/>
                </a:solidFill>
              </a:rPr>
              <a:t>Conclusion</a:t>
            </a:r>
            <a:endParaRPr lang="en-US" altLang="en-US" sz="2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3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3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3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3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3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3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3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38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3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3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3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3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3812" grpId="0" animBg="1" autoUpdateAnimBg="0"/>
      <p:bldP spid="503813" grpId="0" animBg="1" autoUpdateAnimBg="0"/>
      <p:bldP spid="503814" grpId="0" animBg="1" autoUpdateAnimBg="0"/>
      <p:bldP spid="503815" grpId="0" animBg="1" autoUpdateAnimBg="0"/>
      <p:bldP spid="503816" grpId="0" animBg="1" autoUpdateAnimBg="0"/>
      <p:bldP spid="503817" grpId="0" animBg="1" autoUpdateAnimBg="0"/>
    </p:bld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7138" name="Picture 1026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7139" name="Rectangle 1027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347140" name="Picture 1028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7141" name="Oval 1029"/>
          <p:cNvSpPr>
            <a:spLocks noChangeArrowheads="1"/>
          </p:cNvSpPr>
          <p:nvPr/>
        </p:nvSpPr>
        <p:spPr bwMode="auto">
          <a:xfrm>
            <a:off x="5410200" y="4114800"/>
            <a:ext cx="15240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47142" name="Text Box 1030"/>
          <p:cNvSpPr txBox="1">
            <a:spLocks noChangeArrowheads="1"/>
          </p:cNvSpPr>
          <p:nvPr/>
        </p:nvSpPr>
        <p:spPr bwMode="auto">
          <a:xfrm>
            <a:off x="5943600" y="4906963"/>
            <a:ext cx="10652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Done</a:t>
            </a:r>
            <a:endParaRPr lang="en-CA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62" name="Picture 2050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63" name="Rectangle 2051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348164" name="Picture 2052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65" name="Oval 2053"/>
          <p:cNvSpPr>
            <a:spLocks noChangeArrowheads="1"/>
          </p:cNvSpPr>
          <p:nvPr/>
        </p:nvSpPr>
        <p:spPr bwMode="auto">
          <a:xfrm>
            <a:off x="6172200" y="5257800"/>
            <a:ext cx="15240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48166" name="Text Box 2054"/>
          <p:cNvSpPr txBox="1">
            <a:spLocks noChangeArrowheads="1"/>
          </p:cNvSpPr>
          <p:nvPr/>
        </p:nvSpPr>
        <p:spPr bwMode="auto">
          <a:xfrm>
            <a:off x="6294438" y="5410200"/>
            <a:ext cx="14017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Harmonic</a:t>
            </a:r>
            <a:endParaRPr lang="en-CA" altLang="en-US" sz="24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Time Complexity of Problem</a:t>
            </a:r>
            <a:endParaRPr lang="en-CA" altLang="en-US" smtClean="0"/>
          </a:p>
        </p:txBody>
      </p:sp>
      <p:sp>
        <p:nvSpPr>
          <p:cNvPr id="739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733800"/>
            <a:ext cx="8458200" cy="4114800"/>
          </a:xfrm>
        </p:spPr>
        <p:txBody>
          <a:bodyPr/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 </a:t>
            </a:r>
            <a:r>
              <a:rPr lang="en-US" altLang="en-US" smtClean="0"/>
              <a:t>Provide </a:t>
            </a:r>
            <a:r>
              <a:rPr lang="en-US" altLang="en-US" smtClean="0">
                <a:solidFill>
                  <a:schemeClr val="hlink"/>
                </a:solidFill>
              </a:rPr>
              <a:t>an </a:t>
            </a:r>
            <a:r>
              <a:rPr lang="en-US" altLang="en-US" smtClean="0"/>
              <a:t>algorithm that solves the problem in no more than this time.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Ω(n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 smtClean="0"/>
              <a:t> Prove that </a:t>
            </a:r>
            <a:r>
              <a:rPr lang="en-US" altLang="en-US" smtClean="0">
                <a:solidFill>
                  <a:schemeClr val="hlink"/>
                </a:solidFill>
              </a:rPr>
              <a:t>no</a:t>
            </a:r>
            <a:r>
              <a:rPr lang="en-US" altLang="en-US" smtClean="0"/>
              <a:t> algorithm can solve it faster.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θ 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 smtClean="0"/>
              <a:t> Do both.</a:t>
            </a:r>
            <a:endParaRPr lang="en-CA" altLang="en-US" smtClean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mtClean="0"/>
          </a:p>
        </p:txBody>
      </p:sp>
      <p:sp>
        <p:nvSpPr>
          <p:cNvPr id="35844" name="Rectangle 4"/>
          <p:cNvSpPr>
            <a:spLocks noChangeArrowheads="1"/>
          </p:cNvSpPr>
          <p:nvPr/>
        </p:nvSpPr>
        <p:spPr bwMode="auto">
          <a:xfrm>
            <a:off x="1219200" y="1765300"/>
            <a:ext cx="75438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The time complexity of a problem is </a:t>
            </a:r>
            <a:br>
              <a:rPr lang="en-US" altLang="en-US"/>
            </a:br>
            <a:r>
              <a:rPr lang="en-US" altLang="en-US"/>
              <a:t>the time complexity of the fastest algorithm that solves the problem.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9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9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9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9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9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9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39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39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9331" grpId="0" build="p" autoUpdateAnimBg="0"/>
    </p:bld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533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Harmonic Sum</a:t>
            </a:r>
            <a:r>
              <a:rPr lang="en-CA" altLang="en-US" sz="2800" smtClean="0">
                <a:solidFill>
                  <a:schemeClr val="accent2"/>
                </a:solidFill>
              </a:rPr>
              <a:t/>
            </a:r>
            <a:br>
              <a:rPr lang="en-CA" altLang="en-US" sz="2800" smtClean="0">
                <a:solidFill>
                  <a:schemeClr val="accent2"/>
                </a:solidFill>
              </a:rPr>
            </a:br>
            <a:endParaRPr lang="en-US" altLang="en-US" smtClean="0"/>
          </a:p>
        </p:txBody>
      </p:sp>
      <p:pic>
        <p:nvPicPr>
          <p:cNvPr id="349187" name="Picture 3" descr="m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905000"/>
            <a:ext cx="8763000" cy="273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9188" name="Rectangle 4"/>
          <p:cNvSpPr>
            <a:spLocks noChangeArrowheads="1"/>
          </p:cNvSpPr>
          <p:nvPr/>
        </p:nvSpPr>
        <p:spPr bwMode="auto">
          <a:xfrm>
            <a:off x="838200" y="3276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349189" name="Text Box 5"/>
          <p:cNvSpPr txBox="1">
            <a:spLocks noChangeArrowheads="1"/>
          </p:cNvSpPr>
          <p:nvPr/>
        </p:nvSpPr>
        <p:spPr bwMode="auto">
          <a:xfrm>
            <a:off x="2574925" y="4953000"/>
            <a:ext cx="52927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 baseline="-2500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aseline="-25000">
                <a:solidFill>
                  <a:schemeClr val="accent2"/>
                </a:solidFill>
              </a:rPr>
              <a:t>   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   =  </a:t>
            </a:r>
            <a:r>
              <a:rPr lang="en-US" altLang="en-US" sz="2800">
                <a:solidFill>
                  <a:schemeClr val="hlink"/>
                </a:solidFill>
                <a:latin typeface="Symbol" pitchFamily="18" charset="2"/>
              </a:rPr>
              <a:t>Q</a:t>
            </a:r>
            <a:r>
              <a:rPr lang="en-US" altLang="en-US" sz="2800">
                <a:solidFill>
                  <a:schemeClr val="hlink"/>
                </a:solidFill>
              </a:rPr>
              <a:t>(log(n))</a:t>
            </a:r>
            <a:endParaRPr lang="en-US" altLang="en-US" sz="28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0210" name="Picture 2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021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350212" name="Picture 4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0213" name="Oval 5"/>
          <p:cNvSpPr>
            <a:spLocks noChangeArrowheads="1"/>
          </p:cNvSpPr>
          <p:nvPr/>
        </p:nvSpPr>
        <p:spPr bwMode="auto">
          <a:xfrm>
            <a:off x="3429000" y="5562600"/>
            <a:ext cx="15240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066800"/>
            <a:ext cx="8382000" cy="41148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3600" smtClean="0"/>
              <a:t>If the terms f(i) decrease towards zero</a:t>
            </a:r>
            <a:endParaRPr lang="en-US" altLang="en-US" sz="3600" smtClean="0"/>
          </a:p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3600" smtClean="0"/>
              <a:t>sufficiently quickly,</a:t>
            </a:r>
            <a:endParaRPr lang="en-US" altLang="en-US" sz="3600" smtClean="0"/>
          </a:p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3600" smtClean="0"/>
              <a:t> then the sum will be a constant.  </a:t>
            </a:r>
            <a:br>
              <a:rPr lang="en-CA" altLang="en-US" sz="3600" smtClean="0"/>
            </a:br>
            <a:endParaRPr lang="en-US" altLang="en-US" sz="2000" smtClean="0"/>
          </a:p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3600" smtClean="0"/>
              <a:t>The classic example </a:t>
            </a:r>
            <a:endParaRPr lang="en-US" altLang="en-US" sz="3600" smtClean="0"/>
          </a:p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3600" smtClean="0">
                <a:solidFill>
                  <a:schemeClr val="accent2"/>
                </a:solidFill>
              </a:rPr>
              <a:t>∑</a:t>
            </a:r>
            <a:r>
              <a:rPr lang="en-CA" altLang="en-US" sz="3600" baseline="-25000" smtClean="0">
                <a:solidFill>
                  <a:schemeClr val="accent2"/>
                </a:solidFill>
              </a:rPr>
              <a:t>i=</a:t>
            </a:r>
            <a:r>
              <a:rPr lang="en-US" altLang="en-US" sz="3600" baseline="-25000" smtClean="0">
                <a:solidFill>
                  <a:schemeClr val="accent2"/>
                </a:solidFill>
              </a:rPr>
              <a:t>0..n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1</a:t>
            </a:r>
            <a:r>
              <a:rPr lang="en-CA" altLang="en-US" sz="3600" smtClean="0">
                <a:solidFill>
                  <a:schemeClr val="accent2"/>
                </a:solidFill>
              </a:rPr>
              <a:t>/</a:t>
            </a:r>
            <a:r>
              <a:rPr lang="en-CA" altLang="en-US" sz="3600" baseline="-25000" smtClean="0">
                <a:solidFill>
                  <a:schemeClr val="accent2"/>
                </a:solidFill>
              </a:rPr>
              <a:t>2</a:t>
            </a:r>
            <a:r>
              <a:rPr lang="en-CA" altLang="en-US" smtClean="0">
                <a:solidFill>
                  <a:schemeClr val="accent2"/>
                </a:solidFill>
              </a:rPr>
              <a:t>i</a:t>
            </a:r>
            <a:r>
              <a:rPr lang="en-CA" altLang="en-US" sz="3600" smtClean="0">
                <a:solidFill>
                  <a:schemeClr val="accent2"/>
                </a:solidFill>
              </a:rPr>
              <a:t>  = </a:t>
            </a:r>
            <a:r>
              <a:rPr lang="en-US" altLang="en-US" sz="3600" smtClean="0">
                <a:solidFill>
                  <a:schemeClr val="accent2"/>
                </a:solidFill>
              </a:rPr>
              <a:t>1 +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1</a:t>
            </a:r>
            <a:r>
              <a:rPr lang="en-CA" altLang="en-US" sz="3600" smtClean="0">
                <a:solidFill>
                  <a:schemeClr val="accent2"/>
                </a:solidFill>
              </a:rPr>
              <a:t>/</a:t>
            </a:r>
            <a:r>
              <a:rPr lang="en-CA" altLang="en-US" sz="3600" baseline="-250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 +  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1</a:t>
            </a:r>
            <a:r>
              <a:rPr lang="en-CA" altLang="en-US" sz="3600" smtClean="0">
                <a:solidFill>
                  <a:schemeClr val="accent2"/>
                </a:solidFill>
              </a:rPr>
              <a:t>/</a:t>
            </a:r>
            <a:r>
              <a:rPr lang="en-CA" altLang="en-US" sz="3600" baseline="-25000" smtClean="0">
                <a:solidFill>
                  <a:schemeClr val="accent2"/>
                </a:solidFill>
              </a:rPr>
              <a:t>4</a:t>
            </a:r>
            <a:r>
              <a:rPr lang="en-CA" altLang="en-US" sz="3600" smtClean="0">
                <a:solidFill>
                  <a:schemeClr val="accent2"/>
                </a:solidFill>
              </a:rPr>
              <a:t> +  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1</a:t>
            </a:r>
            <a:r>
              <a:rPr lang="en-CA" altLang="en-US" sz="3600" smtClean="0">
                <a:solidFill>
                  <a:schemeClr val="accent2"/>
                </a:solidFill>
              </a:rPr>
              <a:t>/</a:t>
            </a:r>
            <a:r>
              <a:rPr lang="en-CA" altLang="en-US" sz="3600" baseline="-25000" smtClean="0">
                <a:solidFill>
                  <a:schemeClr val="accent2"/>
                </a:solidFill>
              </a:rPr>
              <a:t>8</a:t>
            </a:r>
            <a:r>
              <a:rPr lang="en-CA" altLang="en-US" sz="3600" smtClean="0">
                <a:solidFill>
                  <a:schemeClr val="accent2"/>
                </a:solidFill>
              </a:rPr>
              <a:t> + </a:t>
            </a:r>
            <a:r>
              <a:rPr lang="en-US" altLang="en-US" sz="3600" smtClean="0">
                <a:solidFill>
                  <a:schemeClr val="accent2"/>
                </a:solidFill>
              </a:rPr>
              <a:t>…</a:t>
            </a:r>
            <a:r>
              <a:rPr lang="en-CA" altLang="en-US" sz="3600" smtClean="0">
                <a:solidFill>
                  <a:schemeClr val="accent2"/>
                </a:solidFill>
              </a:rPr>
              <a:t> = 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.</a:t>
            </a:r>
            <a:r>
              <a:rPr lang="en-CA" altLang="en-US" sz="4000" smtClean="0"/>
              <a:t/>
            </a:r>
            <a:br>
              <a:rPr lang="en-CA" altLang="en-US" sz="4000" smtClean="0"/>
            </a:br>
            <a:endParaRPr lang="en-CA" altLang="en-US" sz="4000" smtClean="0"/>
          </a:p>
        </p:txBody>
      </p:sp>
      <p:pic>
        <p:nvPicPr>
          <p:cNvPr id="351235" name="Picture 4" descr="sumG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4213225"/>
            <a:ext cx="3810000" cy="250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1236" name="Group 11"/>
          <p:cNvGrpSpPr>
            <a:grpSpLocks/>
          </p:cNvGrpSpPr>
          <p:nvPr/>
        </p:nvGrpSpPr>
        <p:grpSpPr bwMode="auto">
          <a:xfrm>
            <a:off x="1905000" y="0"/>
            <a:ext cx="5549900" cy="1111250"/>
            <a:chOff x="1200" y="0"/>
            <a:chExt cx="3496" cy="700"/>
          </a:xfrm>
        </p:grpSpPr>
        <p:sp>
          <p:nvSpPr>
            <p:cNvPr id="351237" name="Rectangle 9"/>
            <p:cNvSpPr>
              <a:spLocks noChangeArrowheads="1"/>
            </p:cNvSpPr>
            <p:nvPr/>
          </p:nvSpPr>
          <p:spPr bwMode="auto">
            <a:xfrm>
              <a:off x="1200" y="335"/>
              <a:ext cx="349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f(n)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£</a:t>
              </a:r>
              <a:r>
                <a:rPr lang="en-CA" altLang="en-US">
                  <a:solidFill>
                    <a:schemeClr val="accent1"/>
                  </a:solidFill>
                </a:rPr>
                <a:t>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-1-Ω(1)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CA" altLang="en-US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θ(1)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51238" name="Rectangle 10"/>
            <p:cNvSpPr>
              <a:spLocks noChangeArrowheads="1"/>
            </p:cNvSpPr>
            <p:nvPr/>
          </p:nvSpPr>
          <p:spPr bwMode="auto">
            <a:xfrm>
              <a:off x="1956" y="0"/>
              <a:ext cx="214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Bounded Tail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Text Box 4"/>
          <p:cNvSpPr txBox="1">
            <a:spLocks noChangeArrowheads="1"/>
          </p:cNvSpPr>
          <p:nvPr/>
        </p:nvSpPr>
        <p:spPr bwMode="auto">
          <a:xfrm>
            <a:off x="1447800" y="3581400"/>
            <a:ext cx="58674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If </a:t>
            </a:r>
            <a:r>
              <a:rPr lang="en-US" altLang="en-US">
                <a:solidFill>
                  <a:schemeClr val="accent1"/>
                </a:solidFill>
              </a:rPr>
              <a:t>f(i)</a:t>
            </a:r>
            <a:r>
              <a:rPr lang="en-US" altLang="en-US"/>
              <a:t> decays even faster, then the tail of the sum is more bounded.</a:t>
            </a:r>
            <a:endParaRPr lang="en-CA" altLang="en-US"/>
          </a:p>
        </p:txBody>
      </p:sp>
      <p:grpSp>
        <p:nvGrpSpPr>
          <p:cNvPr id="352259" name="Group 5"/>
          <p:cNvGrpSpPr>
            <a:grpSpLocks/>
          </p:cNvGrpSpPr>
          <p:nvPr/>
        </p:nvGrpSpPr>
        <p:grpSpPr bwMode="auto">
          <a:xfrm>
            <a:off x="3886200" y="4983163"/>
            <a:ext cx="3400425" cy="1417637"/>
            <a:chOff x="2544" y="2985"/>
            <a:chExt cx="2142" cy="893"/>
          </a:xfrm>
        </p:grpSpPr>
        <p:sp>
          <p:nvSpPr>
            <p:cNvPr id="352263" name="Text Box 6"/>
            <p:cNvSpPr txBox="1">
              <a:spLocks noChangeArrowheads="1"/>
            </p:cNvSpPr>
            <p:nvPr/>
          </p:nvSpPr>
          <p:spPr bwMode="auto">
            <a:xfrm>
              <a:off x="3505" y="3153"/>
              <a:ext cx="248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400">
                  <a:solidFill>
                    <a:schemeClr val="accent2"/>
                  </a:solidFill>
                </a:rPr>
                <a:t>2</a:t>
              </a:r>
              <a:r>
                <a:rPr lang="en-CA" altLang="en-US" sz="2400" baseline="30000">
                  <a:solidFill>
                    <a:schemeClr val="accent2"/>
                  </a:solidFill>
                </a:rPr>
                <a:t>i</a:t>
              </a:r>
              <a:endParaRPr lang="en-CA" altLang="en-US" sz="2000">
                <a:solidFill>
                  <a:schemeClr val="accent2"/>
                </a:solidFill>
              </a:endParaRPr>
            </a:p>
          </p:txBody>
        </p:sp>
        <p:sp>
          <p:nvSpPr>
            <p:cNvPr id="352264" name="Text Box 7"/>
            <p:cNvSpPr txBox="1">
              <a:spLocks noChangeArrowheads="1"/>
            </p:cNvSpPr>
            <p:nvPr/>
          </p:nvSpPr>
          <p:spPr bwMode="auto">
            <a:xfrm>
              <a:off x="2544" y="3168"/>
              <a:ext cx="2142" cy="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2"/>
                  </a:solidFill>
                </a:rPr>
                <a:t>∑</a:t>
              </a:r>
              <a:r>
                <a:rPr lang="en-CA" altLang="en-US" sz="3600" baseline="-25000">
                  <a:solidFill>
                    <a:schemeClr val="accent2"/>
                  </a:solidFill>
                </a:rPr>
                <a:t>i=1..n</a:t>
              </a:r>
              <a:r>
                <a:rPr lang="en-CA" altLang="en-US" sz="3600">
                  <a:solidFill>
                    <a:schemeClr val="accent2"/>
                  </a:solidFill>
                </a:rPr>
                <a:t> 2</a:t>
              </a:r>
              <a:r>
                <a:rPr lang="en-CA" altLang="en-US" sz="3600" baseline="30000">
                  <a:solidFill>
                    <a:schemeClr val="accent2"/>
                  </a:solidFill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</a:rPr>
                <a:t>    </a:t>
              </a:r>
              <a:r>
                <a:rPr lang="en-US" altLang="en-US" sz="3600">
                  <a:solidFill>
                    <a:schemeClr val="accent2"/>
                  </a:solidFill>
                  <a:cs typeface="Times New Roman" pitchFamily="18" charset="0"/>
                </a:rPr>
                <a:t>= </a:t>
              </a:r>
              <a:r>
                <a:rPr lang="en-CA" altLang="en-US" sz="3600">
                  <a:solidFill>
                    <a:schemeClr val="accent2"/>
                  </a:solidFill>
                </a:rPr>
                <a:t>θ(1).</a:t>
              </a:r>
              <a:r>
                <a:rPr lang="en-CA" altLang="en-US" sz="4400">
                  <a:solidFill>
                    <a:schemeClr val="tx2"/>
                  </a:solidFill>
                </a:rPr>
                <a:t> </a:t>
              </a:r>
              <a:endParaRPr lang="en-CA" altLang="en-US">
                <a:solidFill>
                  <a:schemeClr val="accent2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aseline="30000">
                  <a:solidFill>
                    <a:schemeClr val="accent2"/>
                  </a:solidFill>
                </a:rPr>
                <a:t>  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  <p:sp>
          <p:nvSpPr>
            <p:cNvPr id="352265" name="Text Box 8"/>
            <p:cNvSpPr txBox="1">
              <a:spLocks noChangeArrowheads="1"/>
            </p:cNvSpPr>
            <p:nvPr/>
          </p:nvSpPr>
          <p:spPr bwMode="auto">
            <a:xfrm>
              <a:off x="3216" y="2985"/>
              <a:ext cx="22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</a:rPr>
                <a:t>1</a:t>
              </a:r>
              <a:endParaRPr lang="en-CA" altLang="en-US" sz="2800">
                <a:solidFill>
                  <a:schemeClr val="accent2"/>
                </a:solidFill>
              </a:endParaRPr>
            </a:p>
          </p:txBody>
        </p:sp>
        <p:sp>
          <p:nvSpPr>
            <p:cNvPr id="352266" name="Line 9"/>
            <p:cNvSpPr>
              <a:spLocks noChangeShapeType="1"/>
            </p:cNvSpPr>
            <p:nvPr/>
          </p:nvSpPr>
          <p:spPr bwMode="auto">
            <a:xfrm flipH="1">
              <a:off x="3168" y="3120"/>
              <a:ext cx="480" cy="24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2260" name="Group 11"/>
          <p:cNvGrpSpPr>
            <a:grpSpLocks/>
          </p:cNvGrpSpPr>
          <p:nvPr/>
        </p:nvGrpSpPr>
        <p:grpSpPr bwMode="auto">
          <a:xfrm>
            <a:off x="1905000" y="0"/>
            <a:ext cx="5549900" cy="1111250"/>
            <a:chOff x="1200" y="0"/>
            <a:chExt cx="3496" cy="700"/>
          </a:xfrm>
        </p:grpSpPr>
        <p:sp>
          <p:nvSpPr>
            <p:cNvPr id="352261" name="Rectangle 12"/>
            <p:cNvSpPr>
              <a:spLocks noChangeArrowheads="1"/>
            </p:cNvSpPr>
            <p:nvPr/>
          </p:nvSpPr>
          <p:spPr bwMode="auto">
            <a:xfrm>
              <a:off x="1200" y="335"/>
              <a:ext cx="349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f(n)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£</a:t>
              </a:r>
              <a:r>
                <a:rPr lang="en-CA" altLang="en-US">
                  <a:solidFill>
                    <a:schemeClr val="accent1"/>
                  </a:solidFill>
                </a:rPr>
                <a:t>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-1-Ω(1)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CA" altLang="en-US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θ(1)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52262" name="Rectangle 13"/>
            <p:cNvSpPr>
              <a:spLocks noChangeArrowheads="1"/>
            </p:cNvSpPr>
            <p:nvPr/>
          </p:nvSpPr>
          <p:spPr bwMode="auto">
            <a:xfrm>
              <a:off x="1956" y="0"/>
              <a:ext cx="214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Bounded Tail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Text Box 3"/>
          <p:cNvSpPr txBox="1">
            <a:spLocks noChangeArrowheads="1"/>
          </p:cNvSpPr>
          <p:nvPr/>
        </p:nvSpPr>
        <p:spPr bwMode="auto">
          <a:xfrm>
            <a:off x="212725" y="1881188"/>
            <a:ext cx="41306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Upper Extreme:</a:t>
            </a:r>
          </a:p>
        </p:txBody>
      </p:sp>
      <p:sp>
        <p:nvSpPr>
          <p:cNvPr id="353283" name="Text Box 4"/>
          <p:cNvSpPr txBox="1">
            <a:spLocks noChangeArrowheads="1"/>
          </p:cNvSpPr>
          <p:nvPr/>
        </p:nvSpPr>
        <p:spPr bwMode="auto">
          <a:xfrm>
            <a:off x="3124200" y="1752600"/>
            <a:ext cx="39290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</a:t>
            </a:r>
            <a:r>
              <a:rPr lang="en-US" altLang="en-US" sz="3600" baseline="30000">
                <a:solidFill>
                  <a:schemeClr val="accent2"/>
                </a:solidFill>
              </a:rPr>
              <a:t>1</a:t>
            </a:r>
            <a:r>
              <a:rPr lang="en-US" altLang="en-US" sz="3600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i</a:t>
            </a:r>
            <a:r>
              <a:rPr lang="en-US" altLang="en-US" baseline="30000">
                <a:solidFill>
                  <a:schemeClr val="accent2"/>
                </a:solidFill>
              </a:rPr>
              <a:t>1.0001</a:t>
            </a:r>
            <a:r>
              <a:rPr lang="en-CA" altLang="en-US" sz="3600" baseline="-25000">
                <a:solidFill>
                  <a:schemeClr val="accent2"/>
                </a:solidFill>
              </a:rPr>
              <a:t> </a:t>
            </a:r>
            <a:r>
              <a:rPr lang="en-US" altLang="en-US" sz="3600" baseline="-25000">
                <a:solidFill>
                  <a:schemeClr val="accent2"/>
                </a:solidFill>
              </a:rPr>
              <a:t> </a:t>
            </a:r>
            <a:r>
              <a:rPr lang="en-US" altLang="en-US" sz="3600">
                <a:solidFill>
                  <a:schemeClr val="accent2"/>
                </a:solidFill>
              </a:rPr>
              <a:t>=  </a:t>
            </a:r>
            <a:r>
              <a:rPr lang="en-CA" altLang="en-US" sz="3600">
                <a:solidFill>
                  <a:schemeClr val="accent2"/>
                </a:solidFill>
              </a:rPr>
              <a:t>θ(</a:t>
            </a:r>
            <a:r>
              <a:rPr lang="en-US" altLang="en-US" sz="3600">
                <a:solidFill>
                  <a:schemeClr val="accent2"/>
                </a:solidFill>
              </a:rPr>
              <a:t>1</a:t>
            </a:r>
            <a:r>
              <a:rPr lang="en-CA" altLang="en-US" sz="3600">
                <a:solidFill>
                  <a:schemeClr val="accent2"/>
                </a:solidFill>
              </a:rPr>
              <a:t>)</a:t>
            </a:r>
            <a:r>
              <a:rPr lang="en-US" altLang="en-US" sz="3600">
                <a:solidFill>
                  <a:schemeClr val="accent2"/>
                </a:solidFill>
              </a:rPr>
              <a:t> 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pic>
        <p:nvPicPr>
          <p:cNvPr id="353284" name="Picture 5" descr="q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667000"/>
            <a:ext cx="7696200" cy="220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3285" name="Group 7"/>
          <p:cNvGrpSpPr>
            <a:grpSpLocks/>
          </p:cNvGrpSpPr>
          <p:nvPr/>
        </p:nvGrpSpPr>
        <p:grpSpPr bwMode="auto">
          <a:xfrm>
            <a:off x="1905000" y="0"/>
            <a:ext cx="5549900" cy="1111250"/>
            <a:chOff x="1200" y="0"/>
            <a:chExt cx="3496" cy="700"/>
          </a:xfrm>
        </p:grpSpPr>
        <p:sp>
          <p:nvSpPr>
            <p:cNvPr id="353286" name="Rectangle 8"/>
            <p:cNvSpPr>
              <a:spLocks noChangeArrowheads="1"/>
            </p:cNvSpPr>
            <p:nvPr/>
          </p:nvSpPr>
          <p:spPr bwMode="auto">
            <a:xfrm>
              <a:off x="1200" y="335"/>
              <a:ext cx="349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f(n)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£</a:t>
              </a:r>
              <a:r>
                <a:rPr lang="en-CA" altLang="en-US">
                  <a:solidFill>
                    <a:schemeClr val="accent1"/>
                  </a:solidFill>
                </a:rPr>
                <a:t>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-1-Ω(1)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CA" altLang="en-US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θ(1)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53287" name="Rectangle 9"/>
            <p:cNvSpPr>
              <a:spLocks noChangeArrowheads="1"/>
            </p:cNvSpPr>
            <p:nvPr/>
          </p:nvSpPr>
          <p:spPr bwMode="auto">
            <a:xfrm>
              <a:off x="1956" y="0"/>
              <a:ext cx="214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Bounded Tail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Text Box 2"/>
          <p:cNvSpPr txBox="1">
            <a:spLocks noChangeArrowheads="1"/>
          </p:cNvSpPr>
          <p:nvPr/>
        </p:nvSpPr>
        <p:spPr bwMode="auto">
          <a:xfrm>
            <a:off x="212725" y="1881188"/>
            <a:ext cx="41306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Upper Extreme:</a:t>
            </a:r>
          </a:p>
        </p:txBody>
      </p:sp>
      <p:sp>
        <p:nvSpPr>
          <p:cNvPr id="354307" name="Text Box 3"/>
          <p:cNvSpPr txBox="1">
            <a:spLocks noChangeArrowheads="1"/>
          </p:cNvSpPr>
          <p:nvPr/>
        </p:nvSpPr>
        <p:spPr bwMode="auto">
          <a:xfrm>
            <a:off x="3124200" y="1752600"/>
            <a:ext cx="39290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</a:t>
            </a:r>
            <a:r>
              <a:rPr lang="en-US" altLang="en-US" sz="3600" baseline="30000">
                <a:solidFill>
                  <a:schemeClr val="accent2"/>
                </a:solidFill>
              </a:rPr>
              <a:t>1</a:t>
            </a:r>
            <a:r>
              <a:rPr lang="en-US" altLang="en-US" sz="3600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i</a:t>
            </a:r>
            <a:r>
              <a:rPr lang="en-US" altLang="en-US" baseline="30000">
                <a:solidFill>
                  <a:schemeClr val="accent2"/>
                </a:solidFill>
              </a:rPr>
              <a:t>1.0001</a:t>
            </a:r>
            <a:r>
              <a:rPr lang="en-CA" altLang="en-US" sz="3600" baseline="-25000">
                <a:solidFill>
                  <a:schemeClr val="accent2"/>
                </a:solidFill>
              </a:rPr>
              <a:t> </a:t>
            </a:r>
            <a:r>
              <a:rPr lang="en-US" altLang="en-US" sz="3600" baseline="-25000">
                <a:solidFill>
                  <a:schemeClr val="accent2"/>
                </a:solidFill>
              </a:rPr>
              <a:t> </a:t>
            </a:r>
            <a:r>
              <a:rPr lang="en-US" altLang="en-US" sz="3600">
                <a:solidFill>
                  <a:schemeClr val="accent2"/>
                </a:solidFill>
              </a:rPr>
              <a:t>=  </a:t>
            </a:r>
            <a:r>
              <a:rPr lang="en-CA" altLang="en-US" sz="3600">
                <a:solidFill>
                  <a:schemeClr val="accent2"/>
                </a:solidFill>
              </a:rPr>
              <a:t>θ(</a:t>
            </a:r>
            <a:r>
              <a:rPr lang="en-US" altLang="en-US" sz="3600">
                <a:solidFill>
                  <a:schemeClr val="accent2"/>
                </a:solidFill>
              </a:rPr>
              <a:t>1</a:t>
            </a:r>
            <a:r>
              <a:rPr lang="en-CA" altLang="en-US" sz="3600">
                <a:solidFill>
                  <a:schemeClr val="accent2"/>
                </a:solidFill>
              </a:rPr>
              <a:t>)</a:t>
            </a:r>
            <a:r>
              <a:rPr lang="en-US" altLang="en-US" sz="3600">
                <a:solidFill>
                  <a:schemeClr val="accent2"/>
                </a:solidFill>
              </a:rPr>
              <a:t> 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sp>
        <p:nvSpPr>
          <p:cNvPr id="354308" name="Text Box 4"/>
          <p:cNvSpPr txBox="1">
            <a:spLocks noChangeArrowheads="1"/>
          </p:cNvSpPr>
          <p:nvPr/>
        </p:nvSpPr>
        <p:spPr bwMode="auto">
          <a:xfrm>
            <a:off x="152400" y="5454650"/>
            <a:ext cx="4130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No Lower </a:t>
            </a:r>
            <a:r>
              <a:rPr lang="en-CA" altLang="en-US"/>
              <a:t>Extreme:</a:t>
            </a:r>
          </a:p>
        </p:txBody>
      </p:sp>
      <p:grpSp>
        <p:nvGrpSpPr>
          <p:cNvPr id="354309" name="Group 5"/>
          <p:cNvGrpSpPr>
            <a:grpSpLocks/>
          </p:cNvGrpSpPr>
          <p:nvPr/>
        </p:nvGrpSpPr>
        <p:grpSpPr bwMode="auto">
          <a:xfrm>
            <a:off x="3886200" y="4983163"/>
            <a:ext cx="3400425" cy="1417637"/>
            <a:chOff x="2544" y="2985"/>
            <a:chExt cx="2142" cy="893"/>
          </a:xfrm>
        </p:grpSpPr>
        <p:sp>
          <p:nvSpPr>
            <p:cNvPr id="354315" name="Text Box 6"/>
            <p:cNvSpPr txBox="1">
              <a:spLocks noChangeArrowheads="1"/>
            </p:cNvSpPr>
            <p:nvPr/>
          </p:nvSpPr>
          <p:spPr bwMode="auto">
            <a:xfrm>
              <a:off x="3505" y="3153"/>
              <a:ext cx="248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400">
                  <a:solidFill>
                    <a:schemeClr val="accent2"/>
                  </a:solidFill>
                </a:rPr>
                <a:t>2</a:t>
              </a:r>
              <a:r>
                <a:rPr lang="en-CA" altLang="en-US" sz="2400" baseline="30000">
                  <a:solidFill>
                    <a:schemeClr val="accent2"/>
                  </a:solidFill>
                </a:rPr>
                <a:t>i</a:t>
              </a:r>
              <a:endParaRPr lang="en-CA" altLang="en-US" sz="2000">
                <a:solidFill>
                  <a:schemeClr val="accent2"/>
                </a:solidFill>
              </a:endParaRPr>
            </a:p>
          </p:txBody>
        </p:sp>
        <p:sp>
          <p:nvSpPr>
            <p:cNvPr id="354316" name="Text Box 7"/>
            <p:cNvSpPr txBox="1">
              <a:spLocks noChangeArrowheads="1"/>
            </p:cNvSpPr>
            <p:nvPr/>
          </p:nvSpPr>
          <p:spPr bwMode="auto">
            <a:xfrm>
              <a:off x="2544" y="3168"/>
              <a:ext cx="2142" cy="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2"/>
                  </a:solidFill>
                </a:rPr>
                <a:t>∑</a:t>
              </a:r>
              <a:r>
                <a:rPr lang="en-CA" altLang="en-US" sz="3600" baseline="-25000">
                  <a:solidFill>
                    <a:schemeClr val="accent2"/>
                  </a:solidFill>
                </a:rPr>
                <a:t>i=1..n</a:t>
              </a:r>
              <a:r>
                <a:rPr lang="en-CA" altLang="en-US" sz="3600">
                  <a:solidFill>
                    <a:schemeClr val="accent2"/>
                  </a:solidFill>
                </a:rPr>
                <a:t> 2</a:t>
              </a:r>
              <a:r>
                <a:rPr lang="en-CA" altLang="en-US" sz="3600" baseline="30000">
                  <a:solidFill>
                    <a:schemeClr val="accent2"/>
                  </a:solidFill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</a:rPr>
                <a:t>    </a:t>
              </a:r>
              <a:r>
                <a:rPr lang="en-US" altLang="en-US" sz="3600">
                  <a:solidFill>
                    <a:schemeClr val="accent2"/>
                  </a:solidFill>
                  <a:cs typeface="Times New Roman" pitchFamily="18" charset="0"/>
                </a:rPr>
                <a:t>= </a:t>
              </a:r>
              <a:r>
                <a:rPr lang="en-CA" altLang="en-US" sz="3600">
                  <a:solidFill>
                    <a:schemeClr val="accent2"/>
                  </a:solidFill>
                </a:rPr>
                <a:t>θ(1).</a:t>
              </a:r>
              <a:r>
                <a:rPr lang="en-CA" altLang="en-US" sz="4400">
                  <a:solidFill>
                    <a:schemeClr val="tx2"/>
                  </a:solidFill>
                </a:rPr>
                <a:t> </a:t>
              </a:r>
              <a:endParaRPr lang="en-CA" altLang="en-US">
                <a:solidFill>
                  <a:schemeClr val="accent2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aseline="30000">
                  <a:solidFill>
                    <a:schemeClr val="accent2"/>
                  </a:solidFill>
                </a:rPr>
                <a:t>  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  <p:sp>
          <p:nvSpPr>
            <p:cNvPr id="354317" name="Text Box 8"/>
            <p:cNvSpPr txBox="1">
              <a:spLocks noChangeArrowheads="1"/>
            </p:cNvSpPr>
            <p:nvPr/>
          </p:nvSpPr>
          <p:spPr bwMode="auto">
            <a:xfrm>
              <a:off x="3216" y="2985"/>
              <a:ext cx="22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</a:rPr>
                <a:t>1</a:t>
              </a:r>
              <a:endParaRPr lang="en-CA" altLang="en-US" sz="2800">
                <a:solidFill>
                  <a:schemeClr val="accent2"/>
                </a:solidFill>
              </a:endParaRPr>
            </a:p>
          </p:txBody>
        </p:sp>
        <p:sp>
          <p:nvSpPr>
            <p:cNvPr id="354318" name="Line 9"/>
            <p:cNvSpPr>
              <a:spLocks noChangeShapeType="1"/>
            </p:cNvSpPr>
            <p:nvPr/>
          </p:nvSpPr>
          <p:spPr bwMode="auto">
            <a:xfrm flipH="1">
              <a:off x="3168" y="3120"/>
              <a:ext cx="480" cy="24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4310" name="Text Box 10"/>
          <p:cNvSpPr txBox="1">
            <a:spLocks noChangeArrowheads="1"/>
          </p:cNvSpPr>
          <p:nvPr/>
        </p:nvSpPr>
        <p:spPr bwMode="auto">
          <a:xfrm>
            <a:off x="212725" y="3397250"/>
            <a:ext cx="24193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All functions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 between.</a:t>
            </a:r>
            <a:endParaRPr lang="en-CA" altLang="en-US"/>
          </a:p>
        </p:txBody>
      </p:sp>
      <p:pic>
        <p:nvPicPr>
          <p:cNvPr id="354311" name="Picture 11" descr="n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627313"/>
            <a:ext cx="5621338" cy="232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4312" name="Group 14"/>
          <p:cNvGrpSpPr>
            <a:grpSpLocks/>
          </p:cNvGrpSpPr>
          <p:nvPr/>
        </p:nvGrpSpPr>
        <p:grpSpPr bwMode="auto">
          <a:xfrm>
            <a:off x="1905000" y="0"/>
            <a:ext cx="5549900" cy="1111250"/>
            <a:chOff x="1200" y="0"/>
            <a:chExt cx="3496" cy="700"/>
          </a:xfrm>
        </p:grpSpPr>
        <p:sp>
          <p:nvSpPr>
            <p:cNvPr id="354313" name="Rectangle 15"/>
            <p:cNvSpPr>
              <a:spLocks noChangeArrowheads="1"/>
            </p:cNvSpPr>
            <p:nvPr/>
          </p:nvSpPr>
          <p:spPr bwMode="auto">
            <a:xfrm>
              <a:off x="1200" y="335"/>
              <a:ext cx="349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1"/>
                  </a:solidFill>
                </a:rPr>
                <a:t>f(n)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£</a:t>
              </a:r>
              <a:r>
                <a:rPr lang="en-CA" altLang="en-US">
                  <a:solidFill>
                    <a:schemeClr val="accent1"/>
                  </a:solidFill>
                </a:rPr>
                <a:t> n</a:t>
              </a:r>
              <a:r>
                <a:rPr lang="en-CA" altLang="en-US" baseline="30000">
                  <a:solidFill>
                    <a:schemeClr val="accent1"/>
                  </a:solidFill>
                </a:rPr>
                <a:t>-1-Ω(1)</a:t>
              </a:r>
              <a:r>
                <a:rPr lang="en-CA" altLang="en-US">
                  <a:solidFill>
                    <a:schemeClr val="accent1"/>
                  </a:solidFill>
                </a:rPr>
                <a:t> </a:t>
              </a:r>
              <a:r>
                <a:rPr lang="en-CA" altLang="en-US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hlink"/>
                  </a:solidFill>
                  <a:latin typeface="Symbol" pitchFamily="18" charset="2"/>
                </a:rPr>
                <a:t>Þ</a:t>
              </a:r>
              <a:r>
                <a:rPr lang="en-CA" altLang="en-US">
                  <a:solidFill>
                    <a:schemeClr val="accent1"/>
                  </a:solidFill>
                </a:rPr>
                <a:t> ∑</a:t>
              </a:r>
              <a:r>
                <a:rPr lang="en-CA" altLang="en-US" baseline="-25000">
                  <a:solidFill>
                    <a:schemeClr val="accent1"/>
                  </a:solidFill>
                </a:rPr>
                <a:t>i=1..n</a:t>
              </a:r>
              <a:r>
                <a:rPr lang="en-US" altLang="en-US">
                  <a:solidFill>
                    <a:schemeClr val="accent1"/>
                  </a:solidFill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</a:rPr>
                <a:t>f(i) = θ(1)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  <p:sp>
          <p:nvSpPr>
            <p:cNvPr id="354314" name="Rectangle 16"/>
            <p:cNvSpPr>
              <a:spLocks noChangeArrowheads="1"/>
            </p:cNvSpPr>
            <p:nvPr/>
          </p:nvSpPr>
          <p:spPr bwMode="auto">
            <a:xfrm>
              <a:off x="1956" y="0"/>
              <a:ext cx="214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</a:rPr>
                <a:t>Bounded Tail</a:t>
              </a:r>
              <a:r>
                <a:rPr lang="en-US" altLang="en-US" sz="4400">
                  <a:solidFill>
                    <a:schemeClr val="tx2"/>
                  </a:solidFill>
                </a:rPr>
                <a:t>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Bounded Tail</a:t>
            </a:r>
            <a:endParaRPr lang="en-US" altLang="en-US" sz="2400" smtClean="0"/>
          </a:p>
        </p:txBody>
      </p:sp>
      <p:sp>
        <p:nvSpPr>
          <p:cNvPr id="355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447800"/>
            <a:ext cx="7848600" cy="48768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If </a:t>
            </a:r>
            <a:r>
              <a:rPr lang="en-CA" altLang="en-US" sz="2800" smtClean="0">
                <a:solidFill>
                  <a:schemeClr val="accent2"/>
                </a:solidFill>
              </a:rPr>
              <a:t>f(n) = c b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an</a:t>
            </a:r>
            <a:r>
              <a:rPr lang="en-CA" altLang="en-US" sz="2800" smtClean="0">
                <a:solidFill>
                  <a:schemeClr val="accent2"/>
                </a:solidFill>
              </a:rPr>
              <a:t> 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d</a:t>
            </a:r>
            <a:r>
              <a:rPr lang="en-CA" altLang="en-US" sz="2800" smtClean="0">
                <a:solidFill>
                  <a:schemeClr val="accent2"/>
                </a:solidFill>
              </a:rPr>
              <a:t> log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e</a:t>
            </a:r>
            <a:r>
              <a:rPr lang="en-CA" altLang="en-US" sz="2800" smtClean="0">
                <a:solidFill>
                  <a:schemeClr val="accent2"/>
                </a:solidFill>
              </a:rPr>
              <a:t> (n)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c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a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b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d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e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    f(n) = Ω,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accent1"/>
                </a:solidFill>
              </a:rPr>
              <a:t>θ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then ∑</a:t>
            </a:r>
            <a:r>
              <a:rPr lang="en-CA" altLang="en-US" sz="28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800" smtClean="0">
                <a:solidFill>
                  <a:schemeClr val="accent1"/>
                </a:solidFill>
              </a:rPr>
              <a:t> f(i) = θ(1).</a:t>
            </a:r>
            <a:endParaRPr lang="en-US" altLang="en-US" sz="2800" smtClean="0">
              <a:solidFill>
                <a:schemeClr val="accent1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endParaRPr lang="en-US" altLang="en-US" sz="2800" smtClean="0">
              <a:solidFill>
                <a:schemeClr val="accent1"/>
              </a:solidFill>
            </a:endParaRPr>
          </a:p>
          <a:p>
            <a:pPr algn="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/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/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endParaRPr lang="en-US" altLang="en-US" sz="2800" smtClean="0">
              <a:solidFill>
                <a:schemeClr val="accent1"/>
              </a:solidFill>
            </a:endParaRPr>
          </a:p>
        </p:txBody>
      </p:sp>
      <p:sp useBgFill="1">
        <p:nvSpPr>
          <p:cNvPr id="507909" name="Rectangle 5"/>
          <p:cNvSpPr>
            <a:spLocks noChangeArrowheads="1"/>
          </p:cNvSpPr>
          <p:nvPr/>
        </p:nvSpPr>
        <p:spPr bwMode="auto">
          <a:xfrm>
            <a:off x="4419600" y="1908175"/>
            <a:ext cx="650875" cy="519113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&gt; 0</a:t>
            </a:r>
            <a:endParaRPr lang="en-US" altLang="en-US" sz="2800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07910" name="Rectangle 6"/>
          <p:cNvSpPr>
            <a:spLocks noChangeArrowheads="1"/>
          </p:cNvSpPr>
          <p:nvPr/>
        </p:nvSpPr>
        <p:spPr bwMode="auto">
          <a:xfrm>
            <a:off x="4419600" y="2365375"/>
            <a:ext cx="646113" cy="519113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&lt; 0</a:t>
            </a:r>
            <a:endParaRPr lang="en-US" altLang="en-US" sz="2800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07911" name="Rectangle 7"/>
          <p:cNvSpPr>
            <a:spLocks noChangeArrowheads="1"/>
          </p:cNvSpPr>
          <p:nvPr/>
        </p:nvSpPr>
        <p:spPr bwMode="auto">
          <a:xfrm>
            <a:off x="4648200" y="3249613"/>
            <a:ext cx="1138238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(-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,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)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 useBgFill="1">
        <p:nvSpPr>
          <p:cNvPr id="507912" name="Rectangle 8"/>
          <p:cNvSpPr>
            <a:spLocks noChangeArrowheads="1"/>
          </p:cNvSpPr>
          <p:nvPr/>
        </p:nvSpPr>
        <p:spPr bwMode="auto">
          <a:xfrm>
            <a:off x="4672013" y="3757613"/>
            <a:ext cx="1138237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(-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,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)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grpSp>
        <p:nvGrpSpPr>
          <p:cNvPr id="355336" name="Group 9"/>
          <p:cNvGrpSpPr>
            <a:grpSpLocks/>
          </p:cNvGrpSpPr>
          <p:nvPr/>
        </p:nvGrpSpPr>
        <p:grpSpPr bwMode="auto">
          <a:xfrm>
            <a:off x="1981200" y="2362200"/>
            <a:ext cx="360363" cy="1143000"/>
            <a:chOff x="3805" y="3072"/>
            <a:chExt cx="227" cy="720"/>
          </a:xfrm>
        </p:grpSpPr>
        <p:grpSp>
          <p:nvGrpSpPr>
            <p:cNvPr id="355344" name="Group 10"/>
            <p:cNvGrpSpPr>
              <a:grpSpLocks/>
            </p:cNvGrpSpPr>
            <p:nvPr/>
          </p:nvGrpSpPr>
          <p:grpSpPr bwMode="auto">
            <a:xfrm flipH="1">
              <a:off x="3805" y="3125"/>
              <a:ext cx="227" cy="667"/>
              <a:chOff x="5760" y="901"/>
              <a:chExt cx="916" cy="2296"/>
            </a:xfrm>
          </p:grpSpPr>
          <p:sp>
            <p:nvSpPr>
              <p:cNvPr id="355348" name="Freeform 1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49" name="Freeform 1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50" name="Freeform 1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51" name="Freeform 1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52" name="Freeform 1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53" name="Freeform 1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5345" name="Group 17"/>
            <p:cNvGrpSpPr>
              <a:grpSpLocks/>
            </p:cNvGrpSpPr>
            <p:nvPr/>
          </p:nvGrpSpPr>
          <p:grpSpPr bwMode="auto">
            <a:xfrm>
              <a:off x="3980" y="3072"/>
              <a:ext cx="52" cy="77"/>
              <a:chOff x="6571" y="720"/>
              <a:chExt cx="210" cy="264"/>
            </a:xfrm>
          </p:grpSpPr>
          <p:sp>
            <p:nvSpPr>
              <p:cNvPr id="355346" name="Freeform 1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47" name="Oval 1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55337" name="Rectangle 20"/>
          <p:cNvSpPr>
            <a:spLocks noChangeArrowheads="1"/>
          </p:cNvSpPr>
          <p:nvPr/>
        </p:nvSpPr>
        <p:spPr bwMode="auto">
          <a:xfrm>
            <a:off x="3733800" y="533400"/>
            <a:ext cx="1571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>
                <a:solidFill>
                  <a:schemeClr val="tx2"/>
                </a:solidFill>
              </a:rPr>
              <a:t>Conclusion</a:t>
            </a:r>
            <a:endParaRPr lang="en-US" altLang="en-US" sz="2400">
              <a:solidFill>
                <a:schemeClr val="tx2"/>
              </a:solidFill>
            </a:endParaRPr>
          </a:p>
        </p:txBody>
      </p:sp>
      <p:sp useBgFill="1">
        <p:nvSpPr>
          <p:cNvPr id="507925" name="Rectangle 21"/>
          <p:cNvSpPr>
            <a:spLocks noChangeArrowheads="1"/>
          </p:cNvSpPr>
          <p:nvPr/>
        </p:nvSpPr>
        <p:spPr bwMode="auto">
          <a:xfrm>
            <a:off x="3654425" y="2868613"/>
            <a:ext cx="1298575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or</a:t>
            </a:r>
            <a:r>
              <a:rPr lang="en-CA" altLang="en-US" sz="2800">
                <a:solidFill>
                  <a:schemeClr val="accent2"/>
                </a:solidFill>
              </a:rPr>
              <a:t> b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 &lt;</a:t>
            </a:r>
            <a:r>
              <a:rPr lang="en-CA" altLang="en-US" sz="2800">
                <a:solidFill>
                  <a:schemeClr val="accent2"/>
                </a:solidFill>
              </a:rPr>
              <a:t> 1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grpSp>
        <p:nvGrpSpPr>
          <p:cNvPr id="5" name="Group 22"/>
          <p:cNvGrpSpPr>
            <a:grpSpLocks/>
          </p:cNvGrpSpPr>
          <p:nvPr/>
        </p:nvGrpSpPr>
        <p:grpSpPr bwMode="auto">
          <a:xfrm>
            <a:off x="3581400" y="1066800"/>
            <a:ext cx="5410200" cy="2286000"/>
            <a:chOff x="2208" y="816"/>
            <a:chExt cx="3408" cy="1440"/>
          </a:xfrm>
        </p:grpSpPr>
        <p:sp useBgFill="1">
          <p:nvSpPr>
            <p:cNvPr id="355340" name="Rectangle 23"/>
            <p:cNvSpPr>
              <a:spLocks noChangeArrowheads="1"/>
            </p:cNvSpPr>
            <p:nvPr/>
          </p:nvSpPr>
          <p:spPr bwMode="auto">
            <a:xfrm>
              <a:off x="2496" y="816"/>
              <a:ext cx="3120" cy="1403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60000"/>
                </a:lnSpc>
                <a:spcBef>
                  <a:spcPct val="50000"/>
                </a:spcBef>
                <a:buFontTx/>
                <a:buNone/>
              </a:pPr>
              <a:r>
                <a:rPr lang="en-CA" altLang="en-US" sz="2800">
                  <a:solidFill>
                    <a:schemeClr val="accent2"/>
                  </a:solidFill>
                </a:rPr>
                <a:t>c n</a:t>
              </a:r>
              <a:r>
                <a:rPr lang="en-CA" altLang="en-US" sz="2800" baseline="30000">
                  <a:solidFill>
                    <a:schemeClr val="accent2"/>
                  </a:solidFill>
                </a:rPr>
                <a:t>d</a:t>
              </a:r>
              <a:r>
                <a:rPr lang="en-CA" altLang="en-US" sz="2800">
                  <a:solidFill>
                    <a:schemeClr val="accent2"/>
                  </a:solidFill>
                </a:rPr>
                <a:t> log</a:t>
              </a:r>
              <a:r>
                <a:rPr lang="en-CA" altLang="en-US" sz="2800" baseline="30000">
                  <a:solidFill>
                    <a:schemeClr val="accent2"/>
                  </a:solidFill>
                </a:rPr>
                <a:t>e</a:t>
              </a:r>
              <a:r>
                <a:rPr lang="en-CA" altLang="en-US" sz="2800">
                  <a:solidFill>
                    <a:schemeClr val="accent2"/>
                  </a:solidFill>
                </a:rPr>
                <a:t> (n)</a:t>
              </a:r>
            </a:p>
            <a:p>
              <a:pPr eaLnBrk="1" hangingPunct="1">
                <a:lnSpc>
                  <a:spcPct val="60000"/>
                </a:lnSpc>
                <a:spcBef>
                  <a:spcPct val="50000"/>
                </a:spcBef>
                <a:buFontTx/>
                <a:buNone/>
              </a:pPr>
              <a:endParaRPr lang="en-CA" altLang="en-US" sz="2800">
                <a:solidFill>
                  <a:schemeClr val="accent2"/>
                </a:solidFill>
              </a:endParaRPr>
            </a:p>
            <a:p>
              <a:pPr eaLnBrk="1" hangingPunct="1">
                <a:lnSpc>
                  <a:spcPct val="60000"/>
                </a:lnSpc>
                <a:spcBef>
                  <a:spcPct val="50000"/>
                </a:spcBef>
                <a:buFontTx/>
                <a:buNone/>
              </a:pPr>
              <a:r>
                <a:rPr lang="en-CA" altLang="en-US" sz="2800">
                  <a:solidFill>
                    <a:schemeClr val="accent2"/>
                  </a:solidFill>
                </a:rPr>
                <a:t>c </a:t>
              </a:r>
              <a:r>
                <a:rPr lang="en-CA" altLang="en-US" sz="2800">
                  <a:solidFill>
                    <a:schemeClr val="accent2"/>
                  </a:solidFill>
                  <a:latin typeface="Symbol" pitchFamily="18" charset="2"/>
                </a:rPr>
                <a:t>&gt; 0</a:t>
              </a:r>
              <a:endParaRPr lang="en-CA" altLang="en-US" sz="2800">
                <a:solidFill>
                  <a:schemeClr val="hlink"/>
                </a:solidFill>
              </a:endParaRPr>
            </a:p>
            <a:p>
              <a:pPr eaLnBrk="1" hangingPunct="1">
                <a:lnSpc>
                  <a:spcPct val="60000"/>
                </a:lnSpc>
                <a:spcBef>
                  <a:spcPct val="50000"/>
                </a:spcBef>
                <a:buFontTx/>
                <a:buNone/>
              </a:pPr>
              <a:r>
                <a:rPr lang="en-CA" altLang="en-US" sz="2800">
                  <a:solidFill>
                    <a:schemeClr val="accent2"/>
                  </a:solidFill>
                </a:rPr>
                <a:t>a </a:t>
              </a:r>
              <a:r>
                <a:rPr lang="en-CA" altLang="en-US" sz="2800">
                  <a:solidFill>
                    <a:schemeClr val="accent2"/>
                  </a:solidFill>
                  <a:latin typeface="Symbol" pitchFamily="18" charset="2"/>
                </a:rPr>
                <a:t>&gt; 0 </a:t>
              </a:r>
              <a:endParaRPr lang="en-CA" altLang="en-US" sz="2800">
                <a:solidFill>
                  <a:schemeClr val="accent2"/>
                </a:solidFill>
              </a:endParaRPr>
            </a:p>
            <a:p>
              <a:pPr eaLnBrk="1" hangingPunct="1">
                <a:lnSpc>
                  <a:spcPct val="60000"/>
                </a:lnSpc>
                <a:spcBef>
                  <a:spcPct val="50000"/>
                </a:spcBef>
                <a:buFontTx/>
                <a:buNone/>
              </a:pPr>
              <a:r>
                <a:rPr lang="en-CA" altLang="en-US" sz="2800">
                  <a:solidFill>
                    <a:schemeClr val="accent2"/>
                  </a:solidFill>
                </a:rPr>
                <a:t>b </a:t>
              </a:r>
              <a:r>
                <a:rPr lang="en-CA" altLang="en-US" sz="2800">
                  <a:solidFill>
                    <a:schemeClr val="accent2"/>
                  </a:solidFill>
                  <a:latin typeface="Symbol" pitchFamily="18" charset="2"/>
                </a:rPr>
                <a:t>&gt; 1</a:t>
              </a:r>
              <a:endParaRPr lang="en-CA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355341" name="Line 24"/>
            <p:cNvSpPr>
              <a:spLocks noChangeShapeType="1"/>
            </p:cNvSpPr>
            <p:nvPr/>
          </p:nvSpPr>
          <p:spPr bwMode="auto">
            <a:xfrm>
              <a:off x="2540" y="1066"/>
              <a:ext cx="1300" cy="0"/>
            </a:xfrm>
            <a:prstGeom prst="line">
              <a:avLst/>
            </a:prstGeom>
            <a:ln w="3810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 useBgFill="1">
          <p:nvSpPr>
            <p:cNvPr id="355342" name="Rectangle 25"/>
            <p:cNvSpPr>
              <a:spLocks noChangeArrowheads="1"/>
            </p:cNvSpPr>
            <p:nvPr/>
          </p:nvSpPr>
          <p:spPr bwMode="auto">
            <a:xfrm>
              <a:off x="2208" y="1920"/>
              <a:ext cx="336" cy="336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5343" name="Rectangle 26"/>
            <p:cNvSpPr>
              <a:spLocks noChangeArrowheads="1"/>
            </p:cNvSpPr>
            <p:nvPr/>
          </p:nvSpPr>
          <p:spPr bwMode="auto">
            <a:xfrm>
              <a:off x="2957" y="1000"/>
              <a:ext cx="37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>
                  <a:solidFill>
                    <a:schemeClr val="accent2"/>
                  </a:solidFill>
                </a:rPr>
                <a:t>b</a:t>
              </a:r>
              <a:r>
                <a:rPr lang="en-CA" altLang="en-US" sz="2800" baseline="30000">
                  <a:solidFill>
                    <a:schemeClr val="accent2"/>
                  </a:solidFill>
                </a:rPr>
                <a:t>an</a:t>
              </a:r>
              <a:endParaRPr lang="en-US" altLang="en-US" sz="2800" baseline="30000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7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7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7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7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7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7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7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7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79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7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7909" grpId="0" animBg="1" autoUpdateAnimBg="0"/>
      <p:bldP spid="507910" grpId="0" animBg="1" autoUpdateAnimBg="0"/>
      <p:bldP spid="507911" grpId="0" animBg="1" autoUpdateAnimBg="0"/>
      <p:bldP spid="507912" grpId="0" animBg="1" autoUpdateAnimBg="0"/>
      <p:bldP spid="507925" grpId="0" animBg="1" autoUpdateAnimBg="0"/>
    </p:bld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Bounded Tail</a:t>
            </a:r>
            <a:endParaRPr lang="en-US" altLang="en-US" sz="2400" smtClean="0"/>
          </a:p>
        </p:txBody>
      </p:sp>
      <p:sp>
        <p:nvSpPr>
          <p:cNvPr id="35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447800"/>
            <a:ext cx="7848600" cy="48768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If </a:t>
            </a:r>
            <a:r>
              <a:rPr lang="en-CA" altLang="en-US" sz="2800" smtClean="0">
                <a:solidFill>
                  <a:schemeClr val="accent2"/>
                </a:solidFill>
              </a:rPr>
              <a:t>f(n) = c 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d</a:t>
            </a:r>
            <a:r>
              <a:rPr lang="en-CA" altLang="en-US" sz="2800" smtClean="0">
                <a:solidFill>
                  <a:schemeClr val="accent2"/>
                </a:solidFill>
              </a:rPr>
              <a:t> log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e</a:t>
            </a:r>
            <a:r>
              <a:rPr lang="en-CA" altLang="en-US" sz="2800" smtClean="0">
                <a:solidFill>
                  <a:schemeClr val="accent2"/>
                </a:solidFill>
              </a:rPr>
              <a:t> (n)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c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a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= 0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b = 1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d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endParaRPr lang="en-CA" altLang="en-US" sz="2800" smtClean="0">
              <a:solidFill>
                <a:schemeClr val="accent2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2"/>
                </a:solidFill>
              </a:rPr>
              <a:t>e </a:t>
            </a:r>
            <a:r>
              <a:rPr lang="en-CA" altLang="en-US" sz="2800" smtClean="0">
                <a:solidFill>
                  <a:schemeClr val="accent2"/>
                </a:solidFill>
                <a:latin typeface="Symbol" pitchFamily="18" charset="2"/>
              </a:rPr>
              <a:t>Î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    f(n) = Ω,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r>
              <a:rPr lang="en-CA" altLang="en-US" sz="2800" smtClean="0">
                <a:solidFill>
                  <a:schemeClr val="accent1"/>
                </a:solidFill>
              </a:rPr>
              <a:t>θ </a:t>
            </a:r>
            <a:r>
              <a:rPr lang="en-CA" altLang="en-US" sz="2800" smtClean="0">
                <a:solidFill>
                  <a:schemeClr val="hlink"/>
                </a:solidFill>
              </a:rPr>
              <a:t>?</a:t>
            </a: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800" smtClean="0">
                <a:solidFill>
                  <a:schemeClr val="accent1"/>
                </a:solidFill>
              </a:rPr>
              <a:t>then ∑</a:t>
            </a:r>
            <a:r>
              <a:rPr lang="en-CA" altLang="en-US" sz="28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800" smtClean="0">
                <a:solidFill>
                  <a:schemeClr val="accent1"/>
                </a:solidFill>
              </a:rPr>
              <a:t> f(i) = θ(1).</a:t>
            </a:r>
            <a:endParaRPr lang="en-US" altLang="en-US" sz="2800" smtClean="0">
              <a:solidFill>
                <a:schemeClr val="accent1"/>
              </a:solidFill>
            </a:endParaRPr>
          </a:p>
          <a:p>
            <a:pPr algn="ct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endParaRPr lang="en-US" altLang="en-US" sz="2800" smtClean="0">
              <a:solidFill>
                <a:schemeClr val="accent1"/>
              </a:solidFill>
            </a:endParaRPr>
          </a:p>
          <a:p>
            <a:pPr algn="r" eaLnBrk="1" hangingPunct="1">
              <a:lnSpc>
                <a:spcPct val="90000"/>
              </a:lnSpc>
              <a:buFontTx/>
              <a:buNone/>
              <a:tabLst>
                <a:tab pos="741363" algn="l"/>
              </a:tabLst>
            </a:pPr>
            <a:r>
              <a:rPr lang="en-CA" altLang="en-US" sz="2400" smtClean="0">
                <a:solidFill>
                  <a:schemeClr val="accent1"/>
                </a:solidFill>
              </a:rPr>
              <a:t/>
            </a:r>
            <a:br>
              <a:rPr lang="en-CA" altLang="en-US" sz="24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> </a:t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r>
              <a:rPr lang="en-CA" altLang="en-US" sz="2800" smtClean="0">
                <a:solidFill>
                  <a:schemeClr val="accent1"/>
                </a:solidFill>
              </a:rPr>
              <a:t/>
            </a:r>
            <a:br>
              <a:rPr lang="en-CA" altLang="en-US" sz="2800" smtClean="0">
                <a:solidFill>
                  <a:schemeClr val="accent1"/>
                </a:solidFill>
              </a:rPr>
            </a:br>
            <a:endParaRPr lang="en-US" altLang="en-US" sz="2800" smtClean="0">
              <a:solidFill>
                <a:schemeClr val="accent1"/>
              </a:solidFill>
            </a:endParaRPr>
          </a:p>
        </p:txBody>
      </p:sp>
      <p:sp useBgFill="1">
        <p:nvSpPr>
          <p:cNvPr id="506884" name="Rectangle 4"/>
          <p:cNvSpPr>
            <a:spLocks noChangeArrowheads="1"/>
          </p:cNvSpPr>
          <p:nvPr/>
        </p:nvSpPr>
        <p:spPr bwMode="auto">
          <a:xfrm>
            <a:off x="4419600" y="4148138"/>
            <a:ext cx="1670050" cy="579437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  <a:latin typeface="Symbol" pitchFamily="18" charset="2"/>
              </a:rPr>
              <a:t>=</a:t>
            </a:r>
            <a:r>
              <a:rPr lang="en-CA" altLang="en-US" sz="2800">
                <a:solidFill>
                  <a:schemeClr val="accent1"/>
                </a:solidFill>
              </a:rPr>
              <a:t> </a:t>
            </a:r>
            <a:r>
              <a:rPr lang="en-CA" altLang="en-US">
                <a:solidFill>
                  <a:schemeClr val="accent1"/>
                </a:solidFill>
              </a:rPr>
              <a:t>n</a:t>
            </a:r>
            <a:r>
              <a:rPr lang="en-CA" altLang="en-US" baseline="30000">
                <a:solidFill>
                  <a:schemeClr val="accent1"/>
                </a:solidFill>
              </a:rPr>
              <a:t>-1-Ω(1)</a:t>
            </a:r>
            <a:r>
              <a:rPr lang="en-CA" altLang="en-US" sz="2800">
                <a:solidFill>
                  <a:schemeClr val="accent1"/>
                </a:solidFill>
              </a:rPr>
              <a:t>  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 useBgFill="1">
        <p:nvSpPr>
          <p:cNvPr id="356357" name="Rectangle 5"/>
          <p:cNvSpPr>
            <a:spLocks noChangeArrowheads="1"/>
          </p:cNvSpPr>
          <p:nvPr/>
        </p:nvSpPr>
        <p:spPr bwMode="auto">
          <a:xfrm>
            <a:off x="4419600" y="1908175"/>
            <a:ext cx="650875" cy="519113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&gt; 0</a:t>
            </a:r>
            <a:endParaRPr lang="en-US" altLang="en-US" sz="2800">
              <a:solidFill>
                <a:schemeClr val="accent2"/>
              </a:solidFill>
              <a:latin typeface="Symbol" pitchFamily="18" charset="2"/>
            </a:endParaRPr>
          </a:p>
        </p:txBody>
      </p:sp>
      <p:sp useBgFill="1">
        <p:nvSpPr>
          <p:cNvPr id="506888" name="Rectangle 8"/>
          <p:cNvSpPr>
            <a:spLocks noChangeArrowheads="1"/>
          </p:cNvSpPr>
          <p:nvPr/>
        </p:nvSpPr>
        <p:spPr bwMode="auto">
          <a:xfrm>
            <a:off x="4343400" y="3324225"/>
            <a:ext cx="769938" cy="519113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&lt; -1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 useBgFill="1">
        <p:nvSpPr>
          <p:cNvPr id="506889" name="Rectangle 9"/>
          <p:cNvSpPr>
            <a:spLocks noChangeArrowheads="1"/>
          </p:cNvSpPr>
          <p:nvPr/>
        </p:nvSpPr>
        <p:spPr bwMode="auto">
          <a:xfrm>
            <a:off x="4622800" y="3744913"/>
            <a:ext cx="1138238" cy="5191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(-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,</a:t>
            </a:r>
            <a:r>
              <a:rPr lang="en-CA" altLang="en-US" sz="2800">
                <a:solidFill>
                  <a:schemeClr val="accent2"/>
                </a:solidFill>
                <a:latin typeface="Symbol" pitchFamily="18" charset="2"/>
              </a:rPr>
              <a:t>¥</a:t>
            </a:r>
            <a:r>
              <a:rPr lang="en-CA" altLang="en-US" sz="2800">
                <a:solidFill>
                  <a:schemeClr val="accent2"/>
                </a:solidFill>
              </a:rPr>
              <a:t>)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grpSp>
        <p:nvGrpSpPr>
          <p:cNvPr id="356360" name="Group 10"/>
          <p:cNvGrpSpPr>
            <a:grpSpLocks/>
          </p:cNvGrpSpPr>
          <p:nvPr/>
        </p:nvGrpSpPr>
        <p:grpSpPr bwMode="auto">
          <a:xfrm>
            <a:off x="1981200" y="2362200"/>
            <a:ext cx="360363" cy="1143000"/>
            <a:chOff x="3805" y="3072"/>
            <a:chExt cx="227" cy="720"/>
          </a:xfrm>
        </p:grpSpPr>
        <p:grpSp>
          <p:nvGrpSpPr>
            <p:cNvPr id="356362" name="Group 11"/>
            <p:cNvGrpSpPr>
              <a:grpSpLocks/>
            </p:cNvGrpSpPr>
            <p:nvPr/>
          </p:nvGrpSpPr>
          <p:grpSpPr bwMode="auto">
            <a:xfrm flipH="1">
              <a:off x="3805" y="3125"/>
              <a:ext cx="227" cy="667"/>
              <a:chOff x="5760" y="901"/>
              <a:chExt cx="916" cy="2296"/>
            </a:xfrm>
          </p:grpSpPr>
          <p:sp>
            <p:nvSpPr>
              <p:cNvPr id="356366" name="Freeform 1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67" name="Freeform 1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68" name="Freeform 1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69" name="Freeform 1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70" name="Freeform 1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71" name="Freeform 1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6363" name="Group 18"/>
            <p:cNvGrpSpPr>
              <a:grpSpLocks/>
            </p:cNvGrpSpPr>
            <p:nvPr/>
          </p:nvGrpSpPr>
          <p:grpSpPr bwMode="auto">
            <a:xfrm>
              <a:off x="3980" y="3072"/>
              <a:ext cx="52" cy="77"/>
              <a:chOff x="6571" y="720"/>
              <a:chExt cx="210" cy="264"/>
            </a:xfrm>
          </p:grpSpPr>
          <p:sp>
            <p:nvSpPr>
              <p:cNvPr id="356364" name="Freeform 1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65" name="Oval 2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56361" name="Rectangle 21"/>
          <p:cNvSpPr>
            <a:spLocks noChangeArrowheads="1"/>
          </p:cNvSpPr>
          <p:nvPr/>
        </p:nvSpPr>
        <p:spPr bwMode="auto">
          <a:xfrm>
            <a:off x="3733800" y="762000"/>
            <a:ext cx="1571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>
                <a:solidFill>
                  <a:schemeClr val="tx2"/>
                </a:solidFill>
              </a:rPr>
              <a:t>Conclusion</a:t>
            </a:r>
            <a:endParaRPr lang="en-US" altLang="en-US" sz="2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68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68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68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68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6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6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6884" grpId="0" animBg="1" autoUpdateAnimBg="0"/>
      <p:bldP spid="506888" grpId="0" animBg="1" autoUpdateAnimBg="0"/>
      <p:bldP spid="506889" grpId="0" animBg="1" autoUpdateAnimBg="0"/>
    </p:bld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7378" name="Picture 2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379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357380" name="Picture 4" descr="easyAdd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381" name="Oval 5"/>
          <p:cNvSpPr>
            <a:spLocks noChangeArrowheads="1"/>
          </p:cNvSpPr>
          <p:nvPr/>
        </p:nvSpPr>
        <p:spPr bwMode="auto">
          <a:xfrm>
            <a:off x="3429000" y="5562600"/>
            <a:ext cx="15240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57382" name="Text Box 6"/>
          <p:cNvSpPr txBox="1">
            <a:spLocks noChangeArrowheads="1"/>
          </p:cNvSpPr>
          <p:nvPr/>
        </p:nvSpPr>
        <p:spPr bwMode="auto">
          <a:xfrm>
            <a:off x="4876800" y="6096000"/>
            <a:ext cx="10652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Done</a:t>
            </a:r>
            <a:endParaRPr lang="en-CA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02" name="Picture 2" descr="easyAddi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03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Adding Made Easy</a:t>
            </a:r>
            <a:endParaRPr lang="en-CA" altLang="en-US" smtClean="0"/>
          </a:p>
        </p:txBody>
      </p:sp>
      <p:pic>
        <p:nvPicPr>
          <p:cNvPr id="358404" name="Picture 4" descr="easyAddi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914400"/>
            <a:ext cx="6276975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05" name="Text Box 6"/>
          <p:cNvSpPr txBox="1">
            <a:spLocks noChangeArrowheads="1"/>
          </p:cNvSpPr>
          <p:nvPr/>
        </p:nvSpPr>
        <p:spPr bwMode="auto">
          <a:xfrm>
            <a:off x="2971800" y="914400"/>
            <a:ext cx="3200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Missing Functions</a:t>
            </a:r>
            <a:endParaRPr lang="en-CA" altLang="en-US">
              <a:solidFill>
                <a:schemeClr val="hlink"/>
              </a:solidFill>
            </a:endParaRPr>
          </a:p>
        </p:txBody>
      </p:sp>
      <p:graphicFrame>
        <p:nvGraphicFramePr>
          <p:cNvPr id="358406" name="Object 0"/>
          <p:cNvGraphicFramePr>
            <a:graphicFrameLocks noChangeAspect="1"/>
          </p:cNvGraphicFramePr>
          <p:nvPr/>
        </p:nvGraphicFramePr>
        <p:xfrm>
          <a:off x="4521200" y="1752600"/>
          <a:ext cx="736600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15" name="Equation" r:id="rId4" imgW="253780" imgH="215713" progId="Equation.COEE2">
                  <p:embed/>
                </p:oleObj>
              </mc:Choice>
              <mc:Fallback>
                <p:oleObj name="Equation" r:id="rId4" imgW="253780" imgH="215713" progId="Equation.COEE2">
                  <p:embed/>
                  <p:pic>
                    <p:nvPicPr>
                      <p:cNvPr id="0" name="Object 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21200" y="1752600"/>
                        <a:ext cx="736600" cy="625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407" name="Object 1"/>
          <p:cNvGraphicFramePr>
            <a:graphicFrameLocks noChangeAspect="1"/>
          </p:cNvGraphicFramePr>
          <p:nvPr/>
        </p:nvGraphicFramePr>
        <p:xfrm>
          <a:off x="4349750" y="3327400"/>
          <a:ext cx="444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16" name="Equation" r:id="rId6" imgW="444307" imgH="203112" progId="Equation.COEE2">
                  <p:embed/>
                </p:oleObj>
              </mc:Choice>
              <mc:Fallback>
                <p:oleObj name="Equation" r:id="rId6" imgW="444307" imgH="203112" progId="Equation.COEE2">
                  <p:embed/>
                  <p:pic>
                    <p:nvPicPr>
                      <p:cNvPr id="0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49750" y="3327400"/>
                        <a:ext cx="444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8408" name="Text Box 10"/>
          <p:cNvSpPr txBox="1">
            <a:spLocks noChangeArrowheads="1"/>
          </p:cNvSpPr>
          <p:nvPr/>
        </p:nvSpPr>
        <p:spPr bwMode="auto">
          <a:xfrm>
            <a:off x="6477000" y="5867400"/>
            <a:ext cx="11572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aseline="30000">
                <a:solidFill>
                  <a:schemeClr val="bg2"/>
                </a:solidFill>
              </a:rPr>
              <a:t>1</a:t>
            </a:r>
            <a:r>
              <a:rPr lang="en-US" altLang="en-US" sz="3600">
                <a:solidFill>
                  <a:schemeClr val="bg2"/>
                </a:solidFill>
              </a:rPr>
              <a:t>/</a:t>
            </a:r>
            <a:r>
              <a:rPr lang="en-US" altLang="en-US" sz="3600" baseline="-25000">
                <a:solidFill>
                  <a:schemeClr val="bg2"/>
                </a:solidFill>
              </a:rPr>
              <a:t>nlogn</a:t>
            </a:r>
            <a:endParaRPr lang="en-CA" altLang="en-US" sz="3600" baseline="-25000">
              <a:solidFill>
                <a:schemeClr val="bg2"/>
              </a:solidFill>
            </a:endParaRPr>
          </a:p>
        </p:txBody>
      </p:sp>
      <p:sp>
        <p:nvSpPr>
          <p:cNvPr id="358409" name="Text Box 11"/>
          <p:cNvSpPr txBox="1">
            <a:spLocks noChangeArrowheads="1"/>
          </p:cNvSpPr>
          <p:nvPr/>
        </p:nvSpPr>
        <p:spPr bwMode="auto">
          <a:xfrm>
            <a:off x="6615113" y="5302250"/>
            <a:ext cx="10048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aseline="30000">
                <a:solidFill>
                  <a:schemeClr val="bg2"/>
                </a:solidFill>
              </a:rPr>
              <a:t>logn</a:t>
            </a:r>
            <a:r>
              <a:rPr lang="en-US" altLang="en-US" sz="3600">
                <a:solidFill>
                  <a:schemeClr val="bg2"/>
                </a:solidFill>
              </a:rPr>
              <a:t>/</a:t>
            </a:r>
            <a:r>
              <a:rPr lang="en-US" altLang="en-US" sz="3600" baseline="-25000">
                <a:solidFill>
                  <a:schemeClr val="bg2"/>
                </a:solidFill>
              </a:rPr>
              <a:t>n</a:t>
            </a:r>
            <a:endParaRPr lang="en-CA" altLang="en-US" sz="3600" baseline="-25000">
              <a:solidFill>
                <a:schemeClr val="bg2"/>
              </a:solidFill>
            </a:endParaRPr>
          </a:p>
        </p:txBody>
      </p:sp>
      <p:sp>
        <p:nvSpPr>
          <p:cNvPr id="358410" name="Oval 12"/>
          <p:cNvSpPr>
            <a:spLocks noChangeArrowheads="1"/>
          </p:cNvSpPr>
          <p:nvPr/>
        </p:nvSpPr>
        <p:spPr bwMode="auto">
          <a:xfrm>
            <a:off x="4419600" y="1752600"/>
            <a:ext cx="9144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58411" name="Oval 13"/>
          <p:cNvSpPr>
            <a:spLocks noChangeArrowheads="1"/>
          </p:cNvSpPr>
          <p:nvPr/>
        </p:nvSpPr>
        <p:spPr bwMode="auto">
          <a:xfrm>
            <a:off x="6477000" y="5334000"/>
            <a:ext cx="12192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58412" name="Oval 14"/>
          <p:cNvSpPr>
            <a:spLocks noChangeArrowheads="1"/>
          </p:cNvSpPr>
          <p:nvPr/>
        </p:nvSpPr>
        <p:spPr bwMode="auto">
          <a:xfrm>
            <a:off x="6400800" y="5867400"/>
            <a:ext cx="12192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grpSp>
        <p:nvGrpSpPr>
          <p:cNvPr id="36867" name="Group 6"/>
          <p:cNvGrpSpPr>
            <a:grpSpLocks/>
          </p:cNvGrpSpPr>
          <p:nvPr/>
        </p:nvGrpSpPr>
        <p:grpSpPr bwMode="auto">
          <a:xfrm>
            <a:off x="361950" y="914400"/>
            <a:ext cx="8477250" cy="5029200"/>
            <a:chOff x="-2" y="1131"/>
            <a:chExt cx="2576" cy="1821"/>
          </a:xfrm>
        </p:grpSpPr>
        <p:grpSp>
          <p:nvGrpSpPr>
            <p:cNvPr id="36870" name="Group 7"/>
            <p:cNvGrpSpPr>
              <a:grpSpLocks/>
            </p:cNvGrpSpPr>
            <p:nvPr/>
          </p:nvGrpSpPr>
          <p:grpSpPr bwMode="auto">
            <a:xfrm>
              <a:off x="0" y="1133"/>
              <a:ext cx="2572" cy="1817"/>
              <a:chOff x="0" y="1133"/>
              <a:chExt cx="2572" cy="1817"/>
            </a:xfrm>
          </p:grpSpPr>
          <p:grpSp>
            <p:nvGrpSpPr>
              <p:cNvPr id="36872" name="Group 8"/>
              <p:cNvGrpSpPr>
                <a:grpSpLocks/>
              </p:cNvGrpSpPr>
              <p:nvPr/>
            </p:nvGrpSpPr>
            <p:grpSpPr bwMode="auto">
              <a:xfrm>
                <a:off x="0" y="1133"/>
                <a:ext cx="516" cy="173"/>
                <a:chOff x="0" y="1133"/>
                <a:chExt cx="516" cy="173"/>
              </a:xfrm>
            </p:grpSpPr>
            <p:sp>
              <p:nvSpPr>
                <p:cNvPr id="37023" name="Rectangle 9"/>
                <p:cNvSpPr>
                  <a:spLocks noChangeArrowheads="1"/>
                </p:cNvSpPr>
                <p:nvPr/>
              </p:nvSpPr>
              <p:spPr bwMode="auto">
                <a:xfrm>
                  <a:off x="0" y="1133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endParaRPr lang="en-US" altLang="en-US" sz="2800"/>
                </a:p>
              </p:txBody>
            </p:sp>
            <p:sp>
              <p:nvSpPr>
                <p:cNvPr id="37024" name="Rectangle 10"/>
                <p:cNvSpPr>
                  <a:spLocks noChangeArrowheads="1"/>
                </p:cNvSpPr>
                <p:nvPr/>
              </p:nvSpPr>
              <p:spPr bwMode="auto">
                <a:xfrm>
                  <a:off x="0" y="1133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73" name="Group 11"/>
              <p:cNvGrpSpPr>
                <a:grpSpLocks/>
              </p:cNvGrpSpPr>
              <p:nvPr/>
            </p:nvGrpSpPr>
            <p:grpSpPr bwMode="auto">
              <a:xfrm>
                <a:off x="516" y="1133"/>
                <a:ext cx="1472" cy="173"/>
                <a:chOff x="516" y="1133"/>
                <a:chExt cx="1472" cy="173"/>
              </a:xfrm>
            </p:grpSpPr>
            <p:sp>
              <p:nvSpPr>
                <p:cNvPr id="37021" name="Rectangle 12"/>
                <p:cNvSpPr>
                  <a:spLocks noChangeArrowheads="1" noTextEdit="1"/>
                </p:cNvSpPr>
                <p:nvPr/>
              </p:nvSpPr>
              <p:spPr bwMode="auto">
                <a:xfrm>
                  <a:off x="516" y="1133"/>
                  <a:ext cx="147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7022" name="Rectangle 13"/>
                <p:cNvSpPr>
                  <a:spLocks noChangeArrowheads="1"/>
                </p:cNvSpPr>
                <p:nvPr/>
              </p:nvSpPr>
              <p:spPr bwMode="auto">
                <a:xfrm>
                  <a:off x="516" y="1133"/>
                  <a:ext cx="147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74" name="Group 14"/>
              <p:cNvGrpSpPr>
                <a:grpSpLocks/>
              </p:cNvGrpSpPr>
              <p:nvPr/>
            </p:nvGrpSpPr>
            <p:grpSpPr bwMode="auto">
              <a:xfrm>
                <a:off x="1988" y="1133"/>
                <a:ext cx="584" cy="173"/>
                <a:chOff x="1988" y="1133"/>
                <a:chExt cx="584" cy="173"/>
              </a:xfrm>
            </p:grpSpPr>
            <p:sp>
              <p:nvSpPr>
                <p:cNvPr id="37019" name="Rectangle 15"/>
                <p:cNvSpPr>
                  <a:spLocks noChangeArrowheads="1" noTextEdit="1"/>
                </p:cNvSpPr>
                <p:nvPr/>
              </p:nvSpPr>
              <p:spPr bwMode="auto">
                <a:xfrm>
                  <a:off x="1988" y="1133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7020" name="Rectangle 16"/>
                <p:cNvSpPr>
                  <a:spLocks noChangeArrowheads="1"/>
                </p:cNvSpPr>
                <p:nvPr/>
              </p:nvSpPr>
              <p:spPr bwMode="auto">
                <a:xfrm>
                  <a:off x="1988" y="1133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75" name="Group 17"/>
              <p:cNvGrpSpPr>
                <a:grpSpLocks/>
              </p:cNvGrpSpPr>
              <p:nvPr/>
            </p:nvGrpSpPr>
            <p:grpSpPr bwMode="auto">
              <a:xfrm>
                <a:off x="0" y="1306"/>
                <a:ext cx="516" cy="173"/>
                <a:chOff x="0" y="1306"/>
                <a:chExt cx="516" cy="173"/>
              </a:xfrm>
            </p:grpSpPr>
            <p:sp>
              <p:nvSpPr>
                <p:cNvPr id="37017" name="Rectangle 18"/>
                <p:cNvSpPr>
                  <a:spLocks noChangeArrowheads="1"/>
                </p:cNvSpPr>
                <p:nvPr/>
              </p:nvSpPr>
              <p:spPr bwMode="auto">
                <a:xfrm>
                  <a:off x="0" y="1306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T</a:t>
                  </a:r>
                  <a:r>
                    <a:rPr lang="en-CA" altLang="en-US" sz="2800"/>
                    <a:t>(</a:t>
                  </a: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CA" altLang="en-US" sz="2800"/>
                    <a:t>)</a:t>
                  </a:r>
                </a:p>
              </p:txBody>
            </p:sp>
            <p:sp>
              <p:nvSpPr>
                <p:cNvPr id="37018" name="Rectangle 19"/>
                <p:cNvSpPr>
                  <a:spLocks noChangeArrowheads="1"/>
                </p:cNvSpPr>
                <p:nvPr/>
              </p:nvSpPr>
              <p:spPr bwMode="auto">
                <a:xfrm>
                  <a:off x="0" y="1306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76" name="Group 20"/>
              <p:cNvGrpSpPr>
                <a:grpSpLocks/>
              </p:cNvGrpSpPr>
              <p:nvPr/>
            </p:nvGrpSpPr>
            <p:grpSpPr bwMode="auto">
              <a:xfrm>
                <a:off x="516" y="1306"/>
                <a:ext cx="332" cy="173"/>
                <a:chOff x="516" y="1306"/>
                <a:chExt cx="332" cy="173"/>
              </a:xfrm>
            </p:grpSpPr>
            <p:sp>
              <p:nvSpPr>
                <p:cNvPr id="37015" name="Rectangle 21"/>
                <p:cNvSpPr>
                  <a:spLocks noChangeArrowheads="1"/>
                </p:cNvSpPr>
                <p:nvPr/>
              </p:nvSpPr>
              <p:spPr bwMode="auto">
                <a:xfrm>
                  <a:off x="516" y="1306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</a:p>
              </p:txBody>
            </p:sp>
            <p:sp>
              <p:nvSpPr>
                <p:cNvPr id="37016" name="Rectangle 22"/>
                <p:cNvSpPr>
                  <a:spLocks noChangeArrowheads="1"/>
                </p:cNvSpPr>
                <p:nvPr/>
              </p:nvSpPr>
              <p:spPr bwMode="auto">
                <a:xfrm>
                  <a:off x="516" y="1306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77" name="Group 23"/>
              <p:cNvGrpSpPr>
                <a:grpSpLocks/>
              </p:cNvGrpSpPr>
              <p:nvPr/>
            </p:nvGrpSpPr>
            <p:grpSpPr bwMode="auto">
              <a:xfrm>
                <a:off x="848" y="1306"/>
                <a:ext cx="380" cy="173"/>
                <a:chOff x="848" y="1306"/>
                <a:chExt cx="380" cy="173"/>
              </a:xfrm>
            </p:grpSpPr>
            <p:sp>
              <p:nvSpPr>
                <p:cNvPr id="37013" name="Rectangle 24"/>
                <p:cNvSpPr>
                  <a:spLocks noChangeArrowheads="1"/>
                </p:cNvSpPr>
                <p:nvPr/>
              </p:nvSpPr>
              <p:spPr bwMode="auto">
                <a:xfrm>
                  <a:off x="848" y="1306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100</a:t>
                  </a:r>
                </a:p>
              </p:txBody>
            </p:sp>
            <p:sp>
              <p:nvSpPr>
                <p:cNvPr id="37014" name="Rectangle 25"/>
                <p:cNvSpPr>
                  <a:spLocks noChangeArrowheads="1"/>
                </p:cNvSpPr>
                <p:nvPr/>
              </p:nvSpPr>
              <p:spPr bwMode="auto">
                <a:xfrm>
                  <a:off x="848" y="1306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78" name="Group 26"/>
              <p:cNvGrpSpPr>
                <a:grpSpLocks/>
              </p:cNvGrpSpPr>
              <p:nvPr/>
            </p:nvGrpSpPr>
            <p:grpSpPr bwMode="auto">
              <a:xfrm>
                <a:off x="1228" y="1306"/>
                <a:ext cx="332" cy="173"/>
                <a:chOff x="1228" y="1306"/>
                <a:chExt cx="332" cy="173"/>
              </a:xfrm>
            </p:grpSpPr>
            <p:sp>
              <p:nvSpPr>
                <p:cNvPr id="37011" name="Rectangle 27"/>
                <p:cNvSpPr>
                  <a:spLocks noChangeArrowheads="1"/>
                </p:cNvSpPr>
                <p:nvPr/>
              </p:nvSpPr>
              <p:spPr bwMode="auto">
                <a:xfrm>
                  <a:off x="1228" y="1306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1,000</a:t>
                  </a:r>
                </a:p>
              </p:txBody>
            </p:sp>
            <p:sp>
              <p:nvSpPr>
                <p:cNvPr id="37012" name="Rectangle 28"/>
                <p:cNvSpPr>
                  <a:spLocks noChangeArrowheads="1"/>
                </p:cNvSpPr>
                <p:nvPr/>
              </p:nvSpPr>
              <p:spPr bwMode="auto">
                <a:xfrm>
                  <a:off x="1228" y="1306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79" name="Group 29"/>
              <p:cNvGrpSpPr>
                <a:grpSpLocks/>
              </p:cNvGrpSpPr>
              <p:nvPr/>
            </p:nvGrpSpPr>
            <p:grpSpPr bwMode="auto">
              <a:xfrm>
                <a:off x="1560" y="1306"/>
                <a:ext cx="428" cy="173"/>
                <a:chOff x="1560" y="1306"/>
                <a:chExt cx="428" cy="173"/>
              </a:xfrm>
            </p:grpSpPr>
            <p:sp>
              <p:nvSpPr>
                <p:cNvPr id="37009" name="Rectangle 30"/>
                <p:cNvSpPr>
                  <a:spLocks noChangeArrowheads="1"/>
                </p:cNvSpPr>
                <p:nvPr/>
              </p:nvSpPr>
              <p:spPr bwMode="auto">
                <a:xfrm>
                  <a:off x="1560" y="1306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10,000</a:t>
                  </a:r>
                </a:p>
              </p:txBody>
            </p:sp>
            <p:sp>
              <p:nvSpPr>
                <p:cNvPr id="37010" name="Rectangle 31"/>
                <p:cNvSpPr>
                  <a:spLocks noChangeArrowheads="1"/>
                </p:cNvSpPr>
                <p:nvPr/>
              </p:nvSpPr>
              <p:spPr bwMode="auto">
                <a:xfrm>
                  <a:off x="1560" y="1306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0" name="Group 32"/>
              <p:cNvGrpSpPr>
                <a:grpSpLocks/>
              </p:cNvGrpSpPr>
              <p:nvPr/>
            </p:nvGrpSpPr>
            <p:grpSpPr bwMode="auto">
              <a:xfrm>
                <a:off x="1988" y="1306"/>
                <a:ext cx="584" cy="173"/>
                <a:chOff x="1988" y="1306"/>
                <a:chExt cx="584" cy="173"/>
              </a:xfrm>
            </p:grpSpPr>
            <p:sp>
              <p:nvSpPr>
                <p:cNvPr id="37007" name="Rectangle 33"/>
                <p:cNvSpPr>
                  <a:spLocks noChangeArrowheads="1" noTextEdit="1"/>
                </p:cNvSpPr>
                <p:nvPr/>
              </p:nvSpPr>
              <p:spPr bwMode="auto">
                <a:xfrm>
                  <a:off x="1988" y="1306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7008" name="Rectangle 34"/>
                <p:cNvSpPr>
                  <a:spLocks noChangeArrowheads="1"/>
                </p:cNvSpPr>
                <p:nvPr/>
              </p:nvSpPr>
              <p:spPr bwMode="auto">
                <a:xfrm>
                  <a:off x="1988" y="1306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1" name="Group 35"/>
              <p:cNvGrpSpPr>
                <a:grpSpLocks/>
              </p:cNvGrpSpPr>
              <p:nvPr/>
            </p:nvGrpSpPr>
            <p:grpSpPr bwMode="auto">
              <a:xfrm>
                <a:off x="0" y="1479"/>
                <a:ext cx="516" cy="250"/>
                <a:chOff x="0" y="1479"/>
                <a:chExt cx="516" cy="250"/>
              </a:xfrm>
            </p:grpSpPr>
            <p:sp>
              <p:nvSpPr>
                <p:cNvPr id="37005" name="Rectangle 36"/>
                <p:cNvSpPr>
                  <a:spLocks noChangeArrowheads="1"/>
                </p:cNvSpPr>
                <p:nvPr/>
              </p:nvSpPr>
              <p:spPr bwMode="auto">
                <a:xfrm>
                  <a:off x="0" y="1479"/>
                  <a:ext cx="516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/>
                    <a:t>log </a:t>
                  </a: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CA" altLang="en-US" sz="2800"/>
                    <a:t>  </a:t>
                  </a:r>
                </a:p>
              </p:txBody>
            </p:sp>
            <p:sp>
              <p:nvSpPr>
                <p:cNvPr id="37006" name="Rectangle 37"/>
                <p:cNvSpPr>
                  <a:spLocks noChangeArrowheads="1"/>
                </p:cNvSpPr>
                <p:nvPr/>
              </p:nvSpPr>
              <p:spPr bwMode="auto">
                <a:xfrm>
                  <a:off x="0" y="1479"/>
                  <a:ext cx="516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2" name="Group 38"/>
              <p:cNvGrpSpPr>
                <a:grpSpLocks/>
              </p:cNvGrpSpPr>
              <p:nvPr/>
            </p:nvGrpSpPr>
            <p:grpSpPr bwMode="auto">
              <a:xfrm>
                <a:off x="516" y="1479"/>
                <a:ext cx="332" cy="250"/>
                <a:chOff x="516" y="1479"/>
                <a:chExt cx="332" cy="250"/>
              </a:xfrm>
            </p:grpSpPr>
            <p:sp>
              <p:nvSpPr>
                <p:cNvPr id="37003" name="Rectangle 39"/>
                <p:cNvSpPr>
                  <a:spLocks noChangeArrowheads="1"/>
                </p:cNvSpPr>
                <p:nvPr/>
              </p:nvSpPr>
              <p:spPr bwMode="auto">
                <a:xfrm>
                  <a:off x="516" y="1479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3</a:t>
                  </a:r>
                </a:p>
              </p:txBody>
            </p:sp>
            <p:sp>
              <p:nvSpPr>
                <p:cNvPr id="37004" name="Rectangle 40"/>
                <p:cNvSpPr>
                  <a:spLocks noChangeArrowheads="1"/>
                </p:cNvSpPr>
                <p:nvPr/>
              </p:nvSpPr>
              <p:spPr bwMode="auto">
                <a:xfrm>
                  <a:off x="516" y="1479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3" name="Group 41"/>
              <p:cNvGrpSpPr>
                <a:grpSpLocks/>
              </p:cNvGrpSpPr>
              <p:nvPr/>
            </p:nvGrpSpPr>
            <p:grpSpPr bwMode="auto">
              <a:xfrm>
                <a:off x="848" y="1479"/>
                <a:ext cx="380" cy="250"/>
                <a:chOff x="848" y="1479"/>
                <a:chExt cx="380" cy="250"/>
              </a:xfrm>
            </p:grpSpPr>
            <p:sp>
              <p:nvSpPr>
                <p:cNvPr id="37001" name="Rectangle 42"/>
                <p:cNvSpPr>
                  <a:spLocks noChangeArrowheads="1"/>
                </p:cNvSpPr>
                <p:nvPr/>
              </p:nvSpPr>
              <p:spPr bwMode="auto">
                <a:xfrm>
                  <a:off x="848" y="1479"/>
                  <a:ext cx="380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6</a:t>
                  </a:r>
                </a:p>
              </p:txBody>
            </p:sp>
            <p:sp>
              <p:nvSpPr>
                <p:cNvPr id="37002" name="Rectangle 43"/>
                <p:cNvSpPr>
                  <a:spLocks noChangeArrowheads="1"/>
                </p:cNvSpPr>
                <p:nvPr/>
              </p:nvSpPr>
              <p:spPr bwMode="auto">
                <a:xfrm>
                  <a:off x="848" y="1479"/>
                  <a:ext cx="380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4" name="Group 44"/>
              <p:cNvGrpSpPr>
                <a:grpSpLocks/>
              </p:cNvGrpSpPr>
              <p:nvPr/>
            </p:nvGrpSpPr>
            <p:grpSpPr bwMode="auto">
              <a:xfrm>
                <a:off x="1228" y="1479"/>
                <a:ext cx="332" cy="250"/>
                <a:chOff x="1228" y="1479"/>
                <a:chExt cx="332" cy="250"/>
              </a:xfrm>
            </p:grpSpPr>
            <p:sp>
              <p:nvSpPr>
                <p:cNvPr id="36999" name="Rectangle 45"/>
                <p:cNvSpPr>
                  <a:spLocks noChangeArrowheads="1"/>
                </p:cNvSpPr>
                <p:nvPr/>
              </p:nvSpPr>
              <p:spPr bwMode="auto">
                <a:xfrm>
                  <a:off x="1228" y="1479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9</a:t>
                  </a:r>
                </a:p>
              </p:txBody>
            </p:sp>
            <p:sp>
              <p:nvSpPr>
                <p:cNvPr id="37000" name="Rectangle 46"/>
                <p:cNvSpPr>
                  <a:spLocks noChangeArrowheads="1"/>
                </p:cNvSpPr>
                <p:nvPr/>
              </p:nvSpPr>
              <p:spPr bwMode="auto">
                <a:xfrm>
                  <a:off x="1228" y="1479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5" name="Group 47"/>
              <p:cNvGrpSpPr>
                <a:grpSpLocks/>
              </p:cNvGrpSpPr>
              <p:nvPr/>
            </p:nvGrpSpPr>
            <p:grpSpPr bwMode="auto">
              <a:xfrm>
                <a:off x="1560" y="1479"/>
                <a:ext cx="428" cy="250"/>
                <a:chOff x="1560" y="1479"/>
                <a:chExt cx="428" cy="250"/>
              </a:xfrm>
            </p:grpSpPr>
            <p:sp>
              <p:nvSpPr>
                <p:cNvPr id="36997" name="Rectangle 48"/>
                <p:cNvSpPr>
                  <a:spLocks noChangeArrowheads="1"/>
                </p:cNvSpPr>
                <p:nvPr/>
              </p:nvSpPr>
              <p:spPr bwMode="auto">
                <a:xfrm>
                  <a:off x="1560" y="1479"/>
                  <a:ext cx="428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13</a:t>
                  </a:r>
                </a:p>
              </p:txBody>
            </p:sp>
            <p:sp>
              <p:nvSpPr>
                <p:cNvPr id="36998" name="Rectangle 49"/>
                <p:cNvSpPr>
                  <a:spLocks noChangeArrowheads="1"/>
                </p:cNvSpPr>
                <p:nvPr/>
              </p:nvSpPr>
              <p:spPr bwMode="auto">
                <a:xfrm>
                  <a:off x="1560" y="1479"/>
                  <a:ext cx="428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6" name="Group 50"/>
              <p:cNvGrpSpPr>
                <a:grpSpLocks/>
              </p:cNvGrpSpPr>
              <p:nvPr/>
            </p:nvGrpSpPr>
            <p:grpSpPr bwMode="auto">
              <a:xfrm>
                <a:off x="1988" y="1479"/>
                <a:ext cx="584" cy="250"/>
                <a:chOff x="1988" y="1479"/>
                <a:chExt cx="584" cy="250"/>
              </a:xfrm>
            </p:grpSpPr>
            <p:sp>
              <p:nvSpPr>
                <p:cNvPr id="36995" name="Rectangle 51"/>
                <p:cNvSpPr>
                  <a:spLocks noChangeArrowheads="1"/>
                </p:cNvSpPr>
                <p:nvPr/>
              </p:nvSpPr>
              <p:spPr bwMode="auto">
                <a:xfrm>
                  <a:off x="1988" y="1479"/>
                  <a:ext cx="584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amoeba</a:t>
                  </a:r>
                </a:p>
              </p:txBody>
            </p:sp>
            <p:sp>
              <p:nvSpPr>
                <p:cNvPr id="36996" name="Rectangle 52"/>
                <p:cNvSpPr>
                  <a:spLocks noChangeArrowheads="1"/>
                </p:cNvSpPr>
                <p:nvPr/>
              </p:nvSpPr>
              <p:spPr bwMode="auto">
                <a:xfrm>
                  <a:off x="1988" y="1479"/>
                  <a:ext cx="584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7" name="Group 53"/>
              <p:cNvGrpSpPr>
                <a:grpSpLocks/>
              </p:cNvGrpSpPr>
              <p:nvPr/>
            </p:nvGrpSpPr>
            <p:grpSpPr bwMode="auto">
              <a:xfrm>
                <a:off x="0" y="1729"/>
                <a:ext cx="516" cy="279"/>
                <a:chOff x="0" y="1729"/>
                <a:chExt cx="516" cy="279"/>
              </a:xfrm>
            </p:grpSpPr>
            <p:sp>
              <p:nvSpPr>
                <p:cNvPr id="36993" name="Rectangle 54"/>
                <p:cNvSpPr>
                  <a:spLocks noChangeArrowheads="1"/>
                </p:cNvSpPr>
                <p:nvPr/>
              </p:nvSpPr>
              <p:spPr bwMode="auto">
                <a:xfrm>
                  <a:off x="0" y="1729"/>
                  <a:ext cx="516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US" altLang="en-US" sz="2800" baseline="30000"/>
                    <a:t>1/2</a:t>
                  </a:r>
                  <a:endParaRPr lang="en-CA" altLang="en-US" sz="2800" baseline="30000"/>
                </a:p>
              </p:txBody>
            </p:sp>
            <p:sp>
              <p:nvSpPr>
                <p:cNvPr id="36994" name="Rectangle 55"/>
                <p:cNvSpPr>
                  <a:spLocks noChangeArrowheads="1"/>
                </p:cNvSpPr>
                <p:nvPr/>
              </p:nvSpPr>
              <p:spPr bwMode="auto">
                <a:xfrm>
                  <a:off x="0" y="1729"/>
                  <a:ext cx="516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8" name="Group 56"/>
              <p:cNvGrpSpPr>
                <a:grpSpLocks/>
              </p:cNvGrpSpPr>
              <p:nvPr/>
            </p:nvGrpSpPr>
            <p:grpSpPr bwMode="auto">
              <a:xfrm>
                <a:off x="516" y="1729"/>
                <a:ext cx="332" cy="279"/>
                <a:chOff x="516" y="1729"/>
                <a:chExt cx="332" cy="279"/>
              </a:xfrm>
            </p:grpSpPr>
            <p:sp>
              <p:nvSpPr>
                <p:cNvPr id="36991" name="Rectangle 57"/>
                <p:cNvSpPr>
                  <a:spLocks noChangeArrowheads="1"/>
                </p:cNvSpPr>
                <p:nvPr/>
              </p:nvSpPr>
              <p:spPr bwMode="auto">
                <a:xfrm>
                  <a:off x="516" y="1729"/>
                  <a:ext cx="332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3</a:t>
                  </a:r>
                </a:p>
              </p:txBody>
            </p:sp>
            <p:sp>
              <p:nvSpPr>
                <p:cNvPr id="36992" name="Rectangle 58"/>
                <p:cNvSpPr>
                  <a:spLocks noChangeArrowheads="1"/>
                </p:cNvSpPr>
                <p:nvPr/>
              </p:nvSpPr>
              <p:spPr bwMode="auto">
                <a:xfrm>
                  <a:off x="516" y="1729"/>
                  <a:ext cx="332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89" name="Group 59"/>
              <p:cNvGrpSpPr>
                <a:grpSpLocks/>
              </p:cNvGrpSpPr>
              <p:nvPr/>
            </p:nvGrpSpPr>
            <p:grpSpPr bwMode="auto">
              <a:xfrm>
                <a:off x="848" y="1729"/>
                <a:ext cx="380" cy="279"/>
                <a:chOff x="848" y="1729"/>
                <a:chExt cx="380" cy="279"/>
              </a:xfrm>
            </p:grpSpPr>
            <p:sp>
              <p:nvSpPr>
                <p:cNvPr id="36989" name="Rectangle 60"/>
                <p:cNvSpPr>
                  <a:spLocks noChangeArrowheads="1"/>
                </p:cNvSpPr>
                <p:nvPr/>
              </p:nvSpPr>
              <p:spPr bwMode="auto">
                <a:xfrm>
                  <a:off x="848" y="1729"/>
                  <a:ext cx="380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</a:p>
              </p:txBody>
            </p:sp>
            <p:sp>
              <p:nvSpPr>
                <p:cNvPr id="36990" name="Rectangle 61"/>
                <p:cNvSpPr>
                  <a:spLocks noChangeArrowheads="1"/>
                </p:cNvSpPr>
                <p:nvPr/>
              </p:nvSpPr>
              <p:spPr bwMode="auto">
                <a:xfrm>
                  <a:off x="848" y="1729"/>
                  <a:ext cx="380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0" name="Group 62"/>
              <p:cNvGrpSpPr>
                <a:grpSpLocks/>
              </p:cNvGrpSpPr>
              <p:nvPr/>
            </p:nvGrpSpPr>
            <p:grpSpPr bwMode="auto">
              <a:xfrm>
                <a:off x="1228" y="1729"/>
                <a:ext cx="332" cy="279"/>
                <a:chOff x="1228" y="1729"/>
                <a:chExt cx="332" cy="279"/>
              </a:xfrm>
            </p:grpSpPr>
            <p:sp>
              <p:nvSpPr>
                <p:cNvPr id="36987" name="Rectangle 63"/>
                <p:cNvSpPr>
                  <a:spLocks noChangeArrowheads="1"/>
                </p:cNvSpPr>
                <p:nvPr/>
              </p:nvSpPr>
              <p:spPr bwMode="auto">
                <a:xfrm>
                  <a:off x="1228" y="1729"/>
                  <a:ext cx="332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31</a:t>
                  </a:r>
                </a:p>
              </p:txBody>
            </p:sp>
            <p:sp>
              <p:nvSpPr>
                <p:cNvPr id="36988" name="Rectangle 64"/>
                <p:cNvSpPr>
                  <a:spLocks noChangeArrowheads="1"/>
                </p:cNvSpPr>
                <p:nvPr/>
              </p:nvSpPr>
              <p:spPr bwMode="auto">
                <a:xfrm>
                  <a:off x="1228" y="1729"/>
                  <a:ext cx="332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1" name="Group 65"/>
              <p:cNvGrpSpPr>
                <a:grpSpLocks/>
              </p:cNvGrpSpPr>
              <p:nvPr/>
            </p:nvGrpSpPr>
            <p:grpSpPr bwMode="auto">
              <a:xfrm>
                <a:off x="1560" y="1729"/>
                <a:ext cx="428" cy="279"/>
                <a:chOff x="1560" y="1729"/>
                <a:chExt cx="428" cy="279"/>
              </a:xfrm>
            </p:grpSpPr>
            <p:sp>
              <p:nvSpPr>
                <p:cNvPr id="36985" name="Rectangle 66"/>
                <p:cNvSpPr>
                  <a:spLocks noChangeArrowheads="1"/>
                </p:cNvSpPr>
                <p:nvPr/>
              </p:nvSpPr>
              <p:spPr bwMode="auto">
                <a:xfrm>
                  <a:off x="1560" y="1729"/>
                  <a:ext cx="428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100</a:t>
                  </a:r>
                </a:p>
              </p:txBody>
            </p:sp>
            <p:sp>
              <p:nvSpPr>
                <p:cNvPr id="36986" name="Rectangle 67"/>
                <p:cNvSpPr>
                  <a:spLocks noChangeArrowheads="1"/>
                </p:cNvSpPr>
                <p:nvPr/>
              </p:nvSpPr>
              <p:spPr bwMode="auto">
                <a:xfrm>
                  <a:off x="1560" y="1729"/>
                  <a:ext cx="428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2" name="Group 68"/>
              <p:cNvGrpSpPr>
                <a:grpSpLocks/>
              </p:cNvGrpSpPr>
              <p:nvPr/>
            </p:nvGrpSpPr>
            <p:grpSpPr bwMode="auto">
              <a:xfrm>
                <a:off x="1988" y="1729"/>
                <a:ext cx="584" cy="279"/>
                <a:chOff x="1988" y="1729"/>
                <a:chExt cx="584" cy="279"/>
              </a:xfrm>
            </p:grpSpPr>
            <p:sp>
              <p:nvSpPr>
                <p:cNvPr id="36983" name="Rectangle 69"/>
                <p:cNvSpPr>
                  <a:spLocks noChangeArrowheads="1"/>
                </p:cNvSpPr>
                <p:nvPr/>
              </p:nvSpPr>
              <p:spPr bwMode="auto">
                <a:xfrm>
                  <a:off x="1988" y="1729"/>
                  <a:ext cx="584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bird</a:t>
                  </a:r>
                </a:p>
              </p:txBody>
            </p:sp>
            <p:sp>
              <p:nvSpPr>
                <p:cNvPr id="36984" name="Rectangle 70"/>
                <p:cNvSpPr>
                  <a:spLocks noChangeArrowheads="1"/>
                </p:cNvSpPr>
                <p:nvPr/>
              </p:nvSpPr>
              <p:spPr bwMode="auto">
                <a:xfrm>
                  <a:off x="1988" y="1729"/>
                  <a:ext cx="584" cy="279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3" name="Group 71"/>
              <p:cNvGrpSpPr>
                <a:grpSpLocks/>
              </p:cNvGrpSpPr>
              <p:nvPr/>
            </p:nvGrpSpPr>
            <p:grpSpPr bwMode="auto">
              <a:xfrm>
                <a:off x="0" y="2008"/>
                <a:ext cx="516" cy="173"/>
                <a:chOff x="0" y="2008"/>
                <a:chExt cx="516" cy="173"/>
              </a:xfrm>
            </p:grpSpPr>
            <p:sp>
              <p:nvSpPr>
                <p:cNvPr id="36981" name="Rectangle 72"/>
                <p:cNvSpPr>
                  <a:spLocks noChangeArrowheads="1"/>
                </p:cNvSpPr>
                <p:nvPr/>
              </p:nvSpPr>
              <p:spPr bwMode="auto">
                <a:xfrm>
                  <a:off x="0" y="2008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endParaRPr lang="en-US" altLang="en-US" sz="2800" b="1" i="1">
                    <a:latin typeface="Century Schoolbook" pitchFamily="18" charset="0"/>
                  </a:endParaRPr>
                </a:p>
              </p:txBody>
            </p:sp>
            <p:sp>
              <p:nvSpPr>
                <p:cNvPr id="36982" name="Rectangle 73"/>
                <p:cNvSpPr>
                  <a:spLocks noChangeArrowheads="1"/>
                </p:cNvSpPr>
                <p:nvPr/>
              </p:nvSpPr>
              <p:spPr bwMode="auto">
                <a:xfrm>
                  <a:off x="0" y="2008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4" name="Group 74"/>
              <p:cNvGrpSpPr>
                <a:grpSpLocks/>
              </p:cNvGrpSpPr>
              <p:nvPr/>
            </p:nvGrpSpPr>
            <p:grpSpPr bwMode="auto">
              <a:xfrm>
                <a:off x="516" y="2008"/>
                <a:ext cx="332" cy="173"/>
                <a:chOff x="516" y="2008"/>
                <a:chExt cx="332" cy="173"/>
              </a:xfrm>
            </p:grpSpPr>
            <p:sp>
              <p:nvSpPr>
                <p:cNvPr id="36979" name="Rectangle 75"/>
                <p:cNvSpPr>
                  <a:spLocks noChangeArrowheads="1"/>
                </p:cNvSpPr>
                <p:nvPr/>
              </p:nvSpPr>
              <p:spPr bwMode="auto">
                <a:xfrm>
                  <a:off x="516" y="2008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</a:p>
              </p:txBody>
            </p:sp>
            <p:sp>
              <p:nvSpPr>
                <p:cNvPr id="36980" name="Rectangle 76"/>
                <p:cNvSpPr>
                  <a:spLocks noChangeArrowheads="1"/>
                </p:cNvSpPr>
                <p:nvPr/>
              </p:nvSpPr>
              <p:spPr bwMode="auto">
                <a:xfrm>
                  <a:off x="516" y="2008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5" name="Group 77"/>
              <p:cNvGrpSpPr>
                <a:grpSpLocks/>
              </p:cNvGrpSpPr>
              <p:nvPr/>
            </p:nvGrpSpPr>
            <p:grpSpPr bwMode="auto">
              <a:xfrm>
                <a:off x="848" y="2008"/>
                <a:ext cx="380" cy="173"/>
                <a:chOff x="848" y="2008"/>
                <a:chExt cx="380" cy="173"/>
              </a:xfrm>
            </p:grpSpPr>
            <p:sp>
              <p:nvSpPr>
                <p:cNvPr id="36977" name="Rectangle 78"/>
                <p:cNvSpPr>
                  <a:spLocks noChangeArrowheads="1"/>
                </p:cNvSpPr>
                <p:nvPr/>
              </p:nvSpPr>
              <p:spPr bwMode="auto">
                <a:xfrm>
                  <a:off x="848" y="2008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100</a:t>
                  </a:r>
                </a:p>
              </p:txBody>
            </p:sp>
            <p:sp>
              <p:nvSpPr>
                <p:cNvPr id="36978" name="Rectangle 79"/>
                <p:cNvSpPr>
                  <a:spLocks noChangeArrowheads="1"/>
                </p:cNvSpPr>
                <p:nvPr/>
              </p:nvSpPr>
              <p:spPr bwMode="auto">
                <a:xfrm>
                  <a:off x="848" y="2008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6" name="Group 80"/>
              <p:cNvGrpSpPr>
                <a:grpSpLocks/>
              </p:cNvGrpSpPr>
              <p:nvPr/>
            </p:nvGrpSpPr>
            <p:grpSpPr bwMode="auto">
              <a:xfrm>
                <a:off x="1228" y="2008"/>
                <a:ext cx="332" cy="173"/>
                <a:chOff x="1228" y="2008"/>
                <a:chExt cx="332" cy="173"/>
              </a:xfrm>
            </p:grpSpPr>
            <p:sp>
              <p:nvSpPr>
                <p:cNvPr id="36975" name="Rectangle 81"/>
                <p:cNvSpPr>
                  <a:spLocks noChangeArrowheads="1"/>
                </p:cNvSpPr>
                <p:nvPr/>
              </p:nvSpPr>
              <p:spPr bwMode="auto">
                <a:xfrm>
                  <a:off x="1228" y="2008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1,000</a:t>
                  </a:r>
                </a:p>
              </p:txBody>
            </p:sp>
            <p:sp>
              <p:nvSpPr>
                <p:cNvPr id="36976" name="Rectangle 82"/>
                <p:cNvSpPr>
                  <a:spLocks noChangeArrowheads="1"/>
                </p:cNvSpPr>
                <p:nvPr/>
              </p:nvSpPr>
              <p:spPr bwMode="auto">
                <a:xfrm>
                  <a:off x="1228" y="2008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7" name="Group 83"/>
              <p:cNvGrpSpPr>
                <a:grpSpLocks/>
              </p:cNvGrpSpPr>
              <p:nvPr/>
            </p:nvGrpSpPr>
            <p:grpSpPr bwMode="auto">
              <a:xfrm>
                <a:off x="1560" y="2008"/>
                <a:ext cx="428" cy="173"/>
                <a:chOff x="1560" y="2008"/>
                <a:chExt cx="428" cy="173"/>
              </a:xfrm>
            </p:grpSpPr>
            <p:sp>
              <p:nvSpPr>
                <p:cNvPr id="36973" name="Rectangle 84"/>
                <p:cNvSpPr>
                  <a:spLocks noChangeArrowheads="1"/>
                </p:cNvSpPr>
                <p:nvPr/>
              </p:nvSpPr>
              <p:spPr bwMode="auto">
                <a:xfrm>
                  <a:off x="1560" y="2008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10,000</a:t>
                  </a:r>
                </a:p>
              </p:txBody>
            </p:sp>
            <p:sp>
              <p:nvSpPr>
                <p:cNvPr id="36974" name="Rectangle 85"/>
                <p:cNvSpPr>
                  <a:spLocks noChangeArrowheads="1"/>
                </p:cNvSpPr>
                <p:nvPr/>
              </p:nvSpPr>
              <p:spPr bwMode="auto">
                <a:xfrm>
                  <a:off x="1560" y="2008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8" name="Group 86"/>
              <p:cNvGrpSpPr>
                <a:grpSpLocks/>
              </p:cNvGrpSpPr>
              <p:nvPr/>
            </p:nvGrpSpPr>
            <p:grpSpPr bwMode="auto">
              <a:xfrm>
                <a:off x="1988" y="2008"/>
                <a:ext cx="584" cy="173"/>
                <a:chOff x="1988" y="2008"/>
                <a:chExt cx="584" cy="173"/>
              </a:xfrm>
            </p:grpSpPr>
            <p:sp>
              <p:nvSpPr>
                <p:cNvPr id="36971" name="Rectangle 87"/>
                <p:cNvSpPr>
                  <a:spLocks noChangeArrowheads="1"/>
                </p:cNvSpPr>
                <p:nvPr/>
              </p:nvSpPr>
              <p:spPr bwMode="auto">
                <a:xfrm>
                  <a:off x="1988" y="2008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human</a:t>
                  </a:r>
                </a:p>
              </p:txBody>
            </p:sp>
            <p:sp>
              <p:nvSpPr>
                <p:cNvPr id="36972" name="Rectangle 88"/>
                <p:cNvSpPr>
                  <a:spLocks noChangeArrowheads="1"/>
                </p:cNvSpPr>
                <p:nvPr/>
              </p:nvSpPr>
              <p:spPr bwMode="auto">
                <a:xfrm>
                  <a:off x="1988" y="2008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899" name="Group 89"/>
              <p:cNvGrpSpPr>
                <a:grpSpLocks/>
              </p:cNvGrpSpPr>
              <p:nvPr/>
            </p:nvGrpSpPr>
            <p:grpSpPr bwMode="auto">
              <a:xfrm>
                <a:off x="0" y="2181"/>
                <a:ext cx="516" cy="250"/>
                <a:chOff x="0" y="2181"/>
                <a:chExt cx="516" cy="250"/>
              </a:xfrm>
            </p:grpSpPr>
            <p:sp>
              <p:nvSpPr>
                <p:cNvPr id="36969" name="Rectangle 90"/>
                <p:cNvSpPr>
                  <a:spLocks noChangeArrowheads="1"/>
                </p:cNvSpPr>
                <p:nvPr/>
              </p:nvSpPr>
              <p:spPr bwMode="auto">
                <a:xfrm>
                  <a:off x="0" y="2181"/>
                  <a:ext cx="516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US" altLang="en-US" sz="2800"/>
                    <a:t> log </a:t>
                  </a: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</a:p>
              </p:txBody>
            </p:sp>
            <p:sp>
              <p:nvSpPr>
                <p:cNvPr id="36970" name="Rectangle 91"/>
                <p:cNvSpPr>
                  <a:spLocks noChangeArrowheads="1"/>
                </p:cNvSpPr>
                <p:nvPr/>
              </p:nvSpPr>
              <p:spPr bwMode="auto">
                <a:xfrm>
                  <a:off x="0" y="2181"/>
                  <a:ext cx="516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0" name="Group 92"/>
              <p:cNvGrpSpPr>
                <a:grpSpLocks/>
              </p:cNvGrpSpPr>
              <p:nvPr/>
            </p:nvGrpSpPr>
            <p:grpSpPr bwMode="auto">
              <a:xfrm>
                <a:off x="516" y="2181"/>
                <a:ext cx="332" cy="250"/>
                <a:chOff x="516" y="2181"/>
                <a:chExt cx="332" cy="250"/>
              </a:xfrm>
            </p:grpSpPr>
            <p:sp>
              <p:nvSpPr>
                <p:cNvPr id="36967" name="Rectangle 93"/>
                <p:cNvSpPr>
                  <a:spLocks noChangeArrowheads="1"/>
                </p:cNvSpPr>
                <p:nvPr/>
              </p:nvSpPr>
              <p:spPr bwMode="auto">
                <a:xfrm>
                  <a:off x="516" y="2181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30</a:t>
                  </a:r>
                </a:p>
              </p:txBody>
            </p:sp>
            <p:sp>
              <p:nvSpPr>
                <p:cNvPr id="36968" name="Rectangle 94"/>
                <p:cNvSpPr>
                  <a:spLocks noChangeArrowheads="1"/>
                </p:cNvSpPr>
                <p:nvPr/>
              </p:nvSpPr>
              <p:spPr bwMode="auto">
                <a:xfrm>
                  <a:off x="516" y="2181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1" name="Group 95"/>
              <p:cNvGrpSpPr>
                <a:grpSpLocks/>
              </p:cNvGrpSpPr>
              <p:nvPr/>
            </p:nvGrpSpPr>
            <p:grpSpPr bwMode="auto">
              <a:xfrm>
                <a:off x="848" y="2181"/>
                <a:ext cx="380" cy="250"/>
                <a:chOff x="848" y="2181"/>
                <a:chExt cx="380" cy="250"/>
              </a:xfrm>
            </p:grpSpPr>
            <p:sp>
              <p:nvSpPr>
                <p:cNvPr id="36965" name="Rectangle 96"/>
                <p:cNvSpPr>
                  <a:spLocks noChangeArrowheads="1"/>
                </p:cNvSpPr>
                <p:nvPr/>
              </p:nvSpPr>
              <p:spPr bwMode="auto">
                <a:xfrm>
                  <a:off x="848" y="2181"/>
                  <a:ext cx="380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600</a:t>
                  </a:r>
                </a:p>
              </p:txBody>
            </p:sp>
            <p:sp>
              <p:nvSpPr>
                <p:cNvPr id="36966" name="Rectangle 97"/>
                <p:cNvSpPr>
                  <a:spLocks noChangeArrowheads="1"/>
                </p:cNvSpPr>
                <p:nvPr/>
              </p:nvSpPr>
              <p:spPr bwMode="auto">
                <a:xfrm>
                  <a:off x="848" y="2181"/>
                  <a:ext cx="380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2" name="Group 98"/>
              <p:cNvGrpSpPr>
                <a:grpSpLocks/>
              </p:cNvGrpSpPr>
              <p:nvPr/>
            </p:nvGrpSpPr>
            <p:grpSpPr bwMode="auto">
              <a:xfrm>
                <a:off x="1228" y="2181"/>
                <a:ext cx="332" cy="250"/>
                <a:chOff x="1228" y="2181"/>
                <a:chExt cx="332" cy="250"/>
              </a:xfrm>
            </p:grpSpPr>
            <p:sp>
              <p:nvSpPr>
                <p:cNvPr id="36963" name="Rectangle 99"/>
                <p:cNvSpPr>
                  <a:spLocks noChangeArrowheads="1"/>
                </p:cNvSpPr>
                <p:nvPr/>
              </p:nvSpPr>
              <p:spPr bwMode="auto">
                <a:xfrm>
                  <a:off x="1228" y="2181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9,000</a:t>
                  </a:r>
                </a:p>
              </p:txBody>
            </p:sp>
            <p:sp>
              <p:nvSpPr>
                <p:cNvPr id="36964" name="Rectangle 100"/>
                <p:cNvSpPr>
                  <a:spLocks noChangeArrowheads="1"/>
                </p:cNvSpPr>
                <p:nvPr/>
              </p:nvSpPr>
              <p:spPr bwMode="auto">
                <a:xfrm>
                  <a:off x="1228" y="2181"/>
                  <a:ext cx="332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3" name="Group 101"/>
              <p:cNvGrpSpPr>
                <a:grpSpLocks/>
              </p:cNvGrpSpPr>
              <p:nvPr/>
            </p:nvGrpSpPr>
            <p:grpSpPr bwMode="auto">
              <a:xfrm>
                <a:off x="1560" y="2181"/>
                <a:ext cx="428" cy="250"/>
                <a:chOff x="1560" y="2181"/>
                <a:chExt cx="428" cy="250"/>
              </a:xfrm>
            </p:grpSpPr>
            <p:sp>
              <p:nvSpPr>
                <p:cNvPr id="36961" name="Rectangle 102"/>
                <p:cNvSpPr>
                  <a:spLocks noChangeArrowheads="1"/>
                </p:cNvSpPr>
                <p:nvPr/>
              </p:nvSpPr>
              <p:spPr bwMode="auto">
                <a:xfrm>
                  <a:off x="1560" y="2181"/>
                  <a:ext cx="428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130,000</a:t>
                  </a:r>
                </a:p>
              </p:txBody>
            </p:sp>
            <p:sp>
              <p:nvSpPr>
                <p:cNvPr id="36962" name="Rectangle 103"/>
                <p:cNvSpPr>
                  <a:spLocks noChangeArrowheads="1"/>
                </p:cNvSpPr>
                <p:nvPr/>
              </p:nvSpPr>
              <p:spPr bwMode="auto">
                <a:xfrm>
                  <a:off x="1560" y="2181"/>
                  <a:ext cx="428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4" name="Group 104"/>
              <p:cNvGrpSpPr>
                <a:grpSpLocks/>
              </p:cNvGrpSpPr>
              <p:nvPr/>
            </p:nvGrpSpPr>
            <p:grpSpPr bwMode="auto">
              <a:xfrm>
                <a:off x="1988" y="2181"/>
                <a:ext cx="584" cy="250"/>
                <a:chOff x="1988" y="2181"/>
                <a:chExt cx="584" cy="250"/>
              </a:xfrm>
            </p:grpSpPr>
            <p:sp>
              <p:nvSpPr>
                <p:cNvPr id="36959" name="Rectangle 105"/>
                <p:cNvSpPr>
                  <a:spLocks noChangeArrowheads="1"/>
                </p:cNvSpPr>
                <p:nvPr/>
              </p:nvSpPr>
              <p:spPr bwMode="auto">
                <a:xfrm>
                  <a:off x="1988" y="2181"/>
                  <a:ext cx="584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my father</a:t>
                  </a:r>
                </a:p>
              </p:txBody>
            </p:sp>
            <p:sp>
              <p:nvSpPr>
                <p:cNvPr id="36960" name="Rectangle 106"/>
                <p:cNvSpPr>
                  <a:spLocks noChangeArrowheads="1"/>
                </p:cNvSpPr>
                <p:nvPr/>
              </p:nvSpPr>
              <p:spPr bwMode="auto">
                <a:xfrm>
                  <a:off x="1988" y="2181"/>
                  <a:ext cx="584" cy="250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5" name="Group 107"/>
              <p:cNvGrpSpPr>
                <a:grpSpLocks/>
              </p:cNvGrpSpPr>
              <p:nvPr/>
            </p:nvGrpSpPr>
            <p:grpSpPr bwMode="auto">
              <a:xfrm>
                <a:off x="0" y="2431"/>
                <a:ext cx="516" cy="173"/>
                <a:chOff x="0" y="2431"/>
                <a:chExt cx="516" cy="173"/>
              </a:xfrm>
            </p:grpSpPr>
            <p:sp>
              <p:nvSpPr>
                <p:cNvPr id="36957" name="Rectangle 108"/>
                <p:cNvSpPr>
                  <a:spLocks noChangeArrowheads="1"/>
                </p:cNvSpPr>
                <p:nvPr/>
              </p:nvSpPr>
              <p:spPr bwMode="auto">
                <a:xfrm>
                  <a:off x="0" y="2431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CA" altLang="en-US" sz="2800" baseline="30000"/>
                    <a:t>2</a:t>
                  </a:r>
                </a:p>
              </p:txBody>
            </p:sp>
            <p:sp>
              <p:nvSpPr>
                <p:cNvPr id="36958" name="Rectangle 109"/>
                <p:cNvSpPr>
                  <a:spLocks noChangeArrowheads="1"/>
                </p:cNvSpPr>
                <p:nvPr/>
              </p:nvSpPr>
              <p:spPr bwMode="auto">
                <a:xfrm>
                  <a:off x="0" y="2431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6" name="Group 110"/>
              <p:cNvGrpSpPr>
                <a:grpSpLocks/>
              </p:cNvGrpSpPr>
              <p:nvPr/>
            </p:nvGrpSpPr>
            <p:grpSpPr bwMode="auto">
              <a:xfrm>
                <a:off x="516" y="2431"/>
                <a:ext cx="332" cy="173"/>
                <a:chOff x="516" y="2431"/>
                <a:chExt cx="332" cy="173"/>
              </a:xfrm>
            </p:grpSpPr>
            <p:sp>
              <p:nvSpPr>
                <p:cNvPr id="36955" name="Rectangle 111"/>
                <p:cNvSpPr>
                  <a:spLocks noChangeArrowheads="1"/>
                </p:cNvSpPr>
                <p:nvPr/>
              </p:nvSpPr>
              <p:spPr bwMode="auto">
                <a:xfrm>
                  <a:off x="516" y="2431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100</a:t>
                  </a:r>
                </a:p>
              </p:txBody>
            </p:sp>
            <p:sp>
              <p:nvSpPr>
                <p:cNvPr id="36956" name="Rectangle 112"/>
                <p:cNvSpPr>
                  <a:spLocks noChangeArrowheads="1"/>
                </p:cNvSpPr>
                <p:nvPr/>
              </p:nvSpPr>
              <p:spPr bwMode="auto">
                <a:xfrm>
                  <a:off x="516" y="2431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7" name="Group 113"/>
              <p:cNvGrpSpPr>
                <a:grpSpLocks/>
              </p:cNvGrpSpPr>
              <p:nvPr/>
            </p:nvGrpSpPr>
            <p:grpSpPr bwMode="auto">
              <a:xfrm>
                <a:off x="848" y="2431"/>
                <a:ext cx="380" cy="173"/>
                <a:chOff x="848" y="2431"/>
                <a:chExt cx="380" cy="173"/>
              </a:xfrm>
            </p:grpSpPr>
            <p:sp>
              <p:nvSpPr>
                <p:cNvPr id="36953" name="Rectangle 114"/>
                <p:cNvSpPr>
                  <a:spLocks noChangeArrowheads="1"/>
                </p:cNvSpPr>
                <p:nvPr/>
              </p:nvSpPr>
              <p:spPr bwMode="auto">
                <a:xfrm>
                  <a:off x="848" y="2431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10,000</a:t>
                  </a:r>
                </a:p>
              </p:txBody>
            </p:sp>
            <p:sp>
              <p:nvSpPr>
                <p:cNvPr id="36954" name="Rectangle 115"/>
                <p:cNvSpPr>
                  <a:spLocks noChangeArrowheads="1"/>
                </p:cNvSpPr>
                <p:nvPr/>
              </p:nvSpPr>
              <p:spPr bwMode="auto">
                <a:xfrm>
                  <a:off x="848" y="2431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8" name="Group 116"/>
              <p:cNvGrpSpPr>
                <a:grpSpLocks/>
              </p:cNvGrpSpPr>
              <p:nvPr/>
            </p:nvGrpSpPr>
            <p:grpSpPr bwMode="auto">
              <a:xfrm>
                <a:off x="1228" y="2431"/>
                <a:ext cx="332" cy="173"/>
                <a:chOff x="1228" y="2431"/>
                <a:chExt cx="332" cy="173"/>
              </a:xfrm>
            </p:grpSpPr>
            <p:sp>
              <p:nvSpPr>
                <p:cNvPr id="36951" name="Rectangle 117"/>
                <p:cNvSpPr>
                  <a:spLocks noChangeArrowheads="1"/>
                </p:cNvSpPr>
                <p:nvPr/>
              </p:nvSpPr>
              <p:spPr bwMode="auto">
                <a:xfrm>
                  <a:off x="1228" y="2431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6</a:t>
                  </a:r>
                </a:p>
              </p:txBody>
            </p:sp>
            <p:sp>
              <p:nvSpPr>
                <p:cNvPr id="36952" name="Rectangle 118"/>
                <p:cNvSpPr>
                  <a:spLocks noChangeArrowheads="1"/>
                </p:cNvSpPr>
                <p:nvPr/>
              </p:nvSpPr>
              <p:spPr bwMode="auto">
                <a:xfrm>
                  <a:off x="1228" y="2431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09" name="Group 119"/>
              <p:cNvGrpSpPr>
                <a:grpSpLocks/>
              </p:cNvGrpSpPr>
              <p:nvPr/>
            </p:nvGrpSpPr>
            <p:grpSpPr bwMode="auto">
              <a:xfrm>
                <a:off x="1560" y="2431"/>
                <a:ext cx="428" cy="173"/>
                <a:chOff x="1560" y="2431"/>
                <a:chExt cx="428" cy="173"/>
              </a:xfrm>
            </p:grpSpPr>
            <p:sp>
              <p:nvSpPr>
                <p:cNvPr id="36949" name="Rectangle 120"/>
                <p:cNvSpPr>
                  <a:spLocks noChangeArrowheads="1"/>
                </p:cNvSpPr>
                <p:nvPr/>
              </p:nvSpPr>
              <p:spPr bwMode="auto">
                <a:xfrm>
                  <a:off x="1560" y="2431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8</a:t>
                  </a:r>
                </a:p>
              </p:txBody>
            </p:sp>
            <p:sp>
              <p:nvSpPr>
                <p:cNvPr id="36950" name="Rectangle 121"/>
                <p:cNvSpPr>
                  <a:spLocks noChangeArrowheads="1"/>
                </p:cNvSpPr>
                <p:nvPr/>
              </p:nvSpPr>
              <p:spPr bwMode="auto">
                <a:xfrm>
                  <a:off x="1560" y="2431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0" name="Group 122"/>
              <p:cNvGrpSpPr>
                <a:grpSpLocks/>
              </p:cNvGrpSpPr>
              <p:nvPr/>
            </p:nvGrpSpPr>
            <p:grpSpPr bwMode="auto">
              <a:xfrm>
                <a:off x="1988" y="2431"/>
                <a:ext cx="584" cy="173"/>
                <a:chOff x="1988" y="2431"/>
                <a:chExt cx="584" cy="173"/>
              </a:xfrm>
            </p:grpSpPr>
            <p:sp>
              <p:nvSpPr>
                <p:cNvPr id="36947" name="Rectangle 123"/>
                <p:cNvSpPr>
                  <a:spLocks noChangeArrowheads="1"/>
                </p:cNvSpPr>
                <p:nvPr/>
              </p:nvSpPr>
              <p:spPr bwMode="auto">
                <a:xfrm>
                  <a:off x="1988" y="2431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elephant</a:t>
                  </a:r>
                </a:p>
              </p:txBody>
            </p:sp>
            <p:sp>
              <p:nvSpPr>
                <p:cNvPr id="36948" name="Rectangle 124"/>
                <p:cNvSpPr>
                  <a:spLocks noChangeArrowheads="1"/>
                </p:cNvSpPr>
                <p:nvPr/>
              </p:nvSpPr>
              <p:spPr bwMode="auto">
                <a:xfrm>
                  <a:off x="1988" y="2431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1" name="Group 125"/>
              <p:cNvGrpSpPr>
                <a:grpSpLocks/>
              </p:cNvGrpSpPr>
              <p:nvPr/>
            </p:nvGrpSpPr>
            <p:grpSpPr bwMode="auto">
              <a:xfrm>
                <a:off x="0" y="2604"/>
                <a:ext cx="516" cy="173"/>
                <a:chOff x="0" y="2604"/>
                <a:chExt cx="516" cy="173"/>
              </a:xfrm>
            </p:grpSpPr>
            <p:sp>
              <p:nvSpPr>
                <p:cNvPr id="36945" name="Rectangle 126"/>
                <p:cNvSpPr>
                  <a:spLocks noChangeArrowheads="1"/>
                </p:cNvSpPr>
                <p:nvPr/>
              </p:nvSpPr>
              <p:spPr bwMode="auto">
                <a:xfrm>
                  <a:off x="0" y="2604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 b="1" i="1">
                      <a:latin typeface="Century Schoolbook" pitchFamily="18" charset="0"/>
                    </a:rPr>
                    <a:t>n</a:t>
                  </a:r>
                  <a:r>
                    <a:rPr lang="en-CA" altLang="en-US" sz="2800" baseline="30000"/>
                    <a:t>3</a:t>
                  </a:r>
                </a:p>
              </p:txBody>
            </p:sp>
            <p:sp>
              <p:nvSpPr>
                <p:cNvPr id="36946" name="Rectangle 127"/>
                <p:cNvSpPr>
                  <a:spLocks noChangeArrowheads="1"/>
                </p:cNvSpPr>
                <p:nvPr/>
              </p:nvSpPr>
              <p:spPr bwMode="auto">
                <a:xfrm>
                  <a:off x="0" y="2604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2" name="Group 128"/>
              <p:cNvGrpSpPr>
                <a:grpSpLocks/>
              </p:cNvGrpSpPr>
              <p:nvPr/>
            </p:nvGrpSpPr>
            <p:grpSpPr bwMode="auto">
              <a:xfrm>
                <a:off x="516" y="2604"/>
                <a:ext cx="332" cy="173"/>
                <a:chOff x="516" y="2604"/>
                <a:chExt cx="332" cy="173"/>
              </a:xfrm>
            </p:grpSpPr>
            <p:sp>
              <p:nvSpPr>
                <p:cNvPr id="36943" name="Rectangle 129"/>
                <p:cNvSpPr>
                  <a:spLocks noChangeArrowheads="1"/>
                </p:cNvSpPr>
                <p:nvPr/>
              </p:nvSpPr>
              <p:spPr bwMode="auto">
                <a:xfrm>
                  <a:off x="516" y="2604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1,000</a:t>
                  </a:r>
                </a:p>
              </p:txBody>
            </p:sp>
            <p:sp>
              <p:nvSpPr>
                <p:cNvPr id="36944" name="Rectangle 130"/>
                <p:cNvSpPr>
                  <a:spLocks noChangeArrowheads="1"/>
                </p:cNvSpPr>
                <p:nvPr/>
              </p:nvSpPr>
              <p:spPr bwMode="auto">
                <a:xfrm>
                  <a:off x="516" y="2604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3" name="Group 131"/>
              <p:cNvGrpSpPr>
                <a:grpSpLocks/>
              </p:cNvGrpSpPr>
              <p:nvPr/>
            </p:nvGrpSpPr>
            <p:grpSpPr bwMode="auto">
              <a:xfrm>
                <a:off x="848" y="2604"/>
                <a:ext cx="380" cy="173"/>
                <a:chOff x="848" y="2604"/>
                <a:chExt cx="380" cy="173"/>
              </a:xfrm>
            </p:grpSpPr>
            <p:sp>
              <p:nvSpPr>
                <p:cNvPr id="36941" name="Rectangle 132"/>
                <p:cNvSpPr>
                  <a:spLocks noChangeArrowheads="1"/>
                </p:cNvSpPr>
                <p:nvPr/>
              </p:nvSpPr>
              <p:spPr bwMode="auto">
                <a:xfrm>
                  <a:off x="848" y="2604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6</a:t>
                  </a:r>
                </a:p>
              </p:txBody>
            </p:sp>
            <p:sp>
              <p:nvSpPr>
                <p:cNvPr id="36942" name="Rectangle 133"/>
                <p:cNvSpPr>
                  <a:spLocks noChangeArrowheads="1"/>
                </p:cNvSpPr>
                <p:nvPr/>
              </p:nvSpPr>
              <p:spPr bwMode="auto">
                <a:xfrm>
                  <a:off x="848" y="2604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4" name="Group 134"/>
              <p:cNvGrpSpPr>
                <a:grpSpLocks/>
              </p:cNvGrpSpPr>
              <p:nvPr/>
            </p:nvGrpSpPr>
            <p:grpSpPr bwMode="auto">
              <a:xfrm>
                <a:off x="1228" y="2604"/>
                <a:ext cx="332" cy="173"/>
                <a:chOff x="1228" y="2604"/>
                <a:chExt cx="332" cy="173"/>
              </a:xfrm>
            </p:grpSpPr>
            <p:sp>
              <p:nvSpPr>
                <p:cNvPr id="36939" name="Rectangle 135"/>
                <p:cNvSpPr>
                  <a:spLocks noChangeArrowheads="1"/>
                </p:cNvSpPr>
                <p:nvPr/>
              </p:nvSpPr>
              <p:spPr bwMode="auto">
                <a:xfrm>
                  <a:off x="1228" y="2604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9</a:t>
                  </a:r>
                </a:p>
              </p:txBody>
            </p:sp>
            <p:sp>
              <p:nvSpPr>
                <p:cNvPr id="36940" name="Rectangle 136"/>
                <p:cNvSpPr>
                  <a:spLocks noChangeArrowheads="1"/>
                </p:cNvSpPr>
                <p:nvPr/>
              </p:nvSpPr>
              <p:spPr bwMode="auto">
                <a:xfrm>
                  <a:off x="1228" y="2604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5" name="Group 137"/>
              <p:cNvGrpSpPr>
                <a:grpSpLocks/>
              </p:cNvGrpSpPr>
              <p:nvPr/>
            </p:nvGrpSpPr>
            <p:grpSpPr bwMode="auto">
              <a:xfrm>
                <a:off x="1560" y="2604"/>
                <a:ext cx="428" cy="173"/>
                <a:chOff x="1560" y="2604"/>
                <a:chExt cx="428" cy="173"/>
              </a:xfrm>
            </p:grpSpPr>
            <p:sp>
              <p:nvSpPr>
                <p:cNvPr id="36937" name="Rectangle 138"/>
                <p:cNvSpPr>
                  <a:spLocks noChangeArrowheads="1"/>
                </p:cNvSpPr>
                <p:nvPr/>
              </p:nvSpPr>
              <p:spPr bwMode="auto">
                <a:xfrm>
                  <a:off x="1560" y="2604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12</a:t>
                  </a:r>
                </a:p>
              </p:txBody>
            </p:sp>
            <p:sp>
              <p:nvSpPr>
                <p:cNvPr id="36938" name="Rectangle 139"/>
                <p:cNvSpPr>
                  <a:spLocks noChangeArrowheads="1"/>
                </p:cNvSpPr>
                <p:nvPr/>
              </p:nvSpPr>
              <p:spPr bwMode="auto">
                <a:xfrm>
                  <a:off x="1560" y="2604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6" name="Group 140"/>
              <p:cNvGrpSpPr>
                <a:grpSpLocks/>
              </p:cNvGrpSpPr>
              <p:nvPr/>
            </p:nvGrpSpPr>
            <p:grpSpPr bwMode="auto">
              <a:xfrm>
                <a:off x="1988" y="2604"/>
                <a:ext cx="584" cy="173"/>
                <a:chOff x="1988" y="2604"/>
                <a:chExt cx="584" cy="173"/>
              </a:xfrm>
            </p:grpSpPr>
            <p:sp>
              <p:nvSpPr>
                <p:cNvPr id="36935" name="Rectangle 141"/>
                <p:cNvSpPr>
                  <a:spLocks noChangeArrowheads="1"/>
                </p:cNvSpPr>
                <p:nvPr/>
              </p:nvSpPr>
              <p:spPr bwMode="auto">
                <a:xfrm>
                  <a:off x="1988" y="2604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dinosaur</a:t>
                  </a:r>
                </a:p>
              </p:txBody>
            </p:sp>
            <p:sp>
              <p:nvSpPr>
                <p:cNvPr id="36936" name="Rectangle 142"/>
                <p:cNvSpPr>
                  <a:spLocks noChangeArrowheads="1"/>
                </p:cNvSpPr>
                <p:nvPr/>
              </p:nvSpPr>
              <p:spPr bwMode="auto">
                <a:xfrm>
                  <a:off x="1988" y="2604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7" name="Group 143"/>
              <p:cNvGrpSpPr>
                <a:grpSpLocks/>
              </p:cNvGrpSpPr>
              <p:nvPr/>
            </p:nvGrpSpPr>
            <p:grpSpPr bwMode="auto">
              <a:xfrm>
                <a:off x="0" y="2777"/>
                <a:ext cx="516" cy="173"/>
                <a:chOff x="0" y="2777"/>
                <a:chExt cx="516" cy="173"/>
              </a:xfrm>
            </p:grpSpPr>
            <p:sp>
              <p:nvSpPr>
                <p:cNvPr id="36933" name="Rectangle 144"/>
                <p:cNvSpPr>
                  <a:spLocks noChangeArrowheads="1"/>
                </p:cNvSpPr>
                <p:nvPr/>
              </p:nvSpPr>
              <p:spPr bwMode="auto">
                <a:xfrm>
                  <a:off x="0" y="2777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2</a:t>
                  </a:r>
                  <a:r>
                    <a:rPr lang="en-CA" altLang="en-US" sz="2800" b="1" i="1" baseline="30000">
                      <a:latin typeface="Century Schoolbook" pitchFamily="18" charset="0"/>
                    </a:rPr>
                    <a:t>n</a:t>
                  </a:r>
                </a:p>
              </p:txBody>
            </p:sp>
            <p:sp>
              <p:nvSpPr>
                <p:cNvPr id="36934" name="Rectangle 145"/>
                <p:cNvSpPr>
                  <a:spLocks noChangeArrowheads="1"/>
                </p:cNvSpPr>
                <p:nvPr/>
              </p:nvSpPr>
              <p:spPr bwMode="auto">
                <a:xfrm>
                  <a:off x="0" y="2777"/>
                  <a:ext cx="516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8" name="Group 146"/>
              <p:cNvGrpSpPr>
                <a:grpSpLocks/>
              </p:cNvGrpSpPr>
              <p:nvPr/>
            </p:nvGrpSpPr>
            <p:grpSpPr bwMode="auto">
              <a:xfrm>
                <a:off x="516" y="2777"/>
                <a:ext cx="332" cy="173"/>
                <a:chOff x="516" y="2777"/>
                <a:chExt cx="332" cy="173"/>
              </a:xfrm>
            </p:grpSpPr>
            <p:sp>
              <p:nvSpPr>
                <p:cNvPr id="36931" name="Rectangle 147"/>
                <p:cNvSpPr>
                  <a:spLocks noChangeArrowheads="1"/>
                </p:cNvSpPr>
                <p:nvPr/>
              </p:nvSpPr>
              <p:spPr bwMode="auto">
                <a:xfrm>
                  <a:off x="516" y="2777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1,024</a:t>
                  </a:r>
                </a:p>
              </p:txBody>
            </p:sp>
            <p:sp>
              <p:nvSpPr>
                <p:cNvPr id="36932" name="Rectangle 148"/>
                <p:cNvSpPr>
                  <a:spLocks noChangeArrowheads="1"/>
                </p:cNvSpPr>
                <p:nvPr/>
              </p:nvSpPr>
              <p:spPr bwMode="auto">
                <a:xfrm>
                  <a:off x="516" y="2777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19" name="Group 149"/>
              <p:cNvGrpSpPr>
                <a:grpSpLocks/>
              </p:cNvGrpSpPr>
              <p:nvPr/>
            </p:nvGrpSpPr>
            <p:grpSpPr bwMode="auto">
              <a:xfrm>
                <a:off x="848" y="2777"/>
                <a:ext cx="380" cy="173"/>
                <a:chOff x="848" y="2777"/>
                <a:chExt cx="380" cy="173"/>
              </a:xfrm>
            </p:grpSpPr>
            <p:sp>
              <p:nvSpPr>
                <p:cNvPr id="36929" name="Rectangle 150"/>
                <p:cNvSpPr>
                  <a:spLocks noChangeArrowheads="1"/>
                </p:cNvSpPr>
                <p:nvPr/>
              </p:nvSpPr>
              <p:spPr bwMode="auto">
                <a:xfrm>
                  <a:off x="848" y="2777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30</a:t>
                  </a:r>
                </a:p>
              </p:txBody>
            </p:sp>
            <p:sp>
              <p:nvSpPr>
                <p:cNvPr id="36930" name="Rectangle 151"/>
                <p:cNvSpPr>
                  <a:spLocks noChangeArrowheads="1"/>
                </p:cNvSpPr>
                <p:nvPr/>
              </p:nvSpPr>
              <p:spPr bwMode="auto">
                <a:xfrm>
                  <a:off x="848" y="2777"/>
                  <a:ext cx="380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20" name="Group 152"/>
              <p:cNvGrpSpPr>
                <a:grpSpLocks/>
              </p:cNvGrpSpPr>
              <p:nvPr/>
            </p:nvGrpSpPr>
            <p:grpSpPr bwMode="auto">
              <a:xfrm>
                <a:off x="1228" y="2777"/>
                <a:ext cx="332" cy="173"/>
                <a:chOff x="1228" y="2777"/>
                <a:chExt cx="332" cy="173"/>
              </a:xfrm>
            </p:grpSpPr>
            <p:sp>
              <p:nvSpPr>
                <p:cNvPr id="36927" name="Rectangle 153"/>
                <p:cNvSpPr>
                  <a:spLocks noChangeArrowheads="1"/>
                </p:cNvSpPr>
                <p:nvPr/>
              </p:nvSpPr>
              <p:spPr bwMode="auto">
                <a:xfrm>
                  <a:off x="1228" y="2777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300</a:t>
                  </a:r>
                </a:p>
              </p:txBody>
            </p:sp>
            <p:sp>
              <p:nvSpPr>
                <p:cNvPr id="36928" name="Rectangle 154"/>
                <p:cNvSpPr>
                  <a:spLocks noChangeArrowheads="1"/>
                </p:cNvSpPr>
                <p:nvPr/>
              </p:nvSpPr>
              <p:spPr bwMode="auto">
                <a:xfrm>
                  <a:off x="1228" y="2777"/>
                  <a:ext cx="332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21" name="Group 155"/>
              <p:cNvGrpSpPr>
                <a:grpSpLocks/>
              </p:cNvGrpSpPr>
              <p:nvPr/>
            </p:nvGrpSpPr>
            <p:grpSpPr bwMode="auto">
              <a:xfrm>
                <a:off x="1560" y="2777"/>
                <a:ext cx="428" cy="173"/>
                <a:chOff x="1560" y="2777"/>
                <a:chExt cx="428" cy="173"/>
              </a:xfrm>
            </p:grpSpPr>
            <p:sp>
              <p:nvSpPr>
                <p:cNvPr id="36925" name="Rectangle 156"/>
                <p:cNvSpPr>
                  <a:spLocks noChangeArrowheads="1"/>
                </p:cNvSpPr>
                <p:nvPr/>
              </p:nvSpPr>
              <p:spPr bwMode="auto">
                <a:xfrm>
                  <a:off x="1560" y="2777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10</a:t>
                  </a:r>
                  <a:r>
                    <a:rPr lang="en-CA" altLang="en-US" sz="2800" baseline="30000"/>
                    <a:t>3000</a:t>
                  </a:r>
                </a:p>
              </p:txBody>
            </p:sp>
            <p:sp>
              <p:nvSpPr>
                <p:cNvPr id="36926" name="Rectangle 157"/>
                <p:cNvSpPr>
                  <a:spLocks noChangeArrowheads="1"/>
                </p:cNvSpPr>
                <p:nvPr/>
              </p:nvSpPr>
              <p:spPr bwMode="auto">
                <a:xfrm>
                  <a:off x="1560" y="2777"/>
                  <a:ext cx="428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36922" name="Group 158"/>
              <p:cNvGrpSpPr>
                <a:grpSpLocks/>
              </p:cNvGrpSpPr>
              <p:nvPr/>
            </p:nvGrpSpPr>
            <p:grpSpPr bwMode="auto">
              <a:xfrm>
                <a:off x="1988" y="2777"/>
                <a:ext cx="584" cy="173"/>
                <a:chOff x="1988" y="2777"/>
                <a:chExt cx="584" cy="173"/>
              </a:xfrm>
            </p:grpSpPr>
            <p:sp>
              <p:nvSpPr>
                <p:cNvPr id="36923" name="Rectangle 159"/>
                <p:cNvSpPr>
                  <a:spLocks noChangeArrowheads="1"/>
                </p:cNvSpPr>
                <p:nvPr/>
              </p:nvSpPr>
              <p:spPr bwMode="auto">
                <a:xfrm>
                  <a:off x="1988" y="2777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CA" altLang="en-US" sz="2800"/>
                    <a:t>the universe</a:t>
                  </a:r>
                </a:p>
              </p:txBody>
            </p:sp>
            <p:sp>
              <p:nvSpPr>
                <p:cNvPr id="36924" name="Rectangle 160"/>
                <p:cNvSpPr>
                  <a:spLocks noChangeArrowheads="1"/>
                </p:cNvSpPr>
                <p:nvPr/>
              </p:nvSpPr>
              <p:spPr bwMode="auto">
                <a:xfrm>
                  <a:off x="1988" y="2777"/>
                  <a:ext cx="584" cy="173"/>
                </a:xfrm>
                <a:prstGeom prst="rect">
                  <a:avLst/>
                </a:prstGeom>
                <a:noFill/>
                <a:ln w="12700">
                  <a:solidFill>
                    <a:srgbClr val="3366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36871" name="Rectangle 161"/>
            <p:cNvSpPr>
              <a:spLocks noChangeArrowheads="1"/>
            </p:cNvSpPr>
            <p:nvPr/>
          </p:nvSpPr>
          <p:spPr bwMode="auto">
            <a:xfrm>
              <a:off x="-2" y="1131"/>
              <a:ext cx="2576" cy="1821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36868" name="Text Box 165"/>
          <p:cNvSpPr txBox="1">
            <a:spLocks noChangeArrowheads="1"/>
          </p:cNvSpPr>
          <p:nvPr/>
        </p:nvSpPr>
        <p:spPr bwMode="auto">
          <a:xfrm>
            <a:off x="457200" y="6216650"/>
            <a:ext cx="8383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Note: The universe contains approximately 10</a:t>
            </a:r>
            <a:r>
              <a:rPr lang="en-CA" altLang="en-US" sz="2800" baseline="30000"/>
              <a:t>5</a:t>
            </a:r>
            <a:r>
              <a:rPr lang="en-US" altLang="en-US" sz="2800" baseline="30000"/>
              <a:t>0</a:t>
            </a:r>
            <a:r>
              <a:rPr lang="en-CA" altLang="en-US" sz="2800"/>
              <a:t> particles.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36869" name="Rectangle 166"/>
          <p:cNvSpPr>
            <a:spLocks noChangeArrowheads="1"/>
          </p:cNvSpPr>
          <p:nvPr/>
        </p:nvSpPr>
        <p:spPr bwMode="auto">
          <a:xfrm>
            <a:off x="1477963" y="3290888"/>
            <a:ext cx="4270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b="1" i="1">
                <a:latin typeface="Century Schoolbook" pitchFamily="18" charset="0"/>
              </a:rPr>
              <a:t>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Adding Made Easy </a:t>
            </a:r>
          </a:p>
        </p:txBody>
      </p:sp>
      <p:sp>
        <p:nvSpPr>
          <p:cNvPr id="3594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752600"/>
            <a:ext cx="8915400" cy="4114800"/>
          </a:xfrm>
        </p:spPr>
        <p:txBody>
          <a:bodyPr/>
          <a:lstStyle/>
          <a:p>
            <a:pPr eaLnBrk="1" hangingPunct="1"/>
            <a:r>
              <a:rPr lang="en-CA" altLang="en-US" sz="2400" smtClean="0"/>
              <a:t>Geometric Like: </a:t>
            </a:r>
            <a:r>
              <a:rPr lang="en-US" altLang="en-US" sz="2400" smtClean="0"/>
              <a:t> </a:t>
            </a:r>
            <a:r>
              <a:rPr lang="en-CA" altLang="en-US" sz="2400" smtClean="0">
                <a:solidFill>
                  <a:schemeClr val="accent1"/>
                </a:solidFill>
              </a:rPr>
              <a:t>If f(n) </a:t>
            </a:r>
            <a:r>
              <a:rPr lang="en-CA" altLang="en-US" sz="2400" smtClean="0">
                <a:solidFill>
                  <a:schemeClr val="accent1"/>
                </a:solidFill>
                <a:latin typeface="Symbol" pitchFamily="18" charset="2"/>
              </a:rPr>
              <a:t>³</a:t>
            </a:r>
            <a:r>
              <a:rPr lang="en-CA" altLang="en-US" sz="2400" smtClean="0">
                <a:solidFill>
                  <a:schemeClr val="accent1"/>
                </a:solidFill>
              </a:rPr>
              <a:t> 2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Ω(n)</a:t>
            </a:r>
            <a:r>
              <a:rPr lang="en-CA" altLang="en-US" sz="2400" smtClean="0">
                <a:solidFill>
                  <a:schemeClr val="accent1"/>
                </a:solidFill>
              </a:rPr>
              <a:t>,</a:t>
            </a:r>
            <a:r>
              <a:rPr lang="en-US" altLang="en-US" sz="2400" smtClean="0">
                <a:solidFill>
                  <a:schemeClr val="accent1"/>
                </a:solidFill>
              </a:rPr>
              <a:t>      </a:t>
            </a:r>
            <a:r>
              <a:rPr lang="en-CA" altLang="en-US" sz="2400" smtClean="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θ(f(n)).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 smtClean="0"/>
              <a:t>Arithmetic Like: </a:t>
            </a:r>
            <a:r>
              <a:rPr lang="en-US" altLang="en-US" sz="2400" smtClean="0"/>
              <a:t> </a:t>
            </a:r>
            <a:r>
              <a:rPr lang="en-CA" altLang="en-US" sz="2400" smtClean="0">
                <a:solidFill>
                  <a:schemeClr val="accent1"/>
                </a:solidFill>
              </a:rPr>
              <a:t>If f(n) = n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θ(1)-1</a:t>
            </a:r>
            <a:r>
              <a:rPr lang="en-CA" altLang="en-US" sz="2400" smtClean="0">
                <a:solidFill>
                  <a:schemeClr val="accent1"/>
                </a:solidFill>
              </a:rPr>
              <a:t>,    </a:t>
            </a:r>
            <a:r>
              <a:rPr lang="en-US" altLang="en-US" sz="2400" smtClean="0">
                <a:solidFill>
                  <a:schemeClr val="accent1"/>
                </a:solidFill>
              </a:rPr>
              <a:t> </a:t>
            </a:r>
            <a:r>
              <a:rPr lang="en-CA" altLang="en-US" sz="2400" smtClean="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θ(n · f(n)).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 smtClean="0"/>
              <a:t>Harmonic:     </a:t>
            </a:r>
            <a:r>
              <a:rPr lang="en-US" altLang="en-US" sz="2400" smtClean="0"/>
              <a:t>      </a:t>
            </a:r>
            <a:r>
              <a:rPr lang="en-CA" altLang="en-US" sz="2400" smtClean="0">
                <a:solidFill>
                  <a:schemeClr val="accent1"/>
                </a:solidFill>
              </a:rPr>
              <a:t>If f(n) =  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1</a:t>
            </a:r>
            <a:r>
              <a:rPr lang="en-CA" altLang="en-US" sz="2400" smtClean="0">
                <a:solidFill>
                  <a:schemeClr val="accent1"/>
                </a:solidFill>
              </a:rPr>
              <a:t>/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n</a:t>
            </a:r>
            <a:r>
              <a:rPr lang="en-CA" altLang="en-US" sz="2400" smtClean="0">
                <a:solidFill>
                  <a:schemeClr val="accent1"/>
                </a:solidFill>
              </a:rPr>
              <a:t> , </a:t>
            </a:r>
            <a:r>
              <a:rPr lang="en-US" altLang="en-US" sz="2400" smtClean="0">
                <a:solidFill>
                  <a:schemeClr val="accent1"/>
                </a:solidFill>
              </a:rPr>
              <a:t>       </a:t>
            </a:r>
            <a:r>
              <a:rPr lang="en-CA" altLang="en-US" sz="2400" smtClean="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log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e</a:t>
            </a:r>
            <a:r>
              <a:rPr lang="en-CA" altLang="en-US" sz="2400" smtClean="0">
                <a:solidFill>
                  <a:schemeClr val="accent1"/>
                </a:solidFill>
              </a:rPr>
              <a:t>n + θ(1).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 smtClean="0"/>
              <a:t>Bounded Tail:     </a:t>
            </a:r>
            <a:r>
              <a:rPr lang="en-CA" altLang="en-US" sz="2400" smtClean="0">
                <a:solidFill>
                  <a:schemeClr val="accent1"/>
                </a:solidFill>
              </a:rPr>
              <a:t>If f(n)</a:t>
            </a:r>
            <a:r>
              <a:rPr lang="en-CA" altLang="en-US" smtClean="0">
                <a:solidFill>
                  <a:schemeClr val="accent1"/>
                </a:solidFill>
              </a:rPr>
              <a:t> </a:t>
            </a:r>
            <a:r>
              <a:rPr lang="en-CA" altLang="en-US" sz="2400" smtClean="0">
                <a:solidFill>
                  <a:schemeClr val="accent1"/>
                </a:solidFill>
                <a:latin typeface="Symbol" pitchFamily="18" charset="2"/>
              </a:rPr>
              <a:t>£</a:t>
            </a:r>
            <a:r>
              <a:rPr lang="en-CA" altLang="en-US" sz="2400" smtClean="0">
                <a:solidFill>
                  <a:schemeClr val="accent1"/>
                </a:solidFill>
              </a:rPr>
              <a:t> n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-1-Ω(1)</a:t>
            </a:r>
            <a:r>
              <a:rPr lang="en-CA" altLang="en-US" sz="2400" smtClean="0">
                <a:solidFill>
                  <a:schemeClr val="accent1"/>
                </a:solidFill>
              </a:rPr>
              <a:t>,   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θ(1).  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algn="r" eaLnBrk="1" hangingPunct="1">
              <a:buFontTx/>
              <a:buNone/>
            </a:pPr>
            <a:r>
              <a:rPr lang="en-US" altLang="en-US" sz="2800" smtClean="0"/>
              <a:t>(</a:t>
            </a:r>
            <a:r>
              <a:rPr lang="en-US" altLang="en-US" sz="2000" smtClean="0"/>
              <a:t>For +, -, </a:t>
            </a:r>
            <a:r>
              <a:rPr lang="en-US" altLang="en-US" sz="2400" smtClean="0">
                <a:latin typeface="Symbol" pitchFamily="18" charset="2"/>
              </a:rPr>
              <a:t>×</a:t>
            </a:r>
            <a:r>
              <a:rPr lang="en-US" altLang="en-US" sz="2000" smtClean="0"/>
              <a:t>, </a:t>
            </a:r>
            <a:r>
              <a:rPr lang="en-US" altLang="en-US" sz="2400" smtClean="0">
                <a:latin typeface="WP MathA" pitchFamily="2" charset="2"/>
                <a:sym typeface="Symbol" pitchFamily="18" charset="2"/>
              </a:rPr>
              <a:t></a:t>
            </a:r>
            <a:r>
              <a:rPr lang="en-US" altLang="en-US" sz="2000" smtClean="0"/>
              <a:t> , exp, log  functions f(n)</a:t>
            </a:r>
            <a:r>
              <a:rPr lang="en-US" altLang="en-US" sz="2800" smtClean="0"/>
              <a:t>)</a:t>
            </a:r>
            <a:r>
              <a:rPr lang="en-CA" altLang="en-US" sz="3600" smtClean="0">
                <a:solidFill>
                  <a:schemeClr val="accent1"/>
                </a:solidFill>
              </a:rPr>
              <a:t/>
            </a:r>
            <a:br>
              <a:rPr lang="en-CA" altLang="en-US" sz="3600" smtClean="0">
                <a:solidFill>
                  <a:schemeClr val="accent1"/>
                </a:solidFill>
              </a:rPr>
            </a:br>
            <a:r>
              <a:rPr lang="en-CA" altLang="en-US" sz="3600" smtClean="0">
                <a:solidFill>
                  <a:schemeClr val="accent1"/>
                </a:solidFill>
              </a:rPr>
              <a:t>  </a:t>
            </a:r>
            <a:endParaRPr lang="en-US" altLang="en-US" sz="3600" smtClean="0">
              <a:solidFill>
                <a:schemeClr val="accent1"/>
              </a:solidFill>
            </a:endParaRPr>
          </a:p>
        </p:txBody>
      </p:sp>
      <p:sp>
        <p:nvSpPr>
          <p:cNvPr id="317444" name="Rectangle 4"/>
          <p:cNvSpPr>
            <a:spLocks noChangeArrowheads="1"/>
          </p:cNvSpPr>
          <p:nvPr/>
        </p:nvSpPr>
        <p:spPr bwMode="auto">
          <a:xfrm>
            <a:off x="533400" y="5241925"/>
            <a:ext cx="83820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This may seem confusing, but it is really not.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It should help you compute most sums easily.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7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7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44" grpId="0" autoUpdateAnimBg="0"/>
    </p:bld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endParaRPr lang="en-CA" altLang="en-US" smtClean="0"/>
          </a:p>
        </p:txBody>
      </p:sp>
      <p:sp>
        <p:nvSpPr>
          <p:cNvPr id="360451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US" altLang="en-US" sz="4000" smtClean="0">
                <a:solidFill>
                  <a:schemeClr val="accent2"/>
                </a:solidFill>
              </a:rPr>
              <a:t>T(1) = 1</a:t>
            </a:r>
          </a:p>
          <a:p>
            <a:pPr eaLnBrk="1" hangingPunct="1"/>
            <a:r>
              <a:rPr lang="en-US" altLang="en-US" sz="4000" smtClean="0">
                <a:solidFill>
                  <a:schemeClr val="accent2"/>
                </a:solidFill>
              </a:rPr>
              <a:t>T(n) = a T(n/b) + f(n)</a:t>
            </a:r>
          </a:p>
          <a:p>
            <a:pPr eaLnBrk="1" hangingPunct="1"/>
            <a:endParaRPr lang="en-CA" altLang="en-US" sz="4000" smtClean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36147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191000" y="1981200"/>
            <a:ext cx="4724400" cy="4114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Recurrence relations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arise from the timing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of </a:t>
            </a:r>
            <a:r>
              <a:rPr lang="en-CA" altLang="en-US" sz="3200" smtClean="0"/>
              <a:t>recursive</a:t>
            </a:r>
            <a:r>
              <a:rPr lang="en-US" altLang="en-US" sz="3200" smtClean="0"/>
              <a:t> </a:t>
            </a:r>
            <a:r>
              <a:rPr lang="en-CA" altLang="en-US" sz="3200" smtClean="0"/>
              <a:t>program</a:t>
            </a:r>
            <a:r>
              <a:rPr lang="en-US" altLang="en-US" sz="3200" smtClean="0"/>
              <a:t>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3200" smtClean="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Let </a:t>
            </a:r>
            <a:r>
              <a:rPr lang="en-US" altLang="en-US" sz="3200" smtClean="0">
                <a:solidFill>
                  <a:schemeClr val="accent2"/>
                </a:solidFill>
              </a:rPr>
              <a:t>T(n)</a:t>
            </a:r>
            <a:r>
              <a:rPr lang="en-US" altLang="en-US" sz="3200" smtClean="0"/>
              <a:t> be the # of  “Hi”s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on an input of “size”</a:t>
            </a:r>
            <a:r>
              <a:rPr lang="en-CA" altLang="en-US" sz="3200" smtClean="0"/>
              <a:t> </a:t>
            </a:r>
            <a:r>
              <a:rPr lang="en-US" altLang="en-US" sz="3200" smtClean="0">
                <a:solidFill>
                  <a:schemeClr val="accent2"/>
                </a:solidFill>
              </a:rPr>
              <a:t>n</a:t>
            </a:r>
            <a:r>
              <a:rPr lang="en-US" altLang="en-US" sz="3200" smtClean="0"/>
              <a:t>.</a:t>
            </a:r>
            <a:r>
              <a:rPr lang="en-CA" altLang="en-US" sz="3200" smtClean="0"/>
              <a:t> </a:t>
            </a:r>
            <a:endParaRPr lang="en-US" altLang="en-US" sz="3200" smtClean="0"/>
          </a:p>
          <a:p>
            <a:pPr eaLnBrk="1" hangingPunct="1">
              <a:buFontTx/>
              <a:buNone/>
            </a:pPr>
            <a:endParaRPr lang="en-CA" altLang="en-US" smtClean="0"/>
          </a:p>
        </p:txBody>
      </p:sp>
      <p:sp>
        <p:nvSpPr>
          <p:cNvPr id="361476" name="Rectangle 6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685800" y="1676400"/>
            <a:ext cx="2667000" cy="1143000"/>
            <a:chOff x="432" y="1056"/>
            <a:chExt cx="1680" cy="720"/>
          </a:xfrm>
        </p:grpSpPr>
        <p:sp>
          <p:nvSpPr>
            <p:cNvPr id="361478" name="Oval 7"/>
            <p:cNvSpPr>
              <a:spLocks noChangeArrowheads="1"/>
            </p:cNvSpPr>
            <p:nvPr/>
          </p:nvSpPr>
          <p:spPr bwMode="auto">
            <a:xfrm rot="-896793">
              <a:off x="432" y="1056"/>
              <a:ext cx="1680" cy="67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1479" name="Text Box 8"/>
            <p:cNvSpPr txBox="1">
              <a:spLocks noChangeArrowheads="1"/>
            </p:cNvSpPr>
            <p:nvPr/>
          </p:nvSpPr>
          <p:spPr bwMode="auto">
            <a:xfrm>
              <a:off x="1248" y="1296"/>
              <a:ext cx="272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>
                  <a:solidFill>
                    <a:schemeClr val="hlink"/>
                  </a:solidFill>
                </a:rPr>
                <a:t>?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2209800"/>
            <a:ext cx="4343400" cy="4114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G</a:t>
            </a:r>
            <a:r>
              <a:rPr lang="en-CA" altLang="en-US" smtClean="0"/>
              <a:t>iven </a:t>
            </a:r>
            <a:r>
              <a:rPr lang="en-US" altLang="en-US" smtClean="0"/>
              <a:t>size</a:t>
            </a:r>
            <a:r>
              <a:rPr lang="en-CA" altLang="en-US" smtClean="0"/>
              <a:t> </a:t>
            </a:r>
            <a:r>
              <a:rPr lang="en-US" altLang="en-US" smtClean="0">
                <a:solidFill>
                  <a:schemeClr val="accent2"/>
                </a:solidFill>
              </a:rPr>
              <a:t>1</a:t>
            </a:r>
            <a:r>
              <a:rPr lang="en-CA" altLang="en-US" smtClean="0"/>
              <a:t>,</a:t>
            </a:r>
            <a:endParaRPr lang="en-US" altLang="en-US" smtClean="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the program outputs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T(1)=1</a:t>
            </a:r>
            <a:r>
              <a:rPr lang="en-US" altLang="en-US" smtClean="0"/>
              <a:t> Hi’s.</a:t>
            </a:r>
            <a:endParaRPr lang="en-CA" altLang="en-US" smtClean="0"/>
          </a:p>
        </p:txBody>
      </p:sp>
      <p:sp>
        <p:nvSpPr>
          <p:cNvPr id="362499" name="Oval 5"/>
          <p:cNvSpPr>
            <a:spLocks noChangeArrowheads="1"/>
          </p:cNvSpPr>
          <p:nvPr/>
        </p:nvSpPr>
        <p:spPr bwMode="auto">
          <a:xfrm>
            <a:off x="1143000" y="2667000"/>
            <a:ext cx="8382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6250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362501" name="Rectangle 10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2209800"/>
            <a:ext cx="4343400" cy="4114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Given size </a:t>
            </a:r>
            <a:r>
              <a:rPr lang="en-US" altLang="en-US" sz="3200" smtClean="0">
                <a:solidFill>
                  <a:schemeClr val="accent2"/>
                </a:solidFill>
              </a:rPr>
              <a:t>n</a:t>
            </a:r>
            <a:r>
              <a:rPr lang="en-CA" altLang="en-US" sz="3200" smtClean="0"/>
              <a:t>,</a:t>
            </a:r>
            <a:endParaRPr lang="en-US" altLang="en-US" sz="3200" smtClean="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the </a:t>
            </a:r>
            <a:r>
              <a:rPr lang="en-US" altLang="en-US" sz="3200" smtClean="0">
                <a:solidFill>
                  <a:schemeClr val="hlink"/>
                </a:solidFill>
              </a:rPr>
              <a:t>stackframe </a:t>
            </a:r>
            <a:r>
              <a:rPr lang="en-US" altLang="en-US" sz="3200" smtClean="0"/>
              <a:t>outputs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>
                <a:solidFill>
                  <a:schemeClr val="accent2"/>
                </a:solidFill>
              </a:rPr>
              <a:t>f(n)</a:t>
            </a:r>
            <a:r>
              <a:rPr lang="en-US" altLang="en-US" sz="3200" smtClean="0"/>
              <a:t> Hi’s.</a:t>
            </a:r>
            <a:endParaRPr lang="en-CA" altLang="en-US" sz="3200" smtClean="0"/>
          </a:p>
        </p:txBody>
      </p:sp>
      <p:sp>
        <p:nvSpPr>
          <p:cNvPr id="363523" name="Oval 5"/>
          <p:cNvSpPr>
            <a:spLocks noChangeArrowheads="1"/>
          </p:cNvSpPr>
          <p:nvPr/>
        </p:nvSpPr>
        <p:spPr bwMode="auto">
          <a:xfrm>
            <a:off x="2819400" y="4114800"/>
            <a:ext cx="8382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63524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363525" name="Rectangle 14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4191000"/>
            <a:ext cx="4572000" cy="1828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Recursing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on an instances of size </a:t>
            </a:r>
            <a:r>
              <a:rPr lang="en-US" altLang="en-US" sz="3200" smtClean="0">
                <a:solidFill>
                  <a:schemeClr val="accent2"/>
                </a:solidFill>
              </a:rPr>
              <a:t>n/b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generates</a:t>
            </a:r>
            <a:r>
              <a:rPr lang="en-US" altLang="en-US" sz="3200" smtClean="0">
                <a:solidFill>
                  <a:schemeClr val="accent2"/>
                </a:solidFill>
              </a:rPr>
              <a:t> T(n/b) </a:t>
            </a:r>
            <a:r>
              <a:rPr lang="en-US" altLang="en-US" sz="3200" smtClean="0"/>
              <a:t>“Hi”s.</a:t>
            </a:r>
            <a:endParaRPr lang="en-CA" altLang="en-US" sz="3200" smtClean="0"/>
          </a:p>
        </p:txBody>
      </p:sp>
      <p:sp>
        <p:nvSpPr>
          <p:cNvPr id="364547" name="Oval 5"/>
          <p:cNvSpPr>
            <a:spLocks noChangeArrowheads="1"/>
          </p:cNvSpPr>
          <p:nvPr/>
        </p:nvSpPr>
        <p:spPr bwMode="auto">
          <a:xfrm>
            <a:off x="1676400" y="6019800"/>
            <a:ext cx="13716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64548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364549" name="Rectangle 10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4191000"/>
            <a:ext cx="4343400" cy="21336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Recursing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>
                <a:solidFill>
                  <a:schemeClr val="accent2"/>
                </a:solidFill>
              </a:rPr>
              <a:t>a</a:t>
            </a:r>
            <a:r>
              <a:rPr lang="en-US" altLang="en-US" sz="3200" smtClean="0"/>
              <a:t> times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generates</a:t>
            </a:r>
            <a:r>
              <a:rPr lang="en-US" altLang="en-US" sz="3200" smtClean="0">
                <a:solidFill>
                  <a:schemeClr val="accent2"/>
                </a:solidFill>
              </a:rPr>
              <a:t> a·T(n/b) </a:t>
            </a:r>
            <a:r>
              <a:rPr lang="en-US" altLang="en-US" sz="3200" smtClean="0"/>
              <a:t>“Hi”s.</a:t>
            </a:r>
            <a:endParaRPr lang="en-CA" altLang="en-US" sz="3200" smtClean="0"/>
          </a:p>
        </p:txBody>
      </p:sp>
      <p:sp>
        <p:nvSpPr>
          <p:cNvPr id="365571" name="Oval 5"/>
          <p:cNvSpPr>
            <a:spLocks noChangeArrowheads="1"/>
          </p:cNvSpPr>
          <p:nvPr/>
        </p:nvSpPr>
        <p:spPr bwMode="auto">
          <a:xfrm>
            <a:off x="2667000" y="5029200"/>
            <a:ext cx="8382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65572" name="Rectangle 6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365573" name="Rectangle 9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2209800"/>
            <a:ext cx="4343400" cy="4114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/>
              <a:t>For a total of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>
                <a:solidFill>
                  <a:schemeClr val="accent2"/>
                </a:solidFill>
              </a:rPr>
              <a:t>   T(1) 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>
                <a:solidFill>
                  <a:schemeClr val="accent2"/>
                </a:solidFill>
              </a:rPr>
              <a:t>   T(n) = a·T(n/b) + f(n) 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smtClean="0">
                <a:solidFill>
                  <a:schemeClr val="accent2"/>
                </a:solidFill>
              </a:rPr>
              <a:t>          </a:t>
            </a:r>
            <a:r>
              <a:rPr lang="en-US" altLang="en-US" sz="3200" smtClean="0"/>
              <a:t>“Hi”s.</a:t>
            </a:r>
            <a:endParaRPr lang="en-CA" altLang="en-US" sz="3200" smtClean="0"/>
          </a:p>
        </p:txBody>
      </p:sp>
      <p:sp>
        <p:nvSpPr>
          <p:cNvPr id="366595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366596" name="Rectangle 10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Solving Technique 1</a:t>
            </a:r>
            <a:br>
              <a:rPr lang="en-US" altLang="en-US" smtClean="0"/>
            </a:br>
            <a:r>
              <a:rPr lang="en-US" altLang="en-US" smtClean="0"/>
              <a:t>Guess and Verify</a:t>
            </a:r>
          </a:p>
        </p:txBody>
      </p:sp>
      <p:sp>
        <p:nvSpPr>
          <p:cNvPr id="3676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772400" cy="41148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4T(n/2) + n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G(n) = 2n</a:t>
            </a:r>
            <a:r>
              <a:rPr lang="en-US" altLang="en-US" baseline="30000" smtClean="0"/>
              <a:t>2 </a:t>
            </a:r>
            <a:r>
              <a:rPr lang="en-US" altLang="en-US" smtClean="0"/>
              <a:t>– n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Verify:</a:t>
            </a:r>
            <a:endParaRPr lang="en-US" altLang="en-US" smtClean="0"/>
          </a:p>
        </p:txBody>
      </p:sp>
      <p:graphicFrame>
        <p:nvGraphicFramePr>
          <p:cNvPr id="367620" name="Object 0"/>
          <p:cNvGraphicFramePr>
            <a:graphicFrameLocks noChangeAspect="1"/>
          </p:cNvGraphicFramePr>
          <p:nvPr/>
        </p:nvGraphicFramePr>
        <p:xfrm>
          <a:off x="152400" y="196850"/>
          <a:ext cx="2514600" cy="1098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7633" name="Clip" r:id="rId3" imgW="4832350" imgH="2254250" progId="MS_ClipArt_Gallery.5">
                  <p:embed/>
                </p:oleObj>
              </mc:Choice>
              <mc:Fallback>
                <p:oleObj name="Clip" r:id="rId3" imgW="4832350" imgH="2254250" progId="MS_ClipArt_Gallery.5">
                  <p:embed/>
                  <p:pic>
                    <p:nvPicPr>
                      <p:cNvPr id="0" name="Object 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" y="196850"/>
                        <a:ext cx="2514600" cy="1098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5877" name="Group 5"/>
          <p:cNvGraphicFramePr>
            <a:graphicFrameLocks noGrp="1"/>
          </p:cNvGraphicFramePr>
          <p:nvPr/>
        </p:nvGraphicFramePr>
        <p:xfrm>
          <a:off x="2024063" y="3200400"/>
          <a:ext cx="6281737" cy="3048000"/>
        </p:xfrm>
        <a:graphic>
          <a:graphicData uri="http://schemas.openxmlformats.org/drawingml/2006/table">
            <a:tbl>
              <a:tblPr/>
              <a:tblGrid>
                <a:gridCol w="27035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78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Left Hand Side</a:t>
                      </a: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Right Hand Side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4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T(1)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2(1)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– 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T(n)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2n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–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  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4T(n/2)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4 [2(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–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)]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2n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– n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772400" cy="41148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4T(n/2) + n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G(n) = an</a:t>
            </a:r>
            <a:r>
              <a:rPr lang="en-US" altLang="en-US" baseline="30000" smtClean="0"/>
              <a:t>2 </a:t>
            </a:r>
            <a:r>
              <a:rPr lang="en-US" altLang="en-US" smtClean="0"/>
              <a:t>+ bn + c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Verify:</a:t>
            </a:r>
            <a:endParaRPr lang="en-US" altLang="en-US" smtClean="0"/>
          </a:p>
        </p:txBody>
      </p:sp>
      <p:graphicFrame>
        <p:nvGraphicFramePr>
          <p:cNvPr id="476163" name="Group 3"/>
          <p:cNvGraphicFramePr>
            <a:graphicFrameLocks noGrp="1"/>
          </p:cNvGraphicFramePr>
          <p:nvPr/>
        </p:nvGraphicFramePr>
        <p:xfrm>
          <a:off x="2024063" y="3200400"/>
          <a:ext cx="6815137" cy="3048000"/>
        </p:xfrm>
        <a:graphic>
          <a:graphicData uri="http://schemas.openxmlformats.org/drawingml/2006/table">
            <a:tbl>
              <a:tblPr/>
              <a:tblGrid>
                <a:gridCol w="2547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Left Hand Side</a:t>
                      </a: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Right Hand Side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4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T(1)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a+b+c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T(n)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+bn+c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  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4T(n/2)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4 [a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 b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 +c]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+(2b+1)n + 4c 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68654" name="Rectangle 14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2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Guess Form and Calculate Coefficients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37891" name="Text Box 3"/>
          <p:cNvSpPr txBox="1">
            <a:spLocks noChangeArrowheads="1"/>
          </p:cNvSpPr>
          <p:nvPr/>
        </p:nvSpPr>
        <p:spPr bwMode="auto">
          <a:xfrm>
            <a:off x="3657600" y="10795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Functions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7892" name="Text Box 4"/>
          <p:cNvSpPr txBox="1">
            <a:spLocks noChangeArrowheads="1"/>
          </p:cNvSpPr>
          <p:nvPr/>
        </p:nvSpPr>
        <p:spPr bwMode="auto">
          <a:xfrm rot="5400000">
            <a:off x="1450181" y="3755232"/>
            <a:ext cx="303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 Logarithmic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7893" name="Text Box 5"/>
          <p:cNvSpPr txBox="1">
            <a:spLocks noChangeArrowheads="1"/>
          </p:cNvSpPr>
          <p:nvPr/>
        </p:nvSpPr>
        <p:spPr bwMode="auto">
          <a:xfrm rot="5400000">
            <a:off x="3102769" y="3266281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Polynomial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7894" name="Text Box 6"/>
          <p:cNvSpPr txBox="1">
            <a:spLocks noChangeArrowheads="1"/>
          </p:cNvSpPr>
          <p:nvPr/>
        </p:nvSpPr>
        <p:spPr bwMode="auto">
          <a:xfrm rot="5400000">
            <a:off x="4416425" y="3309938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Exponential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7895" name="Text Box 7"/>
          <p:cNvSpPr txBox="1">
            <a:spLocks noChangeArrowheads="1"/>
          </p:cNvSpPr>
          <p:nvPr/>
        </p:nvSpPr>
        <p:spPr bwMode="auto">
          <a:xfrm rot="5400000">
            <a:off x="6331744" y="2656681"/>
            <a:ext cx="838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Exp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7896" name="Text Box 8"/>
          <p:cNvSpPr txBox="1">
            <a:spLocks noChangeArrowheads="1"/>
          </p:cNvSpPr>
          <p:nvPr/>
        </p:nvSpPr>
        <p:spPr bwMode="auto">
          <a:xfrm rot="5400000">
            <a:off x="6947694" y="3305969"/>
            <a:ext cx="21367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Double Exp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7897" name="Text Box 9"/>
          <p:cNvSpPr txBox="1">
            <a:spLocks noChangeArrowheads="1"/>
          </p:cNvSpPr>
          <p:nvPr/>
        </p:nvSpPr>
        <p:spPr bwMode="auto">
          <a:xfrm rot="5400000">
            <a:off x="781844" y="3136107"/>
            <a:ext cx="176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Constant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37898" name="AutoShape 10"/>
          <p:cNvCxnSpPr>
            <a:cxnSpLocks noChangeShapeType="1"/>
          </p:cNvCxnSpPr>
          <p:nvPr/>
        </p:nvCxnSpPr>
        <p:spPr bwMode="auto">
          <a:xfrm rot="-5400000">
            <a:off x="2705100" y="671513"/>
            <a:ext cx="838200" cy="27813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899" name="AutoShape 11"/>
          <p:cNvCxnSpPr>
            <a:cxnSpLocks noChangeShapeType="1"/>
          </p:cNvCxnSpPr>
          <p:nvPr/>
        </p:nvCxnSpPr>
        <p:spPr bwMode="auto">
          <a:xfrm>
            <a:off x="4146550" y="2070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0" name="AutoShape 12"/>
          <p:cNvCxnSpPr>
            <a:cxnSpLocks noChangeShapeType="1"/>
          </p:cNvCxnSpPr>
          <p:nvPr/>
        </p:nvCxnSpPr>
        <p:spPr bwMode="auto">
          <a:xfrm rot="-5400000">
            <a:off x="2774950" y="2298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1" name="AutoShape 13"/>
          <p:cNvCxnSpPr>
            <a:cxnSpLocks noChangeShapeType="1"/>
          </p:cNvCxnSpPr>
          <p:nvPr/>
        </p:nvCxnSpPr>
        <p:spPr bwMode="auto">
          <a:xfrm rot="5400000">
            <a:off x="3917950" y="2298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2" name="AutoShape 14"/>
          <p:cNvCxnSpPr>
            <a:cxnSpLocks noChangeShapeType="1"/>
          </p:cNvCxnSpPr>
          <p:nvPr/>
        </p:nvCxnSpPr>
        <p:spPr bwMode="auto">
          <a:xfrm rot="-5400000">
            <a:off x="5213350" y="2298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03" name="AutoShape 15"/>
          <p:cNvCxnSpPr>
            <a:cxnSpLocks noChangeShapeType="1"/>
            <a:stCxn id="37895" idx="1"/>
          </p:cNvCxnSpPr>
          <p:nvPr/>
        </p:nvCxnSpPr>
        <p:spPr bwMode="auto">
          <a:xfrm rot="5400000" flipH="1">
            <a:off x="6513513" y="2290762"/>
            <a:ext cx="458788" cy="17463"/>
          </a:xfrm>
          <a:prstGeom prst="bentConnector3">
            <a:avLst>
              <a:gd name="adj1" fmla="val 49829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56"/>
          <p:cNvGrpSpPr>
            <a:grpSpLocks/>
          </p:cNvGrpSpPr>
          <p:nvPr/>
        </p:nvGrpSpPr>
        <p:grpSpPr bwMode="auto">
          <a:xfrm>
            <a:off x="1371600" y="5407025"/>
            <a:ext cx="6883400" cy="635000"/>
            <a:chOff x="864" y="3406"/>
            <a:chExt cx="4336" cy="400"/>
          </a:xfrm>
        </p:grpSpPr>
        <p:sp>
          <p:nvSpPr>
            <p:cNvPr id="37922" name="Text Box 16"/>
            <p:cNvSpPr txBox="1">
              <a:spLocks noChangeArrowheads="1"/>
            </p:cNvSpPr>
            <p:nvPr/>
          </p:nvSpPr>
          <p:spPr bwMode="auto">
            <a:xfrm>
              <a:off x="1401" y="3518"/>
              <a:ext cx="74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 (log n)</a:t>
              </a:r>
              <a:r>
                <a:rPr lang="en-US" altLang="en-US" sz="2400" baseline="30000">
                  <a:solidFill>
                    <a:schemeClr val="accent1"/>
                  </a:solidFill>
                </a:rPr>
                <a:t>5</a:t>
              </a:r>
              <a:endParaRPr lang="en-CA" altLang="en-US" sz="2400" baseline="30000">
                <a:solidFill>
                  <a:schemeClr val="accent1"/>
                </a:solidFill>
              </a:endParaRPr>
            </a:p>
          </p:txBody>
        </p:sp>
        <p:sp>
          <p:nvSpPr>
            <p:cNvPr id="37923" name="Text Box 17"/>
            <p:cNvSpPr txBox="1">
              <a:spLocks noChangeArrowheads="1"/>
            </p:cNvSpPr>
            <p:nvPr/>
          </p:nvSpPr>
          <p:spPr bwMode="auto">
            <a:xfrm>
              <a:off x="2398" y="3518"/>
              <a:ext cx="27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n</a:t>
              </a:r>
              <a:r>
                <a:rPr lang="en-US" altLang="en-US" sz="2400" baseline="30000">
                  <a:solidFill>
                    <a:schemeClr val="accent1"/>
                  </a:solidFill>
                </a:rPr>
                <a:t>5</a:t>
              </a:r>
              <a:endParaRPr lang="en-CA" altLang="en-US" sz="2400" baseline="30000">
                <a:solidFill>
                  <a:schemeClr val="accent1"/>
                </a:solidFill>
              </a:endParaRPr>
            </a:p>
          </p:txBody>
        </p:sp>
        <p:sp>
          <p:nvSpPr>
            <p:cNvPr id="37924" name="Text Box 18"/>
            <p:cNvSpPr txBox="1">
              <a:spLocks noChangeArrowheads="1"/>
            </p:cNvSpPr>
            <p:nvPr/>
          </p:nvSpPr>
          <p:spPr bwMode="auto">
            <a:xfrm>
              <a:off x="3214" y="3518"/>
              <a:ext cx="34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2</a:t>
              </a:r>
              <a:r>
                <a:rPr lang="en-US" altLang="en-US" sz="2400" baseline="30000">
                  <a:solidFill>
                    <a:schemeClr val="accent1"/>
                  </a:solidFill>
                </a:rPr>
                <a:t>5n</a:t>
              </a:r>
              <a:endParaRPr lang="en-CA" altLang="en-US" sz="2400" baseline="30000">
                <a:solidFill>
                  <a:schemeClr val="accent1"/>
                </a:solidFill>
              </a:endParaRPr>
            </a:p>
          </p:txBody>
        </p:sp>
        <p:sp>
          <p:nvSpPr>
            <p:cNvPr id="37925" name="Text Box 19"/>
            <p:cNvSpPr txBox="1">
              <a:spLocks noChangeArrowheads="1"/>
            </p:cNvSpPr>
            <p:nvPr/>
          </p:nvSpPr>
          <p:spPr bwMode="auto">
            <a:xfrm>
              <a:off x="864" y="3504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1"/>
                  </a:solidFill>
                </a:rPr>
                <a:t>5</a:t>
              </a:r>
              <a:endParaRPr lang="en-CA" altLang="en-US" sz="2400" baseline="30000">
                <a:solidFill>
                  <a:schemeClr val="accent1"/>
                </a:solidFill>
              </a:endParaRPr>
            </a:p>
          </p:txBody>
        </p:sp>
        <p:grpSp>
          <p:nvGrpSpPr>
            <p:cNvPr id="37926" name="Group 20"/>
            <p:cNvGrpSpPr>
              <a:grpSpLocks/>
            </p:cNvGrpSpPr>
            <p:nvPr/>
          </p:nvGrpSpPr>
          <p:grpSpPr bwMode="auto">
            <a:xfrm>
              <a:off x="3956" y="3454"/>
              <a:ext cx="358" cy="352"/>
              <a:chOff x="4224" y="3694"/>
              <a:chExt cx="358" cy="352"/>
            </a:xfrm>
          </p:grpSpPr>
          <p:sp>
            <p:nvSpPr>
              <p:cNvPr id="37930" name="Text Box 21"/>
              <p:cNvSpPr txBox="1">
                <a:spLocks noChangeArrowheads="1"/>
              </p:cNvSpPr>
              <p:nvPr/>
            </p:nvSpPr>
            <p:spPr bwMode="auto">
              <a:xfrm>
                <a:off x="4224" y="3758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>
                    <a:solidFill>
                      <a:schemeClr val="accent1"/>
                    </a:solidFill>
                  </a:rPr>
                  <a:t>2</a:t>
                </a:r>
                <a:endParaRPr lang="en-CA" altLang="en-US" sz="2400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931" name="Text Box 22"/>
              <p:cNvSpPr txBox="1">
                <a:spLocks noChangeArrowheads="1"/>
              </p:cNvSpPr>
              <p:nvPr/>
            </p:nvSpPr>
            <p:spPr bwMode="auto">
              <a:xfrm>
                <a:off x="4346" y="3694"/>
                <a:ext cx="23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>
                    <a:solidFill>
                      <a:schemeClr val="accent1"/>
                    </a:solidFill>
                  </a:rPr>
                  <a:t>n</a:t>
                </a:r>
                <a:r>
                  <a:rPr lang="en-US" altLang="en-US" sz="1800" baseline="30000">
                    <a:solidFill>
                      <a:schemeClr val="accent1"/>
                    </a:solidFill>
                  </a:rPr>
                  <a:t>5</a:t>
                </a:r>
                <a:endParaRPr lang="en-CA" altLang="en-US" sz="1800" baseline="300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37927" name="Group 23"/>
            <p:cNvGrpSpPr>
              <a:grpSpLocks/>
            </p:cNvGrpSpPr>
            <p:nvPr/>
          </p:nvGrpSpPr>
          <p:grpSpPr bwMode="auto">
            <a:xfrm>
              <a:off x="4848" y="3406"/>
              <a:ext cx="352" cy="386"/>
              <a:chOff x="5116" y="3646"/>
              <a:chExt cx="352" cy="386"/>
            </a:xfrm>
          </p:grpSpPr>
          <p:sp>
            <p:nvSpPr>
              <p:cNvPr id="37928" name="Text Box 24"/>
              <p:cNvSpPr txBox="1">
                <a:spLocks noChangeArrowheads="1"/>
              </p:cNvSpPr>
              <p:nvPr/>
            </p:nvSpPr>
            <p:spPr bwMode="auto">
              <a:xfrm>
                <a:off x="5184" y="3646"/>
                <a:ext cx="2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 baseline="30000">
                    <a:solidFill>
                      <a:schemeClr val="accent1"/>
                    </a:solidFill>
                  </a:rPr>
                  <a:t>5n</a:t>
                </a:r>
                <a:endParaRPr lang="en-CA" altLang="en-US" sz="1800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929" name="Text Box 25"/>
              <p:cNvSpPr txBox="1">
                <a:spLocks noChangeArrowheads="1"/>
              </p:cNvSpPr>
              <p:nvPr/>
            </p:nvSpPr>
            <p:spPr bwMode="auto">
              <a:xfrm>
                <a:off x="5116" y="3744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>
                    <a:solidFill>
                      <a:schemeClr val="accent1"/>
                    </a:solidFill>
                  </a:rPr>
                  <a:t>2</a:t>
                </a:r>
                <a:endParaRPr lang="en-CA" altLang="en-US" sz="2400" baseline="300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5" name="Group 59"/>
          <p:cNvGrpSpPr>
            <a:grpSpLocks/>
          </p:cNvGrpSpPr>
          <p:nvPr/>
        </p:nvGrpSpPr>
        <p:grpSpPr bwMode="auto">
          <a:xfrm>
            <a:off x="1758950" y="5715000"/>
            <a:ext cx="5632450" cy="514350"/>
            <a:chOff x="1108" y="3600"/>
            <a:chExt cx="3548" cy="324"/>
          </a:xfrm>
        </p:grpSpPr>
        <p:sp>
          <p:nvSpPr>
            <p:cNvPr id="37917" name="Text Box 33"/>
            <p:cNvSpPr txBox="1">
              <a:spLocks noChangeArrowheads="1"/>
            </p:cNvSpPr>
            <p:nvPr/>
          </p:nvSpPr>
          <p:spPr bwMode="auto">
            <a:xfrm>
              <a:off x="1108" y="3600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aseline="30000">
                  <a:solidFill>
                    <a:schemeClr val="accent2"/>
                  </a:solidFill>
                </a:rPr>
                <a:t>&lt;&lt;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  <p:sp>
          <p:nvSpPr>
            <p:cNvPr id="37918" name="Text Box 34"/>
            <p:cNvSpPr txBox="1">
              <a:spLocks noChangeArrowheads="1"/>
            </p:cNvSpPr>
            <p:nvPr/>
          </p:nvSpPr>
          <p:spPr bwMode="auto">
            <a:xfrm>
              <a:off x="2059" y="3609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aseline="30000">
                  <a:solidFill>
                    <a:schemeClr val="accent2"/>
                  </a:solidFill>
                </a:rPr>
                <a:t>&lt;&lt;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  <p:sp>
          <p:nvSpPr>
            <p:cNvPr id="37919" name="Text Box 35"/>
            <p:cNvSpPr txBox="1">
              <a:spLocks noChangeArrowheads="1"/>
            </p:cNvSpPr>
            <p:nvPr/>
          </p:nvSpPr>
          <p:spPr bwMode="auto">
            <a:xfrm>
              <a:off x="2740" y="3618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aseline="30000">
                  <a:solidFill>
                    <a:schemeClr val="accent2"/>
                  </a:solidFill>
                </a:rPr>
                <a:t>&lt;&lt;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  <p:sp>
          <p:nvSpPr>
            <p:cNvPr id="37920" name="Text Box 36"/>
            <p:cNvSpPr txBox="1">
              <a:spLocks noChangeArrowheads="1"/>
            </p:cNvSpPr>
            <p:nvPr/>
          </p:nvSpPr>
          <p:spPr bwMode="auto">
            <a:xfrm>
              <a:off x="3508" y="3627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aseline="30000">
                  <a:solidFill>
                    <a:schemeClr val="accent2"/>
                  </a:solidFill>
                </a:rPr>
                <a:t>&lt;&lt;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  <p:sp>
          <p:nvSpPr>
            <p:cNvPr id="37921" name="Text Box 37"/>
            <p:cNvSpPr txBox="1">
              <a:spLocks noChangeArrowheads="1"/>
            </p:cNvSpPr>
            <p:nvPr/>
          </p:nvSpPr>
          <p:spPr bwMode="auto">
            <a:xfrm>
              <a:off x="4324" y="3636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aseline="30000">
                  <a:solidFill>
                    <a:schemeClr val="accent2"/>
                  </a:solidFill>
                </a:rPr>
                <a:t>&lt;&lt;</a:t>
              </a:r>
              <a:endParaRPr lang="en-CA" altLang="en-US" sz="3600" baseline="30000">
                <a:solidFill>
                  <a:schemeClr val="accent2"/>
                </a:solidFill>
              </a:endParaRPr>
            </a:p>
          </p:txBody>
        </p:sp>
      </p:grpSp>
      <p:grpSp>
        <p:nvGrpSpPr>
          <p:cNvPr id="6" name="Group 58"/>
          <p:cNvGrpSpPr>
            <a:grpSpLocks/>
          </p:cNvGrpSpPr>
          <p:nvPr/>
        </p:nvGrpSpPr>
        <p:grpSpPr bwMode="auto">
          <a:xfrm>
            <a:off x="1295400" y="6070600"/>
            <a:ext cx="7119938" cy="635000"/>
            <a:chOff x="816" y="3824"/>
            <a:chExt cx="4485" cy="400"/>
          </a:xfrm>
        </p:grpSpPr>
        <p:sp>
          <p:nvSpPr>
            <p:cNvPr id="37907" name="Text Box 45"/>
            <p:cNvSpPr txBox="1">
              <a:spLocks noChangeArrowheads="1"/>
            </p:cNvSpPr>
            <p:nvPr/>
          </p:nvSpPr>
          <p:spPr bwMode="auto">
            <a:xfrm>
              <a:off x="1440" y="3936"/>
              <a:ext cx="89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2"/>
                  </a:solidFill>
                </a:rPr>
                <a:t> (log n)</a:t>
              </a:r>
              <a:r>
                <a:rPr lang="en-US" altLang="en-US" sz="2400" baseline="300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 sz="2400" baseline="30000">
                  <a:solidFill>
                    <a:schemeClr val="accent2"/>
                  </a:solidFill>
                </a:rPr>
                <a:t>(1)</a:t>
              </a:r>
              <a:endParaRPr lang="en-CA" altLang="en-US" sz="2400" baseline="30000">
                <a:solidFill>
                  <a:schemeClr val="accent2"/>
                </a:solidFill>
              </a:endParaRPr>
            </a:p>
          </p:txBody>
        </p:sp>
        <p:sp>
          <p:nvSpPr>
            <p:cNvPr id="37908" name="Text Box 46"/>
            <p:cNvSpPr txBox="1">
              <a:spLocks noChangeArrowheads="1"/>
            </p:cNvSpPr>
            <p:nvPr/>
          </p:nvSpPr>
          <p:spPr bwMode="auto">
            <a:xfrm>
              <a:off x="2437" y="3936"/>
              <a:ext cx="4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2"/>
                  </a:solidFill>
                </a:rPr>
                <a:t>n</a:t>
              </a:r>
              <a:r>
                <a:rPr lang="en-US" altLang="en-US" sz="2400" baseline="300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 sz="2400" baseline="30000">
                  <a:solidFill>
                    <a:schemeClr val="accent2"/>
                  </a:solidFill>
                </a:rPr>
                <a:t>(1)</a:t>
              </a:r>
              <a:endParaRPr lang="en-CA" altLang="en-US" sz="2400" baseline="30000">
                <a:solidFill>
                  <a:schemeClr val="accent2"/>
                </a:solidFill>
              </a:endParaRPr>
            </a:p>
          </p:txBody>
        </p:sp>
        <p:sp>
          <p:nvSpPr>
            <p:cNvPr id="37909" name="Text Box 47"/>
            <p:cNvSpPr txBox="1">
              <a:spLocks noChangeArrowheads="1"/>
            </p:cNvSpPr>
            <p:nvPr/>
          </p:nvSpPr>
          <p:spPr bwMode="auto">
            <a:xfrm>
              <a:off x="3253" y="3936"/>
              <a:ext cx="4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2"/>
                  </a:solidFill>
                </a:rPr>
                <a:t>2</a:t>
              </a:r>
              <a:r>
                <a:rPr lang="en-US" altLang="en-US" sz="2400" baseline="300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 sz="2400" baseline="30000">
                  <a:solidFill>
                    <a:schemeClr val="accent2"/>
                  </a:solidFill>
                </a:rPr>
                <a:t>(n)</a:t>
              </a:r>
              <a:endParaRPr lang="en-CA" altLang="en-US" sz="2400" baseline="30000">
                <a:solidFill>
                  <a:schemeClr val="accent2"/>
                </a:solidFill>
              </a:endParaRPr>
            </a:p>
          </p:txBody>
        </p:sp>
        <p:sp>
          <p:nvSpPr>
            <p:cNvPr id="37910" name="Text Box 48"/>
            <p:cNvSpPr txBox="1">
              <a:spLocks noChangeArrowheads="1"/>
            </p:cNvSpPr>
            <p:nvPr/>
          </p:nvSpPr>
          <p:spPr bwMode="auto">
            <a:xfrm>
              <a:off x="816" y="3936"/>
              <a:ext cx="4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 sz="2400">
                  <a:solidFill>
                    <a:schemeClr val="accent2"/>
                  </a:solidFill>
                </a:rPr>
                <a:t>(1)</a:t>
              </a:r>
              <a:endParaRPr lang="en-CA" altLang="en-US" sz="2400" baseline="30000">
                <a:solidFill>
                  <a:schemeClr val="accent2"/>
                </a:solidFill>
              </a:endParaRPr>
            </a:p>
          </p:txBody>
        </p:sp>
        <p:grpSp>
          <p:nvGrpSpPr>
            <p:cNvPr id="37911" name="Group 49"/>
            <p:cNvGrpSpPr>
              <a:grpSpLocks/>
            </p:cNvGrpSpPr>
            <p:nvPr/>
          </p:nvGrpSpPr>
          <p:grpSpPr bwMode="auto">
            <a:xfrm>
              <a:off x="3995" y="3857"/>
              <a:ext cx="490" cy="367"/>
              <a:chOff x="4224" y="3679"/>
              <a:chExt cx="490" cy="367"/>
            </a:xfrm>
          </p:grpSpPr>
          <p:sp>
            <p:nvSpPr>
              <p:cNvPr id="37915" name="Text Box 50"/>
              <p:cNvSpPr txBox="1">
                <a:spLocks noChangeArrowheads="1"/>
              </p:cNvSpPr>
              <p:nvPr/>
            </p:nvSpPr>
            <p:spPr bwMode="auto">
              <a:xfrm>
                <a:off x="4224" y="3758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>
                    <a:solidFill>
                      <a:schemeClr val="accent2"/>
                    </a:solidFill>
                  </a:rPr>
                  <a:t>2</a:t>
                </a:r>
                <a:endParaRPr lang="en-CA" altLang="en-US" sz="2400" baseline="30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37916" name="Text Box 51"/>
              <p:cNvSpPr txBox="1">
                <a:spLocks noChangeArrowheads="1"/>
              </p:cNvSpPr>
              <p:nvPr/>
            </p:nvSpPr>
            <p:spPr bwMode="auto">
              <a:xfrm>
                <a:off x="4346" y="3679"/>
                <a:ext cx="36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solidFill>
                      <a:schemeClr val="accent2"/>
                    </a:solidFill>
                  </a:rPr>
                  <a:t>n</a:t>
                </a:r>
                <a:r>
                  <a:rPr lang="en-US" altLang="en-US" sz="2000" baseline="30000">
                    <a:solidFill>
                      <a:schemeClr val="accent2"/>
                    </a:solidFill>
                    <a:cs typeface="Times New Roman" pitchFamily="18" charset="0"/>
                  </a:rPr>
                  <a:t>θ</a:t>
                </a:r>
                <a:r>
                  <a:rPr lang="en-US" altLang="en-US" sz="2000" baseline="30000">
                    <a:solidFill>
                      <a:schemeClr val="accent2"/>
                    </a:solidFill>
                  </a:rPr>
                  <a:t>(1)</a:t>
                </a:r>
                <a:endParaRPr lang="en-CA" altLang="en-US" sz="2000" baseline="30000">
                  <a:solidFill>
                    <a:schemeClr val="accent2"/>
                  </a:solidFill>
                </a:endParaRPr>
              </a:p>
            </p:txBody>
          </p:sp>
        </p:grpSp>
        <p:grpSp>
          <p:nvGrpSpPr>
            <p:cNvPr id="37912" name="Group 52"/>
            <p:cNvGrpSpPr>
              <a:grpSpLocks/>
            </p:cNvGrpSpPr>
            <p:nvPr/>
          </p:nvGrpSpPr>
          <p:grpSpPr bwMode="auto">
            <a:xfrm>
              <a:off x="4887" y="3824"/>
              <a:ext cx="414" cy="386"/>
              <a:chOff x="5116" y="3646"/>
              <a:chExt cx="414" cy="386"/>
            </a:xfrm>
          </p:grpSpPr>
          <p:sp>
            <p:nvSpPr>
              <p:cNvPr id="37913" name="Text Box 53"/>
              <p:cNvSpPr txBox="1">
                <a:spLocks noChangeArrowheads="1"/>
              </p:cNvSpPr>
              <p:nvPr/>
            </p:nvSpPr>
            <p:spPr bwMode="auto">
              <a:xfrm>
                <a:off x="5184" y="3646"/>
                <a:ext cx="34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>
                    <a:solidFill>
                      <a:schemeClr val="accent2"/>
                    </a:solidFill>
                  </a:rPr>
                  <a:t>2</a:t>
                </a:r>
                <a:r>
                  <a:rPr lang="en-US" altLang="en-US" sz="1800" baseline="30000">
                    <a:solidFill>
                      <a:schemeClr val="accent2"/>
                    </a:solidFill>
                    <a:cs typeface="Times New Roman" pitchFamily="18" charset="0"/>
                  </a:rPr>
                  <a:t>θ</a:t>
                </a:r>
                <a:r>
                  <a:rPr lang="en-US" altLang="en-US" sz="1800" baseline="30000">
                    <a:solidFill>
                      <a:schemeClr val="accent2"/>
                    </a:solidFill>
                  </a:rPr>
                  <a:t>(n)</a:t>
                </a:r>
                <a:endParaRPr lang="en-CA" altLang="en-US" sz="1800" baseline="30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37914" name="Text Box 54"/>
              <p:cNvSpPr txBox="1">
                <a:spLocks noChangeArrowheads="1"/>
              </p:cNvSpPr>
              <p:nvPr/>
            </p:nvSpPr>
            <p:spPr bwMode="auto">
              <a:xfrm>
                <a:off x="5116" y="3744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>
                    <a:solidFill>
                      <a:schemeClr val="accent2"/>
                    </a:solidFill>
                  </a:rPr>
                  <a:t>2</a:t>
                </a:r>
                <a:endParaRPr lang="en-CA" altLang="en-US" sz="2400" baseline="30000">
                  <a:solidFill>
                    <a:schemeClr val="accent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772400" cy="41148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4T(n/2) + n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G(n) = an</a:t>
            </a:r>
            <a:r>
              <a:rPr lang="en-US" altLang="en-US" baseline="30000" smtClean="0"/>
              <a:t>2 </a:t>
            </a:r>
            <a:r>
              <a:rPr lang="en-US" altLang="en-US" smtClean="0"/>
              <a:t>+ bn + </a:t>
            </a:r>
            <a:r>
              <a:rPr lang="en-US" altLang="en-US" smtClean="0">
                <a:solidFill>
                  <a:schemeClr val="hlink"/>
                </a:solidFill>
              </a:rPr>
              <a:t>0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Verify:</a:t>
            </a:r>
            <a:endParaRPr lang="en-US" altLang="en-US" smtClean="0"/>
          </a:p>
        </p:txBody>
      </p:sp>
      <p:graphicFrame>
        <p:nvGraphicFramePr>
          <p:cNvPr id="477187" name="Group 3"/>
          <p:cNvGraphicFramePr>
            <a:graphicFrameLocks noGrp="1"/>
          </p:cNvGraphicFramePr>
          <p:nvPr/>
        </p:nvGraphicFramePr>
        <p:xfrm>
          <a:off x="2024063" y="3200400"/>
          <a:ext cx="6815137" cy="3048000"/>
        </p:xfrm>
        <a:graphic>
          <a:graphicData uri="http://schemas.openxmlformats.org/drawingml/2006/table">
            <a:tbl>
              <a:tblPr/>
              <a:tblGrid>
                <a:gridCol w="2547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Left Hand Side</a:t>
                      </a: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Right Hand Side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4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T(1)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a+b+c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T(n)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+bn+c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  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4T(n/2)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4 [a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 b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 +c]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+(2b+1)n + 4c 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69678" name="Rectangle 14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2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Guess Form and Calculate Coefficients</a:t>
            </a:r>
          </a:p>
        </p:txBody>
      </p:sp>
      <p:sp>
        <p:nvSpPr>
          <p:cNvPr id="369679" name="Text Box 15"/>
          <p:cNvSpPr txBox="1">
            <a:spLocks noChangeArrowheads="1"/>
          </p:cNvSpPr>
          <p:nvPr/>
        </p:nvSpPr>
        <p:spPr bwMode="auto">
          <a:xfrm>
            <a:off x="3048000" y="5349875"/>
            <a:ext cx="7778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c=4c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c=0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369680" name="Freeform 16"/>
          <p:cNvSpPr>
            <a:spLocks/>
          </p:cNvSpPr>
          <p:nvPr/>
        </p:nvSpPr>
        <p:spPr bwMode="auto">
          <a:xfrm>
            <a:off x="3810000" y="5334000"/>
            <a:ext cx="3505200" cy="850900"/>
          </a:xfrm>
          <a:custGeom>
            <a:avLst/>
            <a:gdLst>
              <a:gd name="T0" fmla="*/ 0 w 2208"/>
              <a:gd name="T1" fmla="*/ 0 h 536"/>
              <a:gd name="T2" fmla="*/ 2147483647 w 2208"/>
              <a:gd name="T3" fmla="*/ 1209675000 h 536"/>
              <a:gd name="T4" fmla="*/ 2147483647 w 2208"/>
              <a:gd name="T5" fmla="*/ 846772500 h 536"/>
              <a:gd name="T6" fmla="*/ 0 60000 65536"/>
              <a:gd name="T7" fmla="*/ 0 60000 65536"/>
              <a:gd name="T8" fmla="*/ 0 60000 65536"/>
              <a:gd name="T9" fmla="*/ 0 w 2208"/>
              <a:gd name="T10" fmla="*/ 0 h 536"/>
              <a:gd name="T11" fmla="*/ 2208 w 2208"/>
              <a:gd name="T12" fmla="*/ 536 h 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08" h="536">
                <a:moveTo>
                  <a:pt x="0" y="0"/>
                </a:moveTo>
                <a:cubicBezTo>
                  <a:pt x="512" y="212"/>
                  <a:pt x="1024" y="424"/>
                  <a:pt x="1392" y="480"/>
                </a:cubicBezTo>
                <a:cubicBezTo>
                  <a:pt x="1760" y="536"/>
                  <a:pt x="1984" y="436"/>
                  <a:pt x="2208" y="336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772400" cy="41148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4T(n/2) + n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G(n) = an</a:t>
            </a:r>
            <a:r>
              <a:rPr lang="en-US" altLang="en-US" baseline="30000" smtClean="0"/>
              <a:t>2 </a:t>
            </a:r>
            <a:r>
              <a:rPr lang="en-US" altLang="en-US" smtClean="0">
                <a:solidFill>
                  <a:schemeClr val="hlink"/>
                </a:solidFill>
              </a:rPr>
              <a:t>- 1</a:t>
            </a:r>
            <a:r>
              <a:rPr lang="en-US" altLang="en-US" smtClean="0"/>
              <a:t>n</a:t>
            </a:r>
            <a:r>
              <a:rPr lang="en-US" altLang="en-US" smtClean="0">
                <a:solidFill>
                  <a:schemeClr val="hlink"/>
                </a:solidFill>
              </a:rPr>
              <a:t> </a:t>
            </a:r>
            <a:r>
              <a:rPr lang="en-US" altLang="en-US" smtClean="0"/>
              <a:t>+</a:t>
            </a:r>
            <a:r>
              <a:rPr lang="en-US" altLang="en-US" smtClean="0">
                <a:solidFill>
                  <a:schemeClr val="hlink"/>
                </a:solidFill>
              </a:rPr>
              <a:t> 0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Verify:</a:t>
            </a:r>
            <a:endParaRPr lang="en-US" altLang="en-US" smtClean="0"/>
          </a:p>
        </p:txBody>
      </p:sp>
      <p:graphicFrame>
        <p:nvGraphicFramePr>
          <p:cNvPr id="478211" name="Group 3"/>
          <p:cNvGraphicFramePr>
            <a:graphicFrameLocks noGrp="1"/>
          </p:cNvGraphicFramePr>
          <p:nvPr/>
        </p:nvGraphicFramePr>
        <p:xfrm>
          <a:off x="2024063" y="3200400"/>
          <a:ext cx="6815137" cy="3048000"/>
        </p:xfrm>
        <a:graphic>
          <a:graphicData uri="http://schemas.openxmlformats.org/drawingml/2006/table">
            <a:tbl>
              <a:tblPr/>
              <a:tblGrid>
                <a:gridCol w="2547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Left Hand Side</a:t>
                      </a: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Right Hand Side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4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T(1)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a+b+c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T(n)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+bn+c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  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4T(n/2)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4 [a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 b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 +c]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+(2b+1)n + 4c 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70702" name="Rectangle 14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2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Guess Form and Calculate Coefficients</a:t>
            </a:r>
          </a:p>
        </p:txBody>
      </p:sp>
      <p:sp>
        <p:nvSpPr>
          <p:cNvPr id="370703" name="Text Box 15"/>
          <p:cNvSpPr txBox="1">
            <a:spLocks noChangeArrowheads="1"/>
          </p:cNvSpPr>
          <p:nvPr/>
        </p:nvSpPr>
        <p:spPr bwMode="auto">
          <a:xfrm>
            <a:off x="2286000" y="5349875"/>
            <a:ext cx="11366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b=2b+1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b=-1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370704" name="Freeform 16"/>
          <p:cNvSpPr>
            <a:spLocks/>
          </p:cNvSpPr>
          <p:nvPr/>
        </p:nvSpPr>
        <p:spPr bwMode="auto">
          <a:xfrm>
            <a:off x="3276600" y="5473700"/>
            <a:ext cx="2962275" cy="763588"/>
          </a:xfrm>
          <a:custGeom>
            <a:avLst/>
            <a:gdLst>
              <a:gd name="T0" fmla="*/ 0 w 1866"/>
              <a:gd name="T1" fmla="*/ 0 h 481"/>
              <a:gd name="T2" fmla="*/ 2147483647 w 1866"/>
              <a:gd name="T3" fmla="*/ 1086188849 h 481"/>
              <a:gd name="T4" fmla="*/ 2147483647 w 1866"/>
              <a:gd name="T5" fmla="*/ 756047370 h 481"/>
              <a:gd name="T6" fmla="*/ 0 60000 65536"/>
              <a:gd name="T7" fmla="*/ 0 60000 65536"/>
              <a:gd name="T8" fmla="*/ 0 60000 65536"/>
              <a:gd name="T9" fmla="*/ 0 w 1866"/>
              <a:gd name="T10" fmla="*/ 0 h 481"/>
              <a:gd name="T11" fmla="*/ 1866 w 1866"/>
              <a:gd name="T12" fmla="*/ 481 h 48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6" h="481">
                <a:moveTo>
                  <a:pt x="0" y="0"/>
                </a:moveTo>
                <a:cubicBezTo>
                  <a:pt x="231" y="72"/>
                  <a:pt x="1074" y="381"/>
                  <a:pt x="1385" y="431"/>
                </a:cubicBezTo>
                <a:cubicBezTo>
                  <a:pt x="1696" y="481"/>
                  <a:pt x="1766" y="327"/>
                  <a:pt x="1866" y="30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772400" cy="41148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4T(n/2) + n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G(n) = an</a:t>
            </a:r>
            <a:r>
              <a:rPr lang="en-US" altLang="en-US" baseline="30000" smtClean="0"/>
              <a:t>2 </a:t>
            </a:r>
            <a:r>
              <a:rPr lang="en-US" altLang="en-US" smtClean="0">
                <a:solidFill>
                  <a:schemeClr val="hlink"/>
                </a:solidFill>
              </a:rPr>
              <a:t>- 1</a:t>
            </a:r>
            <a:r>
              <a:rPr lang="en-US" altLang="en-US" smtClean="0"/>
              <a:t>n</a:t>
            </a:r>
            <a:r>
              <a:rPr lang="en-US" altLang="en-US" smtClean="0">
                <a:solidFill>
                  <a:schemeClr val="hlink"/>
                </a:solidFill>
              </a:rPr>
              <a:t> </a:t>
            </a:r>
            <a:r>
              <a:rPr lang="en-US" altLang="en-US" smtClean="0"/>
              <a:t>+</a:t>
            </a:r>
            <a:r>
              <a:rPr lang="en-US" altLang="en-US" smtClean="0">
                <a:solidFill>
                  <a:schemeClr val="hlink"/>
                </a:solidFill>
              </a:rPr>
              <a:t> 0</a:t>
            </a:r>
            <a:endParaRPr lang="en-US" altLang="en-US" smtClean="0"/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Verify:</a:t>
            </a:r>
          </a:p>
        </p:txBody>
      </p:sp>
      <p:graphicFrame>
        <p:nvGraphicFramePr>
          <p:cNvPr id="479235" name="Group 3"/>
          <p:cNvGraphicFramePr>
            <a:graphicFrameLocks noGrp="1"/>
          </p:cNvGraphicFramePr>
          <p:nvPr/>
        </p:nvGraphicFramePr>
        <p:xfrm>
          <a:off x="2024063" y="3200400"/>
          <a:ext cx="6815137" cy="3048000"/>
        </p:xfrm>
        <a:graphic>
          <a:graphicData uri="http://schemas.openxmlformats.org/drawingml/2006/table">
            <a:tbl>
              <a:tblPr/>
              <a:tblGrid>
                <a:gridCol w="2547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Left Hand Side</a:t>
                      </a: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Right Hand Side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4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T(1)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a+b+c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T(n)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+bn+c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  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4T(n/2)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4 [a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 b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 +c]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+(2b+1)n + 4c 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71726" name="Rectangle 14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2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Guess Form and Calculate Coefficients</a:t>
            </a:r>
          </a:p>
        </p:txBody>
      </p:sp>
      <p:sp>
        <p:nvSpPr>
          <p:cNvPr id="371727" name="Text Box 15"/>
          <p:cNvSpPr txBox="1">
            <a:spLocks noChangeArrowheads="1"/>
          </p:cNvSpPr>
          <p:nvPr/>
        </p:nvSpPr>
        <p:spPr bwMode="auto">
          <a:xfrm>
            <a:off x="2209800" y="5715000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a=a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371728" name="Freeform 16"/>
          <p:cNvSpPr>
            <a:spLocks/>
          </p:cNvSpPr>
          <p:nvPr/>
        </p:nvSpPr>
        <p:spPr bwMode="auto">
          <a:xfrm>
            <a:off x="2514600" y="5410200"/>
            <a:ext cx="2438400" cy="774700"/>
          </a:xfrm>
          <a:custGeom>
            <a:avLst/>
            <a:gdLst>
              <a:gd name="T0" fmla="*/ 0 w 1536"/>
              <a:gd name="T1" fmla="*/ 0 h 488"/>
              <a:gd name="T2" fmla="*/ 2147483647 w 1536"/>
              <a:gd name="T3" fmla="*/ 1088707500 h 488"/>
              <a:gd name="T4" fmla="*/ 2147483647 w 1536"/>
              <a:gd name="T5" fmla="*/ 846772500 h 488"/>
              <a:gd name="T6" fmla="*/ 0 60000 65536"/>
              <a:gd name="T7" fmla="*/ 0 60000 65536"/>
              <a:gd name="T8" fmla="*/ 0 60000 65536"/>
              <a:gd name="T9" fmla="*/ 0 w 1536"/>
              <a:gd name="T10" fmla="*/ 0 h 488"/>
              <a:gd name="T11" fmla="*/ 1536 w 1536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36" h="488">
                <a:moveTo>
                  <a:pt x="0" y="0"/>
                </a:moveTo>
                <a:cubicBezTo>
                  <a:pt x="376" y="188"/>
                  <a:pt x="752" y="376"/>
                  <a:pt x="1008" y="432"/>
                </a:cubicBezTo>
                <a:cubicBezTo>
                  <a:pt x="1264" y="488"/>
                  <a:pt x="1400" y="412"/>
                  <a:pt x="1536" y="336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772400" cy="41148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4T(n/2) + n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G(n) </a:t>
            </a:r>
            <a:r>
              <a:rPr lang="en-US" altLang="en-US" smtClean="0">
                <a:solidFill>
                  <a:schemeClr val="hlink"/>
                </a:solidFill>
              </a:rPr>
              <a:t>= 2</a:t>
            </a:r>
            <a:r>
              <a:rPr lang="en-US" altLang="en-US" smtClean="0"/>
              <a:t>n</a:t>
            </a:r>
            <a:r>
              <a:rPr lang="en-US" altLang="en-US" baseline="30000" smtClean="0"/>
              <a:t>2 </a:t>
            </a:r>
            <a:r>
              <a:rPr lang="en-US" altLang="en-US" smtClean="0">
                <a:solidFill>
                  <a:schemeClr val="hlink"/>
                </a:solidFill>
              </a:rPr>
              <a:t>- 1</a:t>
            </a:r>
            <a:r>
              <a:rPr lang="en-US" altLang="en-US" smtClean="0"/>
              <a:t>n</a:t>
            </a:r>
            <a:r>
              <a:rPr lang="en-US" altLang="en-US" smtClean="0">
                <a:solidFill>
                  <a:schemeClr val="hlink"/>
                </a:solidFill>
              </a:rPr>
              <a:t> </a:t>
            </a:r>
            <a:r>
              <a:rPr lang="en-US" altLang="en-US" smtClean="0"/>
              <a:t>+</a:t>
            </a:r>
            <a:r>
              <a:rPr lang="en-US" altLang="en-US" smtClean="0">
                <a:solidFill>
                  <a:schemeClr val="hlink"/>
                </a:solidFill>
              </a:rPr>
              <a:t> 0</a:t>
            </a:r>
            <a:endParaRPr lang="en-US" altLang="en-US" smtClean="0"/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Verify:</a:t>
            </a:r>
          </a:p>
        </p:txBody>
      </p:sp>
      <p:graphicFrame>
        <p:nvGraphicFramePr>
          <p:cNvPr id="480259" name="Group 3"/>
          <p:cNvGraphicFramePr>
            <a:graphicFrameLocks noGrp="1"/>
          </p:cNvGraphicFramePr>
          <p:nvPr/>
        </p:nvGraphicFramePr>
        <p:xfrm>
          <a:off x="2024063" y="3200400"/>
          <a:ext cx="6815137" cy="3048000"/>
        </p:xfrm>
        <a:graphic>
          <a:graphicData uri="http://schemas.openxmlformats.org/drawingml/2006/table">
            <a:tbl>
              <a:tblPr/>
              <a:tblGrid>
                <a:gridCol w="2547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Left Hand Side</a:t>
                      </a: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Right Hand Side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4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T(1)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a+b+c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T(n)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+bn+c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  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4T(n/2)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4 [a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 b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 +c] + 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+(2b+1)n + 4c 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72750" name="Rectangle 14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2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Guess Form and Calculate Coefficients</a:t>
            </a:r>
          </a:p>
        </p:txBody>
      </p:sp>
      <p:sp>
        <p:nvSpPr>
          <p:cNvPr id="372751" name="Text Box 15"/>
          <p:cNvSpPr txBox="1">
            <a:spLocks noChangeArrowheads="1"/>
          </p:cNvSpPr>
          <p:nvPr/>
        </p:nvSpPr>
        <p:spPr bwMode="auto">
          <a:xfrm>
            <a:off x="609600" y="3886200"/>
            <a:ext cx="1273175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a+b+c=1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a-1+0=1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a=2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372752" name="Freeform 16"/>
          <p:cNvSpPr>
            <a:spLocks/>
          </p:cNvSpPr>
          <p:nvPr/>
        </p:nvSpPr>
        <p:spPr bwMode="auto">
          <a:xfrm>
            <a:off x="3962400" y="4191000"/>
            <a:ext cx="990600" cy="304800"/>
          </a:xfrm>
          <a:custGeom>
            <a:avLst/>
            <a:gdLst>
              <a:gd name="T0" fmla="*/ 0 w 624"/>
              <a:gd name="T1" fmla="*/ 0 h 192"/>
              <a:gd name="T2" fmla="*/ 967740000 w 624"/>
              <a:gd name="T3" fmla="*/ 483870000 h 192"/>
              <a:gd name="T4" fmla="*/ 1572577500 w 624"/>
              <a:gd name="T5" fmla="*/ 0 h 192"/>
              <a:gd name="T6" fmla="*/ 0 60000 65536"/>
              <a:gd name="T7" fmla="*/ 0 60000 65536"/>
              <a:gd name="T8" fmla="*/ 0 60000 65536"/>
              <a:gd name="T9" fmla="*/ 0 w 624"/>
              <a:gd name="T10" fmla="*/ 0 h 192"/>
              <a:gd name="T11" fmla="*/ 624 w 624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24" h="192">
                <a:moveTo>
                  <a:pt x="0" y="0"/>
                </a:moveTo>
                <a:cubicBezTo>
                  <a:pt x="140" y="96"/>
                  <a:pt x="280" y="192"/>
                  <a:pt x="384" y="192"/>
                </a:cubicBezTo>
                <a:cubicBezTo>
                  <a:pt x="488" y="192"/>
                  <a:pt x="556" y="96"/>
                  <a:pt x="624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2743200"/>
            <a:ext cx="8001000" cy="12192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aT(n/b) + f(n)</a:t>
            </a:r>
          </a:p>
        </p:txBody>
      </p:sp>
      <p:sp>
        <p:nvSpPr>
          <p:cNvPr id="373763" name="Rectangle 14"/>
          <p:cNvSpPr>
            <a:spLocks noChangeArrowheads="1"/>
          </p:cNvSpPr>
          <p:nvPr/>
        </p:nvSpPr>
        <p:spPr bwMode="auto">
          <a:xfrm>
            <a:off x="0" y="4572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3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Approximate Form and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Calculate Exponent</a:t>
            </a:r>
          </a:p>
        </p:txBody>
      </p:sp>
      <p:sp>
        <p:nvSpPr>
          <p:cNvPr id="373764" name="Rectangle 18"/>
          <p:cNvSpPr>
            <a:spLocks noChangeArrowheads="1"/>
          </p:cNvSpPr>
          <p:nvPr/>
        </p:nvSpPr>
        <p:spPr bwMode="auto">
          <a:xfrm>
            <a:off x="3886200" y="4708525"/>
            <a:ext cx="45720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b="1"/>
              <a:t>which is bigger?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b="1">
                <a:solidFill>
                  <a:schemeClr val="tx2"/>
                </a:solidFill>
              </a:rPr>
              <a:t>Guess</a:t>
            </a:r>
          </a:p>
        </p:txBody>
      </p:sp>
      <p:sp>
        <p:nvSpPr>
          <p:cNvPr id="373765" name="Line 19"/>
          <p:cNvSpPr>
            <a:spLocks noChangeShapeType="1"/>
          </p:cNvSpPr>
          <p:nvPr/>
        </p:nvSpPr>
        <p:spPr bwMode="auto">
          <a:xfrm flipH="1">
            <a:off x="6324600" y="3962400"/>
            <a:ext cx="381000" cy="685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3766" name="Line 20"/>
          <p:cNvSpPr>
            <a:spLocks noChangeShapeType="1"/>
          </p:cNvSpPr>
          <p:nvPr/>
        </p:nvSpPr>
        <p:spPr bwMode="auto">
          <a:xfrm>
            <a:off x="5486400" y="3962400"/>
            <a:ext cx="381000" cy="685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467600" cy="26670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aT(n/b) + f(n)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aT(n/b) &lt;&lt; f(n)</a:t>
            </a:r>
            <a:endParaRPr lang="en-US" altLang="en-US" smtClean="0"/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Simplify: </a:t>
            </a:r>
            <a:r>
              <a:rPr lang="en-US" altLang="en-US" b="1" smtClean="0">
                <a:solidFill>
                  <a:schemeClr val="accent2"/>
                </a:solidFill>
              </a:rPr>
              <a:t>T(n) </a:t>
            </a:r>
            <a:r>
              <a:rPr lang="en-US" altLang="en-US" b="1" smtClean="0">
                <a:solidFill>
                  <a:schemeClr val="accent2"/>
                </a:solidFill>
                <a:latin typeface="Symbol" pitchFamily="18" charset="2"/>
              </a:rPr>
              <a:t>»</a:t>
            </a:r>
            <a:r>
              <a:rPr lang="en-US" altLang="en-US" b="1" smtClean="0">
                <a:solidFill>
                  <a:schemeClr val="accent2"/>
                </a:solidFill>
              </a:rPr>
              <a:t> f(n)</a:t>
            </a:r>
          </a:p>
        </p:txBody>
      </p:sp>
      <p:sp>
        <p:nvSpPr>
          <p:cNvPr id="374787" name="Rectangle 3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Calculate Exponent </a:t>
            </a:r>
          </a:p>
        </p:txBody>
      </p:sp>
      <p:sp>
        <p:nvSpPr>
          <p:cNvPr id="374788" name="Rectangle 4"/>
          <p:cNvSpPr>
            <a:spLocks noChangeArrowheads="1"/>
          </p:cNvSpPr>
          <p:nvPr/>
        </p:nvSpPr>
        <p:spPr bwMode="auto">
          <a:xfrm>
            <a:off x="1447800" y="4144963"/>
            <a:ext cx="6096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b="1"/>
              <a:t>In this case, the answer is easy.                         </a:t>
            </a:r>
            <a:r>
              <a:rPr lang="en-US" altLang="en-US" b="1">
                <a:solidFill>
                  <a:schemeClr val="accent2"/>
                </a:solidFill>
              </a:rPr>
              <a:t>T(n) = </a:t>
            </a:r>
            <a:r>
              <a:rPr lang="en-US" altLang="en-US" b="1">
                <a:solidFill>
                  <a:schemeClr val="accent2"/>
                </a:solidFill>
                <a:latin typeface="Symbol" pitchFamily="18" charset="2"/>
              </a:rPr>
              <a:t>Q</a:t>
            </a:r>
            <a:r>
              <a:rPr lang="en-US" altLang="en-US" b="1">
                <a:solidFill>
                  <a:schemeClr val="accent2"/>
                </a:solidFill>
              </a:rPr>
              <a:t>(f(n))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467600" cy="26670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aT(n/b) + f(n)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aT(n/b) &gt;&gt; f(n)</a:t>
            </a:r>
            <a:endParaRPr lang="en-US" altLang="en-US" smtClean="0"/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Simplify: </a:t>
            </a:r>
            <a:r>
              <a:rPr lang="en-US" altLang="en-US" b="1" smtClean="0">
                <a:solidFill>
                  <a:schemeClr val="accent2"/>
                </a:solidFill>
              </a:rPr>
              <a:t>T(n) </a:t>
            </a:r>
            <a:r>
              <a:rPr lang="en-US" altLang="en-US" b="1" smtClean="0">
                <a:solidFill>
                  <a:schemeClr val="accent2"/>
                </a:solidFill>
                <a:latin typeface="Symbol" pitchFamily="18" charset="2"/>
              </a:rPr>
              <a:t>»</a:t>
            </a:r>
            <a:r>
              <a:rPr lang="en-US" altLang="en-US" b="1" smtClean="0">
                <a:solidFill>
                  <a:schemeClr val="accent2"/>
                </a:solidFill>
              </a:rPr>
              <a:t> aT(n/b) </a:t>
            </a:r>
          </a:p>
        </p:txBody>
      </p:sp>
      <p:sp>
        <p:nvSpPr>
          <p:cNvPr id="375811" name="Rectangle 3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Calculate Exponent</a:t>
            </a:r>
          </a:p>
        </p:txBody>
      </p:sp>
      <p:sp>
        <p:nvSpPr>
          <p:cNvPr id="375812" name="Rectangle 4"/>
          <p:cNvSpPr>
            <a:spLocks noChangeArrowheads="1"/>
          </p:cNvSpPr>
          <p:nvPr/>
        </p:nvSpPr>
        <p:spPr bwMode="auto">
          <a:xfrm>
            <a:off x="1447800" y="4144963"/>
            <a:ext cx="60960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b="1"/>
              <a:t>In this case, the answer is harder.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772400" cy="41148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aT(n/b)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G(n) = cn</a:t>
            </a:r>
            <a:r>
              <a:rPr lang="en-US" altLang="en-US" baseline="30000" smtClean="0">
                <a:latin typeface="Symbol" pitchFamily="18" charset="2"/>
                <a:sym typeface="WP Greek Courier" pitchFamily="49" charset="2"/>
              </a:rPr>
              <a:t>a</a:t>
            </a:r>
            <a:endParaRPr lang="en-US" altLang="en-US" smtClean="0"/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Verify:</a:t>
            </a:r>
          </a:p>
        </p:txBody>
      </p:sp>
      <p:graphicFrame>
        <p:nvGraphicFramePr>
          <p:cNvPr id="465923" name="Group 3"/>
          <p:cNvGraphicFramePr>
            <a:graphicFrameLocks noGrp="1"/>
          </p:cNvGraphicFramePr>
          <p:nvPr/>
        </p:nvGraphicFramePr>
        <p:xfrm>
          <a:off x="2024063" y="3200400"/>
          <a:ext cx="6815137" cy="3048000"/>
        </p:xfrm>
        <a:graphic>
          <a:graphicData uri="http://schemas.openxmlformats.org/drawingml/2006/table">
            <a:tbl>
              <a:tblPr/>
              <a:tblGrid>
                <a:gridCol w="2547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Left Hand Side</a:t>
                      </a: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Right Hand Side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4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  T(n)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cn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  <a:sym typeface="WP Greek Courier" pitchFamily="49" charset="2"/>
                        </a:rPr>
                        <a:t>a</a:t>
                      </a:r>
                      <a:endParaRPr kumimoji="0" lang="en-CA" sz="28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ymbol" pitchFamily="18" charset="2"/>
                        <a:sym typeface="WP Greek Courier" pitchFamily="49" charset="2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aT(n/b)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a [c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 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  <a:sym typeface="WP Greek Courier" pitchFamily="49" charset="2"/>
                        </a:rPr>
                        <a:t>a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]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c a b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  <a:sym typeface="WP Greek Courier" pitchFamily="49" charset="2"/>
                        </a:rPr>
                        <a:t>-a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sym typeface="WP Greek Courier" pitchFamily="49" charset="2"/>
                        </a:rPr>
                        <a:t>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  <a:sym typeface="WP Greek Courier" pitchFamily="49" charset="2"/>
                        </a:rPr>
                        <a:t>a</a:t>
                      </a:r>
                      <a:endParaRPr kumimoji="0" lang="en-CA" sz="28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ymbol" pitchFamily="18" charset="2"/>
                        <a:sym typeface="WP Greek Courier" pitchFamily="49" charset="2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76846" name="Rectangle 14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Calculate Exponent</a:t>
            </a:r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3505200" y="2562225"/>
            <a:ext cx="1676400" cy="638175"/>
            <a:chOff x="2208" y="1614"/>
            <a:chExt cx="1056" cy="402"/>
          </a:xfrm>
        </p:grpSpPr>
        <p:sp>
          <p:nvSpPr>
            <p:cNvPr id="376854" name="Text Box 32"/>
            <p:cNvSpPr txBox="1">
              <a:spLocks noChangeArrowheads="1"/>
            </p:cNvSpPr>
            <p:nvPr/>
          </p:nvSpPr>
          <p:spPr bwMode="auto">
            <a:xfrm>
              <a:off x="2627" y="1614"/>
              <a:ext cx="63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chemeClr val="hlink"/>
                  </a:solidFill>
                  <a:sym typeface="WP Greek Courier" pitchFamily="49" charset="2"/>
                </a:rPr>
                <a:t>(</a:t>
              </a:r>
              <a:r>
                <a:rPr lang="en-US" altLang="en-US" sz="1800" baseline="30000">
                  <a:solidFill>
                    <a:schemeClr val="hlink"/>
                  </a:solidFill>
                  <a:sym typeface="WP Greek Courier" pitchFamily="49" charset="2"/>
                </a:rPr>
                <a:t>log a</a:t>
              </a:r>
              <a:r>
                <a:rPr lang="en-US" altLang="en-US" sz="1800">
                  <a:solidFill>
                    <a:schemeClr val="hlink"/>
                  </a:solidFill>
                  <a:sym typeface="WP Greek Courier" pitchFamily="49" charset="2"/>
                </a:rPr>
                <a:t>/</a:t>
              </a:r>
              <a:r>
                <a:rPr lang="en-US" altLang="en-US" sz="1800" baseline="-25000">
                  <a:solidFill>
                    <a:schemeClr val="hlink"/>
                  </a:solidFill>
                  <a:sym typeface="WP Greek Courier" pitchFamily="49" charset="2"/>
                </a:rPr>
                <a:t>log b</a:t>
              </a:r>
              <a:r>
                <a:rPr lang="en-US" altLang="en-US" sz="1800">
                  <a:solidFill>
                    <a:schemeClr val="hlink"/>
                  </a:solidFill>
                  <a:sym typeface="WP Greek Courier" pitchFamily="49" charset="2"/>
                </a:rPr>
                <a:t>)</a:t>
              </a:r>
              <a:endParaRPr lang="en-CA" altLang="en-US" sz="1800">
                <a:solidFill>
                  <a:schemeClr val="hlink"/>
                </a:solidFill>
                <a:sym typeface="WP Greek Courier" pitchFamily="49" charset="2"/>
              </a:endParaRPr>
            </a:p>
          </p:txBody>
        </p:sp>
        <p:sp>
          <p:nvSpPr>
            <p:cNvPr id="376855" name="Rectangle 33"/>
            <p:cNvSpPr>
              <a:spLocks noChangeArrowheads="1"/>
            </p:cNvSpPr>
            <p:nvPr/>
          </p:nvSpPr>
          <p:spPr bwMode="auto">
            <a:xfrm>
              <a:off x="2208" y="1651"/>
              <a:ext cx="56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= cn</a:t>
              </a:r>
            </a:p>
          </p:txBody>
        </p:sp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2133600" y="4343400"/>
            <a:ext cx="3962400" cy="2362200"/>
            <a:chOff x="1344" y="2736"/>
            <a:chExt cx="2496" cy="1488"/>
          </a:xfrm>
        </p:grpSpPr>
        <p:sp>
          <p:nvSpPr>
            <p:cNvPr id="376849" name="Text Box 37"/>
            <p:cNvSpPr txBox="1">
              <a:spLocks noChangeArrowheads="1"/>
            </p:cNvSpPr>
            <p:nvPr/>
          </p:nvSpPr>
          <p:spPr bwMode="auto">
            <a:xfrm>
              <a:off x="1344" y="3090"/>
              <a:ext cx="1446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457200" indent="-45720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hlink"/>
                  </a:solidFill>
                </a:rPr>
                <a:t>1   = </a:t>
              </a:r>
              <a:r>
                <a:rPr lang="en-US" altLang="en-US" sz="2800">
                  <a:solidFill>
                    <a:schemeClr val="hlink"/>
                  </a:solidFill>
                </a:rPr>
                <a:t>a b</a:t>
              </a:r>
              <a:r>
                <a:rPr lang="en-US" altLang="en-US" sz="2800" baseline="30000">
                  <a:solidFill>
                    <a:schemeClr val="hlink"/>
                  </a:solidFill>
                </a:rPr>
                <a:t>-</a:t>
              </a:r>
              <a:r>
                <a:rPr lang="en-US" altLang="en-US" sz="2800" baseline="30000">
                  <a:solidFill>
                    <a:schemeClr val="hlink"/>
                  </a:solidFill>
                  <a:latin typeface="Symbol" pitchFamily="18" charset="2"/>
                  <a:sym typeface="WP Greek Courier" pitchFamily="49" charset="2"/>
                </a:rPr>
                <a:t>a</a:t>
              </a:r>
              <a:r>
                <a:rPr lang="en-US" altLang="en-US" sz="2800" baseline="30000">
                  <a:solidFill>
                    <a:schemeClr val="hlink"/>
                  </a:solidFill>
                </a:rPr>
                <a:t>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b</a:t>
              </a:r>
              <a:r>
                <a:rPr lang="en-US" altLang="en-US" sz="2800" baseline="30000">
                  <a:solidFill>
                    <a:schemeClr val="hlink"/>
                  </a:solidFill>
                  <a:latin typeface="Symbol" pitchFamily="18" charset="2"/>
                  <a:sym typeface="WP Greek Courier" pitchFamily="49" charset="2"/>
                </a:rPr>
                <a:t>a</a:t>
              </a:r>
              <a:r>
                <a:rPr lang="en-US" altLang="en-US" sz="2400">
                  <a:solidFill>
                    <a:schemeClr val="hlink"/>
                  </a:solidFill>
                </a:rPr>
                <a:t> = </a:t>
              </a:r>
              <a:r>
                <a:rPr lang="en-US" altLang="en-US" sz="2800">
                  <a:solidFill>
                    <a:schemeClr val="hlink"/>
                  </a:solidFill>
                </a:rPr>
                <a:t>a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Symbol" pitchFamily="18" charset="2"/>
                  <a:sym typeface="WP Greek Courier" pitchFamily="49" charset="2"/>
                </a:rPr>
                <a:t>a </a:t>
              </a:r>
              <a:r>
                <a:rPr lang="en-US" altLang="en-US" sz="2800">
                  <a:solidFill>
                    <a:schemeClr val="hlink"/>
                  </a:solidFill>
                  <a:sym typeface="WP Greek Courier" pitchFamily="49" charset="2"/>
                </a:rPr>
                <a:t>log b = log a</a:t>
              </a:r>
              <a:endParaRPr lang="en-US" altLang="en-US" sz="2400">
                <a:solidFill>
                  <a:schemeClr val="hlink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Symbol" pitchFamily="18" charset="2"/>
                  <a:sym typeface="WP Greek Courier" pitchFamily="49" charset="2"/>
                </a:rPr>
                <a:t>a</a:t>
              </a:r>
              <a:r>
                <a:rPr lang="en-US" altLang="en-US" sz="2800">
                  <a:solidFill>
                    <a:schemeClr val="hlink"/>
                  </a:solidFill>
                  <a:sym typeface="WP Greek Courier" pitchFamily="49" charset="2"/>
                </a:rPr>
                <a:t> = </a:t>
              </a:r>
              <a:r>
                <a:rPr lang="en-US" altLang="en-US" sz="2800" baseline="30000">
                  <a:solidFill>
                    <a:schemeClr val="hlink"/>
                  </a:solidFill>
                  <a:sym typeface="WP Greek Courier" pitchFamily="49" charset="2"/>
                </a:rPr>
                <a:t>log a</a:t>
              </a:r>
              <a:r>
                <a:rPr lang="en-US" altLang="en-US" sz="2800">
                  <a:solidFill>
                    <a:schemeClr val="hlink"/>
                  </a:solidFill>
                  <a:sym typeface="WP Greek Courier" pitchFamily="49" charset="2"/>
                </a:rPr>
                <a:t>/</a:t>
              </a:r>
              <a:r>
                <a:rPr lang="en-US" altLang="en-US" sz="2800" baseline="-25000">
                  <a:solidFill>
                    <a:schemeClr val="hlink"/>
                  </a:solidFill>
                  <a:sym typeface="WP Greek Courier" pitchFamily="49" charset="2"/>
                </a:rPr>
                <a:t>log b </a:t>
              </a:r>
              <a:endParaRPr lang="en-CA" altLang="en-US" sz="2800" baseline="-25000">
                <a:solidFill>
                  <a:schemeClr val="hlink"/>
                </a:solidFill>
                <a:sym typeface="WP Greek Courier" pitchFamily="49" charset="2"/>
              </a:endParaRPr>
            </a:p>
          </p:txBody>
        </p:sp>
        <p:sp>
          <p:nvSpPr>
            <p:cNvPr id="376850" name="Line 38"/>
            <p:cNvSpPr>
              <a:spLocks noChangeShapeType="1"/>
            </p:cNvSpPr>
            <p:nvPr/>
          </p:nvSpPr>
          <p:spPr bwMode="auto">
            <a:xfrm flipH="1">
              <a:off x="3120" y="3024"/>
              <a:ext cx="144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851" name="Line 39"/>
            <p:cNvSpPr>
              <a:spLocks noChangeShapeType="1"/>
            </p:cNvSpPr>
            <p:nvPr/>
          </p:nvSpPr>
          <p:spPr bwMode="auto">
            <a:xfrm flipH="1">
              <a:off x="3696" y="3024"/>
              <a:ext cx="144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852" name="Line 40"/>
            <p:cNvSpPr>
              <a:spLocks noChangeShapeType="1"/>
            </p:cNvSpPr>
            <p:nvPr/>
          </p:nvSpPr>
          <p:spPr bwMode="auto">
            <a:xfrm flipH="1">
              <a:off x="1632" y="2736"/>
              <a:ext cx="144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853" name="Line 41"/>
            <p:cNvSpPr>
              <a:spLocks noChangeShapeType="1"/>
            </p:cNvSpPr>
            <p:nvPr/>
          </p:nvSpPr>
          <p:spPr bwMode="auto">
            <a:xfrm flipH="1">
              <a:off x="1488" y="2736"/>
              <a:ext cx="144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7772400" cy="41148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  <a:p>
            <a:pPr marL="0" indent="0" algn="ctr" eaLnBrk="1" hangingPunct="1">
              <a:buFontTx/>
              <a:buNone/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</a:t>
            </a:r>
            <a:r>
              <a:rPr lang="en-US" altLang="en-US" b="1" smtClean="0">
                <a:solidFill>
                  <a:schemeClr val="hlink"/>
                </a:solidFill>
              </a:rPr>
              <a:t>4</a:t>
            </a:r>
            <a:r>
              <a:rPr lang="en-US" altLang="en-US" b="1" smtClean="0">
                <a:solidFill>
                  <a:schemeClr val="accent2"/>
                </a:solidFill>
              </a:rPr>
              <a:t>T(n/</a:t>
            </a:r>
            <a:r>
              <a:rPr lang="en-US" altLang="en-US" b="1" smtClean="0">
                <a:solidFill>
                  <a:schemeClr val="hlink"/>
                </a:solidFill>
              </a:rPr>
              <a:t>2</a:t>
            </a:r>
            <a:r>
              <a:rPr lang="en-US" altLang="en-US" b="1" smtClean="0">
                <a:solidFill>
                  <a:schemeClr val="accent2"/>
                </a:solidFill>
              </a:rPr>
              <a:t>)</a:t>
            </a:r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Guess:</a:t>
            </a:r>
            <a:r>
              <a:rPr lang="en-US" altLang="en-US" smtClean="0"/>
              <a:t> G(n) = cn</a:t>
            </a:r>
            <a:r>
              <a:rPr lang="en-US" altLang="en-US" baseline="30000" smtClean="0">
                <a:latin typeface="Symbol" pitchFamily="18" charset="2"/>
                <a:sym typeface="WP Greek Courier" pitchFamily="49" charset="2"/>
              </a:rPr>
              <a:t>a</a:t>
            </a:r>
            <a:endParaRPr lang="en-US" altLang="en-US" smtClean="0"/>
          </a:p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Verify:</a:t>
            </a:r>
          </a:p>
        </p:txBody>
      </p:sp>
      <p:graphicFrame>
        <p:nvGraphicFramePr>
          <p:cNvPr id="481283" name="Group 3"/>
          <p:cNvGraphicFramePr>
            <a:graphicFrameLocks noGrp="1"/>
          </p:cNvGraphicFramePr>
          <p:nvPr/>
        </p:nvGraphicFramePr>
        <p:xfrm>
          <a:off x="2024063" y="3200400"/>
          <a:ext cx="6815137" cy="3048000"/>
        </p:xfrm>
        <a:graphic>
          <a:graphicData uri="http://schemas.openxmlformats.org/drawingml/2006/table">
            <a:tbl>
              <a:tblPr/>
              <a:tblGrid>
                <a:gridCol w="2547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Left Hand Side</a:t>
                      </a:r>
                      <a:endParaRPr kumimoji="0" lang="en-CA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Right Hand Side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4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  T(n)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cn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  <a:sym typeface="WP Greek Courier" pitchFamily="49" charset="2"/>
                        </a:rPr>
                        <a:t>a</a:t>
                      </a:r>
                      <a:endParaRPr kumimoji="0" lang="en-CA" sz="28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ymbol" pitchFamily="18" charset="2"/>
                        <a:sym typeface="WP Greek Courier" pitchFamily="49" charset="2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</a:t>
                      </a: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aT(n/b) + f(n)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c [a (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8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 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  <a:sym typeface="WP Greek Courier" pitchFamily="49" charset="2"/>
                        </a:rPr>
                        <a:t>a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]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= c a b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  <a:sym typeface="WP Greek Courier" pitchFamily="49" charset="2"/>
                        </a:rPr>
                        <a:t>-a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sym typeface="WP Greek Courier" pitchFamily="49" charset="2"/>
                        </a:rPr>
                        <a:t> </a:t>
                      </a: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  <a:sym typeface="WP Greek Courier" pitchFamily="49" charset="2"/>
                        </a:rPr>
                        <a:t>a</a:t>
                      </a:r>
                      <a:endParaRPr kumimoji="0" lang="en-CA" sz="28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ymbol" pitchFamily="18" charset="2"/>
                        <a:sym typeface="WP Greek Courier" pitchFamily="49" charset="2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77870" name="Rectangle 14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Calculate Exponent</a:t>
            </a:r>
          </a:p>
        </p:txBody>
      </p:sp>
      <p:grpSp>
        <p:nvGrpSpPr>
          <p:cNvPr id="377871" name="Group 30"/>
          <p:cNvGrpSpPr>
            <a:grpSpLocks/>
          </p:cNvGrpSpPr>
          <p:nvPr/>
        </p:nvGrpSpPr>
        <p:grpSpPr bwMode="auto">
          <a:xfrm>
            <a:off x="2133600" y="4343400"/>
            <a:ext cx="3962400" cy="2362200"/>
            <a:chOff x="1344" y="2736"/>
            <a:chExt cx="2496" cy="1488"/>
          </a:xfrm>
        </p:grpSpPr>
        <p:sp>
          <p:nvSpPr>
            <p:cNvPr id="377881" name="Text Box 16"/>
            <p:cNvSpPr txBox="1">
              <a:spLocks noChangeArrowheads="1"/>
            </p:cNvSpPr>
            <p:nvPr/>
          </p:nvSpPr>
          <p:spPr bwMode="auto">
            <a:xfrm>
              <a:off x="1344" y="3090"/>
              <a:ext cx="1446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457200" indent="-45720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hlink"/>
                  </a:solidFill>
                </a:rPr>
                <a:t>1   = </a:t>
              </a:r>
              <a:r>
                <a:rPr lang="en-US" altLang="en-US" sz="2800">
                  <a:solidFill>
                    <a:schemeClr val="hlink"/>
                  </a:solidFill>
                </a:rPr>
                <a:t>a b</a:t>
              </a:r>
              <a:r>
                <a:rPr lang="en-US" altLang="en-US" sz="2800" baseline="30000">
                  <a:solidFill>
                    <a:schemeClr val="hlink"/>
                  </a:solidFill>
                </a:rPr>
                <a:t>-</a:t>
              </a:r>
              <a:r>
                <a:rPr lang="en-US" altLang="en-US" sz="2800" baseline="30000">
                  <a:solidFill>
                    <a:schemeClr val="hlink"/>
                  </a:solidFill>
                  <a:latin typeface="Symbol" pitchFamily="18" charset="2"/>
                  <a:sym typeface="WP Greek Courier" pitchFamily="49" charset="2"/>
                </a:rPr>
                <a:t>a</a:t>
              </a:r>
              <a:r>
                <a:rPr lang="en-US" altLang="en-US" sz="2800" baseline="30000">
                  <a:solidFill>
                    <a:schemeClr val="hlink"/>
                  </a:solidFill>
                </a:rPr>
                <a:t>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b</a:t>
              </a:r>
              <a:r>
                <a:rPr lang="en-US" altLang="en-US" sz="2800" baseline="30000">
                  <a:solidFill>
                    <a:schemeClr val="hlink"/>
                  </a:solidFill>
                  <a:latin typeface="Symbol" pitchFamily="18" charset="2"/>
                  <a:sym typeface="WP Greek Courier" pitchFamily="49" charset="2"/>
                </a:rPr>
                <a:t>a</a:t>
              </a:r>
              <a:r>
                <a:rPr lang="en-US" altLang="en-US" sz="2400">
                  <a:solidFill>
                    <a:schemeClr val="hlink"/>
                  </a:solidFill>
                </a:rPr>
                <a:t> = </a:t>
              </a:r>
              <a:r>
                <a:rPr lang="en-US" altLang="en-US" sz="2800">
                  <a:solidFill>
                    <a:schemeClr val="hlink"/>
                  </a:solidFill>
                </a:rPr>
                <a:t>a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Symbol" pitchFamily="18" charset="2"/>
                  <a:sym typeface="WP Greek Courier" pitchFamily="49" charset="2"/>
                </a:rPr>
                <a:t>a </a:t>
              </a:r>
              <a:r>
                <a:rPr lang="en-US" altLang="en-US" sz="2800">
                  <a:solidFill>
                    <a:schemeClr val="hlink"/>
                  </a:solidFill>
                  <a:sym typeface="WP Greek Courier" pitchFamily="49" charset="2"/>
                </a:rPr>
                <a:t>log b = log a</a:t>
              </a:r>
              <a:endParaRPr lang="en-US" altLang="en-US" sz="2400">
                <a:solidFill>
                  <a:schemeClr val="hlink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Symbol" pitchFamily="18" charset="2"/>
                  <a:sym typeface="WP Greek Courier" pitchFamily="49" charset="2"/>
                </a:rPr>
                <a:t>a</a:t>
              </a:r>
              <a:r>
                <a:rPr lang="en-US" altLang="en-US" sz="2800">
                  <a:solidFill>
                    <a:schemeClr val="hlink"/>
                  </a:solidFill>
                  <a:sym typeface="WP Greek Courier" pitchFamily="49" charset="2"/>
                </a:rPr>
                <a:t> = </a:t>
              </a:r>
              <a:r>
                <a:rPr lang="en-US" altLang="en-US" sz="2800" baseline="30000">
                  <a:solidFill>
                    <a:schemeClr val="hlink"/>
                  </a:solidFill>
                  <a:sym typeface="WP Greek Courier" pitchFamily="49" charset="2"/>
                </a:rPr>
                <a:t>log a</a:t>
              </a:r>
              <a:r>
                <a:rPr lang="en-US" altLang="en-US" sz="2800">
                  <a:solidFill>
                    <a:schemeClr val="hlink"/>
                  </a:solidFill>
                  <a:sym typeface="WP Greek Courier" pitchFamily="49" charset="2"/>
                </a:rPr>
                <a:t>/</a:t>
              </a:r>
              <a:r>
                <a:rPr lang="en-US" altLang="en-US" sz="2800" baseline="-25000">
                  <a:solidFill>
                    <a:schemeClr val="hlink"/>
                  </a:solidFill>
                  <a:sym typeface="WP Greek Courier" pitchFamily="49" charset="2"/>
                </a:rPr>
                <a:t>log b </a:t>
              </a:r>
              <a:endParaRPr lang="en-CA" altLang="en-US" sz="2800" baseline="-25000">
                <a:solidFill>
                  <a:schemeClr val="hlink"/>
                </a:solidFill>
                <a:sym typeface="WP Greek Courier" pitchFamily="49" charset="2"/>
              </a:endParaRPr>
            </a:p>
          </p:txBody>
        </p:sp>
        <p:sp>
          <p:nvSpPr>
            <p:cNvPr id="377882" name="Line 17"/>
            <p:cNvSpPr>
              <a:spLocks noChangeShapeType="1"/>
            </p:cNvSpPr>
            <p:nvPr/>
          </p:nvSpPr>
          <p:spPr bwMode="auto">
            <a:xfrm flipH="1">
              <a:off x="3120" y="3024"/>
              <a:ext cx="144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883" name="Line 18"/>
            <p:cNvSpPr>
              <a:spLocks noChangeShapeType="1"/>
            </p:cNvSpPr>
            <p:nvPr/>
          </p:nvSpPr>
          <p:spPr bwMode="auto">
            <a:xfrm flipH="1">
              <a:off x="3696" y="3024"/>
              <a:ext cx="144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884" name="Line 19"/>
            <p:cNvSpPr>
              <a:spLocks noChangeShapeType="1"/>
            </p:cNvSpPr>
            <p:nvPr/>
          </p:nvSpPr>
          <p:spPr bwMode="auto">
            <a:xfrm flipH="1">
              <a:off x="1632" y="2736"/>
              <a:ext cx="144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885" name="Line 20"/>
            <p:cNvSpPr>
              <a:spLocks noChangeShapeType="1"/>
            </p:cNvSpPr>
            <p:nvPr/>
          </p:nvSpPr>
          <p:spPr bwMode="auto">
            <a:xfrm flipH="1">
              <a:off x="1488" y="2736"/>
              <a:ext cx="144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7872" name="Group 21"/>
          <p:cNvGrpSpPr>
            <a:grpSpLocks/>
          </p:cNvGrpSpPr>
          <p:nvPr/>
        </p:nvGrpSpPr>
        <p:grpSpPr bwMode="auto">
          <a:xfrm>
            <a:off x="3505200" y="2562225"/>
            <a:ext cx="1676400" cy="638175"/>
            <a:chOff x="2208" y="1614"/>
            <a:chExt cx="1056" cy="402"/>
          </a:xfrm>
        </p:grpSpPr>
        <p:sp>
          <p:nvSpPr>
            <p:cNvPr id="377879" name="Text Box 22"/>
            <p:cNvSpPr txBox="1">
              <a:spLocks noChangeArrowheads="1"/>
            </p:cNvSpPr>
            <p:nvPr/>
          </p:nvSpPr>
          <p:spPr bwMode="auto">
            <a:xfrm>
              <a:off x="2627" y="1614"/>
              <a:ext cx="63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chemeClr val="hlink"/>
                  </a:solidFill>
                  <a:sym typeface="WP Greek Courier" pitchFamily="49" charset="2"/>
                </a:rPr>
                <a:t>(</a:t>
              </a:r>
              <a:r>
                <a:rPr lang="en-US" altLang="en-US" sz="1800" baseline="30000">
                  <a:solidFill>
                    <a:schemeClr val="hlink"/>
                  </a:solidFill>
                  <a:sym typeface="WP Greek Courier" pitchFamily="49" charset="2"/>
                </a:rPr>
                <a:t>log a</a:t>
              </a:r>
              <a:r>
                <a:rPr lang="en-US" altLang="en-US" sz="1800">
                  <a:solidFill>
                    <a:schemeClr val="hlink"/>
                  </a:solidFill>
                  <a:sym typeface="WP Greek Courier" pitchFamily="49" charset="2"/>
                </a:rPr>
                <a:t>/</a:t>
              </a:r>
              <a:r>
                <a:rPr lang="en-US" altLang="en-US" sz="1800" baseline="-25000">
                  <a:solidFill>
                    <a:schemeClr val="hlink"/>
                  </a:solidFill>
                  <a:sym typeface="WP Greek Courier" pitchFamily="49" charset="2"/>
                </a:rPr>
                <a:t>log b</a:t>
              </a:r>
              <a:r>
                <a:rPr lang="en-US" altLang="en-US" sz="1800">
                  <a:solidFill>
                    <a:schemeClr val="hlink"/>
                  </a:solidFill>
                  <a:sym typeface="WP Greek Courier" pitchFamily="49" charset="2"/>
                </a:rPr>
                <a:t>)</a:t>
              </a:r>
              <a:endParaRPr lang="en-CA" altLang="en-US" sz="1800">
                <a:solidFill>
                  <a:schemeClr val="hlink"/>
                </a:solidFill>
                <a:sym typeface="WP Greek Courier" pitchFamily="49" charset="2"/>
              </a:endParaRPr>
            </a:p>
          </p:txBody>
        </p:sp>
        <p:sp>
          <p:nvSpPr>
            <p:cNvPr id="377880" name="Rectangle 23"/>
            <p:cNvSpPr>
              <a:spLocks noChangeArrowheads="1"/>
            </p:cNvSpPr>
            <p:nvPr/>
          </p:nvSpPr>
          <p:spPr bwMode="auto">
            <a:xfrm>
              <a:off x="2208" y="1651"/>
              <a:ext cx="56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= cn</a:t>
              </a:r>
            </a:p>
          </p:txBody>
        </p:sp>
      </p:grpSp>
      <p:grpSp>
        <p:nvGrpSpPr>
          <p:cNvPr id="377873" name="Group 24"/>
          <p:cNvGrpSpPr>
            <a:grpSpLocks/>
          </p:cNvGrpSpPr>
          <p:nvPr/>
        </p:nvGrpSpPr>
        <p:grpSpPr bwMode="auto">
          <a:xfrm>
            <a:off x="5105400" y="2562225"/>
            <a:ext cx="1684338" cy="638175"/>
            <a:chOff x="2208" y="1614"/>
            <a:chExt cx="1061" cy="402"/>
          </a:xfrm>
        </p:grpSpPr>
        <p:sp>
          <p:nvSpPr>
            <p:cNvPr id="377877" name="Text Box 25"/>
            <p:cNvSpPr txBox="1">
              <a:spLocks noChangeArrowheads="1"/>
            </p:cNvSpPr>
            <p:nvPr/>
          </p:nvSpPr>
          <p:spPr bwMode="auto">
            <a:xfrm>
              <a:off x="2627" y="1614"/>
              <a:ext cx="64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chemeClr val="hlink"/>
                  </a:solidFill>
                  <a:sym typeface="WP Greek Courier" pitchFamily="49" charset="2"/>
                </a:rPr>
                <a:t>(</a:t>
              </a:r>
              <a:r>
                <a:rPr lang="en-US" altLang="en-US" sz="1800" baseline="30000">
                  <a:solidFill>
                    <a:schemeClr val="hlink"/>
                  </a:solidFill>
                  <a:sym typeface="WP Greek Courier" pitchFamily="49" charset="2"/>
                </a:rPr>
                <a:t>log 4</a:t>
              </a:r>
              <a:r>
                <a:rPr lang="en-US" altLang="en-US" sz="1800">
                  <a:solidFill>
                    <a:schemeClr val="hlink"/>
                  </a:solidFill>
                  <a:sym typeface="WP Greek Courier" pitchFamily="49" charset="2"/>
                </a:rPr>
                <a:t>/</a:t>
              </a:r>
              <a:r>
                <a:rPr lang="en-US" altLang="en-US" sz="1800" baseline="-25000">
                  <a:solidFill>
                    <a:schemeClr val="hlink"/>
                  </a:solidFill>
                  <a:sym typeface="WP Greek Courier" pitchFamily="49" charset="2"/>
                </a:rPr>
                <a:t>log 2</a:t>
              </a:r>
              <a:r>
                <a:rPr lang="en-US" altLang="en-US" sz="1800">
                  <a:solidFill>
                    <a:schemeClr val="hlink"/>
                  </a:solidFill>
                  <a:sym typeface="WP Greek Courier" pitchFamily="49" charset="2"/>
                </a:rPr>
                <a:t>)</a:t>
              </a:r>
              <a:endParaRPr lang="en-CA" altLang="en-US" sz="1800">
                <a:solidFill>
                  <a:schemeClr val="hlink"/>
                </a:solidFill>
                <a:sym typeface="WP Greek Courier" pitchFamily="49" charset="2"/>
              </a:endParaRPr>
            </a:p>
          </p:txBody>
        </p:sp>
        <p:sp>
          <p:nvSpPr>
            <p:cNvPr id="377878" name="Rectangle 26"/>
            <p:cNvSpPr>
              <a:spLocks noChangeArrowheads="1"/>
            </p:cNvSpPr>
            <p:nvPr/>
          </p:nvSpPr>
          <p:spPr bwMode="auto">
            <a:xfrm>
              <a:off x="2208" y="1651"/>
              <a:ext cx="56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= cn</a:t>
              </a:r>
            </a:p>
          </p:txBody>
        </p:sp>
      </p:grpSp>
      <p:grpSp>
        <p:nvGrpSpPr>
          <p:cNvPr id="377874" name="Group 27"/>
          <p:cNvGrpSpPr>
            <a:grpSpLocks/>
          </p:cNvGrpSpPr>
          <p:nvPr/>
        </p:nvGrpSpPr>
        <p:grpSpPr bwMode="auto">
          <a:xfrm>
            <a:off x="6705600" y="2562225"/>
            <a:ext cx="963613" cy="638175"/>
            <a:chOff x="2208" y="1614"/>
            <a:chExt cx="607" cy="402"/>
          </a:xfrm>
        </p:grpSpPr>
        <p:sp>
          <p:nvSpPr>
            <p:cNvPr id="377875" name="Text Box 28"/>
            <p:cNvSpPr txBox="1">
              <a:spLocks noChangeArrowheads="1"/>
            </p:cNvSpPr>
            <p:nvPr/>
          </p:nvSpPr>
          <p:spPr bwMode="auto">
            <a:xfrm>
              <a:off x="2627" y="1614"/>
              <a:ext cx="1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hlink"/>
                  </a:solidFill>
                  <a:sym typeface="WP Greek Courier" pitchFamily="49" charset="2"/>
                </a:rPr>
                <a:t>2</a:t>
              </a:r>
            </a:p>
          </p:txBody>
        </p:sp>
        <p:sp>
          <p:nvSpPr>
            <p:cNvPr id="377876" name="Rectangle 29"/>
            <p:cNvSpPr>
              <a:spLocks noChangeArrowheads="1"/>
            </p:cNvSpPr>
            <p:nvPr/>
          </p:nvSpPr>
          <p:spPr bwMode="auto">
            <a:xfrm>
              <a:off x="2208" y="1651"/>
              <a:ext cx="56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hlink"/>
                  </a:solidFill>
                </a:rPr>
                <a:t>= cn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Logs</a:t>
            </a:r>
          </a:p>
        </p:txBody>
      </p:sp>
      <p:sp>
        <p:nvSpPr>
          <p:cNvPr id="378883" name="Rectangle 5"/>
          <p:cNvSpPr>
            <a:spLocks noChangeArrowheads="1"/>
          </p:cNvSpPr>
          <p:nvPr/>
        </p:nvSpPr>
        <p:spPr bwMode="auto">
          <a:xfrm>
            <a:off x="846138" y="2743200"/>
            <a:ext cx="12112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 27</a:t>
            </a:r>
          </a:p>
        </p:txBody>
      </p:sp>
      <p:sp>
        <p:nvSpPr>
          <p:cNvPr id="378884" name="Rectangle 6"/>
          <p:cNvSpPr>
            <a:spLocks noChangeArrowheads="1"/>
          </p:cNvSpPr>
          <p:nvPr/>
        </p:nvSpPr>
        <p:spPr bwMode="auto">
          <a:xfrm>
            <a:off x="973138" y="3243263"/>
            <a:ext cx="10080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 9</a:t>
            </a:r>
          </a:p>
        </p:txBody>
      </p:sp>
      <p:sp>
        <p:nvSpPr>
          <p:cNvPr id="378885" name="Line 7"/>
          <p:cNvSpPr>
            <a:spLocks noChangeShapeType="1"/>
          </p:cNvSpPr>
          <p:nvPr/>
        </p:nvSpPr>
        <p:spPr bwMode="auto">
          <a:xfrm>
            <a:off x="8382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886" name="Text Box 8"/>
          <p:cNvSpPr txBox="1">
            <a:spLocks noChangeArrowheads="1"/>
          </p:cNvSpPr>
          <p:nvPr/>
        </p:nvSpPr>
        <p:spPr bwMode="auto">
          <a:xfrm>
            <a:off x="22701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38915" name="Text Box 3"/>
          <p:cNvSpPr txBox="1">
            <a:spLocks noChangeArrowheads="1"/>
          </p:cNvSpPr>
          <p:nvPr/>
        </p:nvSpPr>
        <p:spPr bwMode="auto">
          <a:xfrm rot="5400000">
            <a:off x="-138906" y="3531394"/>
            <a:ext cx="1828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Linear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8916" name="Text Box 4"/>
          <p:cNvSpPr txBox="1">
            <a:spLocks noChangeArrowheads="1"/>
          </p:cNvSpPr>
          <p:nvPr/>
        </p:nvSpPr>
        <p:spPr bwMode="auto">
          <a:xfrm rot="5400000">
            <a:off x="2501106" y="3510757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Quadratic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 rot="5400000">
            <a:off x="5339557" y="3196431"/>
            <a:ext cx="1155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Cubic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8918" name="Text Box 6"/>
          <p:cNvSpPr txBox="1">
            <a:spLocks noChangeArrowheads="1"/>
          </p:cNvSpPr>
          <p:nvPr/>
        </p:nvSpPr>
        <p:spPr bwMode="auto">
          <a:xfrm rot="5400000">
            <a:off x="8257381" y="2799557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?</a:t>
            </a:r>
            <a:endParaRPr lang="en-CA" altLang="en-US">
              <a:solidFill>
                <a:schemeClr val="accent2"/>
              </a:solidFill>
            </a:endParaRPr>
          </a:p>
        </p:txBody>
      </p:sp>
      <p:cxnSp>
        <p:nvCxnSpPr>
          <p:cNvPr id="38919" name="AutoShape 7"/>
          <p:cNvCxnSpPr>
            <a:cxnSpLocks noChangeShapeType="1"/>
          </p:cNvCxnSpPr>
          <p:nvPr/>
        </p:nvCxnSpPr>
        <p:spPr bwMode="auto">
          <a:xfrm rot="-5400000">
            <a:off x="2230438" y="539750"/>
            <a:ext cx="866775" cy="3775075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20" name="AutoShape 8"/>
          <p:cNvCxnSpPr>
            <a:cxnSpLocks noChangeShapeType="1"/>
          </p:cNvCxnSpPr>
          <p:nvPr/>
        </p:nvCxnSpPr>
        <p:spPr bwMode="auto">
          <a:xfrm>
            <a:off x="457200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21" name="AutoShape 9"/>
          <p:cNvCxnSpPr>
            <a:cxnSpLocks noChangeShapeType="1"/>
          </p:cNvCxnSpPr>
          <p:nvPr/>
        </p:nvCxnSpPr>
        <p:spPr bwMode="auto">
          <a:xfrm rot="-5400000">
            <a:off x="32004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22" name="AutoShape 10"/>
          <p:cNvCxnSpPr>
            <a:cxnSpLocks noChangeShapeType="1"/>
          </p:cNvCxnSpPr>
          <p:nvPr/>
        </p:nvCxnSpPr>
        <p:spPr bwMode="auto">
          <a:xfrm rot="-5400000">
            <a:off x="56388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923" name="Text Box 11"/>
          <p:cNvSpPr txBox="1">
            <a:spLocks noChangeArrowheads="1"/>
          </p:cNvSpPr>
          <p:nvPr/>
        </p:nvSpPr>
        <p:spPr bwMode="auto">
          <a:xfrm>
            <a:off x="2971800" y="4518025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θ(n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8924" name="Text Box 12"/>
          <p:cNvSpPr txBox="1">
            <a:spLocks noChangeArrowheads="1"/>
          </p:cNvSpPr>
          <p:nvPr/>
        </p:nvSpPr>
        <p:spPr bwMode="auto">
          <a:xfrm>
            <a:off x="433388" y="4565650"/>
            <a:ext cx="7699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θ(n)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38925" name="Text Box 13"/>
          <p:cNvSpPr txBox="1">
            <a:spLocks noChangeArrowheads="1"/>
          </p:cNvSpPr>
          <p:nvPr/>
        </p:nvSpPr>
        <p:spPr bwMode="auto">
          <a:xfrm>
            <a:off x="5486400" y="4495800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θ(n</a:t>
            </a:r>
            <a:r>
              <a:rPr lang="en-US" altLang="en-US" baseline="30000">
                <a:solidFill>
                  <a:schemeClr val="accent2"/>
                </a:solidFill>
              </a:rPr>
              <a:t>3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 sz="2400" baseline="30000">
              <a:solidFill>
                <a:schemeClr val="accent2"/>
              </a:solidFill>
            </a:endParaRPr>
          </a:p>
        </p:txBody>
      </p:sp>
      <p:sp>
        <p:nvSpPr>
          <p:cNvPr id="38926" name="Text Box 14"/>
          <p:cNvSpPr txBox="1">
            <a:spLocks noChangeArrowheads="1"/>
          </p:cNvSpPr>
          <p:nvPr/>
        </p:nvSpPr>
        <p:spPr bwMode="auto">
          <a:xfrm>
            <a:off x="2514600" y="1460500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Polynomial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38927" name="Rectangle 15"/>
          <p:cNvSpPr>
            <a:spLocks noChangeArrowheads="1"/>
          </p:cNvSpPr>
          <p:nvPr/>
        </p:nvSpPr>
        <p:spPr bwMode="auto">
          <a:xfrm>
            <a:off x="4483100" y="1477963"/>
            <a:ext cx="1155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= n</a:t>
            </a:r>
            <a:r>
              <a:rPr lang="en-US" altLang="en-US" baseline="30000">
                <a:solidFill>
                  <a:schemeClr val="accent2"/>
                </a:solidFill>
              </a:rPr>
              <a:t>θ(1)</a:t>
            </a:r>
          </a:p>
        </p:txBody>
      </p:sp>
      <p:sp>
        <p:nvSpPr>
          <p:cNvPr id="38928" name="Text Box 16"/>
          <p:cNvSpPr txBox="1">
            <a:spLocks noChangeArrowheads="1"/>
          </p:cNvSpPr>
          <p:nvPr/>
        </p:nvSpPr>
        <p:spPr bwMode="auto">
          <a:xfrm>
            <a:off x="7848600" y="4495800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θ(n</a:t>
            </a:r>
            <a:r>
              <a:rPr lang="en-US" altLang="en-US" baseline="30000">
                <a:solidFill>
                  <a:schemeClr val="accent2"/>
                </a:solidFill>
              </a:rPr>
              <a:t>4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 sz="2400" baseline="30000">
              <a:solidFill>
                <a:schemeClr val="accent2"/>
              </a:solidFill>
            </a:endParaRPr>
          </a:p>
        </p:txBody>
      </p:sp>
      <p:grpSp>
        <p:nvGrpSpPr>
          <p:cNvPr id="2" name="Group 17"/>
          <p:cNvGrpSpPr>
            <a:grpSpLocks/>
          </p:cNvGrpSpPr>
          <p:nvPr/>
        </p:nvGrpSpPr>
        <p:grpSpPr bwMode="auto">
          <a:xfrm>
            <a:off x="6096000" y="2438400"/>
            <a:ext cx="2212975" cy="3200400"/>
            <a:chOff x="3840" y="1536"/>
            <a:chExt cx="1394" cy="2016"/>
          </a:xfrm>
        </p:grpSpPr>
        <p:sp>
          <p:nvSpPr>
            <p:cNvPr id="38931" name="Text Box 18"/>
            <p:cNvSpPr txBox="1">
              <a:spLocks noChangeArrowheads="1"/>
            </p:cNvSpPr>
            <p:nvPr/>
          </p:nvSpPr>
          <p:spPr bwMode="auto">
            <a:xfrm rot="5400000">
              <a:off x="4053" y="2506"/>
              <a:ext cx="7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Others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sp>
          <p:nvSpPr>
            <p:cNvPr id="38932" name="Text Box 19"/>
            <p:cNvSpPr txBox="1">
              <a:spLocks noChangeArrowheads="1"/>
            </p:cNvSpPr>
            <p:nvPr/>
          </p:nvSpPr>
          <p:spPr bwMode="auto">
            <a:xfrm>
              <a:off x="3840" y="3187"/>
              <a:ext cx="139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θ(n</a:t>
              </a:r>
              <a:r>
                <a:rPr lang="en-US" altLang="en-US" baseline="30000">
                  <a:solidFill>
                    <a:schemeClr val="accent2"/>
                  </a:solidFill>
                </a:rPr>
                <a:t>3</a:t>
              </a:r>
              <a:r>
                <a:rPr lang="en-US" altLang="en-US">
                  <a:solidFill>
                    <a:schemeClr val="accent2"/>
                  </a:solidFill>
                </a:rPr>
                <a:t> log</a:t>
              </a:r>
              <a:r>
                <a:rPr lang="en-US" altLang="en-US" baseline="30000">
                  <a:solidFill>
                    <a:schemeClr val="accent2"/>
                  </a:solidFill>
                </a:rPr>
                <a:t>7</a:t>
              </a:r>
              <a:r>
                <a:rPr lang="en-US" altLang="en-US">
                  <a:solidFill>
                    <a:schemeClr val="accent2"/>
                  </a:solidFill>
                </a:rPr>
                <a:t>(n))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  <p:cxnSp>
          <p:nvCxnSpPr>
            <p:cNvPr id="38933" name="AutoShape 20"/>
            <p:cNvCxnSpPr>
              <a:cxnSpLocks noChangeShapeType="1"/>
            </p:cNvCxnSpPr>
            <p:nvPr/>
          </p:nvCxnSpPr>
          <p:spPr bwMode="auto">
            <a:xfrm rot="-5400000">
              <a:off x="4086" y="1864"/>
              <a:ext cx="657" cy="2"/>
            </a:xfrm>
            <a:prstGeom prst="bentConnector3">
              <a:avLst>
                <a:gd name="adj1" fmla="val 49926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0022" name="Text Box 22"/>
          <p:cNvSpPr txBox="1">
            <a:spLocks noChangeArrowheads="1"/>
          </p:cNvSpPr>
          <p:nvPr/>
        </p:nvSpPr>
        <p:spPr bwMode="auto">
          <a:xfrm>
            <a:off x="3335338" y="5403850"/>
            <a:ext cx="2608262" cy="1225550"/>
          </a:xfrm>
          <a:prstGeom prst="rect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log(n)</a:t>
            </a:r>
            <a:r>
              <a:rPr lang="en-US" altLang="en-US" sz="2400">
                <a:solidFill>
                  <a:srgbClr val="D60093"/>
                </a:solidFill>
              </a:rPr>
              <a:t> not absorbed</a:t>
            </a:r>
            <a:br>
              <a:rPr lang="en-US" altLang="en-US" sz="2400">
                <a:solidFill>
                  <a:srgbClr val="D60093"/>
                </a:solidFill>
              </a:rPr>
            </a:br>
            <a:r>
              <a:rPr lang="en-US" altLang="en-US" sz="2400">
                <a:solidFill>
                  <a:srgbClr val="D60093"/>
                </a:solidFill>
              </a:rPr>
              <a:t>because not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D60093"/>
                </a:solidFill>
              </a:rPr>
              <a:t>Mult-constant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0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0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0022" grpId="0" animBg="1"/>
    </p:bld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Logs</a:t>
            </a:r>
          </a:p>
        </p:txBody>
      </p:sp>
      <p:sp>
        <p:nvSpPr>
          <p:cNvPr id="379907" name="Rectangle 3"/>
          <p:cNvSpPr>
            <a:spLocks noChangeArrowheads="1"/>
          </p:cNvSpPr>
          <p:nvPr/>
        </p:nvSpPr>
        <p:spPr bwMode="auto">
          <a:xfrm>
            <a:off x="727075" y="2743200"/>
            <a:ext cx="1330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?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379908" name="Rectangle 4"/>
          <p:cNvSpPr>
            <a:spLocks noChangeArrowheads="1"/>
          </p:cNvSpPr>
          <p:nvPr/>
        </p:nvSpPr>
        <p:spPr bwMode="auto">
          <a:xfrm>
            <a:off x="854075" y="3243263"/>
            <a:ext cx="11271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?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379909" name="Line 5"/>
          <p:cNvSpPr>
            <a:spLocks noChangeShapeType="1"/>
          </p:cNvSpPr>
          <p:nvPr/>
        </p:nvSpPr>
        <p:spPr bwMode="auto">
          <a:xfrm>
            <a:off x="8382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910" name="Text Box 6"/>
          <p:cNvSpPr txBox="1">
            <a:spLocks noChangeArrowheads="1"/>
          </p:cNvSpPr>
          <p:nvPr/>
        </p:nvSpPr>
        <p:spPr bwMode="auto">
          <a:xfrm>
            <a:off x="22701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379911" name="Text Box 7"/>
          <p:cNvSpPr txBox="1">
            <a:spLocks noChangeArrowheads="1"/>
          </p:cNvSpPr>
          <p:nvPr/>
        </p:nvSpPr>
        <p:spPr bwMode="auto">
          <a:xfrm>
            <a:off x="1143000" y="3916363"/>
            <a:ext cx="2274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Which base?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Logs</a:t>
            </a:r>
          </a:p>
        </p:txBody>
      </p:sp>
      <p:sp>
        <p:nvSpPr>
          <p:cNvPr id="380931" name="Rectangle 3"/>
          <p:cNvSpPr>
            <a:spLocks noChangeArrowheads="1"/>
          </p:cNvSpPr>
          <p:nvPr/>
        </p:nvSpPr>
        <p:spPr bwMode="auto">
          <a:xfrm>
            <a:off x="712788" y="2743200"/>
            <a:ext cx="13446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2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380932" name="Rectangle 4"/>
          <p:cNvSpPr>
            <a:spLocks noChangeArrowheads="1"/>
          </p:cNvSpPr>
          <p:nvPr/>
        </p:nvSpPr>
        <p:spPr bwMode="auto">
          <a:xfrm>
            <a:off x="839788" y="3243263"/>
            <a:ext cx="11414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2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380933" name="Line 5"/>
          <p:cNvSpPr>
            <a:spLocks noChangeShapeType="1"/>
          </p:cNvSpPr>
          <p:nvPr/>
        </p:nvSpPr>
        <p:spPr bwMode="auto">
          <a:xfrm>
            <a:off x="8382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0934" name="Text Box 6"/>
          <p:cNvSpPr txBox="1">
            <a:spLocks noChangeArrowheads="1"/>
          </p:cNvSpPr>
          <p:nvPr/>
        </p:nvSpPr>
        <p:spPr bwMode="auto">
          <a:xfrm>
            <a:off x="22701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380935" name="Text Box 7"/>
          <p:cNvSpPr txBox="1">
            <a:spLocks noChangeArrowheads="1"/>
          </p:cNvSpPr>
          <p:nvPr/>
        </p:nvSpPr>
        <p:spPr bwMode="auto">
          <a:xfrm>
            <a:off x="1277938" y="3916363"/>
            <a:ext cx="31416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It does not matter.</a:t>
            </a:r>
          </a:p>
        </p:txBody>
      </p:sp>
      <p:sp>
        <p:nvSpPr>
          <p:cNvPr id="380936" name="Rectangle 8"/>
          <p:cNvSpPr>
            <a:spLocks noChangeArrowheads="1"/>
          </p:cNvSpPr>
          <p:nvPr/>
        </p:nvSpPr>
        <p:spPr bwMode="auto">
          <a:xfrm>
            <a:off x="2892425" y="2743200"/>
            <a:ext cx="1119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2</a:t>
            </a:r>
            <a:r>
              <a:rPr lang="en-US" altLang="en-US">
                <a:sym typeface="WP Greek Courier" pitchFamily="49" charset="2"/>
              </a:rPr>
              <a:t> </a:t>
            </a:r>
            <a:r>
              <a:rPr lang="en-US" altLang="en-US">
                <a:solidFill>
                  <a:schemeClr val="hlink"/>
                </a:solidFill>
                <a:sym typeface="WP Greek Courier" pitchFamily="49" charset="2"/>
              </a:rPr>
              <a:t>c</a:t>
            </a:r>
          </a:p>
        </p:txBody>
      </p:sp>
      <p:sp>
        <p:nvSpPr>
          <p:cNvPr id="380937" name="Rectangle 9"/>
          <p:cNvSpPr>
            <a:spLocks noChangeArrowheads="1"/>
          </p:cNvSpPr>
          <p:nvPr/>
        </p:nvSpPr>
        <p:spPr bwMode="auto">
          <a:xfrm>
            <a:off x="2919413" y="3243263"/>
            <a:ext cx="11191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2</a:t>
            </a:r>
            <a:r>
              <a:rPr lang="en-US" altLang="en-US">
                <a:sym typeface="WP Greek Courier" pitchFamily="49" charset="2"/>
              </a:rPr>
              <a:t> </a:t>
            </a:r>
            <a:r>
              <a:rPr lang="en-US" altLang="en-US">
                <a:solidFill>
                  <a:schemeClr val="hlink"/>
                </a:solidFill>
                <a:sym typeface="WP Greek Courier" pitchFamily="49" charset="2"/>
              </a:rPr>
              <a:t>c</a:t>
            </a:r>
          </a:p>
        </p:txBody>
      </p:sp>
      <p:sp>
        <p:nvSpPr>
          <p:cNvPr id="380938" name="Line 10"/>
          <p:cNvSpPr>
            <a:spLocks noChangeShapeType="1"/>
          </p:cNvSpPr>
          <p:nvPr/>
        </p:nvSpPr>
        <p:spPr bwMode="auto">
          <a:xfrm>
            <a:off x="28956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0939" name="Rectangle 12"/>
          <p:cNvSpPr>
            <a:spLocks noChangeArrowheads="1"/>
          </p:cNvSpPr>
          <p:nvPr/>
        </p:nvSpPr>
        <p:spPr bwMode="auto">
          <a:xfrm>
            <a:off x="4016375" y="2743200"/>
            <a:ext cx="1533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·</a:t>
            </a:r>
            <a:r>
              <a:rPr lang="en-US" altLang="en-US">
                <a:sym typeface="WP Greek Courier" pitchFamily="49" charset="2"/>
              </a:rPr>
              <a:t> 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c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380940" name="Rectangle 13"/>
          <p:cNvSpPr>
            <a:spLocks noChangeArrowheads="1"/>
          </p:cNvSpPr>
          <p:nvPr/>
        </p:nvSpPr>
        <p:spPr bwMode="auto">
          <a:xfrm>
            <a:off x="4000500" y="3243263"/>
            <a:ext cx="1330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·</a:t>
            </a:r>
            <a:r>
              <a:rPr lang="en-US" altLang="en-US">
                <a:sym typeface="WP Greek Courier" pitchFamily="49" charset="2"/>
              </a:rPr>
              <a:t> 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c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380941" name="Line 14"/>
          <p:cNvSpPr>
            <a:spLocks noChangeShapeType="1"/>
          </p:cNvSpPr>
          <p:nvPr/>
        </p:nvSpPr>
        <p:spPr bwMode="auto">
          <a:xfrm>
            <a:off x="4175125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0942" name="Text Box 15"/>
          <p:cNvSpPr txBox="1">
            <a:spLocks noChangeArrowheads="1"/>
          </p:cNvSpPr>
          <p:nvPr/>
        </p:nvSpPr>
        <p:spPr bwMode="auto">
          <a:xfrm>
            <a:off x="5607050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380943" name="Rectangle 16"/>
          <p:cNvSpPr>
            <a:spLocks noChangeArrowheads="1"/>
          </p:cNvSpPr>
          <p:nvPr/>
        </p:nvSpPr>
        <p:spPr bwMode="auto">
          <a:xfrm>
            <a:off x="6162675" y="2743200"/>
            <a:ext cx="1330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c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380944" name="Rectangle 17"/>
          <p:cNvSpPr>
            <a:spLocks noChangeArrowheads="1"/>
          </p:cNvSpPr>
          <p:nvPr/>
        </p:nvSpPr>
        <p:spPr bwMode="auto">
          <a:xfrm>
            <a:off x="6248400" y="3243263"/>
            <a:ext cx="11271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c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380945" name="Line 18"/>
          <p:cNvSpPr>
            <a:spLocks noChangeShapeType="1"/>
          </p:cNvSpPr>
          <p:nvPr/>
        </p:nvSpPr>
        <p:spPr bwMode="auto">
          <a:xfrm>
            <a:off x="6118225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2852" name="Text Box 20"/>
          <p:cNvSpPr txBox="1">
            <a:spLocks noChangeArrowheads="1"/>
          </p:cNvSpPr>
          <p:nvPr/>
        </p:nvSpPr>
        <p:spPr bwMode="auto">
          <a:xfrm>
            <a:off x="1295400" y="4373563"/>
            <a:ext cx="3009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Which is easiest?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28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28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2852" grpId="0"/>
    </p:bld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Logs</a:t>
            </a:r>
          </a:p>
        </p:txBody>
      </p:sp>
      <p:sp>
        <p:nvSpPr>
          <p:cNvPr id="381955" name="Rectangle 3"/>
          <p:cNvSpPr>
            <a:spLocks noChangeArrowheads="1"/>
          </p:cNvSpPr>
          <p:nvPr/>
        </p:nvSpPr>
        <p:spPr bwMode="auto">
          <a:xfrm>
            <a:off x="712788" y="2743200"/>
            <a:ext cx="13446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3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381956" name="Rectangle 4"/>
          <p:cNvSpPr>
            <a:spLocks noChangeArrowheads="1"/>
          </p:cNvSpPr>
          <p:nvPr/>
        </p:nvSpPr>
        <p:spPr bwMode="auto">
          <a:xfrm>
            <a:off x="839788" y="3243263"/>
            <a:ext cx="11414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3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381957" name="Line 5"/>
          <p:cNvSpPr>
            <a:spLocks noChangeShapeType="1"/>
          </p:cNvSpPr>
          <p:nvPr/>
        </p:nvSpPr>
        <p:spPr bwMode="auto">
          <a:xfrm>
            <a:off x="8382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1958" name="Text Box 6"/>
          <p:cNvSpPr txBox="1">
            <a:spLocks noChangeArrowheads="1"/>
          </p:cNvSpPr>
          <p:nvPr/>
        </p:nvSpPr>
        <p:spPr bwMode="auto">
          <a:xfrm>
            <a:off x="22701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381959" name="Rectangle 19"/>
          <p:cNvSpPr>
            <a:spLocks noChangeArrowheads="1"/>
          </p:cNvSpPr>
          <p:nvPr/>
        </p:nvSpPr>
        <p:spPr bwMode="auto">
          <a:xfrm>
            <a:off x="2911475" y="2743200"/>
            <a:ext cx="12747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3</a:t>
            </a:r>
            <a:r>
              <a:rPr lang="en-US" altLang="en-US">
                <a:sym typeface="WP Greek Courier" pitchFamily="49" charset="2"/>
              </a:rPr>
              <a:t> 3</a:t>
            </a:r>
            <a:r>
              <a:rPr lang="en-US" altLang="en-US" baseline="30000">
                <a:sym typeface="WP Greek Courier" pitchFamily="49" charset="2"/>
              </a:rPr>
              <a:t>3</a:t>
            </a:r>
            <a:endParaRPr lang="en-US" altLang="en-US">
              <a:sym typeface="WP Greek Courier" pitchFamily="49" charset="2"/>
            </a:endParaRPr>
          </a:p>
        </p:txBody>
      </p:sp>
      <p:sp>
        <p:nvSpPr>
          <p:cNvPr id="381960" name="Rectangle 20"/>
          <p:cNvSpPr>
            <a:spLocks noChangeArrowheads="1"/>
          </p:cNvSpPr>
          <p:nvPr/>
        </p:nvSpPr>
        <p:spPr bwMode="auto">
          <a:xfrm>
            <a:off x="2897188" y="3243263"/>
            <a:ext cx="12747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3</a:t>
            </a:r>
            <a:r>
              <a:rPr lang="en-US" altLang="en-US">
                <a:sym typeface="WP Greek Courier" pitchFamily="49" charset="2"/>
              </a:rPr>
              <a:t> 3</a:t>
            </a:r>
            <a:r>
              <a:rPr lang="en-US" altLang="en-US" baseline="30000">
                <a:sym typeface="WP Greek Courier" pitchFamily="49" charset="2"/>
              </a:rPr>
              <a:t>2</a:t>
            </a:r>
          </a:p>
        </p:txBody>
      </p:sp>
      <p:sp>
        <p:nvSpPr>
          <p:cNvPr id="381961" name="Line 21"/>
          <p:cNvSpPr>
            <a:spLocks noChangeShapeType="1"/>
          </p:cNvSpPr>
          <p:nvPr/>
        </p:nvSpPr>
        <p:spPr bwMode="auto">
          <a:xfrm>
            <a:off x="28956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1962" name="Text Box 22"/>
          <p:cNvSpPr txBox="1">
            <a:spLocks noChangeArrowheads="1"/>
          </p:cNvSpPr>
          <p:nvPr/>
        </p:nvSpPr>
        <p:spPr bwMode="auto">
          <a:xfrm>
            <a:off x="43275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381963" name="Rectangle 23"/>
          <p:cNvSpPr>
            <a:spLocks noChangeArrowheads="1"/>
          </p:cNvSpPr>
          <p:nvPr/>
        </p:nvSpPr>
        <p:spPr bwMode="auto">
          <a:xfrm>
            <a:off x="4953000" y="273050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3</a:t>
            </a:r>
          </a:p>
        </p:txBody>
      </p:sp>
      <p:sp>
        <p:nvSpPr>
          <p:cNvPr id="381964" name="Rectangle 24"/>
          <p:cNvSpPr>
            <a:spLocks noChangeArrowheads="1"/>
          </p:cNvSpPr>
          <p:nvPr/>
        </p:nvSpPr>
        <p:spPr bwMode="auto">
          <a:xfrm>
            <a:off x="4938713" y="3230563"/>
            <a:ext cx="387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2</a:t>
            </a:r>
            <a:endParaRPr lang="en-US" altLang="en-US" baseline="30000">
              <a:sym typeface="WP Greek Courier" pitchFamily="49" charset="2"/>
            </a:endParaRPr>
          </a:p>
        </p:txBody>
      </p:sp>
      <p:sp>
        <p:nvSpPr>
          <p:cNvPr id="381965" name="Line 25"/>
          <p:cNvSpPr>
            <a:spLocks noChangeShapeType="1"/>
          </p:cNvSpPr>
          <p:nvPr/>
        </p:nvSpPr>
        <p:spPr bwMode="auto">
          <a:xfrm>
            <a:off x="4876800" y="3314700"/>
            <a:ext cx="533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3883" name="Text Box 27"/>
          <p:cNvSpPr txBox="1">
            <a:spLocks noChangeArrowheads="1"/>
          </p:cNvSpPr>
          <p:nvPr/>
        </p:nvSpPr>
        <p:spPr bwMode="auto">
          <a:xfrm>
            <a:off x="685800" y="4191000"/>
            <a:ext cx="52562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Please no calculators in exams.</a:t>
            </a:r>
          </a:p>
        </p:txBody>
      </p:sp>
      <p:grpSp>
        <p:nvGrpSpPr>
          <p:cNvPr id="2" name="Group 33"/>
          <p:cNvGrpSpPr>
            <a:grpSpLocks/>
          </p:cNvGrpSpPr>
          <p:nvPr/>
        </p:nvGrpSpPr>
        <p:grpSpPr bwMode="auto">
          <a:xfrm>
            <a:off x="685800" y="4635500"/>
            <a:ext cx="4327525" cy="1079500"/>
            <a:chOff x="432" y="3544"/>
            <a:chExt cx="2726" cy="680"/>
          </a:xfrm>
        </p:grpSpPr>
        <p:sp>
          <p:nvSpPr>
            <p:cNvPr id="381968" name="Text Box 28"/>
            <p:cNvSpPr txBox="1">
              <a:spLocks noChangeArrowheads="1"/>
            </p:cNvSpPr>
            <p:nvPr/>
          </p:nvSpPr>
          <p:spPr bwMode="auto">
            <a:xfrm>
              <a:off x="432" y="3571"/>
              <a:ext cx="175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And I wont ask </a:t>
              </a:r>
            </a:p>
          </p:txBody>
        </p:sp>
        <p:sp>
          <p:nvSpPr>
            <p:cNvPr id="381969" name="Rectangle 29"/>
            <p:cNvSpPr>
              <a:spLocks noChangeArrowheads="1"/>
            </p:cNvSpPr>
            <p:nvPr/>
          </p:nvSpPr>
          <p:spPr bwMode="auto">
            <a:xfrm>
              <a:off x="2347" y="3544"/>
              <a:ext cx="76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WP Greek Courier" pitchFamily="49" charset="2"/>
                </a:rPr>
                <a:t>log 25</a:t>
              </a:r>
            </a:p>
          </p:txBody>
        </p:sp>
        <p:sp>
          <p:nvSpPr>
            <p:cNvPr id="381970" name="Rectangle 30"/>
            <p:cNvSpPr>
              <a:spLocks noChangeArrowheads="1"/>
            </p:cNvSpPr>
            <p:nvPr/>
          </p:nvSpPr>
          <p:spPr bwMode="auto">
            <a:xfrm>
              <a:off x="2427" y="3859"/>
              <a:ext cx="63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WP Greek Courier" pitchFamily="49" charset="2"/>
                </a:rPr>
                <a:t>log 9</a:t>
              </a:r>
            </a:p>
          </p:txBody>
        </p:sp>
        <p:sp>
          <p:nvSpPr>
            <p:cNvPr id="381971" name="Line 31"/>
            <p:cNvSpPr>
              <a:spLocks noChangeShapeType="1"/>
            </p:cNvSpPr>
            <p:nvPr/>
          </p:nvSpPr>
          <p:spPr bwMode="auto">
            <a:xfrm>
              <a:off x="2342" y="3918"/>
              <a:ext cx="816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3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3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883" grpId="0"/>
    </p:bld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1447800"/>
            <a:ext cx="8001000" cy="1219200"/>
          </a:xfrm>
        </p:spPr>
        <p:txBody>
          <a:bodyPr/>
          <a:lstStyle/>
          <a:p>
            <a:pPr marL="0" indent="0" eaLnBrk="1" hangingPunct="1">
              <a:tabLst>
                <a:tab pos="858838" algn="l"/>
              </a:tabLst>
            </a:pPr>
            <a:r>
              <a:rPr lang="en-US" altLang="en-US" b="1" smtClean="0">
                <a:solidFill>
                  <a:schemeClr val="tx2"/>
                </a:solidFill>
              </a:rPr>
              <a:t>Recurrence Relation: </a:t>
            </a:r>
          </a:p>
        </p:txBody>
      </p:sp>
      <p:sp>
        <p:nvSpPr>
          <p:cNvPr id="382979" name="Rectangle 3"/>
          <p:cNvSpPr>
            <a:spLocks noChangeArrowheads="1"/>
          </p:cNvSpPr>
          <p:nvPr/>
        </p:nvSpPr>
        <p:spPr bwMode="auto">
          <a:xfrm>
            <a:off x="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Solving Technique 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Calculate Exponent</a:t>
            </a:r>
          </a:p>
        </p:txBody>
      </p:sp>
      <p:sp>
        <p:nvSpPr>
          <p:cNvPr id="382980" name="Rectangle 4"/>
          <p:cNvSpPr>
            <a:spLocks noChangeArrowheads="1"/>
          </p:cNvSpPr>
          <p:nvPr/>
        </p:nvSpPr>
        <p:spPr bwMode="auto">
          <a:xfrm>
            <a:off x="5032375" y="3306763"/>
            <a:ext cx="2895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b="1"/>
              <a:t>If bigger then</a:t>
            </a:r>
            <a:endParaRPr lang="en-US" altLang="en-US" b="1">
              <a:solidFill>
                <a:schemeClr val="tx2"/>
              </a:solidFill>
            </a:endParaRPr>
          </a:p>
        </p:txBody>
      </p:sp>
      <p:sp>
        <p:nvSpPr>
          <p:cNvPr id="382981" name="Freeform 5"/>
          <p:cNvSpPr>
            <a:spLocks/>
          </p:cNvSpPr>
          <p:nvPr/>
        </p:nvSpPr>
        <p:spPr bwMode="auto">
          <a:xfrm>
            <a:off x="3508375" y="2527300"/>
            <a:ext cx="1673225" cy="825500"/>
          </a:xfrm>
          <a:custGeom>
            <a:avLst/>
            <a:gdLst>
              <a:gd name="T0" fmla="*/ 2147483647 w 1054"/>
              <a:gd name="T1" fmla="*/ 0 h 520"/>
              <a:gd name="T2" fmla="*/ 0 w 1054"/>
              <a:gd name="T3" fmla="*/ 1310481250 h 520"/>
              <a:gd name="T4" fmla="*/ 0 60000 65536"/>
              <a:gd name="T5" fmla="*/ 0 60000 65536"/>
              <a:gd name="T6" fmla="*/ 0 w 1054"/>
              <a:gd name="T7" fmla="*/ 0 h 520"/>
              <a:gd name="T8" fmla="*/ 1054 w 1054"/>
              <a:gd name="T9" fmla="*/ 520 h 5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54" h="520">
                <a:moveTo>
                  <a:pt x="1054" y="0"/>
                </a:moveTo>
                <a:lnTo>
                  <a:pt x="0" y="52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2" name="Freeform 6"/>
          <p:cNvSpPr>
            <a:spLocks/>
          </p:cNvSpPr>
          <p:nvPr/>
        </p:nvSpPr>
        <p:spPr bwMode="auto">
          <a:xfrm>
            <a:off x="6908800" y="2514600"/>
            <a:ext cx="101600" cy="927100"/>
          </a:xfrm>
          <a:custGeom>
            <a:avLst/>
            <a:gdLst>
              <a:gd name="T0" fmla="*/ 0 w 64"/>
              <a:gd name="T1" fmla="*/ 0 h 584"/>
              <a:gd name="T2" fmla="*/ 161290000 w 64"/>
              <a:gd name="T3" fmla="*/ 1471771250 h 584"/>
              <a:gd name="T4" fmla="*/ 0 60000 65536"/>
              <a:gd name="T5" fmla="*/ 0 60000 65536"/>
              <a:gd name="T6" fmla="*/ 0 w 64"/>
              <a:gd name="T7" fmla="*/ 0 h 584"/>
              <a:gd name="T8" fmla="*/ 64 w 64"/>
              <a:gd name="T9" fmla="*/ 584 h 58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" h="584">
                <a:moveTo>
                  <a:pt x="0" y="0"/>
                </a:moveTo>
                <a:lnTo>
                  <a:pt x="64" y="584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3" name="Rectangle 7"/>
          <p:cNvSpPr>
            <a:spLocks noChangeArrowheads="1"/>
          </p:cNvSpPr>
          <p:nvPr/>
        </p:nvSpPr>
        <p:spPr bwMode="auto">
          <a:xfrm>
            <a:off x="5641975" y="3886200"/>
            <a:ext cx="25876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b="1">
                <a:solidFill>
                  <a:schemeClr val="accent2"/>
                </a:solidFill>
              </a:rPr>
              <a:t>T(n) = </a:t>
            </a:r>
            <a:r>
              <a:rPr lang="en-US" altLang="en-US" b="1">
                <a:solidFill>
                  <a:schemeClr val="accent2"/>
                </a:solidFill>
                <a:latin typeface="Symbol" pitchFamily="18" charset="2"/>
              </a:rPr>
              <a:t>Q</a:t>
            </a:r>
            <a:r>
              <a:rPr lang="en-US" altLang="en-US" b="1">
                <a:solidFill>
                  <a:schemeClr val="accent2"/>
                </a:solidFill>
              </a:rPr>
              <a:t>(f(n))</a:t>
            </a:r>
          </a:p>
        </p:txBody>
      </p:sp>
      <p:sp>
        <p:nvSpPr>
          <p:cNvPr id="382984" name="Rectangle 8"/>
          <p:cNvSpPr>
            <a:spLocks noChangeArrowheads="1"/>
          </p:cNvSpPr>
          <p:nvPr/>
        </p:nvSpPr>
        <p:spPr bwMode="auto">
          <a:xfrm>
            <a:off x="1603375" y="3276600"/>
            <a:ext cx="2895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b="1"/>
              <a:t>If bigger then</a:t>
            </a:r>
            <a:endParaRPr lang="en-US" altLang="en-US" b="1">
              <a:solidFill>
                <a:schemeClr val="tx2"/>
              </a:solidFill>
            </a:endParaRPr>
          </a:p>
        </p:txBody>
      </p:sp>
      <p:sp>
        <p:nvSpPr>
          <p:cNvPr id="382985" name="Text Box 11"/>
          <p:cNvSpPr txBox="1">
            <a:spLocks noChangeArrowheads="1"/>
          </p:cNvSpPr>
          <p:nvPr/>
        </p:nvSpPr>
        <p:spPr bwMode="auto">
          <a:xfrm>
            <a:off x="4097338" y="3810000"/>
            <a:ext cx="10112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chemeClr val="accent2"/>
                </a:solidFill>
                <a:sym typeface="WP Greek Courier" pitchFamily="49" charset="2"/>
              </a:rPr>
              <a:t>(</a:t>
            </a:r>
            <a:r>
              <a:rPr lang="en-US" altLang="en-US" sz="1800" baseline="30000">
                <a:solidFill>
                  <a:schemeClr val="accent2"/>
                </a:solidFill>
                <a:sym typeface="WP Greek Courier" pitchFamily="49" charset="2"/>
              </a:rPr>
              <a:t>log a</a:t>
            </a:r>
            <a:r>
              <a:rPr lang="en-US" altLang="en-US" sz="1800">
                <a:solidFill>
                  <a:schemeClr val="accent2"/>
                </a:solidFill>
                <a:sym typeface="WP Greek Courier" pitchFamily="49" charset="2"/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  <a:sym typeface="WP Greek Courier" pitchFamily="49" charset="2"/>
              </a:rPr>
              <a:t>log b</a:t>
            </a:r>
            <a:r>
              <a:rPr lang="en-US" altLang="en-US" sz="1800">
                <a:solidFill>
                  <a:schemeClr val="accent2"/>
                </a:solidFill>
                <a:sym typeface="WP Greek Courier" pitchFamily="49" charset="2"/>
              </a:rPr>
              <a:t>)</a:t>
            </a:r>
            <a:endParaRPr lang="en-CA" altLang="en-US" sz="1800">
              <a:solidFill>
                <a:schemeClr val="accent2"/>
              </a:solidFill>
              <a:sym typeface="WP Greek Courier" pitchFamily="49" charset="2"/>
            </a:endParaRPr>
          </a:p>
        </p:txBody>
      </p:sp>
      <p:sp>
        <p:nvSpPr>
          <p:cNvPr id="382986" name="Rectangle 12"/>
          <p:cNvSpPr>
            <a:spLocks noChangeArrowheads="1"/>
          </p:cNvSpPr>
          <p:nvPr/>
        </p:nvSpPr>
        <p:spPr bwMode="auto">
          <a:xfrm>
            <a:off x="2136775" y="3860800"/>
            <a:ext cx="30749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chemeClr val="accent2"/>
                </a:solidFill>
              </a:rPr>
              <a:t>T(n) = </a:t>
            </a:r>
            <a:r>
              <a:rPr lang="en-US" altLang="en-US" b="1">
                <a:solidFill>
                  <a:schemeClr val="accent2"/>
                </a:solidFill>
                <a:latin typeface="Symbol" pitchFamily="18" charset="2"/>
              </a:rPr>
              <a:t>Q</a:t>
            </a:r>
            <a:r>
              <a:rPr lang="en-US" altLang="en-US" b="1">
                <a:solidFill>
                  <a:schemeClr val="accent2"/>
                </a:solidFill>
              </a:rPr>
              <a:t>(</a:t>
            </a:r>
            <a:r>
              <a:rPr lang="en-US" altLang="en-US">
                <a:solidFill>
                  <a:schemeClr val="accent2"/>
                </a:solidFill>
              </a:rPr>
              <a:t>n         )</a:t>
            </a:r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2971800" y="5334000"/>
            <a:ext cx="4267200" cy="1219200"/>
            <a:chOff x="1872" y="3360"/>
            <a:chExt cx="2688" cy="768"/>
          </a:xfrm>
        </p:grpSpPr>
        <p:sp>
          <p:nvSpPr>
            <p:cNvPr id="382989" name="Text Box 13"/>
            <p:cNvSpPr txBox="1">
              <a:spLocks noChangeArrowheads="1"/>
            </p:cNvSpPr>
            <p:nvPr/>
          </p:nvSpPr>
          <p:spPr bwMode="auto">
            <a:xfrm>
              <a:off x="1872" y="3360"/>
              <a:ext cx="2395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And if </a:t>
              </a:r>
              <a:r>
                <a:rPr lang="en-US" altLang="en-US" b="1">
                  <a:solidFill>
                    <a:schemeClr val="accent2"/>
                  </a:solidFill>
                </a:rPr>
                <a:t>aT(n/b) </a:t>
              </a:r>
              <a:r>
                <a:rPr lang="en-US" altLang="en-US" b="1">
                  <a:solidFill>
                    <a:schemeClr val="accent2"/>
                  </a:solidFill>
                  <a:latin typeface="Symbol" pitchFamily="18" charset="2"/>
                </a:rPr>
                <a:t>»</a:t>
              </a:r>
              <a:r>
                <a:rPr lang="en-US" altLang="en-US" b="1">
                  <a:solidFill>
                    <a:schemeClr val="accent2"/>
                  </a:solidFill>
                </a:rPr>
                <a:t> f(n)</a:t>
              </a:r>
              <a:r>
                <a:rPr lang="en-US" altLang="en-US" b="1"/>
                <a:t>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1"/>
                <a:t>     </a:t>
              </a:r>
              <a:r>
                <a:rPr lang="en-US" altLang="en-US"/>
                <a:t>what is T(n) then?</a:t>
              </a:r>
            </a:p>
          </p:txBody>
        </p:sp>
        <p:grpSp>
          <p:nvGrpSpPr>
            <p:cNvPr id="382990" name="Group 14"/>
            <p:cNvGrpSpPr>
              <a:grpSpLocks/>
            </p:cNvGrpSpPr>
            <p:nvPr/>
          </p:nvGrpSpPr>
          <p:grpSpPr bwMode="auto">
            <a:xfrm>
              <a:off x="4307" y="3408"/>
              <a:ext cx="253" cy="720"/>
              <a:chOff x="5760" y="720"/>
              <a:chExt cx="1021" cy="2477"/>
            </a:xfrm>
          </p:grpSpPr>
          <p:grpSp>
            <p:nvGrpSpPr>
              <p:cNvPr id="382991" name="Group 15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382995" name="Freeform 16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96" name="Freeform 17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97" name="Freeform 18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98" name="Freeform 19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99" name="Freeform 20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00" name="Freeform 21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82992" name="Group 22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382993" name="Freeform 23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94" name="Oval 24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</p:grpSp>
      <p:sp>
        <p:nvSpPr>
          <p:cNvPr id="382988" name="Rectangle 27"/>
          <p:cNvSpPr>
            <a:spLocks noChangeArrowheads="1"/>
          </p:cNvSpPr>
          <p:nvPr/>
        </p:nvSpPr>
        <p:spPr bwMode="auto">
          <a:xfrm>
            <a:off x="1682750" y="1905000"/>
            <a:ext cx="57848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 </a:t>
            </a:r>
            <a:r>
              <a:rPr lang="en-US" altLang="en-US" b="1">
                <a:solidFill>
                  <a:schemeClr val="accent2"/>
                </a:solidFill>
              </a:rPr>
              <a:t>T(1) = 1 &amp; T(n) = aT(n/b) + f(n)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609600"/>
          </a:xfrm>
        </p:spPr>
        <p:txBody>
          <a:bodyPr/>
          <a:lstStyle/>
          <a:p>
            <a:pPr eaLnBrk="1" hangingPunct="1"/>
            <a:r>
              <a:rPr lang="en-US" altLang="en-US" smtClean="0"/>
              <a:t>4: Decorate The Tree</a:t>
            </a:r>
          </a:p>
        </p:txBody>
      </p:sp>
      <p:sp>
        <p:nvSpPr>
          <p:cNvPr id="3840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590800"/>
            <a:ext cx="7086600" cy="762000"/>
          </a:xfrm>
        </p:spPr>
        <p:txBody>
          <a:bodyPr/>
          <a:lstStyle/>
          <a:p>
            <a:pPr eaLnBrk="1" hangingPunct="1"/>
            <a:r>
              <a:rPr lang="en-US" altLang="en-US" u="sng" smtClean="0">
                <a:solidFill>
                  <a:schemeClr val="accent2"/>
                </a:solidFill>
              </a:rPr>
              <a:t>T(n)              =              a T(n/b) + f(n)</a:t>
            </a:r>
          </a:p>
          <a:p>
            <a:pPr algn="ctr" eaLnBrk="1" hangingPunct="1">
              <a:buFontTx/>
              <a:buNone/>
            </a:pPr>
            <a:r>
              <a:rPr lang="en-US" altLang="en-US" b="1" smtClean="0">
                <a:solidFill>
                  <a:schemeClr val="tx2"/>
                </a:solidFill>
              </a:rPr>
              <a:t> </a:t>
            </a:r>
            <a:r>
              <a:rPr lang="en-US" altLang="en-US" b="1" smtClean="0">
                <a:solidFill>
                  <a:schemeClr val="accent2"/>
                </a:solidFill>
              </a:rPr>
              <a:t>T(1) = 1 &amp; T(n) = aT(n/b) + f(n)</a:t>
            </a:r>
          </a:p>
        </p:txBody>
      </p:sp>
      <p:sp>
        <p:nvSpPr>
          <p:cNvPr id="384004" name="Oval 4"/>
          <p:cNvSpPr>
            <a:spLocks noChangeArrowheads="1"/>
          </p:cNvSpPr>
          <p:nvPr/>
        </p:nvSpPr>
        <p:spPr bwMode="auto">
          <a:xfrm>
            <a:off x="4876800" y="3581400"/>
            <a:ext cx="800100" cy="6096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f(n)</a:t>
            </a:r>
          </a:p>
        </p:txBody>
      </p:sp>
      <p:cxnSp>
        <p:nvCxnSpPr>
          <p:cNvPr id="384005" name="AutoShape 5"/>
          <p:cNvCxnSpPr>
            <a:cxnSpLocks noChangeShapeType="1"/>
            <a:stCxn id="384004" idx="4"/>
            <a:endCxn id="384012" idx="0"/>
          </p:cNvCxnSpPr>
          <p:nvPr/>
        </p:nvCxnSpPr>
        <p:spPr bwMode="auto">
          <a:xfrm>
            <a:off x="5276850" y="4200525"/>
            <a:ext cx="2952750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4006" name="AutoShape 6"/>
          <p:cNvCxnSpPr>
            <a:cxnSpLocks noChangeShapeType="1"/>
            <a:stCxn id="384004" idx="4"/>
            <a:endCxn id="384009" idx="0"/>
          </p:cNvCxnSpPr>
          <p:nvPr/>
        </p:nvCxnSpPr>
        <p:spPr bwMode="auto">
          <a:xfrm flipH="1">
            <a:off x="2743200" y="4200525"/>
            <a:ext cx="2533650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4007" name="AutoShape 7"/>
          <p:cNvCxnSpPr>
            <a:cxnSpLocks noChangeShapeType="1"/>
            <a:stCxn id="384004" idx="4"/>
            <a:endCxn id="384010" idx="0"/>
          </p:cNvCxnSpPr>
          <p:nvPr/>
        </p:nvCxnSpPr>
        <p:spPr bwMode="auto">
          <a:xfrm flipH="1">
            <a:off x="4419600" y="4200525"/>
            <a:ext cx="857250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4008" name="AutoShape 8"/>
          <p:cNvCxnSpPr>
            <a:cxnSpLocks noChangeShapeType="1"/>
            <a:stCxn id="384004" idx="4"/>
            <a:endCxn id="384011" idx="0"/>
          </p:cNvCxnSpPr>
          <p:nvPr/>
        </p:nvCxnSpPr>
        <p:spPr bwMode="auto">
          <a:xfrm>
            <a:off x="5276850" y="4200525"/>
            <a:ext cx="895350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4009" name="AutoShape 9"/>
          <p:cNvSpPr>
            <a:spLocks noChangeArrowheads="1"/>
          </p:cNvSpPr>
          <p:nvPr/>
        </p:nvSpPr>
        <p:spPr bwMode="auto">
          <a:xfrm>
            <a:off x="1905000" y="50038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4010" name="AutoShape 10"/>
          <p:cNvSpPr>
            <a:spLocks noChangeArrowheads="1"/>
          </p:cNvSpPr>
          <p:nvPr/>
        </p:nvSpPr>
        <p:spPr bwMode="auto">
          <a:xfrm>
            <a:off x="3581400" y="50038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4011" name="AutoShape 11"/>
          <p:cNvSpPr>
            <a:spLocks noChangeArrowheads="1"/>
          </p:cNvSpPr>
          <p:nvPr/>
        </p:nvSpPr>
        <p:spPr bwMode="auto">
          <a:xfrm>
            <a:off x="5334000" y="50038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4012" name="AutoShape 12"/>
          <p:cNvSpPr>
            <a:spLocks noChangeArrowheads="1"/>
          </p:cNvSpPr>
          <p:nvPr/>
        </p:nvSpPr>
        <p:spPr bwMode="auto">
          <a:xfrm>
            <a:off x="7391400" y="50038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4013" name="AutoShape 13"/>
          <p:cNvSpPr>
            <a:spLocks noChangeArrowheads="1"/>
          </p:cNvSpPr>
          <p:nvPr/>
        </p:nvSpPr>
        <p:spPr bwMode="auto">
          <a:xfrm>
            <a:off x="533400" y="3276600"/>
            <a:ext cx="1295400" cy="10668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T(n)</a:t>
            </a:r>
          </a:p>
        </p:txBody>
      </p:sp>
      <p:sp>
        <p:nvSpPr>
          <p:cNvPr id="384014" name="Text Box 14"/>
          <p:cNvSpPr txBox="1">
            <a:spLocks noChangeArrowheads="1"/>
          </p:cNvSpPr>
          <p:nvPr/>
        </p:nvSpPr>
        <p:spPr bwMode="auto">
          <a:xfrm>
            <a:off x="2819400" y="3611563"/>
            <a:ext cx="106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=</a:t>
            </a:r>
          </a:p>
        </p:txBody>
      </p:sp>
      <p:sp>
        <p:nvSpPr>
          <p:cNvPr id="384015" name="AutoShape 15"/>
          <p:cNvSpPr>
            <a:spLocks noChangeArrowheads="1"/>
          </p:cNvSpPr>
          <p:nvPr/>
        </p:nvSpPr>
        <p:spPr bwMode="auto">
          <a:xfrm>
            <a:off x="533400" y="1371600"/>
            <a:ext cx="1295400" cy="11430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T(1)</a:t>
            </a:r>
          </a:p>
        </p:txBody>
      </p:sp>
      <p:sp>
        <p:nvSpPr>
          <p:cNvPr id="384016" name="Rectangle 16"/>
          <p:cNvSpPr>
            <a:spLocks noChangeArrowheads="1"/>
          </p:cNvSpPr>
          <p:nvPr/>
        </p:nvSpPr>
        <p:spPr bwMode="auto">
          <a:xfrm>
            <a:off x="685800" y="685800"/>
            <a:ext cx="70866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tabLst>
                <a:tab pos="858838" algn="l"/>
              </a:tabLst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858838" algn="l"/>
              </a:tabLst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858838" algn="l"/>
              </a:tabLst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858838" algn="l"/>
              </a:tabLst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858838" algn="l"/>
              </a:tabLst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858838" algn="l"/>
              </a:tabLst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858838" algn="l"/>
              </a:tabLst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858838" algn="l"/>
              </a:tabLst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858838" algn="l"/>
              </a:tabLst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u="sng">
                <a:solidFill>
                  <a:schemeClr val="accent2"/>
                </a:solidFill>
                <a:latin typeface="Comic Sans MS" pitchFamily="66" charset="0"/>
              </a:rPr>
              <a:t>T(1)              =              1</a:t>
            </a:r>
          </a:p>
        </p:txBody>
      </p:sp>
      <p:sp>
        <p:nvSpPr>
          <p:cNvPr id="384017" name="Oval 17"/>
          <p:cNvSpPr>
            <a:spLocks noChangeArrowheads="1"/>
          </p:cNvSpPr>
          <p:nvPr/>
        </p:nvSpPr>
        <p:spPr bwMode="auto">
          <a:xfrm>
            <a:off x="4953000" y="1828800"/>
            <a:ext cx="800100" cy="6096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1</a:t>
            </a:r>
          </a:p>
        </p:txBody>
      </p:sp>
      <p:sp>
        <p:nvSpPr>
          <p:cNvPr id="384018" name="Text Box 18"/>
          <p:cNvSpPr txBox="1">
            <a:spLocks noChangeArrowheads="1"/>
          </p:cNvSpPr>
          <p:nvPr/>
        </p:nvSpPr>
        <p:spPr bwMode="auto">
          <a:xfrm>
            <a:off x="2819400" y="1782763"/>
            <a:ext cx="106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=</a:t>
            </a:r>
          </a:p>
        </p:txBody>
      </p:sp>
      <p:sp>
        <p:nvSpPr>
          <p:cNvPr id="384019" name="Freeform 19"/>
          <p:cNvSpPr>
            <a:spLocks/>
          </p:cNvSpPr>
          <p:nvPr/>
        </p:nvSpPr>
        <p:spPr bwMode="auto">
          <a:xfrm>
            <a:off x="4038600" y="4419600"/>
            <a:ext cx="2590800" cy="228600"/>
          </a:xfrm>
          <a:custGeom>
            <a:avLst/>
            <a:gdLst>
              <a:gd name="T0" fmla="*/ 0 w 1632"/>
              <a:gd name="T1" fmla="*/ 0 h 144"/>
              <a:gd name="T2" fmla="*/ 1935480000 w 1632"/>
              <a:gd name="T3" fmla="*/ 362902500 h 144"/>
              <a:gd name="T4" fmla="*/ 2147483647 w 1632"/>
              <a:gd name="T5" fmla="*/ 0 h 144"/>
              <a:gd name="T6" fmla="*/ 0 60000 65536"/>
              <a:gd name="T7" fmla="*/ 0 60000 65536"/>
              <a:gd name="T8" fmla="*/ 0 60000 65536"/>
              <a:gd name="T9" fmla="*/ 0 w 1632"/>
              <a:gd name="T10" fmla="*/ 0 h 144"/>
              <a:gd name="T11" fmla="*/ 1632 w 163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32" h="144">
                <a:moveTo>
                  <a:pt x="0" y="0"/>
                </a:moveTo>
                <a:cubicBezTo>
                  <a:pt x="248" y="72"/>
                  <a:pt x="496" y="144"/>
                  <a:pt x="768" y="144"/>
                </a:cubicBezTo>
                <a:cubicBezTo>
                  <a:pt x="1040" y="144"/>
                  <a:pt x="1336" y="72"/>
                  <a:pt x="16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4020" name="Text Box 20"/>
          <p:cNvSpPr txBox="1">
            <a:spLocks noChangeArrowheads="1"/>
          </p:cNvSpPr>
          <p:nvPr/>
        </p:nvSpPr>
        <p:spPr bwMode="auto">
          <a:xfrm>
            <a:off x="6613525" y="4003675"/>
            <a:ext cx="31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66FF33"/>
                </a:solidFill>
              </a:rPr>
              <a:t>a</a:t>
            </a:r>
            <a:endParaRPr lang="en-CA" altLang="en-US" sz="2400">
              <a:solidFill>
                <a:srgbClr val="66FF3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Oval 2"/>
          <p:cNvSpPr>
            <a:spLocks noChangeArrowheads="1"/>
          </p:cNvSpPr>
          <p:nvPr/>
        </p:nvSpPr>
        <p:spPr bwMode="auto">
          <a:xfrm>
            <a:off x="4191000" y="457200"/>
            <a:ext cx="800100" cy="6096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f(n)</a:t>
            </a:r>
          </a:p>
        </p:txBody>
      </p:sp>
      <p:cxnSp>
        <p:nvCxnSpPr>
          <p:cNvPr id="385027" name="AutoShape 3"/>
          <p:cNvCxnSpPr>
            <a:cxnSpLocks noChangeShapeType="1"/>
            <a:stCxn id="385026" idx="4"/>
            <a:endCxn id="385034" idx="0"/>
          </p:cNvCxnSpPr>
          <p:nvPr/>
        </p:nvCxnSpPr>
        <p:spPr bwMode="auto">
          <a:xfrm>
            <a:off x="4591050" y="1076325"/>
            <a:ext cx="3638550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5028" name="AutoShape 4"/>
          <p:cNvCxnSpPr>
            <a:cxnSpLocks noChangeShapeType="1"/>
            <a:stCxn id="385026" idx="4"/>
            <a:endCxn id="385031" idx="0"/>
          </p:cNvCxnSpPr>
          <p:nvPr/>
        </p:nvCxnSpPr>
        <p:spPr bwMode="auto">
          <a:xfrm flipH="1">
            <a:off x="1190625" y="1076325"/>
            <a:ext cx="3400425" cy="7429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5029" name="AutoShape 5"/>
          <p:cNvCxnSpPr>
            <a:cxnSpLocks noChangeShapeType="1"/>
            <a:stCxn id="385026" idx="4"/>
            <a:endCxn id="385032" idx="0"/>
          </p:cNvCxnSpPr>
          <p:nvPr/>
        </p:nvCxnSpPr>
        <p:spPr bwMode="auto">
          <a:xfrm flipH="1">
            <a:off x="3536950" y="1076325"/>
            <a:ext cx="1054100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5030" name="AutoShape 6"/>
          <p:cNvCxnSpPr>
            <a:cxnSpLocks noChangeShapeType="1"/>
            <a:stCxn id="385026" idx="4"/>
            <a:endCxn id="385033" idx="0"/>
          </p:cNvCxnSpPr>
          <p:nvPr/>
        </p:nvCxnSpPr>
        <p:spPr bwMode="auto">
          <a:xfrm>
            <a:off x="4591050" y="1076325"/>
            <a:ext cx="1292225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5031" name="AutoShape 7"/>
          <p:cNvSpPr>
            <a:spLocks noChangeArrowheads="1"/>
          </p:cNvSpPr>
          <p:nvPr/>
        </p:nvSpPr>
        <p:spPr bwMode="auto">
          <a:xfrm>
            <a:off x="352425" y="18288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5032" name="AutoShape 8"/>
          <p:cNvSpPr>
            <a:spLocks noChangeArrowheads="1"/>
          </p:cNvSpPr>
          <p:nvPr/>
        </p:nvSpPr>
        <p:spPr bwMode="auto">
          <a:xfrm>
            <a:off x="2698750" y="18796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5033" name="AutoShape 9"/>
          <p:cNvSpPr>
            <a:spLocks noChangeArrowheads="1"/>
          </p:cNvSpPr>
          <p:nvPr/>
        </p:nvSpPr>
        <p:spPr bwMode="auto">
          <a:xfrm>
            <a:off x="5045075" y="18796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5034" name="AutoShape 10"/>
          <p:cNvSpPr>
            <a:spLocks noChangeArrowheads="1"/>
          </p:cNvSpPr>
          <p:nvPr/>
        </p:nvSpPr>
        <p:spPr bwMode="auto">
          <a:xfrm>
            <a:off x="7391400" y="18796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5035" name="AutoShape 11"/>
          <p:cNvSpPr>
            <a:spLocks noChangeArrowheads="1"/>
          </p:cNvSpPr>
          <p:nvPr/>
        </p:nvSpPr>
        <p:spPr bwMode="auto">
          <a:xfrm>
            <a:off x="533400" y="152400"/>
            <a:ext cx="1295400" cy="10668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T(n)</a:t>
            </a:r>
          </a:p>
        </p:txBody>
      </p:sp>
      <p:sp>
        <p:nvSpPr>
          <p:cNvPr id="385036" name="Text Box 12"/>
          <p:cNvSpPr txBox="1">
            <a:spLocks noChangeArrowheads="1"/>
          </p:cNvSpPr>
          <p:nvPr/>
        </p:nvSpPr>
        <p:spPr bwMode="auto">
          <a:xfrm>
            <a:off x="2819400" y="487363"/>
            <a:ext cx="106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=</a:t>
            </a:r>
          </a:p>
        </p:txBody>
      </p:sp>
      <p:sp>
        <p:nvSpPr>
          <p:cNvPr id="385037" name="Text Box 13"/>
          <p:cNvSpPr txBox="1">
            <a:spLocks noChangeArrowheads="1"/>
          </p:cNvSpPr>
          <p:nvPr/>
        </p:nvSpPr>
        <p:spPr bwMode="auto">
          <a:xfrm>
            <a:off x="6613525" y="914400"/>
            <a:ext cx="31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99FF33"/>
                </a:solidFill>
              </a:rPr>
              <a:t>a</a:t>
            </a:r>
            <a:endParaRPr lang="en-CA" altLang="en-US" sz="2400">
              <a:solidFill>
                <a:srgbClr val="99FF33"/>
              </a:solidFill>
            </a:endParaRPr>
          </a:p>
        </p:txBody>
      </p:sp>
      <p:sp>
        <p:nvSpPr>
          <p:cNvPr id="385038" name="Freeform 14"/>
          <p:cNvSpPr>
            <a:spLocks/>
          </p:cNvSpPr>
          <p:nvPr/>
        </p:nvSpPr>
        <p:spPr bwMode="auto">
          <a:xfrm>
            <a:off x="2741613" y="1295400"/>
            <a:ext cx="3886200" cy="315913"/>
          </a:xfrm>
          <a:custGeom>
            <a:avLst/>
            <a:gdLst>
              <a:gd name="T0" fmla="*/ 0 w 2448"/>
              <a:gd name="T1" fmla="*/ 119761039 h 200"/>
              <a:gd name="T2" fmla="*/ 2147483647 w 2448"/>
              <a:gd name="T3" fmla="*/ 479044155 h 200"/>
              <a:gd name="T4" fmla="*/ 2147483647 w 2448"/>
              <a:gd name="T5" fmla="*/ 0 h 200"/>
              <a:gd name="T6" fmla="*/ 0 60000 65536"/>
              <a:gd name="T7" fmla="*/ 0 60000 65536"/>
              <a:gd name="T8" fmla="*/ 0 60000 65536"/>
              <a:gd name="T9" fmla="*/ 0 w 2448"/>
              <a:gd name="T10" fmla="*/ 0 h 200"/>
              <a:gd name="T11" fmla="*/ 2448 w 2448"/>
              <a:gd name="T12" fmla="*/ 200 h 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48" h="200">
                <a:moveTo>
                  <a:pt x="0" y="48"/>
                </a:moveTo>
                <a:cubicBezTo>
                  <a:pt x="420" y="124"/>
                  <a:pt x="840" y="200"/>
                  <a:pt x="1248" y="192"/>
                </a:cubicBezTo>
                <a:cubicBezTo>
                  <a:pt x="1656" y="184"/>
                  <a:pt x="2052" y="92"/>
                  <a:pt x="2448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Oval 2"/>
          <p:cNvSpPr>
            <a:spLocks noChangeArrowheads="1"/>
          </p:cNvSpPr>
          <p:nvPr/>
        </p:nvSpPr>
        <p:spPr bwMode="auto">
          <a:xfrm>
            <a:off x="4191000" y="457200"/>
            <a:ext cx="800100" cy="6096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f(n)</a:t>
            </a:r>
          </a:p>
        </p:txBody>
      </p:sp>
      <p:cxnSp>
        <p:nvCxnSpPr>
          <p:cNvPr id="386051" name="AutoShape 3"/>
          <p:cNvCxnSpPr>
            <a:cxnSpLocks noChangeShapeType="1"/>
            <a:stCxn id="386050" idx="4"/>
            <a:endCxn id="386057" idx="0"/>
          </p:cNvCxnSpPr>
          <p:nvPr/>
        </p:nvCxnSpPr>
        <p:spPr bwMode="auto">
          <a:xfrm>
            <a:off x="4591050" y="1076325"/>
            <a:ext cx="3638550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6052" name="AutoShape 4"/>
          <p:cNvCxnSpPr>
            <a:cxnSpLocks noChangeShapeType="1"/>
            <a:stCxn id="386050" idx="4"/>
            <a:endCxn id="386066" idx="0"/>
          </p:cNvCxnSpPr>
          <p:nvPr/>
        </p:nvCxnSpPr>
        <p:spPr bwMode="auto">
          <a:xfrm flipH="1">
            <a:off x="1182688" y="1076325"/>
            <a:ext cx="3408362" cy="784225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6053" name="AutoShape 5"/>
          <p:cNvCxnSpPr>
            <a:cxnSpLocks noChangeShapeType="1"/>
            <a:stCxn id="386050" idx="4"/>
            <a:endCxn id="386055" idx="0"/>
          </p:cNvCxnSpPr>
          <p:nvPr/>
        </p:nvCxnSpPr>
        <p:spPr bwMode="auto">
          <a:xfrm flipH="1">
            <a:off x="3536950" y="1076325"/>
            <a:ext cx="1054100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6054" name="AutoShape 6"/>
          <p:cNvCxnSpPr>
            <a:cxnSpLocks noChangeShapeType="1"/>
            <a:stCxn id="386050" idx="4"/>
            <a:endCxn id="386056" idx="0"/>
          </p:cNvCxnSpPr>
          <p:nvPr/>
        </p:nvCxnSpPr>
        <p:spPr bwMode="auto">
          <a:xfrm>
            <a:off x="4591050" y="1076325"/>
            <a:ext cx="1292225" cy="7937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6055" name="AutoShape 7"/>
          <p:cNvSpPr>
            <a:spLocks noChangeArrowheads="1"/>
          </p:cNvSpPr>
          <p:nvPr/>
        </p:nvSpPr>
        <p:spPr bwMode="auto">
          <a:xfrm>
            <a:off x="2698750" y="18796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6056" name="AutoShape 8"/>
          <p:cNvSpPr>
            <a:spLocks noChangeArrowheads="1"/>
          </p:cNvSpPr>
          <p:nvPr/>
        </p:nvSpPr>
        <p:spPr bwMode="auto">
          <a:xfrm>
            <a:off x="5045075" y="18796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6057" name="AutoShape 9"/>
          <p:cNvSpPr>
            <a:spLocks noChangeArrowheads="1"/>
          </p:cNvSpPr>
          <p:nvPr/>
        </p:nvSpPr>
        <p:spPr bwMode="auto">
          <a:xfrm>
            <a:off x="7391400" y="1879600"/>
            <a:ext cx="1676400" cy="14732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Arial Rounded MT Bold" pitchFamily="34" charset="0"/>
              </a:rPr>
              <a:t>T(n/b)</a:t>
            </a:r>
          </a:p>
        </p:txBody>
      </p:sp>
      <p:sp>
        <p:nvSpPr>
          <p:cNvPr id="386058" name="AutoShape 10"/>
          <p:cNvSpPr>
            <a:spLocks noChangeArrowheads="1"/>
          </p:cNvSpPr>
          <p:nvPr/>
        </p:nvSpPr>
        <p:spPr bwMode="auto">
          <a:xfrm>
            <a:off x="533400" y="152400"/>
            <a:ext cx="1295400" cy="10668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T(n)</a:t>
            </a:r>
          </a:p>
        </p:txBody>
      </p:sp>
      <p:sp>
        <p:nvSpPr>
          <p:cNvPr id="386059" name="Text Box 11"/>
          <p:cNvSpPr txBox="1">
            <a:spLocks noChangeArrowheads="1"/>
          </p:cNvSpPr>
          <p:nvPr/>
        </p:nvSpPr>
        <p:spPr bwMode="auto">
          <a:xfrm>
            <a:off x="2819400" y="487363"/>
            <a:ext cx="106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=</a:t>
            </a:r>
          </a:p>
        </p:txBody>
      </p:sp>
      <p:sp>
        <p:nvSpPr>
          <p:cNvPr id="386060" name="Text Box 12"/>
          <p:cNvSpPr txBox="1">
            <a:spLocks noChangeArrowheads="1"/>
          </p:cNvSpPr>
          <p:nvPr/>
        </p:nvSpPr>
        <p:spPr bwMode="auto">
          <a:xfrm>
            <a:off x="6613525" y="914400"/>
            <a:ext cx="31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99FF33"/>
                </a:solidFill>
              </a:rPr>
              <a:t>a</a:t>
            </a:r>
            <a:endParaRPr lang="en-CA" altLang="en-US" sz="2400">
              <a:solidFill>
                <a:srgbClr val="99FF33"/>
              </a:solidFill>
            </a:endParaRPr>
          </a:p>
        </p:txBody>
      </p:sp>
      <p:sp>
        <p:nvSpPr>
          <p:cNvPr id="386061" name="Freeform 13"/>
          <p:cNvSpPr>
            <a:spLocks/>
          </p:cNvSpPr>
          <p:nvPr/>
        </p:nvSpPr>
        <p:spPr bwMode="auto">
          <a:xfrm>
            <a:off x="2741613" y="1295400"/>
            <a:ext cx="3886200" cy="315913"/>
          </a:xfrm>
          <a:custGeom>
            <a:avLst/>
            <a:gdLst>
              <a:gd name="T0" fmla="*/ 0 w 2448"/>
              <a:gd name="T1" fmla="*/ 119761039 h 200"/>
              <a:gd name="T2" fmla="*/ 2147483647 w 2448"/>
              <a:gd name="T3" fmla="*/ 479044155 h 200"/>
              <a:gd name="T4" fmla="*/ 2147483647 w 2448"/>
              <a:gd name="T5" fmla="*/ 0 h 200"/>
              <a:gd name="T6" fmla="*/ 0 60000 65536"/>
              <a:gd name="T7" fmla="*/ 0 60000 65536"/>
              <a:gd name="T8" fmla="*/ 0 60000 65536"/>
              <a:gd name="T9" fmla="*/ 0 w 2448"/>
              <a:gd name="T10" fmla="*/ 0 h 200"/>
              <a:gd name="T11" fmla="*/ 2448 w 2448"/>
              <a:gd name="T12" fmla="*/ 200 h 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48" h="200">
                <a:moveTo>
                  <a:pt x="0" y="48"/>
                </a:moveTo>
                <a:cubicBezTo>
                  <a:pt x="420" y="124"/>
                  <a:pt x="840" y="200"/>
                  <a:pt x="1248" y="192"/>
                </a:cubicBezTo>
                <a:cubicBezTo>
                  <a:pt x="1656" y="184"/>
                  <a:pt x="2052" y="92"/>
                  <a:pt x="2448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6062" name="Group 14"/>
          <p:cNvGrpSpPr>
            <a:grpSpLocks/>
          </p:cNvGrpSpPr>
          <p:nvPr/>
        </p:nvGrpSpPr>
        <p:grpSpPr bwMode="auto">
          <a:xfrm>
            <a:off x="142875" y="1870075"/>
            <a:ext cx="2081213" cy="1422400"/>
            <a:chOff x="90" y="1178"/>
            <a:chExt cx="1311" cy="896"/>
          </a:xfrm>
        </p:grpSpPr>
        <p:grpSp>
          <p:nvGrpSpPr>
            <p:cNvPr id="386063" name="Group 15"/>
            <p:cNvGrpSpPr>
              <a:grpSpLocks/>
            </p:cNvGrpSpPr>
            <p:nvPr/>
          </p:nvGrpSpPr>
          <p:grpSpPr bwMode="auto">
            <a:xfrm>
              <a:off x="90" y="1178"/>
              <a:ext cx="1248" cy="896"/>
              <a:chOff x="96" y="1296"/>
              <a:chExt cx="1488" cy="1104"/>
            </a:xfrm>
          </p:grpSpPr>
          <p:sp>
            <p:nvSpPr>
              <p:cNvPr id="386066" name="Oval 16"/>
              <p:cNvSpPr>
                <a:spLocks noChangeArrowheads="1"/>
              </p:cNvSpPr>
              <p:nvPr/>
            </p:nvSpPr>
            <p:spPr bwMode="auto">
              <a:xfrm>
                <a:off x="624" y="1296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latin typeface="Arial Rounded MT Bold" pitchFamily="34" charset="0"/>
                  </a:rPr>
                  <a:t>f(n/b)</a:t>
                </a:r>
              </a:p>
            </p:txBody>
          </p:sp>
          <p:cxnSp>
            <p:nvCxnSpPr>
              <p:cNvPr id="386067" name="AutoShape 17"/>
              <p:cNvCxnSpPr>
                <a:cxnSpLocks noChangeShapeType="1"/>
                <a:stCxn id="386066" idx="4"/>
                <a:endCxn id="386074" idx="0"/>
              </p:cNvCxnSpPr>
              <p:nvPr/>
            </p:nvCxnSpPr>
            <p:spPr bwMode="auto">
              <a:xfrm>
                <a:off x="876" y="1686"/>
                <a:ext cx="576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6068" name="AutoShape 18"/>
              <p:cNvCxnSpPr>
                <a:cxnSpLocks noChangeShapeType="1"/>
                <a:stCxn id="386066" idx="4"/>
                <a:endCxn id="386071" idx="0"/>
              </p:cNvCxnSpPr>
              <p:nvPr/>
            </p:nvCxnSpPr>
            <p:spPr bwMode="auto">
              <a:xfrm flipH="1">
                <a:off x="228" y="1686"/>
                <a:ext cx="64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6069" name="AutoShape 19"/>
              <p:cNvCxnSpPr>
                <a:cxnSpLocks noChangeShapeType="1"/>
                <a:stCxn id="386066" idx="4"/>
                <a:endCxn id="386072" idx="0"/>
              </p:cNvCxnSpPr>
              <p:nvPr/>
            </p:nvCxnSpPr>
            <p:spPr bwMode="auto">
              <a:xfrm flipH="1">
                <a:off x="636" y="1686"/>
                <a:ext cx="240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6070" name="AutoShape 20"/>
              <p:cNvCxnSpPr>
                <a:cxnSpLocks noChangeShapeType="1"/>
                <a:stCxn id="386066" idx="4"/>
                <a:endCxn id="386073" idx="0"/>
              </p:cNvCxnSpPr>
              <p:nvPr/>
            </p:nvCxnSpPr>
            <p:spPr bwMode="auto">
              <a:xfrm>
                <a:off x="876" y="1686"/>
                <a:ext cx="16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86071" name="AutoShape 21"/>
              <p:cNvSpPr>
                <a:spLocks noChangeArrowheads="1"/>
              </p:cNvSpPr>
              <p:nvPr/>
            </p:nvSpPr>
            <p:spPr bwMode="auto">
              <a:xfrm>
                <a:off x="96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6072" name="AutoShape 22"/>
              <p:cNvSpPr>
                <a:spLocks noChangeArrowheads="1"/>
              </p:cNvSpPr>
              <p:nvPr/>
            </p:nvSpPr>
            <p:spPr bwMode="auto">
              <a:xfrm>
                <a:off x="504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6073" name="AutoShape 23"/>
              <p:cNvSpPr>
                <a:spLocks noChangeArrowheads="1"/>
              </p:cNvSpPr>
              <p:nvPr/>
            </p:nvSpPr>
            <p:spPr bwMode="auto">
              <a:xfrm>
                <a:off x="912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6074" name="AutoShape 24"/>
              <p:cNvSpPr>
                <a:spLocks noChangeArrowheads="1"/>
              </p:cNvSpPr>
              <p:nvPr/>
            </p:nvSpPr>
            <p:spPr bwMode="auto">
              <a:xfrm>
                <a:off x="1320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</p:grpSp>
        <p:sp>
          <p:nvSpPr>
            <p:cNvPr id="386064" name="Freeform 25"/>
            <p:cNvSpPr>
              <a:spLocks/>
            </p:cNvSpPr>
            <p:nvPr/>
          </p:nvSpPr>
          <p:spPr bwMode="auto">
            <a:xfrm>
              <a:off x="336" y="1632"/>
              <a:ext cx="816" cy="144"/>
            </a:xfrm>
            <a:custGeom>
              <a:avLst/>
              <a:gdLst>
                <a:gd name="T0" fmla="*/ 0 w 816"/>
                <a:gd name="T1" fmla="*/ 0 h 144"/>
                <a:gd name="T2" fmla="*/ 384 w 816"/>
                <a:gd name="T3" fmla="*/ 144 h 144"/>
                <a:gd name="T4" fmla="*/ 816 w 816"/>
                <a:gd name="T5" fmla="*/ 0 h 144"/>
                <a:gd name="T6" fmla="*/ 0 60000 65536"/>
                <a:gd name="T7" fmla="*/ 0 60000 65536"/>
                <a:gd name="T8" fmla="*/ 0 60000 65536"/>
                <a:gd name="T9" fmla="*/ 0 w 816"/>
                <a:gd name="T10" fmla="*/ 0 h 144"/>
                <a:gd name="T11" fmla="*/ 816 w 816"/>
                <a:gd name="T12" fmla="*/ 144 h 1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16" h="144">
                  <a:moveTo>
                    <a:pt x="0" y="0"/>
                  </a:moveTo>
                  <a:cubicBezTo>
                    <a:pt x="124" y="72"/>
                    <a:pt x="248" y="144"/>
                    <a:pt x="384" y="144"/>
                  </a:cubicBezTo>
                  <a:cubicBezTo>
                    <a:pt x="520" y="144"/>
                    <a:pt x="668" y="72"/>
                    <a:pt x="816" y="0"/>
                  </a:cubicBezTo>
                </a:path>
              </a:pathLst>
            </a:custGeom>
            <a:noFill/>
            <a:ln w="38100" cap="flat" cmpd="sng">
              <a:solidFill>
                <a:srgbClr val="00FF00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65" name="Text Box 26"/>
            <p:cNvSpPr txBox="1">
              <a:spLocks noChangeArrowheads="1"/>
            </p:cNvSpPr>
            <p:nvPr/>
          </p:nvSpPr>
          <p:spPr bwMode="auto">
            <a:xfrm>
              <a:off x="1200" y="1392"/>
              <a:ext cx="20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rgbClr val="99FF33"/>
                  </a:solidFill>
                </a:rPr>
                <a:t>a</a:t>
              </a:r>
              <a:endParaRPr lang="en-CA" altLang="en-US" sz="2400">
                <a:solidFill>
                  <a:srgbClr val="99FF33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Oval 2"/>
          <p:cNvSpPr>
            <a:spLocks noChangeArrowheads="1"/>
          </p:cNvSpPr>
          <p:nvPr/>
        </p:nvSpPr>
        <p:spPr bwMode="auto">
          <a:xfrm>
            <a:off x="4152900" y="457200"/>
            <a:ext cx="800100" cy="6096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f(n)</a:t>
            </a:r>
          </a:p>
        </p:txBody>
      </p:sp>
      <p:cxnSp>
        <p:nvCxnSpPr>
          <p:cNvPr id="387075" name="AutoShape 3"/>
          <p:cNvCxnSpPr>
            <a:cxnSpLocks noChangeShapeType="1"/>
            <a:stCxn id="387074" idx="4"/>
          </p:cNvCxnSpPr>
          <p:nvPr/>
        </p:nvCxnSpPr>
        <p:spPr bwMode="auto">
          <a:xfrm>
            <a:off x="4552950" y="1076325"/>
            <a:ext cx="3573463" cy="76200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7076" name="AutoShape 4"/>
          <p:cNvCxnSpPr>
            <a:cxnSpLocks noChangeShapeType="1"/>
            <a:stCxn id="387074" idx="4"/>
          </p:cNvCxnSpPr>
          <p:nvPr/>
        </p:nvCxnSpPr>
        <p:spPr bwMode="auto">
          <a:xfrm flipH="1">
            <a:off x="1182688" y="1076325"/>
            <a:ext cx="3370262" cy="784225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7077" name="AutoShape 5"/>
          <p:cNvCxnSpPr>
            <a:cxnSpLocks noChangeShapeType="1"/>
            <a:stCxn id="387074" idx="4"/>
          </p:cNvCxnSpPr>
          <p:nvPr/>
        </p:nvCxnSpPr>
        <p:spPr bwMode="auto">
          <a:xfrm flipH="1">
            <a:off x="3630613" y="1076325"/>
            <a:ext cx="922337" cy="7429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7078" name="AutoShape 6"/>
          <p:cNvCxnSpPr>
            <a:cxnSpLocks noChangeShapeType="1"/>
            <a:stCxn id="387074" idx="4"/>
          </p:cNvCxnSpPr>
          <p:nvPr/>
        </p:nvCxnSpPr>
        <p:spPr bwMode="auto">
          <a:xfrm>
            <a:off x="4552950" y="1076325"/>
            <a:ext cx="1379538" cy="752475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7079" name="AutoShape 7"/>
          <p:cNvSpPr>
            <a:spLocks noChangeArrowheads="1"/>
          </p:cNvSpPr>
          <p:nvPr/>
        </p:nvSpPr>
        <p:spPr bwMode="auto">
          <a:xfrm>
            <a:off x="533400" y="152400"/>
            <a:ext cx="1295400" cy="10668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T(n)</a:t>
            </a:r>
          </a:p>
        </p:txBody>
      </p:sp>
      <p:sp>
        <p:nvSpPr>
          <p:cNvPr id="387080" name="Text Box 8"/>
          <p:cNvSpPr txBox="1">
            <a:spLocks noChangeArrowheads="1"/>
          </p:cNvSpPr>
          <p:nvPr/>
        </p:nvSpPr>
        <p:spPr bwMode="auto">
          <a:xfrm>
            <a:off x="2819400" y="487363"/>
            <a:ext cx="106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=</a:t>
            </a:r>
          </a:p>
        </p:txBody>
      </p:sp>
      <p:sp>
        <p:nvSpPr>
          <p:cNvPr id="387081" name="Text Box 9"/>
          <p:cNvSpPr txBox="1">
            <a:spLocks noChangeArrowheads="1"/>
          </p:cNvSpPr>
          <p:nvPr/>
        </p:nvSpPr>
        <p:spPr bwMode="auto">
          <a:xfrm>
            <a:off x="6613525" y="914400"/>
            <a:ext cx="31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99FF33"/>
                </a:solidFill>
              </a:rPr>
              <a:t>a</a:t>
            </a:r>
            <a:endParaRPr lang="en-CA" altLang="en-US" sz="2400">
              <a:solidFill>
                <a:srgbClr val="99FF33"/>
              </a:solidFill>
            </a:endParaRPr>
          </a:p>
        </p:txBody>
      </p:sp>
      <p:sp>
        <p:nvSpPr>
          <p:cNvPr id="387082" name="Freeform 10"/>
          <p:cNvSpPr>
            <a:spLocks/>
          </p:cNvSpPr>
          <p:nvPr/>
        </p:nvSpPr>
        <p:spPr bwMode="auto">
          <a:xfrm>
            <a:off x="2741613" y="1295400"/>
            <a:ext cx="3886200" cy="315913"/>
          </a:xfrm>
          <a:custGeom>
            <a:avLst/>
            <a:gdLst>
              <a:gd name="T0" fmla="*/ 0 w 2448"/>
              <a:gd name="T1" fmla="*/ 119761039 h 200"/>
              <a:gd name="T2" fmla="*/ 2147483647 w 2448"/>
              <a:gd name="T3" fmla="*/ 479044155 h 200"/>
              <a:gd name="T4" fmla="*/ 2147483647 w 2448"/>
              <a:gd name="T5" fmla="*/ 0 h 200"/>
              <a:gd name="T6" fmla="*/ 0 60000 65536"/>
              <a:gd name="T7" fmla="*/ 0 60000 65536"/>
              <a:gd name="T8" fmla="*/ 0 60000 65536"/>
              <a:gd name="T9" fmla="*/ 0 w 2448"/>
              <a:gd name="T10" fmla="*/ 0 h 200"/>
              <a:gd name="T11" fmla="*/ 2448 w 2448"/>
              <a:gd name="T12" fmla="*/ 200 h 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48" h="200">
                <a:moveTo>
                  <a:pt x="0" y="48"/>
                </a:moveTo>
                <a:cubicBezTo>
                  <a:pt x="420" y="124"/>
                  <a:pt x="840" y="200"/>
                  <a:pt x="1248" y="192"/>
                </a:cubicBezTo>
                <a:cubicBezTo>
                  <a:pt x="1656" y="184"/>
                  <a:pt x="2052" y="92"/>
                  <a:pt x="2448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7083" name="Group 11"/>
          <p:cNvGrpSpPr>
            <a:grpSpLocks/>
          </p:cNvGrpSpPr>
          <p:nvPr/>
        </p:nvGrpSpPr>
        <p:grpSpPr bwMode="auto">
          <a:xfrm>
            <a:off x="142875" y="1870075"/>
            <a:ext cx="2081213" cy="1422400"/>
            <a:chOff x="90" y="1178"/>
            <a:chExt cx="1311" cy="896"/>
          </a:xfrm>
        </p:grpSpPr>
        <p:grpSp>
          <p:nvGrpSpPr>
            <p:cNvPr id="387122" name="Group 12"/>
            <p:cNvGrpSpPr>
              <a:grpSpLocks/>
            </p:cNvGrpSpPr>
            <p:nvPr/>
          </p:nvGrpSpPr>
          <p:grpSpPr bwMode="auto">
            <a:xfrm>
              <a:off x="90" y="1178"/>
              <a:ext cx="1248" cy="896"/>
              <a:chOff x="96" y="1296"/>
              <a:chExt cx="1488" cy="1104"/>
            </a:xfrm>
          </p:grpSpPr>
          <p:sp>
            <p:nvSpPr>
              <p:cNvPr id="387125" name="Oval 13"/>
              <p:cNvSpPr>
                <a:spLocks noChangeArrowheads="1"/>
              </p:cNvSpPr>
              <p:nvPr/>
            </p:nvSpPr>
            <p:spPr bwMode="auto">
              <a:xfrm>
                <a:off x="624" y="1296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latin typeface="Arial Rounded MT Bold" pitchFamily="34" charset="0"/>
                  </a:rPr>
                  <a:t>f(n/b)</a:t>
                </a:r>
              </a:p>
            </p:txBody>
          </p:sp>
          <p:cxnSp>
            <p:nvCxnSpPr>
              <p:cNvPr id="387126" name="AutoShape 14"/>
              <p:cNvCxnSpPr>
                <a:cxnSpLocks noChangeShapeType="1"/>
                <a:stCxn id="387125" idx="4"/>
                <a:endCxn id="387133" idx="0"/>
              </p:cNvCxnSpPr>
              <p:nvPr/>
            </p:nvCxnSpPr>
            <p:spPr bwMode="auto">
              <a:xfrm>
                <a:off x="876" y="1686"/>
                <a:ext cx="576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7127" name="AutoShape 15"/>
              <p:cNvCxnSpPr>
                <a:cxnSpLocks noChangeShapeType="1"/>
                <a:stCxn id="387125" idx="4"/>
                <a:endCxn id="387130" idx="0"/>
              </p:cNvCxnSpPr>
              <p:nvPr/>
            </p:nvCxnSpPr>
            <p:spPr bwMode="auto">
              <a:xfrm flipH="1">
                <a:off x="228" y="1686"/>
                <a:ext cx="64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7128" name="AutoShape 16"/>
              <p:cNvCxnSpPr>
                <a:cxnSpLocks noChangeShapeType="1"/>
                <a:stCxn id="387125" idx="4"/>
                <a:endCxn id="387131" idx="0"/>
              </p:cNvCxnSpPr>
              <p:nvPr/>
            </p:nvCxnSpPr>
            <p:spPr bwMode="auto">
              <a:xfrm flipH="1">
                <a:off x="636" y="1686"/>
                <a:ext cx="240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7129" name="AutoShape 17"/>
              <p:cNvCxnSpPr>
                <a:cxnSpLocks noChangeShapeType="1"/>
                <a:stCxn id="387125" idx="4"/>
                <a:endCxn id="387132" idx="0"/>
              </p:cNvCxnSpPr>
              <p:nvPr/>
            </p:nvCxnSpPr>
            <p:spPr bwMode="auto">
              <a:xfrm>
                <a:off x="876" y="1686"/>
                <a:ext cx="16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87130" name="AutoShape 18"/>
              <p:cNvSpPr>
                <a:spLocks noChangeArrowheads="1"/>
              </p:cNvSpPr>
              <p:nvPr/>
            </p:nvSpPr>
            <p:spPr bwMode="auto">
              <a:xfrm>
                <a:off x="96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7131" name="AutoShape 19"/>
              <p:cNvSpPr>
                <a:spLocks noChangeArrowheads="1"/>
              </p:cNvSpPr>
              <p:nvPr/>
            </p:nvSpPr>
            <p:spPr bwMode="auto">
              <a:xfrm>
                <a:off x="504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7132" name="AutoShape 20"/>
              <p:cNvSpPr>
                <a:spLocks noChangeArrowheads="1"/>
              </p:cNvSpPr>
              <p:nvPr/>
            </p:nvSpPr>
            <p:spPr bwMode="auto">
              <a:xfrm>
                <a:off x="912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7133" name="AutoShape 21"/>
              <p:cNvSpPr>
                <a:spLocks noChangeArrowheads="1"/>
              </p:cNvSpPr>
              <p:nvPr/>
            </p:nvSpPr>
            <p:spPr bwMode="auto">
              <a:xfrm>
                <a:off x="1320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</p:grpSp>
        <p:sp>
          <p:nvSpPr>
            <p:cNvPr id="387123" name="Freeform 22"/>
            <p:cNvSpPr>
              <a:spLocks/>
            </p:cNvSpPr>
            <p:nvPr/>
          </p:nvSpPr>
          <p:spPr bwMode="auto">
            <a:xfrm>
              <a:off x="336" y="1632"/>
              <a:ext cx="816" cy="144"/>
            </a:xfrm>
            <a:custGeom>
              <a:avLst/>
              <a:gdLst>
                <a:gd name="T0" fmla="*/ 0 w 816"/>
                <a:gd name="T1" fmla="*/ 0 h 144"/>
                <a:gd name="T2" fmla="*/ 384 w 816"/>
                <a:gd name="T3" fmla="*/ 144 h 144"/>
                <a:gd name="T4" fmla="*/ 816 w 816"/>
                <a:gd name="T5" fmla="*/ 0 h 144"/>
                <a:gd name="T6" fmla="*/ 0 60000 65536"/>
                <a:gd name="T7" fmla="*/ 0 60000 65536"/>
                <a:gd name="T8" fmla="*/ 0 60000 65536"/>
                <a:gd name="T9" fmla="*/ 0 w 816"/>
                <a:gd name="T10" fmla="*/ 0 h 144"/>
                <a:gd name="T11" fmla="*/ 816 w 816"/>
                <a:gd name="T12" fmla="*/ 144 h 1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16" h="144">
                  <a:moveTo>
                    <a:pt x="0" y="0"/>
                  </a:moveTo>
                  <a:cubicBezTo>
                    <a:pt x="124" y="72"/>
                    <a:pt x="248" y="144"/>
                    <a:pt x="384" y="144"/>
                  </a:cubicBezTo>
                  <a:cubicBezTo>
                    <a:pt x="520" y="144"/>
                    <a:pt x="668" y="72"/>
                    <a:pt x="816" y="0"/>
                  </a:cubicBezTo>
                </a:path>
              </a:pathLst>
            </a:custGeom>
            <a:noFill/>
            <a:ln w="38100" cap="flat" cmpd="sng">
              <a:solidFill>
                <a:srgbClr val="00FF00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4" name="Text Box 23"/>
            <p:cNvSpPr txBox="1">
              <a:spLocks noChangeArrowheads="1"/>
            </p:cNvSpPr>
            <p:nvPr/>
          </p:nvSpPr>
          <p:spPr bwMode="auto">
            <a:xfrm>
              <a:off x="1200" y="1392"/>
              <a:ext cx="20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rgbClr val="99FF33"/>
                  </a:solidFill>
                </a:rPr>
                <a:t>a</a:t>
              </a:r>
              <a:endParaRPr lang="en-CA" altLang="en-US" sz="2400">
                <a:solidFill>
                  <a:srgbClr val="99FF33"/>
                </a:solidFill>
              </a:endParaRPr>
            </a:p>
          </p:txBody>
        </p:sp>
      </p:grpSp>
      <p:grpSp>
        <p:nvGrpSpPr>
          <p:cNvPr id="387084" name="Group 24"/>
          <p:cNvGrpSpPr>
            <a:grpSpLocks/>
          </p:cNvGrpSpPr>
          <p:nvPr/>
        </p:nvGrpSpPr>
        <p:grpSpPr bwMode="auto">
          <a:xfrm>
            <a:off x="2566988" y="1854200"/>
            <a:ext cx="2081212" cy="1422400"/>
            <a:chOff x="90" y="1178"/>
            <a:chExt cx="1311" cy="896"/>
          </a:xfrm>
        </p:grpSpPr>
        <p:grpSp>
          <p:nvGrpSpPr>
            <p:cNvPr id="387110" name="Group 25"/>
            <p:cNvGrpSpPr>
              <a:grpSpLocks/>
            </p:cNvGrpSpPr>
            <p:nvPr/>
          </p:nvGrpSpPr>
          <p:grpSpPr bwMode="auto">
            <a:xfrm>
              <a:off x="90" y="1178"/>
              <a:ext cx="1248" cy="896"/>
              <a:chOff x="96" y="1296"/>
              <a:chExt cx="1488" cy="1104"/>
            </a:xfrm>
          </p:grpSpPr>
          <p:sp>
            <p:nvSpPr>
              <p:cNvPr id="387113" name="Oval 26"/>
              <p:cNvSpPr>
                <a:spLocks noChangeArrowheads="1"/>
              </p:cNvSpPr>
              <p:nvPr/>
            </p:nvSpPr>
            <p:spPr bwMode="auto">
              <a:xfrm>
                <a:off x="624" y="1296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latin typeface="Arial Rounded MT Bold" pitchFamily="34" charset="0"/>
                  </a:rPr>
                  <a:t>f(n/b)</a:t>
                </a:r>
              </a:p>
            </p:txBody>
          </p:sp>
          <p:cxnSp>
            <p:nvCxnSpPr>
              <p:cNvPr id="387114" name="AutoShape 27"/>
              <p:cNvCxnSpPr>
                <a:cxnSpLocks noChangeShapeType="1"/>
                <a:stCxn id="387113" idx="4"/>
                <a:endCxn id="387121" idx="0"/>
              </p:cNvCxnSpPr>
              <p:nvPr/>
            </p:nvCxnSpPr>
            <p:spPr bwMode="auto">
              <a:xfrm>
                <a:off x="876" y="1686"/>
                <a:ext cx="576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7115" name="AutoShape 28"/>
              <p:cNvCxnSpPr>
                <a:cxnSpLocks noChangeShapeType="1"/>
                <a:stCxn id="387113" idx="4"/>
                <a:endCxn id="387118" idx="0"/>
              </p:cNvCxnSpPr>
              <p:nvPr/>
            </p:nvCxnSpPr>
            <p:spPr bwMode="auto">
              <a:xfrm flipH="1">
                <a:off x="228" y="1686"/>
                <a:ext cx="64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7116" name="AutoShape 29"/>
              <p:cNvCxnSpPr>
                <a:cxnSpLocks noChangeShapeType="1"/>
                <a:stCxn id="387113" idx="4"/>
                <a:endCxn id="387119" idx="0"/>
              </p:cNvCxnSpPr>
              <p:nvPr/>
            </p:nvCxnSpPr>
            <p:spPr bwMode="auto">
              <a:xfrm flipH="1">
                <a:off x="636" y="1686"/>
                <a:ext cx="240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7117" name="AutoShape 30"/>
              <p:cNvCxnSpPr>
                <a:cxnSpLocks noChangeShapeType="1"/>
                <a:stCxn id="387113" idx="4"/>
                <a:endCxn id="387120" idx="0"/>
              </p:cNvCxnSpPr>
              <p:nvPr/>
            </p:nvCxnSpPr>
            <p:spPr bwMode="auto">
              <a:xfrm>
                <a:off x="876" y="1686"/>
                <a:ext cx="16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87118" name="AutoShape 31"/>
              <p:cNvSpPr>
                <a:spLocks noChangeArrowheads="1"/>
              </p:cNvSpPr>
              <p:nvPr/>
            </p:nvSpPr>
            <p:spPr bwMode="auto">
              <a:xfrm>
                <a:off x="96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7119" name="AutoShape 32"/>
              <p:cNvSpPr>
                <a:spLocks noChangeArrowheads="1"/>
              </p:cNvSpPr>
              <p:nvPr/>
            </p:nvSpPr>
            <p:spPr bwMode="auto">
              <a:xfrm>
                <a:off x="504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7120" name="AutoShape 33"/>
              <p:cNvSpPr>
                <a:spLocks noChangeArrowheads="1"/>
              </p:cNvSpPr>
              <p:nvPr/>
            </p:nvSpPr>
            <p:spPr bwMode="auto">
              <a:xfrm>
                <a:off x="912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7121" name="AutoShape 34"/>
              <p:cNvSpPr>
                <a:spLocks noChangeArrowheads="1"/>
              </p:cNvSpPr>
              <p:nvPr/>
            </p:nvSpPr>
            <p:spPr bwMode="auto">
              <a:xfrm>
                <a:off x="1320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</p:grpSp>
        <p:sp>
          <p:nvSpPr>
            <p:cNvPr id="387111" name="Freeform 35"/>
            <p:cNvSpPr>
              <a:spLocks/>
            </p:cNvSpPr>
            <p:nvPr/>
          </p:nvSpPr>
          <p:spPr bwMode="auto">
            <a:xfrm>
              <a:off x="336" y="1632"/>
              <a:ext cx="816" cy="144"/>
            </a:xfrm>
            <a:custGeom>
              <a:avLst/>
              <a:gdLst>
                <a:gd name="T0" fmla="*/ 0 w 816"/>
                <a:gd name="T1" fmla="*/ 0 h 144"/>
                <a:gd name="T2" fmla="*/ 384 w 816"/>
                <a:gd name="T3" fmla="*/ 144 h 144"/>
                <a:gd name="T4" fmla="*/ 816 w 816"/>
                <a:gd name="T5" fmla="*/ 0 h 144"/>
                <a:gd name="T6" fmla="*/ 0 60000 65536"/>
                <a:gd name="T7" fmla="*/ 0 60000 65536"/>
                <a:gd name="T8" fmla="*/ 0 60000 65536"/>
                <a:gd name="T9" fmla="*/ 0 w 816"/>
                <a:gd name="T10" fmla="*/ 0 h 144"/>
                <a:gd name="T11" fmla="*/ 816 w 816"/>
                <a:gd name="T12" fmla="*/ 144 h 1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16" h="144">
                  <a:moveTo>
                    <a:pt x="0" y="0"/>
                  </a:moveTo>
                  <a:cubicBezTo>
                    <a:pt x="124" y="72"/>
                    <a:pt x="248" y="144"/>
                    <a:pt x="384" y="144"/>
                  </a:cubicBezTo>
                  <a:cubicBezTo>
                    <a:pt x="520" y="144"/>
                    <a:pt x="668" y="72"/>
                    <a:pt x="816" y="0"/>
                  </a:cubicBezTo>
                </a:path>
              </a:pathLst>
            </a:custGeom>
            <a:noFill/>
            <a:ln w="38100" cap="flat" cmpd="sng">
              <a:solidFill>
                <a:srgbClr val="00FF00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2" name="Text Box 36"/>
            <p:cNvSpPr txBox="1">
              <a:spLocks noChangeArrowheads="1"/>
            </p:cNvSpPr>
            <p:nvPr/>
          </p:nvSpPr>
          <p:spPr bwMode="auto">
            <a:xfrm>
              <a:off x="1200" y="1392"/>
              <a:ext cx="20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rgbClr val="99FF33"/>
                  </a:solidFill>
                </a:rPr>
                <a:t>a</a:t>
              </a:r>
              <a:endParaRPr lang="en-CA" altLang="en-US" sz="2400">
                <a:solidFill>
                  <a:srgbClr val="99FF33"/>
                </a:solidFill>
              </a:endParaRPr>
            </a:p>
          </p:txBody>
        </p:sp>
      </p:grpSp>
      <p:grpSp>
        <p:nvGrpSpPr>
          <p:cNvPr id="387085" name="Group 37"/>
          <p:cNvGrpSpPr>
            <a:grpSpLocks/>
          </p:cNvGrpSpPr>
          <p:nvPr/>
        </p:nvGrpSpPr>
        <p:grpSpPr bwMode="auto">
          <a:xfrm>
            <a:off x="4991100" y="1838325"/>
            <a:ext cx="2081213" cy="1422400"/>
            <a:chOff x="90" y="1178"/>
            <a:chExt cx="1311" cy="896"/>
          </a:xfrm>
        </p:grpSpPr>
        <p:grpSp>
          <p:nvGrpSpPr>
            <p:cNvPr id="387098" name="Group 38"/>
            <p:cNvGrpSpPr>
              <a:grpSpLocks/>
            </p:cNvGrpSpPr>
            <p:nvPr/>
          </p:nvGrpSpPr>
          <p:grpSpPr bwMode="auto">
            <a:xfrm>
              <a:off x="90" y="1178"/>
              <a:ext cx="1248" cy="896"/>
              <a:chOff x="96" y="1296"/>
              <a:chExt cx="1488" cy="1104"/>
            </a:xfrm>
          </p:grpSpPr>
          <p:sp>
            <p:nvSpPr>
              <p:cNvPr id="387101" name="Oval 39"/>
              <p:cNvSpPr>
                <a:spLocks noChangeArrowheads="1"/>
              </p:cNvSpPr>
              <p:nvPr/>
            </p:nvSpPr>
            <p:spPr bwMode="auto">
              <a:xfrm>
                <a:off x="624" y="1296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latin typeface="Arial Rounded MT Bold" pitchFamily="34" charset="0"/>
                  </a:rPr>
                  <a:t>f(n/b)</a:t>
                </a:r>
              </a:p>
            </p:txBody>
          </p:sp>
          <p:cxnSp>
            <p:nvCxnSpPr>
              <p:cNvPr id="387102" name="AutoShape 40"/>
              <p:cNvCxnSpPr>
                <a:cxnSpLocks noChangeShapeType="1"/>
                <a:stCxn id="387101" idx="4"/>
                <a:endCxn id="387109" idx="0"/>
              </p:cNvCxnSpPr>
              <p:nvPr/>
            </p:nvCxnSpPr>
            <p:spPr bwMode="auto">
              <a:xfrm>
                <a:off x="876" y="1686"/>
                <a:ext cx="576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7103" name="AutoShape 41"/>
              <p:cNvCxnSpPr>
                <a:cxnSpLocks noChangeShapeType="1"/>
                <a:stCxn id="387101" idx="4"/>
                <a:endCxn id="387106" idx="0"/>
              </p:cNvCxnSpPr>
              <p:nvPr/>
            </p:nvCxnSpPr>
            <p:spPr bwMode="auto">
              <a:xfrm flipH="1">
                <a:off x="228" y="1686"/>
                <a:ext cx="64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7104" name="AutoShape 42"/>
              <p:cNvCxnSpPr>
                <a:cxnSpLocks noChangeShapeType="1"/>
                <a:stCxn id="387101" idx="4"/>
                <a:endCxn id="387107" idx="0"/>
              </p:cNvCxnSpPr>
              <p:nvPr/>
            </p:nvCxnSpPr>
            <p:spPr bwMode="auto">
              <a:xfrm flipH="1">
                <a:off x="636" y="1686"/>
                <a:ext cx="240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7105" name="AutoShape 43"/>
              <p:cNvCxnSpPr>
                <a:cxnSpLocks noChangeShapeType="1"/>
                <a:stCxn id="387101" idx="4"/>
                <a:endCxn id="387108" idx="0"/>
              </p:cNvCxnSpPr>
              <p:nvPr/>
            </p:nvCxnSpPr>
            <p:spPr bwMode="auto">
              <a:xfrm>
                <a:off x="876" y="1686"/>
                <a:ext cx="16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87106" name="AutoShape 44"/>
              <p:cNvSpPr>
                <a:spLocks noChangeArrowheads="1"/>
              </p:cNvSpPr>
              <p:nvPr/>
            </p:nvSpPr>
            <p:spPr bwMode="auto">
              <a:xfrm>
                <a:off x="96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7107" name="AutoShape 45"/>
              <p:cNvSpPr>
                <a:spLocks noChangeArrowheads="1"/>
              </p:cNvSpPr>
              <p:nvPr/>
            </p:nvSpPr>
            <p:spPr bwMode="auto">
              <a:xfrm>
                <a:off x="504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7108" name="AutoShape 46"/>
              <p:cNvSpPr>
                <a:spLocks noChangeArrowheads="1"/>
              </p:cNvSpPr>
              <p:nvPr/>
            </p:nvSpPr>
            <p:spPr bwMode="auto">
              <a:xfrm>
                <a:off x="912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7109" name="AutoShape 47"/>
              <p:cNvSpPr>
                <a:spLocks noChangeArrowheads="1"/>
              </p:cNvSpPr>
              <p:nvPr/>
            </p:nvSpPr>
            <p:spPr bwMode="auto">
              <a:xfrm>
                <a:off x="1320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</p:grpSp>
        <p:sp>
          <p:nvSpPr>
            <p:cNvPr id="387099" name="Freeform 48"/>
            <p:cNvSpPr>
              <a:spLocks/>
            </p:cNvSpPr>
            <p:nvPr/>
          </p:nvSpPr>
          <p:spPr bwMode="auto">
            <a:xfrm>
              <a:off x="336" y="1632"/>
              <a:ext cx="816" cy="144"/>
            </a:xfrm>
            <a:custGeom>
              <a:avLst/>
              <a:gdLst>
                <a:gd name="T0" fmla="*/ 0 w 816"/>
                <a:gd name="T1" fmla="*/ 0 h 144"/>
                <a:gd name="T2" fmla="*/ 384 w 816"/>
                <a:gd name="T3" fmla="*/ 144 h 144"/>
                <a:gd name="T4" fmla="*/ 816 w 816"/>
                <a:gd name="T5" fmla="*/ 0 h 144"/>
                <a:gd name="T6" fmla="*/ 0 60000 65536"/>
                <a:gd name="T7" fmla="*/ 0 60000 65536"/>
                <a:gd name="T8" fmla="*/ 0 60000 65536"/>
                <a:gd name="T9" fmla="*/ 0 w 816"/>
                <a:gd name="T10" fmla="*/ 0 h 144"/>
                <a:gd name="T11" fmla="*/ 816 w 816"/>
                <a:gd name="T12" fmla="*/ 144 h 1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16" h="144">
                  <a:moveTo>
                    <a:pt x="0" y="0"/>
                  </a:moveTo>
                  <a:cubicBezTo>
                    <a:pt x="124" y="72"/>
                    <a:pt x="248" y="144"/>
                    <a:pt x="384" y="144"/>
                  </a:cubicBezTo>
                  <a:cubicBezTo>
                    <a:pt x="520" y="144"/>
                    <a:pt x="668" y="72"/>
                    <a:pt x="816" y="0"/>
                  </a:cubicBezTo>
                </a:path>
              </a:pathLst>
            </a:custGeom>
            <a:noFill/>
            <a:ln w="38100" cap="flat" cmpd="sng">
              <a:solidFill>
                <a:srgbClr val="00FF00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00" name="Text Box 49"/>
            <p:cNvSpPr txBox="1">
              <a:spLocks noChangeArrowheads="1"/>
            </p:cNvSpPr>
            <p:nvPr/>
          </p:nvSpPr>
          <p:spPr bwMode="auto">
            <a:xfrm>
              <a:off x="1200" y="1392"/>
              <a:ext cx="20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rgbClr val="99FF33"/>
                  </a:solidFill>
                </a:rPr>
                <a:t>a</a:t>
              </a:r>
              <a:endParaRPr lang="en-CA" altLang="en-US" sz="2400">
                <a:solidFill>
                  <a:srgbClr val="99FF33"/>
                </a:solidFill>
              </a:endParaRPr>
            </a:p>
          </p:txBody>
        </p:sp>
      </p:grpSp>
      <p:grpSp>
        <p:nvGrpSpPr>
          <p:cNvPr id="387086" name="Group 50"/>
          <p:cNvGrpSpPr>
            <a:grpSpLocks/>
          </p:cNvGrpSpPr>
          <p:nvPr/>
        </p:nvGrpSpPr>
        <p:grpSpPr bwMode="auto">
          <a:xfrm>
            <a:off x="7291388" y="1822450"/>
            <a:ext cx="1981200" cy="1422400"/>
            <a:chOff x="96" y="1296"/>
            <a:chExt cx="1488" cy="1104"/>
          </a:xfrm>
        </p:grpSpPr>
        <p:sp>
          <p:nvSpPr>
            <p:cNvPr id="387089" name="Oval 51"/>
            <p:cNvSpPr>
              <a:spLocks noChangeArrowheads="1"/>
            </p:cNvSpPr>
            <p:nvPr/>
          </p:nvSpPr>
          <p:spPr bwMode="auto">
            <a:xfrm>
              <a:off x="624" y="1296"/>
              <a:ext cx="504" cy="384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latin typeface="Arial Rounded MT Bold" pitchFamily="34" charset="0"/>
                </a:rPr>
                <a:t>f(n/b)</a:t>
              </a:r>
            </a:p>
          </p:txBody>
        </p:sp>
        <p:cxnSp>
          <p:nvCxnSpPr>
            <p:cNvPr id="387090" name="AutoShape 52"/>
            <p:cNvCxnSpPr>
              <a:cxnSpLocks noChangeShapeType="1"/>
              <a:stCxn id="387089" idx="4"/>
              <a:endCxn id="387097" idx="0"/>
            </p:cNvCxnSpPr>
            <p:nvPr/>
          </p:nvCxnSpPr>
          <p:spPr bwMode="auto">
            <a:xfrm>
              <a:off x="876" y="1686"/>
              <a:ext cx="576" cy="500"/>
            </a:xfrm>
            <a:prstGeom prst="straightConnector1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7091" name="AutoShape 53"/>
            <p:cNvCxnSpPr>
              <a:cxnSpLocks noChangeShapeType="1"/>
              <a:stCxn id="387089" idx="4"/>
              <a:endCxn id="387094" idx="0"/>
            </p:cNvCxnSpPr>
            <p:nvPr/>
          </p:nvCxnSpPr>
          <p:spPr bwMode="auto">
            <a:xfrm flipH="1">
              <a:off x="228" y="1686"/>
              <a:ext cx="648" cy="500"/>
            </a:xfrm>
            <a:prstGeom prst="straightConnector1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7092" name="AutoShape 54"/>
            <p:cNvCxnSpPr>
              <a:cxnSpLocks noChangeShapeType="1"/>
              <a:stCxn id="387089" idx="4"/>
              <a:endCxn id="387095" idx="0"/>
            </p:cNvCxnSpPr>
            <p:nvPr/>
          </p:nvCxnSpPr>
          <p:spPr bwMode="auto">
            <a:xfrm flipH="1">
              <a:off x="636" y="1686"/>
              <a:ext cx="240" cy="500"/>
            </a:xfrm>
            <a:prstGeom prst="straightConnector1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7093" name="AutoShape 55"/>
            <p:cNvCxnSpPr>
              <a:cxnSpLocks noChangeShapeType="1"/>
              <a:stCxn id="387089" idx="4"/>
              <a:endCxn id="387096" idx="0"/>
            </p:cNvCxnSpPr>
            <p:nvPr/>
          </p:nvCxnSpPr>
          <p:spPr bwMode="auto">
            <a:xfrm>
              <a:off x="876" y="1686"/>
              <a:ext cx="168" cy="500"/>
            </a:xfrm>
            <a:prstGeom prst="straightConnector1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7094" name="AutoShape 56"/>
            <p:cNvSpPr>
              <a:spLocks noChangeArrowheads="1"/>
            </p:cNvSpPr>
            <p:nvPr/>
          </p:nvSpPr>
          <p:spPr bwMode="auto">
            <a:xfrm>
              <a:off x="96" y="2192"/>
              <a:ext cx="264" cy="20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1">
                  <a:latin typeface="Arial Rounded MT Bold" pitchFamily="34" charset="0"/>
                </a:rPr>
                <a:t>T(n/b</a:t>
              </a:r>
              <a:r>
                <a:rPr lang="en-US" altLang="en-US" sz="1200" b="1" baseline="30000">
                  <a:latin typeface="Arial Rounded MT Bold" pitchFamily="34" charset="0"/>
                </a:rPr>
                <a:t>2</a:t>
              </a:r>
              <a:r>
                <a:rPr lang="en-US" altLang="en-US" sz="1200" b="1">
                  <a:latin typeface="Arial Rounded MT Bold" pitchFamily="34" charset="0"/>
                </a:rPr>
                <a:t>)</a:t>
              </a:r>
            </a:p>
          </p:txBody>
        </p:sp>
        <p:sp>
          <p:nvSpPr>
            <p:cNvPr id="387095" name="AutoShape 57"/>
            <p:cNvSpPr>
              <a:spLocks noChangeArrowheads="1"/>
            </p:cNvSpPr>
            <p:nvPr/>
          </p:nvSpPr>
          <p:spPr bwMode="auto">
            <a:xfrm>
              <a:off x="504" y="2192"/>
              <a:ext cx="264" cy="20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1">
                  <a:latin typeface="Arial Rounded MT Bold" pitchFamily="34" charset="0"/>
                </a:rPr>
                <a:t>T(n/b</a:t>
              </a:r>
              <a:r>
                <a:rPr lang="en-US" altLang="en-US" sz="1200" b="1" baseline="30000">
                  <a:latin typeface="Arial Rounded MT Bold" pitchFamily="34" charset="0"/>
                </a:rPr>
                <a:t>2</a:t>
              </a:r>
              <a:r>
                <a:rPr lang="en-US" altLang="en-US" sz="1200" b="1">
                  <a:latin typeface="Arial Rounded MT Bold" pitchFamily="34" charset="0"/>
                </a:rPr>
                <a:t>)</a:t>
              </a:r>
            </a:p>
          </p:txBody>
        </p:sp>
        <p:sp>
          <p:nvSpPr>
            <p:cNvPr id="387096" name="AutoShape 58"/>
            <p:cNvSpPr>
              <a:spLocks noChangeArrowheads="1"/>
            </p:cNvSpPr>
            <p:nvPr/>
          </p:nvSpPr>
          <p:spPr bwMode="auto">
            <a:xfrm>
              <a:off x="912" y="2192"/>
              <a:ext cx="264" cy="20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1">
                  <a:latin typeface="Arial Rounded MT Bold" pitchFamily="34" charset="0"/>
                </a:rPr>
                <a:t>T(n/ b</a:t>
              </a:r>
              <a:r>
                <a:rPr lang="en-US" altLang="en-US" sz="1200" b="1" baseline="30000">
                  <a:latin typeface="Arial Rounded MT Bold" pitchFamily="34" charset="0"/>
                </a:rPr>
                <a:t>2</a:t>
              </a:r>
              <a:r>
                <a:rPr lang="en-US" altLang="en-US" sz="1200" b="1">
                  <a:latin typeface="Arial Rounded MT Bold" pitchFamily="34" charset="0"/>
                </a:rPr>
                <a:t>)</a:t>
              </a:r>
            </a:p>
          </p:txBody>
        </p:sp>
        <p:sp>
          <p:nvSpPr>
            <p:cNvPr id="387097" name="AutoShape 59"/>
            <p:cNvSpPr>
              <a:spLocks noChangeArrowheads="1"/>
            </p:cNvSpPr>
            <p:nvPr/>
          </p:nvSpPr>
          <p:spPr bwMode="auto">
            <a:xfrm>
              <a:off x="1320" y="2192"/>
              <a:ext cx="264" cy="20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1">
                  <a:latin typeface="Arial Rounded MT Bold" pitchFamily="34" charset="0"/>
                </a:rPr>
                <a:t>T(n/ b</a:t>
              </a:r>
              <a:r>
                <a:rPr lang="en-US" altLang="en-US" sz="1200" b="1" baseline="30000">
                  <a:latin typeface="Arial Rounded MT Bold" pitchFamily="34" charset="0"/>
                </a:rPr>
                <a:t>2</a:t>
              </a:r>
              <a:r>
                <a:rPr lang="en-US" altLang="en-US" sz="1200" b="1">
                  <a:latin typeface="Arial Rounded MT Bold" pitchFamily="34" charset="0"/>
                </a:rPr>
                <a:t>)</a:t>
              </a:r>
            </a:p>
          </p:txBody>
        </p:sp>
      </p:grpSp>
      <p:sp>
        <p:nvSpPr>
          <p:cNvPr id="387087" name="Freeform 60"/>
          <p:cNvSpPr>
            <a:spLocks/>
          </p:cNvSpPr>
          <p:nvPr/>
        </p:nvSpPr>
        <p:spPr bwMode="auto">
          <a:xfrm>
            <a:off x="7681913" y="2543175"/>
            <a:ext cx="1295400" cy="228600"/>
          </a:xfrm>
          <a:custGeom>
            <a:avLst/>
            <a:gdLst>
              <a:gd name="T0" fmla="*/ 0 w 816"/>
              <a:gd name="T1" fmla="*/ 0 h 144"/>
              <a:gd name="T2" fmla="*/ 967740000 w 816"/>
              <a:gd name="T3" fmla="*/ 362902500 h 144"/>
              <a:gd name="T4" fmla="*/ 2056447500 w 816"/>
              <a:gd name="T5" fmla="*/ 0 h 144"/>
              <a:gd name="T6" fmla="*/ 0 60000 65536"/>
              <a:gd name="T7" fmla="*/ 0 60000 65536"/>
              <a:gd name="T8" fmla="*/ 0 60000 65536"/>
              <a:gd name="T9" fmla="*/ 0 w 816"/>
              <a:gd name="T10" fmla="*/ 0 h 144"/>
              <a:gd name="T11" fmla="*/ 816 w 816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16" h="144">
                <a:moveTo>
                  <a:pt x="0" y="0"/>
                </a:moveTo>
                <a:cubicBezTo>
                  <a:pt x="124" y="72"/>
                  <a:pt x="248" y="144"/>
                  <a:pt x="384" y="144"/>
                </a:cubicBezTo>
                <a:cubicBezTo>
                  <a:pt x="520" y="144"/>
                  <a:pt x="668" y="72"/>
                  <a:pt x="816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7088" name="Text Box 61"/>
          <p:cNvSpPr txBox="1">
            <a:spLocks noChangeArrowheads="1"/>
          </p:cNvSpPr>
          <p:nvPr/>
        </p:nvSpPr>
        <p:spPr bwMode="auto">
          <a:xfrm>
            <a:off x="8839200" y="2162175"/>
            <a:ext cx="31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99FF33"/>
                </a:solidFill>
              </a:rPr>
              <a:t>a</a:t>
            </a:r>
            <a:endParaRPr lang="en-CA" altLang="en-US" sz="2400">
              <a:solidFill>
                <a:srgbClr val="99FF3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AutoShape 2"/>
          <p:cNvSpPr>
            <a:spLocks noChangeArrowheads="1"/>
          </p:cNvSpPr>
          <p:nvPr/>
        </p:nvSpPr>
        <p:spPr bwMode="auto">
          <a:xfrm flipV="1">
            <a:off x="4926013" y="2984500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45091" name="AutoShape 3"/>
          <p:cNvSpPr>
            <a:spLocks noChangeArrowheads="1"/>
          </p:cNvSpPr>
          <p:nvPr/>
        </p:nvSpPr>
        <p:spPr bwMode="auto">
          <a:xfrm flipV="1">
            <a:off x="2487613" y="2971800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45092" name="AutoShape 4"/>
          <p:cNvSpPr>
            <a:spLocks noChangeArrowheads="1"/>
          </p:cNvSpPr>
          <p:nvPr/>
        </p:nvSpPr>
        <p:spPr bwMode="auto">
          <a:xfrm flipV="1">
            <a:off x="49213" y="2971800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45093" name="AutoShape 5"/>
          <p:cNvSpPr>
            <a:spLocks noChangeArrowheads="1"/>
          </p:cNvSpPr>
          <p:nvPr/>
        </p:nvSpPr>
        <p:spPr bwMode="auto">
          <a:xfrm flipV="1">
            <a:off x="7212013" y="2974975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88102" name="Rectangle 6"/>
          <p:cNvSpPr>
            <a:spLocks noChangeArrowheads="1"/>
          </p:cNvSpPr>
          <p:nvPr/>
        </p:nvSpPr>
        <p:spPr bwMode="auto">
          <a:xfrm>
            <a:off x="0" y="6324600"/>
            <a:ext cx="9512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1600" b="1">
                <a:latin typeface="Comic Sans MS" pitchFamily="66" charset="0"/>
              </a:rPr>
              <a:t>11111111111111111111111111111111 . . . . . . 111111111111111111111111111111111</a:t>
            </a:r>
          </a:p>
        </p:txBody>
      </p:sp>
      <p:sp>
        <p:nvSpPr>
          <p:cNvPr id="388103" name="Oval 7"/>
          <p:cNvSpPr>
            <a:spLocks noChangeArrowheads="1"/>
          </p:cNvSpPr>
          <p:nvPr/>
        </p:nvSpPr>
        <p:spPr bwMode="auto">
          <a:xfrm>
            <a:off x="4152900" y="457200"/>
            <a:ext cx="800100" cy="6096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f(n)</a:t>
            </a:r>
          </a:p>
        </p:txBody>
      </p:sp>
      <p:cxnSp>
        <p:nvCxnSpPr>
          <p:cNvPr id="388104" name="AutoShape 8"/>
          <p:cNvCxnSpPr>
            <a:cxnSpLocks noChangeShapeType="1"/>
            <a:stCxn id="388103" idx="4"/>
          </p:cNvCxnSpPr>
          <p:nvPr/>
        </p:nvCxnSpPr>
        <p:spPr bwMode="auto">
          <a:xfrm>
            <a:off x="4552950" y="1076325"/>
            <a:ext cx="3573463" cy="76200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8105" name="AutoShape 9"/>
          <p:cNvCxnSpPr>
            <a:cxnSpLocks noChangeShapeType="1"/>
            <a:stCxn id="388103" idx="4"/>
          </p:cNvCxnSpPr>
          <p:nvPr/>
        </p:nvCxnSpPr>
        <p:spPr bwMode="auto">
          <a:xfrm flipH="1">
            <a:off x="1182688" y="1076325"/>
            <a:ext cx="3370262" cy="784225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8106" name="AutoShape 10"/>
          <p:cNvCxnSpPr>
            <a:cxnSpLocks noChangeShapeType="1"/>
            <a:stCxn id="388103" idx="4"/>
          </p:cNvCxnSpPr>
          <p:nvPr/>
        </p:nvCxnSpPr>
        <p:spPr bwMode="auto">
          <a:xfrm flipH="1">
            <a:off x="3630613" y="1076325"/>
            <a:ext cx="922337" cy="7429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8107" name="AutoShape 11"/>
          <p:cNvCxnSpPr>
            <a:cxnSpLocks noChangeShapeType="1"/>
            <a:stCxn id="388103" idx="4"/>
          </p:cNvCxnSpPr>
          <p:nvPr/>
        </p:nvCxnSpPr>
        <p:spPr bwMode="auto">
          <a:xfrm>
            <a:off x="4552950" y="1076325"/>
            <a:ext cx="1379538" cy="752475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8108" name="AutoShape 12"/>
          <p:cNvSpPr>
            <a:spLocks noChangeArrowheads="1"/>
          </p:cNvSpPr>
          <p:nvPr/>
        </p:nvSpPr>
        <p:spPr bwMode="auto">
          <a:xfrm>
            <a:off x="533400" y="152400"/>
            <a:ext cx="1295400" cy="10668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T(n)</a:t>
            </a:r>
          </a:p>
        </p:txBody>
      </p:sp>
      <p:sp>
        <p:nvSpPr>
          <p:cNvPr id="388109" name="Text Box 13"/>
          <p:cNvSpPr txBox="1">
            <a:spLocks noChangeArrowheads="1"/>
          </p:cNvSpPr>
          <p:nvPr/>
        </p:nvSpPr>
        <p:spPr bwMode="auto">
          <a:xfrm>
            <a:off x="2819400" y="487363"/>
            <a:ext cx="106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>
                <a:latin typeface="Arial Rounded MT Bold" pitchFamily="34" charset="0"/>
              </a:rPr>
              <a:t>=</a:t>
            </a:r>
          </a:p>
        </p:txBody>
      </p:sp>
      <p:sp>
        <p:nvSpPr>
          <p:cNvPr id="388110" name="Text Box 14"/>
          <p:cNvSpPr txBox="1">
            <a:spLocks noChangeArrowheads="1"/>
          </p:cNvSpPr>
          <p:nvPr/>
        </p:nvSpPr>
        <p:spPr bwMode="auto">
          <a:xfrm>
            <a:off x="6613525" y="914400"/>
            <a:ext cx="31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99FF33"/>
                </a:solidFill>
              </a:rPr>
              <a:t>a</a:t>
            </a:r>
            <a:endParaRPr lang="en-CA" altLang="en-US" sz="2400">
              <a:solidFill>
                <a:srgbClr val="99FF33"/>
              </a:solidFill>
            </a:endParaRPr>
          </a:p>
        </p:txBody>
      </p:sp>
      <p:sp>
        <p:nvSpPr>
          <p:cNvPr id="388111" name="Freeform 15"/>
          <p:cNvSpPr>
            <a:spLocks/>
          </p:cNvSpPr>
          <p:nvPr/>
        </p:nvSpPr>
        <p:spPr bwMode="auto">
          <a:xfrm>
            <a:off x="2741613" y="1295400"/>
            <a:ext cx="3886200" cy="315913"/>
          </a:xfrm>
          <a:custGeom>
            <a:avLst/>
            <a:gdLst>
              <a:gd name="T0" fmla="*/ 0 w 2448"/>
              <a:gd name="T1" fmla="*/ 119761039 h 200"/>
              <a:gd name="T2" fmla="*/ 2147483647 w 2448"/>
              <a:gd name="T3" fmla="*/ 479044155 h 200"/>
              <a:gd name="T4" fmla="*/ 2147483647 w 2448"/>
              <a:gd name="T5" fmla="*/ 0 h 200"/>
              <a:gd name="T6" fmla="*/ 0 60000 65536"/>
              <a:gd name="T7" fmla="*/ 0 60000 65536"/>
              <a:gd name="T8" fmla="*/ 0 60000 65536"/>
              <a:gd name="T9" fmla="*/ 0 w 2448"/>
              <a:gd name="T10" fmla="*/ 0 h 200"/>
              <a:gd name="T11" fmla="*/ 2448 w 2448"/>
              <a:gd name="T12" fmla="*/ 200 h 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48" h="200">
                <a:moveTo>
                  <a:pt x="0" y="48"/>
                </a:moveTo>
                <a:cubicBezTo>
                  <a:pt x="420" y="124"/>
                  <a:pt x="840" y="200"/>
                  <a:pt x="1248" y="192"/>
                </a:cubicBezTo>
                <a:cubicBezTo>
                  <a:pt x="1656" y="184"/>
                  <a:pt x="2052" y="92"/>
                  <a:pt x="2448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8112" name="Group 16"/>
          <p:cNvGrpSpPr>
            <a:grpSpLocks/>
          </p:cNvGrpSpPr>
          <p:nvPr/>
        </p:nvGrpSpPr>
        <p:grpSpPr bwMode="auto">
          <a:xfrm>
            <a:off x="142875" y="1870075"/>
            <a:ext cx="2081213" cy="1422400"/>
            <a:chOff x="90" y="1178"/>
            <a:chExt cx="1311" cy="896"/>
          </a:xfrm>
        </p:grpSpPr>
        <p:grpSp>
          <p:nvGrpSpPr>
            <p:cNvPr id="388151" name="Group 17"/>
            <p:cNvGrpSpPr>
              <a:grpSpLocks/>
            </p:cNvGrpSpPr>
            <p:nvPr/>
          </p:nvGrpSpPr>
          <p:grpSpPr bwMode="auto">
            <a:xfrm>
              <a:off x="90" y="1178"/>
              <a:ext cx="1248" cy="896"/>
              <a:chOff x="96" y="1296"/>
              <a:chExt cx="1488" cy="1104"/>
            </a:xfrm>
          </p:grpSpPr>
          <p:sp>
            <p:nvSpPr>
              <p:cNvPr id="388154" name="Oval 18"/>
              <p:cNvSpPr>
                <a:spLocks noChangeArrowheads="1"/>
              </p:cNvSpPr>
              <p:nvPr/>
            </p:nvSpPr>
            <p:spPr bwMode="auto">
              <a:xfrm>
                <a:off x="624" y="1296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latin typeface="Arial Rounded MT Bold" pitchFamily="34" charset="0"/>
                  </a:rPr>
                  <a:t>f(n/b)</a:t>
                </a:r>
              </a:p>
            </p:txBody>
          </p:sp>
          <p:cxnSp>
            <p:nvCxnSpPr>
              <p:cNvPr id="388155" name="AutoShape 19"/>
              <p:cNvCxnSpPr>
                <a:cxnSpLocks noChangeShapeType="1"/>
                <a:stCxn id="388154" idx="4"/>
                <a:endCxn id="388162" idx="0"/>
              </p:cNvCxnSpPr>
              <p:nvPr/>
            </p:nvCxnSpPr>
            <p:spPr bwMode="auto">
              <a:xfrm>
                <a:off x="876" y="1686"/>
                <a:ext cx="576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8156" name="AutoShape 20"/>
              <p:cNvCxnSpPr>
                <a:cxnSpLocks noChangeShapeType="1"/>
                <a:stCxn id="388154" idx="4"/>
                <a:endCxn id="388159" idx="0"/>
              </p:cNvCxnSpPr>
              <p:nvPr/>
            </p:nvCxnSpPr>
            <p:spPr bwMode="auto">
              <a:xfrm flipH="1">
                <a:off x="228" y="1686"/>
                <a:ext cx="64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8157" name="AutoShape 21"/>
              <p:cNvCxnSpPr>
                <a:cxnSpLocks noChangeShapeType="1"/>
                <a:stCxn id="388154" idx="4"/>
                <a:endCxn id="388160" idx="0"/>
              </p:cNvCxnSpPr>
              <p:nvPr/>
            </p:nvCxnSpPr>
            <p:spPr bwMode="auto">
              <a:xfrm flipH="1">
                <a:off x="636" y="1686"/>
                <a:ext cx="240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8158" name="AutoShape 22"/>
              <p:cNvCxnSpPr>
                <a:cxnSpLocks noChangeShapeType="1"/>
                <a:stCxn id="388154" idx="4"/>
                <a:endCxn id="388161" idx="0"/>
              </p:cNvCxnSpPr>
              <p:nvPr/>
            </p:nvCxnSpPr>
            <p:spPr bwMode="auto">
              <a:xfrm>
                <a:off x="876" y="1686"/>
                <a:ext cx="16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88159" name="AutoShape 23"/>
              <p:cNvSpPr>
                <a:spLocks noChangeArrowheads="1"/>
              </p:cNvSpPr>
              <p:nvPr/>
            </p:nvSpPr>
            <p:spPr bwMode="auto">
              <a:xfrm>
                <a:off x="96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8160" name="AutoShape 24"/>
              <p:cNvSpPr>
                <a:spLocks noChangeArrowheads="1"/>
              </p:cNvSpPr>
              <p:nvPr/>
            </p:nvSpPr>
            <p:spPr bwMode="auto">
              <a:xfrm>
                <a:off x="504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8161" name="AutoShape 25"/>
              <p:cNvSpPr>
                <a:spLocks noChangeArrowheads="1"/>
              </p:cNvSpPr>
              <p:nvPr/>
            </p:nvSpPr>
            <p:spPr bwMode="auto">
              <a:xfrm>
                <a:off x="912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8162" name="AutoShape 26"/>
              <p:cNvSpPr>
                <a:spLocks noChangeArrowheads="1"/>
              </p:cNvSpPr>
              <p:nvPr/>
            </p:nvSpPr>
            <p:spPr bwMode="auto">
              <a:xfrm>
                <a:off x="1320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</p:grpSp>
        <p:sp>
          <p:nvSpPr>
            <p:cNvPr id="388152" name="Freeform 27"/>
            <p:cNvSpPr>
              <a:spLocks/>
            </p:cNvSpPr>
            <p:nvPr/>
          </p:nvSpPr>
          <p:spPr bwMode="auto">
            <a:xfrm>
              <a:off x="336" y="1632"/>
              <a:ext cx="816" cy="144"/>
            </a:xfrm>
            <a:custGeom>
              <a:avLst/>
              <a:gdLst>
                <a:gd name="T0" fmla="*/ 0 w 816"/>
                <a:gd name="T1" fmla="*/ 0 h 144"/>
                <a:gd name="T2" fmla="*/ 384 w 816"/>
                <a:gd name="T3" fmla="*/ 144 h 144"/>
                <a:gd name="T4" fmla="*/ 816 w 816"/>
                <a:gd name="T5" fmla="*/ 0 h 144"/>
                <a:gd name="T6" fmla="*/ 0 60000 65536"/>
                <a:gd name="T7" fmla="*/ 0 60000 65536"/>
                <a:gd name="T8" fmla="*/ 0 60000 65536"/>
                <a:gd name="T9" fmla="*/ 0 w 816"/>
                <a:gd name="T10" fmla="*/ 0 h 144"/>
                <a:gd name="T11" fmla="*/ 816 w 816"/>
                <a:gd name="T12" fmla="*/ 144 h 1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16" h="144">
                  <a:moveTo>
                    <a:pt x="0" y="0"/>
                  </a:moveTo>
                  <a:cubicBezTo>
                    <a:pt x="124" y="72"/>
                    <a:pt x="248" y="144"/>
                    <a:pt x="384" y="144"/>
                  </a:cubicBezTo>
                  <a:cubicBezTo>
                    <a:pt x="520" y="144"/>
                    <a:pt x="668" y="72"/>
                    <a:pt x="816" y="0"/>
                  </a:cubicBezTo>
                </a:path>
              </a:pathLst>
            </a:custGeom>
            <a:noFill/>
            <a:ln w="38100" cap="flat" cmpd="sng">
              <a:solidFill>
                <a:srgbClr val="00FF00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53" name="Text Box 28"/>
            <p:cNvSpPr txBox="1">
              <a:spLocks noChangeArrowheads="1"/>
            </p:cNvSpPr>
            <p:nvPr/>
          </p:nvSpPr>
          <p:spPr bwMode="auto">
            <a:xfrm>
              <a:off x="1200" y="1392"/>
              <a:ext cx="20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rgbClr val="99FF33"/>
                  </a:solidFill>
                </a:rPr>
                <a:t>a</a:t>
              </a:r>
              <a:endParaRPr lang="en-CA" altLang="en-US" sz="2400">
                <a:solidFill>
                  <a:srgbClr val="99FF33"/>
                </a:solidFill>
              </a:endParaRPr>
            </a:p>
          </p:txBody>
        </p:sp>
      </p:grpSp>
      <p:grpSp>
        <p:nvGrpSpPr>
          <p:cNvPr id="388113" name="Group 29"/>
          <p:cNvGrpSpPr>
            <a:grpSpLocks/>
          </p:cNvGrpSpPr>
          <p:nvPr/>
        </p:nvGrpSpPr>
        <p:grpSpPr bwMode="auto">
          <a:xfrm>
            <a:off x="2566988" y="1854200"/>
            <a:ext cx="2081212" cy="1422400"/>
            <a:chOff x="90" y="1178"/>
            <a:chExt cx="1311" cy="896"/>
          </a:xfrm>
        </p:grpSpPr>
        <p:grpSp>
          <p:nvGrpSpPr>
            <p:cNvPr id="388139" name="Group 30"/>
            <p:cNvGrpSpPr>
              <a:grpSpLocks/>
            </p:cNvGrpSpPr>
            <p:nvPr/>
          </p:nvGrpSpPr>
          <p:grpSpPr bwMode="auto">
            <a:xfrm>
              <a:off x="90" y="1178"/>
              <a:ext cx="1248" cy="896"/>
              <a:chOff x="96" y="1296"/>
              <a:chExt cx="1488" cy="1104"/>
            </a:xfrm>
          </p:grpSpPr>
          <p:sp>
            <p:nvSpPr>
              <p:cNvPr id="388142" name="Oval 31"/>
              <p:cNvSpPr>
                <a:spLocks noChangeArrowheads="1"/>
              </p:cNvSpPr>
              <p:nvPr/>
            </p:nvSpPr>
            <p:spPr bwMode="auto">
              <a:xfrm>
                <a:off x="624" y="1296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latin typeface="Arial Rounded MT Bold" pitchFamily="34" charset="0"/>
                  </a:rPr>
                  <a:t>f(n/b)</a:t>
                </a:r>
              </a:p>
            </p:txBody>
          </p:sp>
          <p:cxnSp>
            <p:nvCxnSpPr>
              <p:cNvPr id="388143" name="AutoShape 32"/>
              <p:cNvCxnSpPr>
                <a:cxnSpLocks noChangeShapeType="1"/>
                <a:stCxn id="388142" idx="4"/>
                <a:endCxn id="388150" idx="0"/>
              </p:cNvCxnSpPr>
              <p:nvPr/>
            </p:nvCxnSpPr>
            <p:spPr bwMode="auto">
              <a:xfrm>
                <a:off x="876" y="1686"/>
                <a:ext cx="576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8144" name="AutoShape 33"/>
              <p:cNvCxnSpPr>
                <a:cxnSpLocks noChangeShapeType="1"/>
                <a:stCxn id="388142" idx="4"/>
                <a:endCxn id="388147" idx="0"/>
              </p:cNvCxnSpPr>
              <p:nvPr/>
            </p:nvCxnSpPr>
            <p:spPr bwMode="auto">
              <a:xfrm flipH="1">
                <a:off x="228" y="1686"/>
                <a:ext cx="64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8145" name="AutoShape 34"/>
              <p:cNvCxnSpPr>
                <a:cxnSpLocks noChangeShapeType="1"/>
                <a:stCxn id="388142" idx="4"/>
                <a:endCxn id="388148" idx="0"/>
              </p:cNvCxnSpPr>
              <p:nvPr/>
            </p:nvCxnSpPr>
            <p:spPr bwMode="auto">
              <a:xfrm flipH="1">
                <a:off x="636" y="1686"/>
                <a:ext cx="240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8146" name="AutoShape 35"/>
              <p:cNvCxnSpPr>
                <a:cxnSpLocks noChangeShapeType="1"/>
                <a:stCxn id="388142" idx="4"/>
                <a:endCxn id="388149" idx="0"/>
              </p:cNvCxnSpPr>
              <p:nvPr/>
            </p:nvCxnSpPr>
            <p:spPr bwMode="auto">
              <a:xfrm>
                <a:off x="876" y="1686"/>
                <a:ext cx="16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88147" name="AutoShape 36"/>
              <p:cNvSpPr>
                <a:spLocks noChangeArrowheads="1"/>
              </p:cNvSpPr>
              <p:nvPr/>
            </p:nvSpPr>
            <p:spPr bwMode="auto">
              <a:xfrm>
                <a:off x="96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8148" name="AutoShape 37"/>
              <p:cNvSpPr>
                <a:spLocks noChangeArrowheads="1"/>
              </p:cNvSpPr>
              <p:nvPr/>
            </p:nvSpPr>
            <p:spPr bwMode="auto">
              <a:xfrm>
                <a:off x="504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8149" name="AutoShape 38"/>
              <p:cNvSpPr>
                <a:spLocks noChangeArrowheads="1"/>
              </p:cNvSpPr>
              <p:nvPr/>
            </p:nvSpPr>
            <p:spPr bwMode="auto">
              <a:xfrm>
                <a:off x="912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8150" name="AutoShape 39"/>
              <p:cNvSpPr>
                <a:spLocks noChangeArrowheads="1"/>
              </p:cNvSpPr>
              <p:nvPr/>
            </p:nvSpPr>
            <p:spPr bwMode="auto">
              <a:xfrm>
                <a:off x="1320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</p:grpSp>
        <p:sp>
          <p:nvSpPr>
            <p:cNvPr id="388140" name="Freeform 40"/>
            <p:cNvSpPr>
              <a:spLocks/>
            </p:cNvSpPr>
            <p:nvPr/>
          </p:nvSpPr>
          <p:spPr bwMode="auto">
            <a:xfrm>
              <a:off x="336" y="1632"/>
              <a:ext cx="816" cy="144"/>
            </a:xfrm>
            <a:custGeom>
              <a:avLst/>
              <a:gdLst>
                <a:gd name="T0" fmla="*/ 0 w 816"/>
                <a:gd name="T1" fmla="*/ 0 h 144"/>
                <a:gd name="T2" fmla="*/ 384 w 816"/>
                <a:gd name="T3" fmla="*/ 144 h 144"/>
                <a:gd name="T4" fmla="*/ 816 w 816"/>
                <a:gd name="T5" fmla="*/ 0 h 144"/>
                <a:gd name="T6" fmla="*/ 0 60000 65536"/>
                <a:gd name="T7" fmla="*/ 0 60000 65536"/>
                <a:gd name="T8" fmla="*/ 0 60000 65536"/>
                <a:gd name="T9" fmla="*/ 0 w 816"/>
                <a:gd name="T10" fmla="*/ 0 h 144"/>
                <a:gd name="T11" fmla="*/ 816 w 816"/>
                <a:gd name="T12" fmla="*/ 144 h 1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16" h="144">
                  <a:moveTo>
                    <a:pt x="0" y="0"/>
                  </a:moveTo>
                  <a:cubicBezTo>
                    <a:pt x="124" y="72"/>
                    <a:pt x="248" y="144"/>
                    <a:pt x="384" y="144"/>
                  </a:cubicBezTo>
                  <a:cubicBezTo>
                    <a:pt x="520" y="144"/>
                    <a:pt x="668" y="72"/>
                    <a:pt x="816" y="0"/>
                  </a:cubicBezTo>
                </a:path>
              </a:pathLst>
            </a:custGeom>
            <a:noFill/>
            <a:ln w="38100" cap="flat" cmpd="sng">
              <a:solidFill>
                <a:srgbClr val="00FF00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41" name="Text Box 41"/>
            <p:cNvSpPr txBox="1">
              <a:spLocks noChangeArrowheads="1"/>
            </p:cNvSpPr>
            <p:nvPr/>
          </p:nvSpPr>
          <p:spPr bwMode="auto">
            <a:xfrm>
              <a:off x="1200" y="1392"/>
              <a:ext cx="20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rgbClr val="99FF33"/>
                  </a:solidFill>
                </a:rPr>
                <a:t>a</a:t>
              </a:r>
              <a:endParaRPr lang="en-CA" altLang="en-US" sz="2400">
                <a:solidFill>
                  <a:srgbClr val="99FF33"/>
                </a:solidFill>
              </a:endParaRPr>
            </a:p>
          </p:txBody>
        </p:sp>
      </p:grpSp>
      <p:grpSp>
        <p:nvGrpSpPr>
          <p:cNvPr id="388114" name="Group 42"/>
          <p:cNvGrpSpPr>
            <a:grpSpLocks/>
          </p:cNvGrpSpPr>
          <p:nvPr/>
        </p:nvGrpSpPr>
        <p:grpSpPr bwMode="auto">
          <a:xfrm>
            <a:off x="4991100" y="1838325"/>
            <a:ext cx="2081213" cy="1422400"/>
            <a:chOff x="90" y="1178"/>
            <a:chExt cx="1311" cy="896"/>
          </a:xfrm>
        </p:grpSpPr>
        <p:grpSp>
          <p:nvGrpSpPr>
            <p:cNvPr id="388127" name="Group 43"/>
            <p:cNvGrpSpPr>
              <a:grpSpLocks/>
            </p:cNvGrpSpPr>
            <p:nvPr/>
          </p:nvGrpSpPr>
          <p:grpSpPr bwMode="auto">
            <a:xfrm>
              <a:off x="90" y="1178"/>
              <a:ext cx="1248" cy="896"/>
              <a:chOff x="96" y="1296"/>
              <a:chExt cx="1488" cy="1104"/>
            </a:xfrm>
          </p:grpSpPr>
          <p:sp>
            <p:nvSpPr>
              <p:cNvPr id="388130" name="Oval 44"/>
              <p:cNvSpPr>
                <a:spLocks noChangeArrowheads="1"/>
              </p:cNvSpPr>
              <p:nvPr/>
            </p:nvSpPr>
            <p:spPr bwMode="auto">
              <a:xfrm>
                <a:off x="624" y="1296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latin typeface="Arial Rounded MT Bold" pitchFamily="34" charset="0"/>
                  </a:rPr>
                  <a:t>f(n/b)</a:t>
                </a:r>
              </a:p>
            </p:txBody>
          </p:sp>
          <p:cxnSp>
            <p:nvCxnSpPr>
              <p:cNvPr id="388131" name="AutoShape 45"/>
              <p:cNvCxnSpPr>
                <a:cxnSpLocks noChangeShapeType="1"/>
                <a:stCxn id="388130" idx="4"/>
                <a:endCxn id="388138" idx="0"/>
              </p:cNvCxnSpPr>
              <p:nvPr/>
            </p:nvCxnSpPr>
            <p:spPr bwMode="auto">
              <a:xfrm>
                <a:off x="876" y="1686"/>
                <a:ext cx="576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8132" name="AutoShape 46"/>
              <p:cNvCxnSpPr>
                <a:cxnSpLocks noChangeShapeType="1"/>
                <a:stCxn id="388130" idx="4"/>
                <a:endCxn id="388135" idx="0"/>
              </p:cNvCxnSpPr>
              <p:nvPr/>
            </p:nvCxnSpPr>
            <p:spPr bwMode="auto">
              <a:xfrm flipH="1">
                <a:off x="228" y="1686"/>
                <a:ext cx="64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8133" name="AutoShape 47"/>
              <p:cNvCxnSpPr>
                <a:cxnSpLocks noChangeShapeType="1"/>
                <a:stCxn id="388130" idx="4"/>
                <a:endCxn id="388136" idx="0"/>
              </p:cNvCxnSpPr>
              <p:nvPr/>
            </p:nvCxnSpPr>
            <p:spPr bwMode="auto">
              <a:xfrm flipH="1">
                <a:off x="636" y="1686"/>
                <a:ext cx="240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8134" name="AutoShape 48"/>
              <p:cNvCxnSpPr>
                <a:cxnSpLocks noChangeShapeType="1"/>
                <a:stCxn id="388130" idx="4"/>
                <a:endCxn id="388137" idx="0"/>
              </p:cNvCxnSpPr>
              <p:nvPr/>
            </p:nvCxnSpPr>
            <p:spPr bwMode="auto">
              <a:xfrm>
                <a:off x="876" y="1686"/>
                <a:ext cx="168" cy="50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88135" name="AutoShape 49"/>
              <p:cNvSpPr>
                <a:spLocks noChangeArrowheads="1"/>
              </p:cNvSpPr>
              <p:nvPr/>
            </p:nvSpPr>
            <p:spPr bwMode="auto">
              <a:xfrm>
                <a:off x="96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8136" name="AutoShape 50"/>
              <p:cNvSpPr>
                <a:spLocks noChangeArrowheads="1"/>
              </p:cNvSpPr>
              <p:nvPr/>
            </p:nvSpPr>
            <p:spPr bwMode="auto">
              <a:xfrm>
                <a:off x="504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8137" name="AutoShape 51"/>
              <p:cNvSpPr>
                <a:spLocks noChangeArrowheads="1"/>
              </p:cNvSpPr>
              <p:nvPr/>
            </p:nvSpPr>
            <p:spPr bwMode="auto">
              <a:xfrm>
                <a:off x="912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  <p:sp>
            <p:nvSpPr>
              <p:cNvPr id="388138" name="AutoShape 52"/>
              <p:cNvSpPr>
                <a:spLocks noChangeArrowheads="1"/>
              </p:cNvSpPr>
              <p:nvPr/>
            </p:nvSpPr>
            <p:spPr bwMode="auto">
              <a:xfrm>
                <a:off x="1320" y="2192"/>
                <a:ext cx="264" cy="20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200" b="1">
                    <a:latin typeface="Arial Rounded MT Bold" pitchFamily="34" charset="0"/>
                  </a:rPr>
                  <a:t>T(n/ b</a:t>
                </a:r>
                <a:r>
                  <a:rPr lang="en-US" altLang="en-US" sz="1200" b="1" baseline="30000">
                    <a:latin typeface="Arial Rounded MT Bold" pitchFamily="34" charset="0"/>
                  </a:rPr>
                  <a:t>2</a:t>
                </a:r>
                <a:r>
                  <a:rPr lang="en-US" altLang="en-US" sz="1200" b="1">
                    <a:latin typeface="Arial Rounded MT Bold" pitchFamily="34" charset="0"/>
                  </a:rPr>
                  <a:t>)</a:t>
                </a:r>
              </a:p>
            </p:txBody>
          </p:sp>
        </p:grpSp>
        <p:sp>
          <p:nvSpPr>
            <p:cNvPr id="388128" name="Freeform 53"/>
            <p:cNvSpPr>
              <a:spLocks/>
            </p:cNvSpPr>
            <p:nvPr/>
          </p:nvSpPr>
          <p:spPr bwMode="auto">
            <a:xfrm>
              <a:off x="336" y="1632"/>
              <a:ext cx="816" cy="144"/>
            </a:xfrm>
            <a:custGeom>
              <a:avLst/>
              <a:gdLst>
                <a:gd name="T0" fmla="*/ 0 w 816"/>
                <a:gd name="T1" fmla="*/ 0 h 144"/>
                <a:gd name="T2" fmla="*/ 384 w 816"/>
                <a:gd name="T3" fmla="*/ 144 h 144"/>
                <a:gd name="T4" fmla="*/ 816 w 816"/>
                <a:gd name="T5" fmla="*/ 0 h 144"/>
                <a:gd name="T6" fmla="*/ 0 60000 65536"/>
                <a:gd name="T7" fmla="*/ 0 60000 65536"/>
                <a:gd name="T8" fmla="*/ 0 60000 65536"/>
                <a:gd name="T9" fmla="*/ 0 w 816"/>
                <a:gd name="T10" fmla="*/ 0 h 144"/>
                <a:gd name="T11" fmla="*/ 816 w 816"/>
                <a:gd name="T12" fmla="*/ 144 h 1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16" h="144">
                  <a:moveTo>
                    <a:pt x="0" y="0"/>
                  </a:moveTo>
                  <a:cubicBezTo>
                    <a:pt x="124" y="72"/>
                    <a:pt x="248" y="144"/>
                    <a:pt x="384" y="144"/>
                  </a:cubicBezTo>
                  <a:cubicBezTo>
                    <a:pt x="520" y="144"/>
                    <a:pt x="668" y="72"/>
                    <a:pt x="816" y="0"/>
                  </a:cubicBezTo>
                </a:path>
              </a:pathLst>
            </a:custGeom>
            <a:noFill/>
            <a:ln w="38100" cap="flat" cmpd="sng">
              <a:solidFill>
                <a:srgbClr val="00FF00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29" name="Text Box 54"/>
            <p:cNvSpPr txBox="1">
              <a:spLocks noChangeArrowheads="1"/>
            </p:cNvSpPr>
            <p:nvPr/>
          </p:nvSpPr>
          <p:spPr bwMode="auto">
            <a:xfrm>
              <a:off x="1200" y="1392"/>
              <a:ext cx="20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rgbClr val="99FF33"/>
                  </a:solidFill>
                </a:rPr>
                <a:t>a</a:t>
              </a:r>
              <a:endParaRPr lang="en-CA" altLang="en-US" sz="2400">
                <a:solidFill>
                  <a:srgbClr val="99FF33"/>
                </a:solidFill>
              </a:endParaRPr>
            </a:p>
          </p:txBody>
        </p:sp>
      </p:grpSp>
      <p:grpSp>
        <p:nvGrpSpPr>
          <p:cNvPr id="388115" name="Group 55"/>
          <p:cNvGrpSpPr>
            <a:grpSpLocks/>
          </p:cNvGrpSpPr>
          <p:nvPr/>
        </p:nvGrpSpPr>
        <p:grpSpPr bwMode="auto">
          <a:xfrm>
            <a:off x="7291388" y="1822450"/>
            <a:ext cx="1981200" cy="1422400"/>
            <a:chOff x="96" y="1296"/>
            <a:chExt cx="1488" cy="1104"/>
          </a:xfrm>
        </p:grpSpPr>
        <p:sp>
          <p:nvSpPr>
            <p:cNvPr id="388118" name="Oval 56"/>
            <p:cNvSpPr>
              <a:spLocks noChangeArrowheads="1"/>
            </p:cNvSpPr>
            <p:nvPr/>
          </p:nvSpPr>
          <p:spPr bwMode="auto">
            <a:xfrm>
              <a:off x="624" y="1296"/>
              <a:ext cx="504" cy="384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latin typeface="Arial Rounded MT Bold" pitchFamily="34" charset="0"/>
                </a:rPr>
                <a:t>f(n/b)</a:t>
              </a:r>
            </a:p>
          </p:txBody>
        </p:sp>
        <p:cxnSp>
          <p:nvCxnSpPr>
            <p:cNvPr id="388119" name="AutoShape 57"/>
            <p:cNvCxnSpPr>
              <a:cxnSpLocks noChangeShapeType="1"/>
              <a:stCxn id="388118" idx="4"/>
              <a:endCxn id="388126" idx="0"/>
            </p:cNvCxnSpPr>
            <p:nvPr/>
          </p:nvCxnSpPr>
          <p:spPr bwMode="auto">
            <a:xfrm>
              <a:off x="876" y="1686"/>
              <a:ext cx="576" cy="500"/>
            </a:xfrm>
            <a:prstGeom prst="straightConnector1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8120" name="AutoShape 58"/>
            <p:cNvCxnSpPr>
              <a:cxnSpLocks noChangeShapeType="1"/>
              <a:stCxn id="388118" idx="4"/>
              <a:endCxn id="388123" idx="0"/>
            </p:cNvCxnSpPr>
            <p:nvPr/>
          </p:nvCxnSpPr>
          <p:spPr bwMode="auto">
            <a:xfrm flipH="1">
              <a:off x="228" y="1686"/>
              <a:ext cx="648" cy="500"/>
            </a:xfrm>
            <a:prstGeom prst="straightConnector1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8121" name="AutoShape 59"/>
            <p:cNvCxnSpPr>
              <a:cxnSpLocks noChangeShapeType="1"/>
              <a:stCxn id="388118" idx="4"/>
              <a:endCxn id="388124" idx="0"/>
            </p:cNvCxnSpPr>
            <p:nvPr/>
          </p:nvCxnSpPr>
          <p:spPr bwMode="auto">
            <a:xfrm flipH="1">
              <a:off x="636" y="1686"/>
              <a:ext cx="240" cy="500"/>
            </a:xfrm>
            <a:prstGeom prst="straightConnector1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8122" name="AutoShape 60"/>
            <p:cNvCxnSpPr>
              <a:cxnSpLocks noChangeShapeType="1"/>
              <a:stCxn id="388118" idx="4"/>
              <a:endCxn id="388125" idx="0"/>
            </p:cNvCxnSpPr>
            <p:nvPr/>
          </p:nvCxnSpPr>
          <p:spPr bwMode="auto">
            <a:xfrm>
              <a:off x="876" y="1686"/>
              <a:ext cx="168" cy="500"/>
            </a:xfrm>
            <a:prstGeom prst="straightConnector1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8123" name="AutoShape 61"/>
            <p:cNvSpPr>
              <a:spLocks noChangeArrowheads="1"/>
            </p:cNvSpPr>
            <p:nvPr/>
          </p:nvSpPr>
          <p:spPr bwMode="auto">
            <a:xfrm>
              <a:off x="96" y="2192"/>
              <a:ext cx="264" cy="20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1">
                  <a:latin typeface="Arial Rounded MT Bold" pitchFamily="34" charset="0"/>
                </a:rPr>
                <a:t>T(n/b</a:t>
              </a:r>
              <a:r>
                <a:rPr lang="en-US" altLang="en-US" sz="1200" b="1" baseline="30000">
                  <a:latin typeface="Arial Rounded MT Bold" pitchFamily="34" charset="0"/>
                </a:rPr>
                <a:t>2</a:t>
              </a:r>
              <a:r>
                <a:rPr lang="en-US" altLang="en-US" sz="1200" b="1">
                  <a:latin typeface="Arial Rounded MT Bold" pitchFamily="34" charset="0"/>
                </a:rPr>
                <a:t>)</a:t>
              </a:r>
            </a:p>
          </p:txBody>
        </p:sp>
        <p:sp>
          <p:nvSpPr>
            <p:cNvPr id="388124" name="AutoShape 62"/>
            <p:cNvSpPr>
              <a:spLocks noChangeArrowheads="1"/>
            </p:cNvSpPr>
            <p:nvPr/>
          </p:nvSpPr>
          <p:spPr bwMode="auto">
            <a:xfrm>
              <a:off x="504" y="2192"/>
              <a:ext cx="264" cy="20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1">
                  <a:latin typeface="Arial Rounded MT Bold" pitchFamily="34" charset="0"/>
                </a:rPr>
                <a:t>T(n/b</a:t>
              </a:r>
              <a:r>
                <a:rPr lang="en-US" altLang="en-US" sz="1200" b="1" baseline="30000">
                  <a:latin typeface="Arial Rounded MT Bold" pitchFamily="34" charset="0"/>
                </a:rPr>
                <a:t>2</a:t>
              </a:r>
              <a:r>
                <a:rPr lang="en-US" altLang="en-US" sz="1200" b="1">
                  <a:latin typeface="Arial Rounded MT Bold" pitchFamily="34" charset="0"/>
                </a:rPr>
                <a:t>)</a:t>
              </a:r>
            </a:p>
          </p:txBody>
        </p:sp>
        <p:sp>
          <p:nvSpPr>
            <p:cNvPr id="388125" name="AutoShape 63"/>
            <p:cNvSpPr>
              <a:spLocks noChangeArrowheads="1"/>
            </p:cNvSpPr>
            <p:nvPr/>
          </p:nvSpPr>
          <p:spPr bwMode="auto">
            <a:xfrm>
              <a:off x="912" y="2192"/>
              <a:ext cx="264" cy="20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1">
                  <a:latin typeface="Arial Rounded MT Bold" pitchFamily="34" charset="0"/>
                </a:rPr>
                <a:t>T(n/ b</a:t>
              </a:r>
              <a:r>
                <a:rPr lang="en-US" altLang="en-US" sz="1200" b="1" baseline="30000">
                  <a:latin typeface="Arial Rounded MT Bold" pitchFamily="34" charset="0"/>
                </a:rPr>
                <a:t>2</a:t>
              </a:r>
              <a:r>
                <a:rPr lang="en-US" altLang="en-US" sz="1200" b="1">
                  <a:latin typeface="Arial Rounded MT Bold" pitchFamily="34" charset="0"/>
                </a:rPr>
                <a:t>)</a:t>
              </a:r>
            </a:p>
          </p:txBody>
        </p:sp>
        <p:sp>
          <p:nvSpPr>
            <p:cNvPr id="388126" name="AutoShape 64"/>
            <p:cNvSpPr>
              <a:spLocks noChangeArrowheads="1"/>
            </p:cNvSpPr>
            <p:nvPr/>
          </p:nvSpPr>
          <p:spPr bwMode="auto">
            <a:xfrm>
              <a:off x="1320" y="2192"/>
              <a:ext cx="264" cy="20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1">
                  <a:latin typeface="Arial Rounded MT Bold" pitchFamily="34" charset="0"/>
                </a:rPr>
                <a:t>T(n/ b</a:t>
              </a:r>
              <a:r>
                <a:rPr lang="en-US" altLang="en-US" sz="1200" b="1" baseline="30000">
                  <a:latin typeface="Arial Rounded MT Bold" pitchFamily="34" charset="0"/>
                </a:rPr>
                <a:t>2</a:t>
              </a:r>
              <a:r>
                <a:rPr lang="en-US" altLang="en-US" sz="1200" b="1">
                  <a:latin typeface="Arial Rounded MT Bold" pitchFamily="34" charset="0"/>
                </a:rPr>
                <a:t>)</a:t>
              </a:r>
            </a:p>
          </p:txBody>
        </p:sp>
      </p:grpSp>
      <p:sp>
        <p:nvSpPr>
          <p:cNvPr id="388116" name="Freeform 65"/>
          <p:cNvSpPr>
            <a:spLocks/>
          </p:cNvSpPr>
          <p:nvPr/>
        </p:nvSpPr>
        <p:spPr bwMode="auto">
          <a:xfrm>
            <a:off x="7681913" y="2543175"/>
            <a:ext cx="1295400" cy="228600"/>
          </a:xfrm>
          <a:custGeom>
            <a:avLst/>
            <a:gdLst>
              <a:gd name="T0" fmla="*/ 0 w 816"/>
              <a:gd name="T1" fmla="*/ 0 h 144"/>
              <a:gd name="T2" fmla="*/ 967740000 w 816"/>
              <a:gd name="T3" fmla="*/ 362902500 h 144"/>
              <a:gd name="T4" fmla="*/ 2056447500 w 816"/>
              <a:gd name="T5" fmla="*/ 0 h 144"/>
              <a:gd name="T6" fmla="*/ 0 60000 65536"/>
              <a:gd name="T7" fmla="*/ 0 60000 65536"/>
              <a:gd name="T8" fmla="*/ 0 60000 65536"/>
              <a:gd name="T9" fmla="*/ 0 w 816"/>
              <a:gd name="T10" fmla="*/ 0 h 144"/>
              <a:gd name="T11" fmla="*/ 816 w 816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16" h="144">
                <a:moveTo>
                  <a:pt x="0" y="0"/>
                </a:moveTo>
                <a:cubicBezTo>
                  <a:pt x="124" y="72"/>
                  <a:pt x="248" y="144"/>
                  <a:pt x="384" y="144"/>
                </a:cubicBezTo>
                <a:cubicBezTo>
                  <a:pt x="520" y="144"/>
                  <a:pt x="668" y="72"/>
                  <a:pt x="816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8117" name="Text Box 66"/>
          <p:cNvSpPr txBox="1">
            <a:spLocks noChangeArrowheads="1"/>
          </p:cNvSpPr>
          <p:nvPr/>
        </p:nvSpPr>
        <p:spPr bwMode="auto">
          <a:xfrm>
            <a:off x="8839200" y="2162175"/>
            <a:ext cx="31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99FF33"/>
                </a:solidFill>
              </a:rPr>
              <a:t>a</a:t>
            </a:r>
            <a:endParaRPr lang="en-CA" altLang="en-US" sz="2400">
              <a:solidFill>
                <a:srgbClr val="99FF3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46115" name="Group 3"/>
          <p:cNvGraphicFramePr>
            <a:graphicFrameLocks noGrp="1"/>
          </p:cNvGraphicFramePr>
          <p:nvPr/>
        </p:nvGraphicFramePr>
        <p:xfrm>
          <a:off x="228600" y="1219200"/>
          <a:ext cx="8686800" cy="4535487"/>
        </p:xfrm>
        <a:graphic>
          <a:graphicData uri="http://schemas.openxmlformats.org/drawingml/2006/table">
            <a:tbl>
              <a:tblPr/>
              <a:tblGrid>
                <a:gridCol w="906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89188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89243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44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89245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46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89189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89190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89226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27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28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29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0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1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2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3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4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5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6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7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8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39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40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41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42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89191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89192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193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194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195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196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197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198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199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0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1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2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3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4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5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6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7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8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09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0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1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2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3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4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5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6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7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8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19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20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21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22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23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24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9225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39939" name="Text Box 3"/>
          <p:cNvSpPr txBox="1">
            <a:spLocks noChangeArrowheads="1"/>
          </p:cNvSpPr>
          <p:nvPr/>
        </p:nvSpPr>
        <p:spPr bwMode="auto">
          <a:xfrm>
            <a:off x="2765425" y="1752600"/>
            <a:ext cx="15859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Functions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39940" name="Text Box 4"/>
          <p:cNvSpPr txBox="1">
            <a:spLocks noChangeArrowheads="1"/>
          </p:cNvSpPr>
          <p:nvPr/>
        </p:nvSpPr>
        <p:spPr bwMode="auto">
          <a:xfrm rot="5400000">
            <a:off x="803276" y="3313112"/>
            <a:ext cx="9255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Poly.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 rot="5400000">
            <a:off x="4578350" y="3276601"/>
            <a:ext cx="8461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Exp.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cxnSp>
        <p:nvCxnSpPr>
          <p:cNvPr id="39942" name="AutoShape 6"/>
          <p:cNvCxnSpPr>
            <a:cxnSpLocks noChangeShapeType="1"/>
          </p:cNvCxnSpPr>
          <p:nvPr/>
        </p:nvCxnSpPr>
        <p:spPr bwMode="auto">
          <a:xfrm rot="-5400000">
            <a:off x="1092200" y="28813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43" name="Rectangle 7"/>
          <p:cNvSpPr>
            <a:spLocks noChangeArrowheads="1"/>
          </p:cNvSpPr>
          <p:nvPr/>
        </p:nvSpPr>
        <p:spPr bwMode="auto">
          <a:xfrm>
            <a:off x="3209925" y="5707063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/ n</a:t>
            </a:r>
            <a:r>
              <a:rPr lang="en-US" altLang="en-US" sz="2800" baseline="30000">
                <a:solidFill>
                  <a:schemeClr val="accent1"/>
                </a:solidFill>
              </a:rPr>
              <a:t>100 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39944" name="Line 8"/>
          <p:cNvSpPr>
            <a:spLocks noChangeShapeType="1"/>
          </p:cNvSpPr>
          <p:nvPr/>
        </p:nvSpPr>
        <p:spPr bwMode="auto">
          <a:xfrm flipV="1">
            <a:off x="3927475" y="5592763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5" name="Rectangle 9"/>
          <p:cNvSpPr>
            <a:spLocks noChangeArrowheads="1"/>
          </p:cNvSpPr>
          <p:nvPr/>
        </p:nvSpPr>
        <p:spPr bwMode="auto">
          <a:xfrm>
            <a:off x="3203575" y="4926013"/>
            <a:ext cx="182721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 / n</a:t>
            </a:r>
            <a:r>
              <a:rPr lang="en-US" altLang="en-US" sz="2800" baseline="30000">
                <a:solidFill>
                  <a:schemeClr val="accent2"/>
                </a:solidFill>
              </a:rPr>
              <a:t>100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9946" name="Rectangle 10"/>
          <p:cNvSpPr>
            <a:spLocks noChangeArrowheads="1"/>
          </p:cNvSpPr>
          <p:nvPr/>
        </p:nvSpPr>
        <p:spPr bwMode="auto">
          <a:xfrm>
            <a:off x="5226050" y="5707063"/>
            <a:ext cx="15557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2</a:t>
            </a:r>
            <a:r>
              <a:rPr lang="en-US" altLang="en-US" sz="2800" baseline="30000">
                <a:solidFill>
                  <a:schemeClr val="accent1"/>
                </a:solidFill>
              </a:rPr>
              <a:t>4n</a:t>
            </a:r>
            <a:r>
              <a:rPr lang="en-US" altLang="en-US" sz="2800">
                <a:solidFill>
                  <a:schemeClr val="accent1"/>
                </a:solidFill>
              </a:rPr>
              <a:t> + n</a:t>
            </a:r>
            <a:r>
              <a:rPr lang="en-US" altLang="en-US" sz="2800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39947" name="Text Box 11"/>
          <p:cNvSpPr txBox="1">
            <a:spLocks noChangeArrowheads="1"/>
          </p:cNvSpPr>
          <p:nvPr/>
        </p:nvSpPr>
        <p:spPr bwMode="auto">
          <a:xfrm>
            <a:off x="976313" y="3986213"/>
            <a:ext cx="7604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n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(1)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39948" name="Text Box 12"/>
          <p:cNvSpPr txBox="1">
            <a:spLocks noChangeArrowheads="1"/>
          </p:cNvSpPr>
          <p:nvPr/>
        </p:nvSpPr>
        <p:spPr bwMode="auto">
          <a:xfrm>
            <a:off x="4708525" y="3960813"/>
            <a:ext cx="76041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CA" altLang="en-US" sz="2800" baseline="30000">
                <a:solidFill>
                  <a:schemeClr val="accent2"/>
                </a:solidFill>
              </a:rPr>
              <a:t>θ</a:t>
            </a:r>
            <a:r>
              <a:rPr lang="en-US" altLang="en-US" sz="2800" baseline="30000">
                <a:solidFill>
                  <a:schemeClr val="accent2"/>
                </a:solidFill>
              </a:rPr>
              <a:t>(n)</a:t>
            </a:r>
            <a:endParaRPr lang="en-CA" altLang="en-US" sz="2800" baseline="30000">
              <a:solidFill>
                <a:schemeClr val="accent2"/>
              </a:solidFill>
            </a:endParaRPr>
          </a:p>
        </p:txBody>
      </p:sp>
      <p:sp>
        <p:nvSpPr>
          <p:cNvPr id="39949" name="Rectangle 13"/>
          <p:cNvSpPr>
            <a:spLocks noChangeArrowheads="1"/>
          </p:cNvSpPr>
          <p:nvPr/>
        </p:nvSpPr>
        <p:spPr bwMode="auto">
          <a:xfrm>
            <a:off x="5427663" y="4926013"/>
            <a:ext cx="10112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4n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9950" name="Line 14"/>
          <p:cNvSpPr>
            <a:spLocks noChangeShapeType="1"/>
          </p:cNvSpPr>
          <p:nvPr/>
        </p:nvSpPr>
        <p:spPr bwMode="auto">
          <a:xfrm flipV="1">
            <a:off x="5883275" y="5562600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9951" name="Group 15"/>
          <p:cNvGrpSpPr>
            <a:grpSpLocks/>
          </p:cNvGrpSpPr>
          <p:nvPr/>
        </p:nvGrpSpPr>
        <p:grpSpPr bwMode="auto">
          <a:xfrm>
            <a:off x="3927475" y="4505325"/>
            <a:ext cx="1955800" cy="419100"/>
            <a:chOff x="672" y="2256"/>
            <a:chExt cx="1603" cy="288"/>
          </a:xfrm>
        </p:grpSpPr>
        <p:cxnSp>
          <p:nvCxnSpPr>
            <p:cNvPr id="39973" name="AutoShape 16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74" name="Line 17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52" name="Rectangle 18"/>
          <p:cNvSpPr>
            <a:spLocks noChangeArrowheads="1"/>
          </p:cNvSpPr>
          <p:nvPr/>
        </p:nvSpPr>
        <p:spPr bwMode="auto">
          <a:xfrm>
            <a:off x="327025" y="5707063"/>
            <a:ext cx="7588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8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endParaRPr lang="en-US" altLang="en-US" sz="2800">
              <a:solidFill>
                <a:schemeClr val="accent1"/>
              </a:solidFill>
            </a:endParaRPr>
          </a:p>
        </p:txBody>
      </p:sp>
      <p:sp>
        <p:nvSpPr>
          <p:cNvPr id="39953" name="Line 19"/>
          <p:cNvSpPr>
            <a:spLocks noChangeShapeType="1"/>
          </p:cNvSpPr>
          <p:nvPr/>
        </p:nvSpPr>
        <p:spPr bwMode="auto">
          <a:xfrm flipV="1">
            <a:off x="635000" y="5657850"/>
            <a:ext cx="0" cy="125413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4" name="Rectangle 20"/>
          <p:cNvSpPr>
            <a:spLocks noChangeArrowheads="1"/>
          </p:cNvSpPr>
          <p:nvPr/>
        </p:nvSpPr>
        <p:spPr bwMode="auto">
          <a:xfrm>
            <a:off x="184150" y="4953000"/>
            <a:ext cx="8905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9955" name="Rectangle 21"/>
          <p:cNvSpPr>
            <a:spLocks noChangeArrowheads="1"/>
          </p:cNvSpPr>
          <p:nvPr/>
        </p:nvSpPr>
        <p:spPr bwMode="auto">
          <a:xfrm>
            <a:off x="1150938" y="4938713"/>
            <a:ext cx="18208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θ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(n</a:t>
            </a:r>
            <a:r>
              <a:rPr lang="en-US" altLang="en-US" sz="2800" baseline="30000">
                <a:solidFill>
                  <a:schemeClr val="accent2"/>
                </a:solidFill>
              </a:rPr>
              <a:t>3 </a:t>
            </a:r>
            <a:r>
              <a:rPr lang="en-US" altLang="en-US" sz="2800">
                <a:solidFill>
                  <a:schemeClr val="accent2"/>
                </a:solidFill>
              </a:rPr>
              <a:t>log(n))</a:t>
            </a:r>
          </a:p>
        </p:txBody>
      </p:sp>
      <p:sp>
        <p:nvSpPr>
          <p:cNvPr id="39956" name="Line 22"/>
          <p:cNvSpPr>
            <a:spLocks noChangeShapeType="1"/>
          </p:cNvSpPr>
          <p:nvPr/>
        </p:nvSpPr>
        <p:spPr bwMode="auto">
          <a:xfrm flipV="1">
            <a:off x="1812925" y="5610225"/>
            <a:ext cx="0" cy="127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9957" name="Group 23"/>
          <p:cNvGrpSpPr>
            <a:grpSpLocks/>
          </p:cNvGrpSpPr>
          <p:nvPr/>
        </p:nvGrpSpPr>
        <p:grpSpPr bwMode="auto">
          <a:xfrm>
            <a:off x="635000" y="4505325"/>
            <a:ext cx="1182688" cy="466725"/>
            <a:chOff x="672" y="2256"/>
            <a:chExt cx="1603" cy="288"/>
          </a:xfrm>
        </p:grpSpPr>
        <p:cxnSp>
          <p:nvCxnSpPr>
            <p:cNvPr id="39971" name="AutoShape 24"/>
            <p:cNvCxnSpPr>
              <a:cxnSpLocks noChangeShapeType="1"/>
            </p:cNvCxnSpPr>
            <p:nvPr/>
          </p:nvCxnSpPr>
          <p:spPr bwMode="auto">
            <a:xfrm rot="-5400000">
              <a:off x="1473" y="1741"/>
              <a:ext cx="2" cy="1603"/>
            </a:xfrm>
            <a:prstGeom prst="bentConnector3">
              <a:avLst>
                <a:gd name="adj1" fmla="val 730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72" name="Line 25"/>
            <p:cNvSpPr>
              <a:spLocks noChangeShapeType="1"/>
            </p:cNvSpPr>
            <p:nvPr/>
          </p:nvSpPr>
          <p:spPr bwMode="auto">
            <a:xfrm>
              <a:off x="1488" y="2256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58" name="Rectangle 26"/>
          <p:cNvSpPr>
            <a:spLocks noChangeArrowheads="1"/>
          </p:cNvSpPr>
          <p:nvPr/>
        </p:nvSpPr>
        <p:spPr bwMode="auto">
          <a:xfrm>
            <a:off x="1343025" y="5708650"/>
            <a:ext cx="1628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7</a:t>
            </a:r>
            <a:r>
              <a:rPr lang="en-CA" altLang="en-US" sz="2800">
                <a:solidFill>
                  <a:schemeClr val="accent1"/>
                </a:solidFill>
                <a:latin typeface="Arial" charset="0"/>
              </a:rPr>
              <a:t>·</a:t>
            </a:r>
            <a:r>
              <a:rPr lang="en-US" altLang="en-US" sz="2800">
                <a:solidFill>
                  <a:schemeClr val="accent1"/>
                </a:solidFill>
              </a:rPr>
              <a:t>n</a:t>
            </a:r>
            <a:r>
              <a:rPr lang="en-US" altLang="en-US" sz="2800" baseline="30000">
                <a:solidFill>
                  <a:schemeClr val="accent1"/>
                </a:solidFill>
              </a:rPr>
              <a:t>3</a:t>
            </a:r>
            <a:r>
              <a:rPr lang="en-US" altLang="en-US" sz="2800">
                <a:solidFill>
                  <a:schemeClr val="accent1"/>
                </a:solidFill>
              </a:rPr>
              <a:t>log(n)</a:t>
            </a:r>
          </a:p>
        </p:txBody>
      </p:sp>
      <p:cxnSp>
        <p:nvCxnSpPr>
          <p:cNvPr id="39959" name="AutoShape 27"/>
          <p:cNvCxnSpPr>
            <a:cxnSpLocks noChangeShapeType="1"/>
          </p:cNvCxnSpPr>
          <p:nvPr/>
        </p:nvCxnSpPr>
        <p:spPr bwMode="auto">
          <a:xfrm rot="-5400000">
            <a:off x="1295400" y="1062038"/>
            <a:ext cx="885825" cy="325755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60" name="AutoShape 28"/>
          <p:cNvCxnSpPr>
            <a:cxnSpLocks noChangeShapeType="1"/>
          </p:cNvCxnSpPr>
          <p:nvPr/>
        </p:nvCxnSpPr>
        <p:spPr bwMode="auto">
          <a:xfrm>
            <a:off x="3384550" y="2716213"/>
            <a:ext cx="3340100" cy="466725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61" name="AutoShape 29"/>
          <p:cNvCxnSpPr>
            <a:cxnSpLocks noChangeShapeType="1"/>
          </p:cNvCxnSpPr>
          <p:nvPr/>
        </p:nvCxnSpPr>
        <p:spPr bwMode="auto">
          <a:xfrm rot="-5400000">
            <a:off x="4816475" y="2906713"/>
            <a:ext cx="42545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62" name="Text Box 30"/>
          <p:cNvSpPr txBox="1">
            <a:spLocks noChangeArrowheads="1"/>
          </p:cNvSpPr>
          <p:nvPr/>
        </p:nvSpPr>
        <p:spPr bwMode="auto">
          <a:xfrm>
            <a:off x="4464050" y="762000"/>
            <a:ext cx="47561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consider two (of many) </a:t>
            </a:r>
            <a:br>
              <a:rPr lang="en-US" altLang="en-US"/>
            </a:br>
            <a:r>
              <a:rPr lang="en-US" altLang="en-US"/>
              <a:t>levels in this hierarchy</a:t>
            </a:r>
          </a:p>
        </p:txBody>
      </p:sp>
      <p:sp>
        <p:nvSpPr>
          <p:cNvPr id="635936" name="Text Box 32"/>
          <p:cNvSpPr txBox="1">
            <a:spLocks noChangeArrowheads="1"/>
          </p:cNvSpPr>
          <p:nvPr/>
        </p:nvSpPr>
        <p:spPr bwMode="auto">
          <a:xfrm>
            <a:off x="6977063" y="5638800"/>
            <a:ext cx="2012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Individuals</a:t>
            </a:r>
          </a:p>
        </p:txBody>
      </p:sp>
      <p:sp>
        <p:nvSpPr>
          <p:cNvPr id="635935" name="Text Box 31"/>
          <p:cNvSpPr txBox="1">
            <a:spLocks noChangeArrowheads="1"/>
          </p:cNvSpPr>
          <p:nvPr/>
        </p:nvSpPr>
        <p:spPr bwMode="auto">
          <a:xfrm>
            <a:off x="6705600" y="4419600"/>
            <a:ext cx="24653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  <a:br>
              <a:rPr lang="en-US" altLang="en-US"/>
            </a:br>
            <a:r>
              <a:rPr lang="en-US" altLang="en-US"/>
              <a:t>Mult-constant</a:t>
            </a:r>
          </a:p>
        </p:txBody>
      </p:sp>
      <p:sp>
        <p:nvSpPr>
          <p:cNvPr id="635937" name="Oval 33"/>
          <p:cNvSpPr>
            <a:spLocks noChangeArrowheads="1"/>
          </p:cNvSpPr>
          <p:nvPr/>
        </p:nvSpPr>
        <p:spPr bwMode="auto">
          <a:xfrm>
            <a:off x="152400" y="4800600"/>
            <a:ext cx="990600" cy="9144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35938" name="Oval 34"/>
          <p:cNvSpPr>
            <a:spLocks noChangeArrowheads="1"/>
          </p:cNvSpPr>
          <p:nvPr/>
        </p:nvSpPr>
        <p:spPr bwMode="auto">
          <a:xfrm>
            <a:off x="6464300" y="4419600"/>
            <a:ext cx="2895600" cy="13716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35939" name="Text Box 35"/>
          <p:cNvSpPr txBox="1">
            <a:spLocks noChangeArrowheads="1"/>
          </p:cNvSpPr>
          <p:nvPr/>
        </p:nvSpPr>
        <p:spPr bwMode="auto">
          <a:xfrm>
            <a:off x="6365875" y="3200400"/>
            <a:ext cx="27130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Ignore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Power-constant</a:t>
            </a:r>
          </a:p>
        </p:txBody>
      </p:sp>
      <p:sp>
        <p:nvSpPr>
          <p:cNvPr id="635941" name="Oval 37"/>
          <p:cNvSpPr>
            <a:spLocks noChangeArrowheads="1"/>
          </p:cNvSpPr>
          <p:nvPr/>
        </p:nvSpPr>
        <p:spPr bwMode="auto">
          <a:xfrm>
            <a:off x="762000" y="3886200"/>
            <a:ext cx="1219200" cy="7620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35942" name="Oval 38"/>
          <p:cNvSpPr>
            <a:spLocks noChangeArrowheads="1"/>
          </p:cNvSpPr>
          <p:nvPr/>
        </p:nvSpPr>
        <p:spPr bwMode="auto">
          <a:xfrm>
            <a:off x="228600" y="5486400"/>
            <a:ext cx="990600" cy="9144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35943" name="Oval 39"/>
          <p:cNvSpPr>
            <a:spLocks noChangeArrowheads="1"/>
          </p:cNvSpPr>
          <p:nvPr/>
        </p:nvSpPr>
        <p:spPr bwMode="auto">
          <a:xfrm>
            <a:off x="6540500" y="5257800"/>
            <a:ext cx="2895600" cy="1371600"/>
          </a:xfrm>
          <a:prstGeom prst="ellipse">
            <a:avLst/>
          </a:prstGeom>
          <a:noFill/>
          <a:ln w="38100">
            <a:solidFill>
              <a:srgbClr val="9933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5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5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5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5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35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35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5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5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35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35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35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35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35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35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35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35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5936" grpId="0"/>
      <p:bldP spid="635935" grpId="0"/>
      <p:bldP spid="635937" grpId="0" animBg="1"/>
      <p:bldP spid="635937" grpId="1" animBg="1"/>
      <p:bldP spid="635938" grpId="0" animBg="1"/>
      <p:bldP spid="635938" grpId="1" animBg="1"/>
      <p:bldP spid="635939" grpId="0"/>
      <p:bldP spid="635941" grpId="0" animBg="1"/>
      <p:bldP spid="635942" grpId="0" animBg="1"/>
      <p:bldP spid="635942" grpId="1" animBg="1"/>
      <p:bldP spid="635943" grpId="0" animBg="1"/>
      <p:bldP spid="635943" grpId="1" animBg="1"/>
    </p:bld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47139" name="Group 3"/>
          <p:cNvGraphicFramePr>
            <a:graphicFrameLocks noGrp="1"/>
          </p:cNvGraphicFramePr>
          <p:nvPr/>
        </p:nvGraphicFramePr>
        <p:xfrm>
          <a:off x="228600" y="1219200"/>
          <a:ext cx="8686800" cy="4535487"/>
        </p:xfrm>
        <a:graphic>
          <a:graphicData uri="http://schemas.openxmlformats.org/drawingml/2006/table">
            <a:tbl>
              <a:tblPr/>
              <a:tblGrid>
                <a:gridCol w="906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0212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0278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79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0280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81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0213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0214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0261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62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63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64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65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66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67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68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69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70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71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72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73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74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75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76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77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0215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0227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28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29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0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1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2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3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4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5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6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7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8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39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0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1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2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3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4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5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6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7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8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49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0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1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2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3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4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5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6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7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8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59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0260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0216" name="Group 127"/>
          <p:cNvGrpSpPr>
            <a:grpSpLocks/>
          </p:cNvGrpSpPr>
          <p:nvPr/>
        </p:nvGrpSpPr>
        <p:grpSpPr bwMode="auto">
          <a:xfrm>
            <a:off x="3484563" y="2590800"/>
            <a:ext cx="401637" cy="1143000"/>
            <a:chOff x="5760" y="720"/>
            <a:chExt cx="1021" cy="2477"/>
          </a:xfrm>
        </p:grpSpPr>
        <p:grpSp>
          <p:nvGrpSpPr>
            <p:cNvPr id="390217" name="Group 12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90221" name="Freeform 12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2" name="Freeform 13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3" name="Freeform 13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4" name="Freeform 13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5" name="Freeform 13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6" name="Freeform 13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0218" name="Group 13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90219" name="Freeform 13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0" name="Oval 13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48163" name="Group 3"/>
          <p:cNvGraphicFramePr>
            <a:graphicFrameLocks noGrp="1"/>
          </p:cNvGraphicFramePr>
          <p:nvPr/>
        </p:nvGraphicFramePr>
        <p:xfrm>
          <a:off x="228600" y="1219200"/>
          <a:ext cx="8686800" cy="4535487"/>
        </p:xfrm>
        <a:graphic>
          <a:graphicData uri="http://schemas.openxmlformats.org/drawingml/2006/table">
            <a:tbl>
              <a:tblPr/>
              <a:tblGrid>
                <a:gridCol w="906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1236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1291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92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1293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94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1237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1238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1274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75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76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77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78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79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0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1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2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3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4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5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6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7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8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89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90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1239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1240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41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42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43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44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45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46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47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48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49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0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1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2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3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4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5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6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7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8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59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0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1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2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3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4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5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6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7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8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69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70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71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72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1273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49187" name="Group 3"/>
          <p:cNvGraphicFramePr>
            <a:graphicFrameLocks noGrp="1"/>
          </p:cNvGraphicFramePr>
          <p:nvPr/>
        </p:nvGraphicFramePr>
        <p:xfrm>
          <a:off x="228600" y="1219200"/>
          <a:ext cx="8686800" cy="4535487"/>
        </p:xfrm>
        <a:graphic>
          <a:graphicData uri="http://schemas.openxmlformats.org/drawingml/2006/table">
            <a:tbl>
              <a:tblPr/>
              <a:tblGrid>
                <a:gridCol w="906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2260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2315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16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2317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18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2261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2262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2298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99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0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1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2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3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4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5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6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7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8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09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10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11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12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13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314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2263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2264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65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66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67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68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69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0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1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2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3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4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5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6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7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8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79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0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1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2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3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4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5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6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7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8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89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90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91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92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93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94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95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96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2297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0211" name="Group 3"/>
          <p:cNvGraphicFramePr>
            <a:graphicFrameLocks noGrp="1"/>
          </p:cNvGraphicFramePr>
          <p:nvPr/>
        </p:nvGraphicFramePr>
        <p:xfrm>
          <a:off x="228600" y="1219200"/>
          <a:ext cx="8686800" cy="4535487"/>
        </p:xfrm>
        <a:graphic>
          <a:graphicData uri="http://schemas.openxmlformats.org/drawingml/2006/table">
            <a:tbl>
              <a:tblPr/>
              <a:tblGrid>
                <a:gridCol w="906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3284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3339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40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3341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42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3285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3286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3322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23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24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25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26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27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28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29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30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31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32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33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34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35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36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37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38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3287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3288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89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0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1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2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3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4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5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6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7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8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299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0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1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2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3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4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5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6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7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8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09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0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1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2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3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4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5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6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7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8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19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20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3321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1235" name="Group 3"/>
          <p:cNvGraphicFramePr>
            <a:graphicFrameLocks noGrp="1"/>
          </p:cNvGraphicFramePr>
          <p:nvPr/>
        </p:nvGraphicFramePr>
        <p:xfrm>
          <a:off x="228600" y="1219200"/>
          <a:ext cx="8686800" cy="4535487"/>
        </p:xfrm>
        <a:graphic>
          <a:graphicData uri="http://schemas.openxmlformats.org/drawingml/2006/table">
            <a:tbl>
              <a:tblPr/>
              <a:tblGrid>
                <a:gridCol w="906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4308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4363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64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4365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66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4309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4310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4346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47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48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49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0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1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2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3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4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5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6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7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8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59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60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61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62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4311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4312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13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14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15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16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17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18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19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0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1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2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3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4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5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6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7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8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29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0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1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2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3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4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5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6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7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8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39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40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41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42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43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44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4345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2259" name="Group 3"/>
          <p:cNvGraphicFramePr>
            <a:graphicFrameLocks noGrp="1"/>
          </p:cNvGraphicFramePr>
          <p:nvPr/>
        </p:nvGraphicFramePr>
        <p:xfrm>
          <a:off x="228600" y="1219200"/>
          <a:ext cx="8686800" cy="4535487"/>
        </p:xfrm>
        <a:graphic>
          <a:graphicData uri="http://schemas.openxmlformats.org/drawingml/2006/table">
            <a:tbl>
              <a:tblPr/>
              <a:tblGrid>
                <a:gridCol w="906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5332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5398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99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5400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401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5333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5334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5381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82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83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84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85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86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87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88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89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90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91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92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93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94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95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96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97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5335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5347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48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49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0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1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2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3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4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5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6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7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8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59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0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1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2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3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4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5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6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7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8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69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0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1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2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3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4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5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6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7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8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79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5380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5336" name="Group 127"/>
          <p:cNvGrpSpPr>
            <a:grpSpLocks/>
          </p:cNvGrpSpPr>
          <p:nvPr/>
        </p:nvGrpSpPr>
        <p:grpSpPr bwMode="auto">
          <a:xfrm>
            <a:off x="3789363" y="5334000"/>
            <a:ext cx="401637" cy="1143000"/>
            <a:chOff x="5760" y="720"/>
            <a:chExt cx="1021" cy="2477"/>
          </a:xfrm>
        </p:grpSpPr>
        <p:grpSp>
          <p:nvGrpSpPr>
            <p:cNvPr id="395337" name="Group 12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95341" name="Freeform 12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2" name="Freeform 13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3" name="Freeform 13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4" name="Freeform 13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5" name="Freeform 13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6" name="Freeform 13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5338" name="Group 13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95339" name="Freeform 13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0" name="Oval 13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3283" name="Group 3"/>
          <p:cNvGraphicFramePr>
            <a:graphicFrameLocks noGrp="1"/>
          </p:cNvGraphicFramePr>
          <p:nvPr/>
        </p:nvGraphicFramePr>
        <p:xfrm>
          <a:off x="228600" y="1219200"/>
          <a:ext cx="8686800" cy="4535487"/>
        </p:xfrm>
        <a:graphic>
          <a:graphicData uri="http://schemas.openxmlformats.org/drawingml/2006/table">
            <a:tbl>
              <a:tblPr/>
              <a:tblGrid>
                <a:gridCol w="906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= 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6356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6412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13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6414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15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6357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6358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6395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96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97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98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99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0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1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2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3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4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5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6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7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8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09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10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411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6359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6361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62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63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64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65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66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67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68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69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0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1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2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3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4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5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6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7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8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79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0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1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2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3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4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5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6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7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8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89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90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91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92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93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6394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396360" name="Text Box 127"/>
          <p:cNvSpPr txBox="1">
            <a:spLocks noChangeArrowheads="1"/>
          </p:cNvSpPr>
          <p:nvPr/>
        </p:nvSpPr>
        <p:spPr bwMode="auto">
          <a:xfrm>
            <a:off x="2743200" y="5943600"/>
            <a:ext cx="13255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base case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4307" name="Group 3"/>
          <p:cNvGraphicFramePr>
            <a:graphicFrameLocks noGrp="1"/>
          </p:cNvGraphicFramePr>
          <p:nvPr/>
        </p:nvGraphicFramePr>
        <p:xfrm>
          <a:off x="76200" y="1219200"/>
          <a:ext cx="8839200" cy="4535487"/>
        </p:xfrm>
        <a:graphic>
          <a:graphicData uri="http://schemas.openxmlformats.org/drawingml/2006/table">
            <a:tbl>
              <a:tblPr/>
              <a:tblGrid>
                <a:gridCol w="10588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5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= 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7380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7446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47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7448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49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7381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7382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7429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0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1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2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3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4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5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6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7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8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39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40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41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42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43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44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45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7383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7395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396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397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398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399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0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1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2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3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4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5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6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7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8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09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0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1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2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3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4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5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6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7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8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19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20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21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22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23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24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25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26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27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7428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7384" name="Group 127"/>
          <p:cNvGrpSpPr>
            <a:grpSpLocks/>
          </p:cNvGrpSpPr>
          <p:nvPr/>
        </p:nvGrpSpPr>
        <p:grpSpPr bwMode="auto">
          <a:xfrm>
            <a:off x="838200" y="5410200"/>
            <a:ext cx="401638" cy="1143000"/>
            <a:chOff x="5760" y="720"/>
            <a:chExt cx="1021" cy="2477"/>
          </a:xfrm>
        </p:grpSpPr>
        <p:grpSp>
          <p:nvGrpSpPr>
            <p:cNvPr id="397385" name="Group 12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97389" name="Freeform 12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90" name="Freeform 13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91" name="Freeform 13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92" name="Freeform 13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93" name="Freeform 13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94" name="Freeform 13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7386" name="Group 13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97387" name="Freeform 13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88" name="Oval 13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5331" name="Group 3"/>
          <p:cNvGraphicFramePr>
            <a:graphicFrameLocks noGrp="1"/>
          </p:cNvGraphicFramePr>
          <p:nvPr/>
        </p:nvGraphicFramePr>
        <p:xfrm>
          <a:off x="76200" y="1219200"/>
          <a:ext cx="8839200" cy="4535487"/>
        </p:xfrm>
        <a:graphic>
          <a:graphicData uri="http://schemas.openxmlformats.org/drawingml/2006/table">
            <a:tbl>
              <a:tblPr/>
              <a:tblGrid>
                <a:gridCol w="1143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1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= 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8404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8460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61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8462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63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8405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8406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8443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44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45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46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47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48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49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0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1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2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3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4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5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6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7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8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59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8407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8409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0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1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2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3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4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5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6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7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8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19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0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1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2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3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4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5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6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7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8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29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0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1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2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3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4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5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6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7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8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39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40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41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8442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398408" name="Text Box 127"/>
          <p:cNvSpPr txBox="1">
            <a:spLocks noChangeArrowheads="1"/>
          </p:cNvSpPr>
          <p:nvPr/>
        </p:nvSpPr>
        <p:spPr bwMode="auto">
          <a:xfrm>
            <a:off x="2981325" y="5664200"/>
            <a:ext cx="1971675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b</a:t>
            </a:r>
            <a:r>
              <a:rPr lang="en-US" altLang="en-US" sz="2400" baseline="30000">
                <a:solidFill>
                  <a:schemeClr val="hlink"/>
                </a:solidFill>
              </a:rPr>
              <a:t>h </a:t>
            </a:r>
            <a:r>
              <a:rPr lang="en-US" altLang="en-US" sz="2400">
                <a:solidFill>
                  <a:schemeClr val="hlink"/>
                </a:solidFill>
              </a:rPr>
              <a:t>= 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h log b = log 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h = </a:t>
            </a:r>
            <a:r>
              <a:rPr lang="en-US" altLang="en-US" sz="2400" baseline="30000">
                <a:solidFill>
                  <a:schemeClr val="hlink"/>
                </a:solidFill>
              </a:rPr>
              <a:t>log n</a:t>
            </a:r>
            <a:r>
              <a:rPr lang="en-US" altLang="en-US" sz="2400">
                <a:solidFill>
                  <a:schemeClr val="hlink"/>
                </a:solidFill>
              </a:rPr>
              <a:t>/</a:t>
            </a:r>
            <a:r>
              <a:rPr lang="en-US" altLang="en-US" sz="2400" baseline="-25000">
                <a:solidFill>
                  <a:schemeClr val="hlink"/>
                </a:solidFill>
              </a:rPr>
              <a:t>log b</a:t>
            </a:r>
            <a:endParaRPr lang="en-CA" altLang="en-US" sz="2400" baseline="-250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6355" name="Group 1027"/>
          <p:cNvGraphicFramePr>
            <a:graphicFrameLocks noGrp="1"/>
          </p:cNvGraphicFramePr>
          <p:nvPr/>
        </p:nvGraphicFramePr>
        <p:xfrm>
          <a:off x="76200" y="1219200"/>
          <a:ext cx="8839200" cy="4535487"/>
        </p:xfrm>
        <a:graphic>
          <a:graphicData uri="http://schemas.openxmlformats.org/drawingml/2006/table">
            <a:tbl>
              <a:tblPr/>
              <a:tblGrid>
                <a:gridCol w="1143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3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2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621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1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1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99428" name="Group 1092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399494" name="Oval 1093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95" name="Oval 1094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399496" name="Oval 1095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97" name="Oval 1096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399429" name="Oval 1097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399430" name="Group 1098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399477" name="Oval 1099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78" name="Oval 1100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79" name="Oval 1101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0" name="Oval 1102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1" name="Oval 1103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2" name="Oval 1104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3" name="Oval 1105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4" name="Oval 1106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5" name="Oval 1107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6" name="Oval 1108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7" name="Oval 1109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8" name="Oval 1110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89" name="Oval 1111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90" name="Oval 1112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91" name="Oval 1113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92" name="Oval 1114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93" name="Rectangle 1115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9431" name="Group 1116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399443" name="Oval 1117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44" name="Oval 1118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45" name="Oval 1119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46" name="Oval 1120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47" name="Oval 1121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48" name="Oval 1122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49" name="Oval 1123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0" name="Oval 1124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1" name="Oval 1125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2" name="Oval 1126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3" name="Oval 1127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4" name="Oval 1128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5" name="Oval 1129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6" name="Oval 1130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7" name="Oval 1131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8" name="Oval 1132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59" name="Rectangle 1133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0" name="Oval 1134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1" name="Oval 1135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2" name="Oval 1136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3" name="Oval 1137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4" name="Oval 1138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5" name="Oval 1139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6" name="Oval 1140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7" name="Oval 1141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8" name="Oval 1142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69" name="Oval 1143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70" name="Oval 1144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71" name="Oval 1145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72" name="Oval 1146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73" name="Oval 1147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74" name="Oval 1148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75" name="Oval 1149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99476" name="Rectangle 1150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99432" name="Group 1151"/>
          <p:cNvGrpSpPr>
            <a:grpSpLocks/>
          </p:cNvGrpSpPr>
          <p:nvPr/>
        </p:nvGrpSpPr>
        <p:grpSpPr bwMode="auto">
          <a:xfrm>
            <a:off x="4932363" y="2590800"/>
            <a:ext cx="401637" cy="1143000"/>
            <a:chOff x="5760" y="720"/>
            <a:chExt cx="1021" cy="2477"/>
          </a:xfrm>
        </p:grpSpPr>
        <p:grpSp>
          <p:nvGrpSpPr>
            <p:cNvPr id="399433" name="Group 1152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99437" name="Freeform 1153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438" name="Freeform 1154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439" name="Freeform 1155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440" name="Freeform 1156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441" name="Freeform 1157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442" name="Freeform 1158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9434" name="Group 1159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99435" name="Freeform 1160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436" name="Oval 1161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BigOh and Theta?</a:t>
            </a:r>
            <a:endParaRPr lang="en-CA" altLang="en-US" smtClean="0"/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2667000" y="2376488"/>
            <a:ext cx="46053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5n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+ 8n + 2log n =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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 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914400" y="4421188"/>
            <a:ext cx="7315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Drop low-order terms.</a:t>
            </a:r>
            <a:endParaRPr lang="en-CA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Drop multiplicative constant.</a:t>
            </a:r>
            <a:endParaRPr lang="en-CA" altLang="en-US"/>
          </a:p>
        </p:txBody>
      </p:sp>
      <p:sp>
        <p:nvSpPr>
          <p:cNvPr id="40965" name="Text Box 5"/>
          <p:cNvSpPr txBox="1">
            <a:spLocks noChangeArrowheads="1"/>
          </p:cNvSpPr>
          <p:nvPr/>
        </p:nvSpPr>
        <p:spPr bwMode="auto">
          <a:xfrm>
            <a:off x="1766888" y="2773363"/>
            <a:ext cx="64214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5n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  <a:r>
              <a:rPr lang="en-US" altLang="en-US">
                <a:solidFill>
                  <a:schemeClr val="accent2"/>
                </a:solidFill>
              </a:rPr>
              <a:t>log n + 8n + 2log n =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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log n) </a:t>
            </a:r>
            <a:endParaRPr lang="en-CA" altLang="en-US" sz="36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7379" name="Group 3"/>
          <p:cNvGraphicFramePr>
            <a:graphicFrameLocks noGrp="1"/>
          </p:cNvGraphicFramePr>
          <p:nvPr/>
        </p:nvGraphicFramePr>
        <p:xfrm>
          <a:off x="76200" y="1219200"/>
          <a:ext cx="8839200" cy="4535487"/>
        </p:xfrm>
        <a:graphic>
          <a:graphicData uri="http://schemas.openxmlformats.org/drawingml/2006/table">
            <a:tbl>
              <a:tblPr/>
              <a:tblGrid>
                <a:gridCol w="1143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3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2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621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1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1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T(1)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00452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400507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508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400509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510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400453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400454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400490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91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92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93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94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95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96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97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98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99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500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501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502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503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504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505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506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0455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00456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57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58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59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0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1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2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3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4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5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6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7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8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69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0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1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2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3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4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5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6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7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8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79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0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1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2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3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4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5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6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7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8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0489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8403" name="Group 3"/>
          <p:cNvGraphicFramePr>
            <a:graphicFrameLocks noGrp="1"/>
          </p:cNvGraphicFramePr>
          <p:nvPr/>
        </p:nvGraphicFramePr>
        <p:xfrm>
          <a:off x="76200" y="1219200"/>
          <a:ext cx="8839200" cy="4535487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5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T(1)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01476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401542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43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401544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45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401477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401478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401525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26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27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28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29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0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1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2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3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4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5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6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7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8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39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40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41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1479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01491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492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493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494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495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496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497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498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499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0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1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2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3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4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5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6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7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8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09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0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1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2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3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4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5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6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7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8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19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20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21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22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23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1524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1480" name="Group 127"/>
          <p:cNvGrpSpPr>
            <a:grpSpLocks/>
          </p:cNvGrpSpPr>
          <p:nvPr/>
        </p:nvGrpSpPr>
        <p:grpSpPr bwMode="auto">
          <a:xfrm>
            <a:off x="6608763" y="2590800"/>
            <a:ext cx="401637" cy="1143000"/>
            <a:chOff x="5760" y="720"/>
            <a:chExt cx="1021" cy="2477"/>
          </a:xfrm>
        </p:grpSpPr>
        <p:grpSp>
          <p:nvGrpSpPr>
            <p:cNvPr id="401481" name="Group 12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01485" name="Freeform 12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6" name="Freeform 13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7" name="Freeform 13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8" name="Freeform 13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9" name="Freeform 13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90" name="Freeform 13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1482" name="Group 13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01483" name="Freeform 13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4" name="Oval 13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59427" name="Group 3"/>
          <p:cNvGraphicFramePr>
            <a:graphicFrameLocks noGrp="1"/>
          </p:cNvGraphicFramePr>
          <p:nvPr/>
        </p:nvGraphicFramePr>
        <p:xfrm>
          <a:off x="76200" y="1219200"/>
          <a:ext cx="8839200" cy="4535487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5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T(1)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02500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402555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56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402557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58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402501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402502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402538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39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0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1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2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3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4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5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6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7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8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49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50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51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52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53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54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2503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02504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05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06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07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08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09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0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1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2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3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4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5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6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7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8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19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0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1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2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3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4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5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6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7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8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29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30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31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32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33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34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35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36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2537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60451" name="Group 3"/>
          <p:cNvGraphicFramePr>
            <a:graphicFrameLocks noGrp="1"/>
          </p:cNvGraphicFramePr>
          <p:nvPr/>
        </p:nvGraphicFramePr>
        <p:xfrm>
          <a:off x="76200" y="1219200"/>
          <a:ext cx="8839200" cy="4535487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5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T(1)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03524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403590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91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403592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93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403525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403526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403573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74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75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76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77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78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79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0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1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2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3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4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5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6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7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8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89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3527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03539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0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1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2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3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4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5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6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7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8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49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0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1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2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3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4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5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6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7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8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59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0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1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2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3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4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5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6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7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8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69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70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71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3572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3528" name="Group 127"/>
          <p:cNvGrpSpPr>
            <a:grpSpLocks/>
          </p:cNvGrpSpPr>
          <p:nvPr/>
        </p:nvGrpSpPr>
        <p:grpSpPr bwMode="auto">
          <a:xfrm>
            <a:off x="6837363" y="5334000"/>
            <a:ext cx="401637" cy="1143000"/>
            <a:chOff x="5760" y="720"/>
            <a:chExt cx="1021" cy="2477"/>
          </a:xfrm>
        </p:grpSpPr>
        <p:grpSp>
          <p:nvGrpSpPr>
            <p:cNvPr id="403529" name="Group 12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03533" name="Freeform 12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4" name="Freeform 13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5" name="Freeform 13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6" name="Freeform 13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7" name="Freeform 13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8" name="Freeform 13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3530" name="Group 13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03531" name="Freeform 13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2" name="Oval 13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61475" name="Group 3"/>
          <p:cNvGraphicFramePr>
            <a:graphicFrameLocks noGrp="1"/>
          </p:cNvGraphicFramePr>
          <p:nvPr/>
        </p:nvGraphicFramePr>
        <p:xfrm>
          <a:off x="76200" y="1219200"/>
          <a:ext cx="8839200" cy="4535487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5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16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7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35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T(1)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04548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404606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607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404608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609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404549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404550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404589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0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1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2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3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4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5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6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7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8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99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600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601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602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603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604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605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4551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04555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56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57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58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59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0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1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2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3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4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5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6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7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8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69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0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1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2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3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4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5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6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7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8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79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80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81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82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83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84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85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86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87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4588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404552" name="Text Box 127"/>
          <p:cNvSpPr txBox="1">
            <a:spLocks noChangeArrowheads="1"/>
          </p:cNvSpPr>
          <p:nvPr/>
        </p:nvSpPr>
        <p:spPr bwMode="auto">
          <a:xfrm>
            <a:off x="6257925" y="5867400"/>
            <a:ext cx="889000" cy="109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a</a:t>
            </a:r>
            <a:r>
              <a:rPr lang="en-US" altLang="en-US" sz="2400" baseline="30000">
                <a:solidFill>
                  <a:schemeClr val="hlink"/>
                </a:solidFill>
              </a:rPr>
              <a:t>h </a:t>
            </a:r>
            <a:r>
              <a:rPr lang="en-US" altLang="en-US" sz="2400">
                <a:solidFill>
                  <a:schemeClr val="hlink"/>
                </a:solidFill>
              </a:rPr>
              <a:t>= 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chemeClr val="hlink"/>
                </a:solidFill>
              </a:rPr>
              <a:t>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hlink"/>
                </a:solidFill>
              </a:rPr>
              <a:t>    = n</a:t>
            </a:r>
            <a:endParaRPr lang="en-CA" altLang="en-US" sz="2400" baseline="-25000">
              <a:solidFill>
                <a:schemeClr val="hlink"/>
              </a:solidFill>
            </a:endParaRPr>
          </a:p>
        </p:txBody>
      </p:sp>
      <p:sp>
        <p:nvSpPr>
          <p:cNvPr id="404553" name="Text Box 128"/>
          <p:cNvSpPr txBox="1">
            <a:spLocks noChangeArrowheads="1"/>
          </p:cNvSpPr>
          <p:nvPr/>
        </p:nvSpPr>
        <p:spPr bwMode="auto">
          <a:xfrm>
            <a:off x="6934200" y="5764213"/>
            <a:ext cx="923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aseline="30000">
                <a:solidFill>
                  <a:schemeClr val="hlink"/>
                </a:solidFill>
              </a:rPr>
              <a:t>log n</a:t>
            </a:r>
            <a:r>
              <a:rPr lang="en-US" altLang="en-US" sz="2000">
                <a:solidFill>
                  <a:schemeClr val="hlink"/>
                </a:solidFill>
              </a:rPr>
              <a:t>/</a:t>
            </a:r>
            <a:r>
              <a:rPr lang="en-US" altLang="en-US" sz="2000" baseline="-25000">
                <a:solidFill>
                  <a:schemeClr val="hlink"/>
                </a:solidFill>
              </a:rPr>
              <a:t>log b</a:t>
            </a:r>
            <a:endParaRPr lang="en-CA" altLang="en-US" sz="2000"/>
          </a:p>
        </p:txBody>
      </p:sp>
      <p:sp>
        <p:nvSpPr>
          <p:cNvPr id="404554" name="Text Box 129"/>
          <p:cNvSpPr txBox="1">
            <a:spLocks noChangeArrowheads="1"/>
          </p:cNvSpPr>
          <p:nvPr/>
        </p:nvSpPr>
        <p:spPr bwMode="auto">
          <a:xfrm>
            <a:off x="6934200" y="6384925"/>
            <a:ext cx="914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aseline="30000">
                <a:solidFill>
                  <a:schemeClr val="hlink"/>
                </a:solidFill>
              </a:rPr>
              <a:t>log a</a:t>
            </a:r>
            <a:r>
              <a:rPr lang="en-US" altLang="en-US" sz="2000">
                <a:solidFill>
                  <a:schemeClr val="hlink"/>
                </a:solidFill>
              </a:rPr>
              <a:t>/</a:t>
            </a:r>
            <a:r>
              <a:rPr lang="en-US" altLang="en-US" sz="2000" baseline="-25000">
                <a:solidFill>
                  <a:schemeClr val="hlink"/>
                </a:solidFill>
              </a:rPr>
              <a:t>log b</a:t>
            </a:r>
            <a:endParaRPr lang="en-CA" altLang="en-US" sz="2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62499" name="Group 3"/>
          <p:cNvGraphicFramePr>
            <a:graphicFrameLocks noGrp="1"/>
          </p:cNvGraphicFramePr>
          <p:nvPr/>
        </p:nvGraphicFramePr>
        <p:xfrm>
          <a:off x="76200" y="1219200"/>
          <a:ext cx="8991600" cy="4535487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7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2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5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 in 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T(1)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05572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405641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42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405643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44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405573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405574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405624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25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26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27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28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29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0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1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2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3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4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5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6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7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8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39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40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5575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05590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591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592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593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594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595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596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597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598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599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0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1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2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3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4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5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6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7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8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09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0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1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2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3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4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5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6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7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8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19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20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21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22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5623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5576" name="Group 127"/>
          <p:cNvGrpSpPr>
            <a:grpSpLocks/>
          </p:cNvGrpSpPr>
          <p:nvPr/>
        </p:nvGrpSpPr>
        <p:grpSpPr bwMode="auto">
          <a:xfrm>
            <a:off x="6064250" y="5257800"/>
            <a:ext cx="1022350" cy="549275"/>
            <a:chOff x="2860" y="3974"/>
            <a:chExt cx="644" cy="346"/>
          </a:xfrm>
        </p:grpSpPr>
        <p:sp>
          <p:nvSpPr>
            <p:cNvPr id="405588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405589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b</a:t>
              </a:r>
              <a:endParaRPr lang="en-CA" altLang="en-US" sz="2000"/>
            </a:p>
          </p:txBody>
        </p:sp>
      </p:grpSp>
      <p:grpSp>
        <p:nvGrpSpPr>
          <p:cNvPr id="405577" name="Group 130"/>
          <p:cNvGrpSpPr>
            <a:grpSpLocks/>
          </p:cNvGrpSpPr>
          <p:nvPr/>
        </p:nvGrpSpPr>
        <p:grpSpPr bwMode="auto">
          <a:xfrm>
            <a:off x="8208963" y="2590800"/>
            <a:ext cx="401637" cy="1143000"/>
            <a:chOff x="5760" y="720"/>
            <a:chExt cx="1021" cy="2477"/>
          </a:xfrm>
        </p:grpSpPr>
        <p:grpSp>
          <p:nvGrpSpPr>
            <p:cNvPr id="405578" name="Group 13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05582" name="Freeform 13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3" name="Freeform 13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4" name="Freeform 13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5" name="Freeform 13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6" name="Freeform 13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7" name="Freeform 13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5579" name="Group 13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05580" name="Freeform 13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1" name="Oval 14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363662" name="Group 142"/>
          <p:cNvGraphicFramePr>
            <a:graphicFrameLocks noGrp="1"/>
          </p:cNvGraphicFramePr>
          <p:nvPr/>
        </p:nvGraphicFramePr>
        <p:xfrm>
          <a:off x="76200" y="1219200"/>
          <a:ext cx="8991600" cy="4535487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7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2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5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 in 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1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 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 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T(1)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WP MathA" pitchFamily="2" charset="2"/>
                        </a:rPr>
                        <a:t>      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06596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406658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59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406660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61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406597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406598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406641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42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43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44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45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46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47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48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49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50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51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52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53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54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55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56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57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6599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06607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08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09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0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1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2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3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4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5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6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7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8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19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0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1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2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3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4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5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6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7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8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29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0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1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2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3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4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5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6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7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8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39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6640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6600" name="Group 127"/>
          <p:cNvGrpSpPr>
            <a:grpSpLocks/>
          </p:cNvGrpSpPr>
          <p:nvPr/>
        </p:nvGrpSpPr>
        <p:grpSpPr bwMode="auto">
          <a:xfrm>
            <a:off x="6064250" y="5257800"/>
            <a:ext cx="1022350" cy="549275"/>
            <a:chOff x="2860" y="3974"/>
            <a:chExt cx="644" cy="346"/>
          </a:xfrm>
        </p:grpSpPr>
        <p:sp>
          <p:nvSpPr>
            <p:cNvPr id="406605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406606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b</a:t>
              </a:r>
              <a:endParaRPr lang="en-CA" altLang="en-US" sz="2000"/>
            </a:p>
          </p:txBody>
        </p:sp>
      </p:grpSp>
      <p:grpSp>
        <p:nvGrpSpPr>
          <p:cNvPr id="406601" name="Group 130"/>
          <p:cNvGrpSpPr>
            <a:grpSpLocks/>
          </p:cNvGrpSpPr>
          <p:nvPr/>
        </p:nvGrpSpPr>
        <p:grpSpPr bwMode="auto">
          <a:xfrm>
            <a:off x="7315200" y="5257800"/>
            <a:ext cx="1728788" cy="549275"/>
            <a:chOff x="2860" y="3974"/>
            <a:chExt cx="1089" cy="346"/>
          </a:xfrm>
        </p:grpSpPr>
        <p:sp>
          <p:nvSpPr>
            <p:cNvPr id="406603" name="Text Box 131"/>
            <p:cNvSpPr txBox="1">
              <a:spLocks noChangeArrowheads="1"/>
            </p:cNvSpPr>
            <p:nvPr/>
          </p:nvSpPr>
          <p:spPr bwMode="auto">
            <a:xfrm>
              <a:off x="2860" y="4032"/>
              <a:ext cx="108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          </a:t>
              </a:r>
              <a:r>
                <a:rPr lang="en-CA" altLang="en-US" sz="2000"/>
                <a:t>·</a:t>
              </a:r>
              <a:r>
                <a:rPr lang="en-US" altLang="en-US" sz="2400"/>
                <a:t> </a:t>
              </a:r>
              <a:r>
                <a:rPr lang="en-US" altLang="en-US" sz="2000">
                  <a:latin typeface="Arial Rounded MT Bold" pitchFamily="34" charset="0"/>
                </a:rPr>
                <a:t>T(1)</a:t>
              </a:r>
              <a:endParaRPr lang="en-CA" altLang="en-US" sz="2000">
                <a:latin typeface="Arial Rounded MT Bold" pitchFamily="34" charset="0"/>
              </a:endParaRPr>
            </a:p>
          </p:txBody>
        </p:sp>
        <p:sp>
          <p:nvSpPr>
            <p:cNvPr id="406604" name="Text Box 132"/>
            <p:cNvSpPr txBox="1">
              <a:spLocks noChangeArrowheads="1"/>
            </p:cNvSpPr>
            <p:nvPr/>
          </p:nvSpPr>
          <p:spPr bwMode="auto">
            <a:xfrm>
              <a:off x="2928" y="3974"/>
              <a:ext cx="60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b </a:t>
              </a:r>
              <a:endParaRPr lang="en-CA" altLang="en-US" sz="2000"/>
            </a:p>
          </p:txBody>
        </p:sp>
      </p:grpSp>
      <p:sp>
        <p:nvSpPr>
          <p:cNvPr id="363664" name="Text Box 144"/>
          <p:cNvSpPr txBox="1">
            <a:spLocks noChangeArrowheads="1"/>
          </p:cNvSpPr>
          <p:nvPr/>
        </p:nvSpPr>
        <p:spPr bwMode="auto">
          <a:xfrm>
            <a:off x="2193925" y="6038850"/>
            <a:ext cx="46370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Total Work  T(n) = </a:t>
            </a:r>
            <a:r>
              <a:rPr lang="en-CA" altLang="en-US">
                <a:cs typeface="Times New Roman" pitchFamily="18" charset="0"/>
              </a:rPr>
              <a:t>∑</a:t>
            </a:r>
            <a:r>
              <a:rPr lang="en-US" altLang="en-US" baseline="-25000">
                <a:cs typeface="Times New Roman" pitchFamily="18" charset="0"/>
              </a:rPr>
              <a:t>i=0..h</a:t>
            </a:r>
            <a:r>
              <a:rPr lang="en-US" altLang="en-US">
                <a:cs typeface="Times New Roman" pitchFamily="18" charset="0"/>
              </a:rPr>
              <a:t> </a:t>
            </a:r>
            <a:r>
              <a:rPr lang="en-US" altLang="en-US" sz="2400">
                <a:latin typeface="Arial Rounded MT Bold" pitchFamily="34" charset="0"/>
              </a:rPr>
              <a:t>a</a:t>
            </a:r>
            <a:r>
              <a:rPr lang="en-US" altLang="en-US" sz="2400" baseline="30000">
                <a:latin typeface="Arial Rounded MT Bold" pitchFamily="34" charset="0"/>
              </a:rPr>
              <a:t>i</a:t>
            </a:r>
            <a:r>
              <a:rPr lang="en-US" altLang="en-US" sz="2400">
                <a:latin typeface="Symbol" pitchFamily="18" charset="2"/>
              </a:rPr>
              <a:t>×</a:t>
            </a:r>
            <a:r>
              <a:rPr lang="en-US" altLang="en-US" sz="2000">
                <a:latin typeface="Arial Rounded MT Bold" pitchFamily="34" charset="0"/>
              </a:rPr>
              <a:t>f(n/b</a:t>
            </a:r>
            <a:r>
              <a:rPr lang="en-US" altLang="en-US" sz="2000" baseline="30000">
                <a:latin typeface="Arial Rounded MT Bold" pitchFamily="34" charset="0"/>
              </a:rPr>
              <a:t>i</a:t>
            </a:r>
            <a:r>
              <a:rPr lang="en-US" altLang="en-US" sz="2000">
                <a:latin typeface="Arial Rounded MT Bold" pitchFamily="34" charset="0"/>
              </a:rPr>
              <a:t>)</a:t>
            </a:r>
            <a:endParaRPr lang="en-CA" altLang="en-US" sz="2000">
              <a:latin typeface="Arial Rounded MT Bold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3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3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3664" grpId="0" autoUpdateAnimBg="0"/>
    </p:bld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  <a:r>
              <a:rPr lang="en-US" altLang="en-US" sz="3600" smtClean="0">
                <a:solidFill>
                  <a:schemeClr val="accent2"/>
                </a:solidFill>
              </a:rPr>
              <a:t>             </a:t>
            </a:r>
            <a:endParaRPr lang="en-US" altLang="en-US" sz="3600" smtClean="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407555" name="Text Box 3"/>
          <p:cNvSpPr txBox="1">
            <a:spLocks noChangeArrowheads="1"/>
          </p:cNvSpPr>
          <p:nvPr/>
        </p:nvSpPr>
        <p:spPr bwMode="auto">
          <a:xfrm>
            <a:off x="4953000" y="1370013"/>
            <a:ext cx="386556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accent2"/>
                </a:solidFill>
              </a:rPr>
              <a:t>= </a:t>
            </a:r>
            <a:r>
              <a:rPr lang="en-CA" altLang="en-US" sz="4800">
                <a:solidFill>
                  <a:schemeClr val="accent2"/>
                </a:solidFill>
                <a:cs typeface="Times New Roman" pitchFamily="18" charset="0"/>
              </a:rPr>
              <a:t>∑</a:t>
            </a:r>
            <a:r>
              <a:rPr lang="en-US" altLang="en-US" sz="4800" baseline="-25000">
                <a:solidFill>
                  <a:schemeClr val="accent2"/>
                </a:solidFill>
                <a:cs typeface="Times New Roman" pitchFamily="18" charset="0"/>
              </a:rPr>
              <a:t>i=0..h</a:t>
            </a:r>
            <a:r>
              <a:rPr lang="en-US" altLang="en-US" sz="480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 sz="4000">
                <a:solidFill>
                  <a:schemeClr val="accent2"/>
                </a:solidFill>
                <a:latin typeface="Arial Rounded MT Bold" pitchFamily="34" charset="0"/>
              </a:rPr>
              <a:t>a</a:t>
            </a:r>
            <a:r>
              <a:rPr lang="en-US" altLang="en-US" sz="4000" baseline="30000">
                <a:solidFill>
                  <a:schemeClr val="accent2"/>
                </a:solidFill>
                <a:latin typeface="Arial Rounded MT Bold" pitchFamily="34" charset="0"/>
              </a:rPr>
              <a:t>i</a:t>
            </a:r>
            <a:r>
              <a:rPr lang="en-US" altLang="en-US" sz="4000">
                <a:solidFill>
                  <a:schemeClr val="accent2"/>
                </a:solidFill>
                <a:latin typeface="Symbol" pitchFamily="18" charset="2"/>
              </a:rPr>
              <a:t>×</a:t>
            </a:r>
            <a:r>
              <a:rPr lang="en-US" altLang="en-US" sz="3600">
                <a:solidFill>
                  <a:schemeClr val="accent2"/>
                </a:solidFill>
                <a:latin typeface="Arial Rounded MT Bold" pitchFamily="34" charset="0"/>
              </a:rPr>
              <a:t>f(n/b</a:t>
            </a:r>
            <a:r>
              <a:rPr lang="en-US" altLang="en-US" sz="3600" baseline="30000">
                <a:solidFill>
                  <a:schemeClr val="accent2"/>
                </a:solidFill>
                <a:latin typeface="Arial Rounded MT Bold" pitchFamily="34" charset="0"/>
              </a:rPr>
              <a:t>i</a:t>
            </a:r>
            <a:r>
              <a:rPr lang="en-US" altLang="en-US" sz="3600">
                <a:solidFill>
                  <a:schemeClr val="accent2"/>
                </a:solidFill>
                <a:latin typeface="Arial Rounded MT Bold" pitchFamily="34" charset="0"/>
              </a:rPr>
              <a:t>)</a:t>
            </a:r>
            <a:br>
              <a:rPr lang="en-US" altLang="en-US" sz="3600">
                <a:solidFill>
                  <a:schemeClr val="accent2"/>
                </a:solidFill>
                <a:latin typeface="Arial Rounded MT Bold" pitchFamily="34" charset="0"/>
              </a:rPr>
            </a:br>
            <a:endParaRPr lang="en-CA" altLang="en-US" sz="360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407556" name="Rectangle 4"/>
          <p:cNvSpPr>
            <a:spLocks noChangeArrowheads="1"/>
          </p:cNvSpPr>
          <p:nvPr/>
        </p:nvSpPr>
        <p:spPr bwMode="auto">
          <a:xfrm>
            <a:off x="685800" y="204152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3600">
              <a:solidFill>
                <a:schemeClr val="tx2"/>
              </a:solidFill>
            </a:endParaRPr>
          </a:p>
        </p:txBody>
      </p:sp>
      <p:grpSp>
        <p:nvGrpSpPr>
          <p:cNvPr id="407557" name="Group 5"/>
          <p:cNvGrpSpPr>
            <a:grpSpLocks/>
          </p:cNvGrpSpPr>
          <p:nvPr/>
        </p:nvGrpSpPr>
        <p:grpSpPr bwMode="auto">
          <a:xfrm>
            <a:off x="1219200" y="2438400"/>
            <a:ext cx="6705600" cy="1524000"/>
            <a:chOff x="192" y="2160"/>
            <a:chExt cx="4224" cy="960"/>
          </a:xfrm>
        </p:grpSpPr>
        <p:sp>
          <p:nvSpPr>
            <p:cNvPr id="407560" name="Rectangle 6"/>
            <p:cNvSpPr>
              <a:spLocks noChangeArrowheads="1"/>
            </p:cNvSpPr>
            <p:nvPr/>
          </p:nvSpPr>
          <p:spPr bwMode="auto">
            <a:xfrm>
              <a:off x="261" y="2318"/>
              <a:ext cx="4011" cy="6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>
                  <a:solidFill>
                    <a:schemeClr val="accent1"/>
                  </a:solidFill>
                </a:rPr>
                <a:t>If a Geometric Sum</a:t>
              </a: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3600">
                  <a:solidFill>
                    <a:schemeClr val="accent1"/>
                  </a:solidFill>
                </a:rPr>
                <a:t>∑</a:t>
              </a:r>
              <a:r>
                <a:rPr lang="en-CA" altLang="en-US" sz="3600" baseline="-25000">
                  <a:solidFill>
                    <a:schemeClr val="accent1"/>
                  </a:solidFill>
                </a:rPr>
                <a:t>i=</a:t>
              </a:r>
              <a:r>
                <a:rPr lang="en-US" altLang="en-US" sz="3600" baseline="-25000">
                  <a:solidFill>
                    <a:schemeClr val="accent1"/>
                  </a:solidFill>
                </a:rPr>
                <a:t>0</a:t>
              </a:r>
              <a:r>
                <a:rPr lang="en-CA" altLang="en-US" sz="3600" baseline="-25000">
                  <a:solidFill>
                    <a:schemeClr val="accent1"/>
                  </a:solidFill>
                </a:rPr>
                <a:t>..n</a:t>
              </a:r>
              <a:r>
                <a:rPr lang="en-CA" altLang="en-US" sz="2800">
                  <a:solidFill>
                    <a:schemeClr val="accent1"/>
                  </a:solidFill>
                </a:rPr>
                <a:t> </a:t>
              </a:r>
              <a:r>
                <a:rPr lang="en-CA" altLang="en-US" sz="2800" baseline="-25000">
                  <a:solidFill>
                    <a:schemeClr val="accent1"/>
                  </a:solidFill>
                </a:rPr>
                <a:t> </a:t>
              </a:r>
              <a:r>
                <a:rPr lang="en-US" altLang="en-US" sz="2800">
                  <a:solidFill>
                    <a:schemeClr val="accent1"/>
                  </a:solidFill>
                </a:rPr>
                <a:t>x</a:t>
              </a:r>
              <a:r>
                <a:rPr lang="en-US" altLang="en-US" sz="2800" baseline="30000">
                  <a:solidFill>
                    <a:schemeClr val="accent1"/>
                  </a:solidFill>
                </a:rPr>
                <a:t>i </a:t>
              </a:r>
              <a:r>
                <a:rPr lang="en-CA" altLang="en-US">
                  <a:solidFill>
                    <a:schemeClr val="accent1"/>
                  </a:solidFill>
                  <a:latin typeface="Symbol" pitchFamily="18" charset="2"/>
                </a:rPr>
                <a:t>=</a:t>
              </a:r>
              <a:r>
                <a:rPr lang="en-US" altLang="en-US">
                  <a:solidFill>
                    <a:schemeClr val="accent1"/>
                  </a:solidFill>
                  <a:latin typeface="Symbol" pitchFamily="18" charset="2"/>
                </a:rPr>
                <a:t> </a:t>
              </a:r>
              <a:r>
                <a:rPr lang="en-CA" altLang="en-US">
                  <a:solidFill>
                    <a:schemeClr val="accent1"/>
                  </a:solidFill>
                  <a:cs typeface="Times New Roman" pitchFamily="18" charset="0"/>
                </a:rPr>
                <a:t>θ</a:t>
              </a:r>
              <a:r>
                <a:rPr lang="en-US" altLang="en-US">
                  <a:solidFill>
                    <a:schemeClr val="accent1"/>
                  </a:solidFill>
                  <a:cs typeface="Times New Roman" pitchFamily="18" charset="0"/>
                </a:rPr>
                <a:t>(max(</a:t>
              </a:r>
              <a:r>
                <a:rPr lang="en-US" altLang="en-US">
                  <a:solidFill>
                    <a:schemeClr val="hlink"/>
                  </a:solidFill>
                  <a:cs typeface="Times New Roman" pitchFamily="18" charset="0"/>
                </a:rPr>
                <a:t>first term</a:t>
              </a:r>
              <a:r>
                <a:rPr lang="en-US" altLang="en-US">
                  <a:solidFill>
                    <a:schemeClr val="accent1"/>
                  </a:solidFill>
                  <a:cs typeface="Times New Roman" pitchFamily="18" charset="0"/>
                </a:rPr>
                <a:t>, </a:t>
              </a:r>
              <a:r>
                <a:rPr lang="en-US" altLang="en-US">
                  <a:solidFill>
                    <a:schemeClr val="hlink"/>
                  </a:solidFill>
                  <a:cs typeface="Times New Roman" pitchFamily="18" charset="0"/>
                </a:rPr>
                <a:t>last term</a:t>
              </a:r>
              <a:r>
                <a:rPr lang="en-US" altLang="en-US">
                  <a:solidFill>
                    <a:schemeClr val="accent1"/>
                  </a:solidFill>
                  <a:cs typeface="Times New Roman" pitchFamily="18" charset="0"/>
                </a:rPr>
                <a:t>))</a:t>
              </a:r>
              <a:endParaRPr lang="en-CA" altLang="en-US">
                <a:solidFill>
                  <a:schemeClr val="accent1"/>
                </a:solidFill>
                <a:cs typeface="Times New Roman" pitchFamily="18" charset="0"/>
              </a:endParaRPr>
            </a:p>
          </p:txBody>
        </p:sp>
        <p:sp>
          <p:nvSpPr>
            <p:cNvPr id="407561" name="Rectangle 7"/>
            <p:cNvSpPr>
              <a:spLocks noChangeArrowheads="1"/>
            </p:cNvSpPr>
            <p:nvPr/>
          </p:nvSpPr>
          <p:spPr bwMode="auto">
            <a:xfrm>
              <a:off x="192" y="2160"/>
              <a:ext cx="4224" cy="960"/>
            </a:xfrm>
            <a:prstGeom prst="rect">
              <a:avLst/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pic>
        <p:nvPicPr>
          <p:cNvPr id="407558" name="Picture 8" descr="sumG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278313"/>
            <a:ext cx="3429000" cy="232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7559" name="Picture 9" descr="sumG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67200"/>
            <a:ext cx="35052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</a:p>
        </p:txBody>
      </p:sp>
      <p:graphicFrame>
        <p:nvGraphicFramePr>
          <p:cNvPr id="470019" name="Group 3"/>
          <p:cNvGraphicFramePr>
            <a:graphicFrameLocks noGrp="1"/>
          </p:cNvGraphicFramePr>
          <p:nvPr/>
        </p:nvGraphicFramePr>
        <p:xfrm>
          <a:off x="76200" y="1219200"/>
          <a:ext cx="8991600" cy="4535487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7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2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5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 in 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1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 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 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f(n/b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b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n/b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h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Rounded MT Bold" pitchFamily="34" charset="0"/>
                        </a:rPr>
                        <a:t>T(1)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WP MathA" pitchFamily="2" charset="2"/>
                        </a:rPr>
                        <a:t>      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Rounded MT Bold" pitchFamily="34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08644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408710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11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408712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13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408645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408646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408693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94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95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96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97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98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99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0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1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2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3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4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5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6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7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8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709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8647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08659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0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1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2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3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4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5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6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7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8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69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0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1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2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3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4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5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6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7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8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79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0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1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2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3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4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5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6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7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8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89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90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91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8692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408648" name="Group 127"/>
          <p:cNvGrpSpPr>
            <a:grpSpLocks/>
          </p:cNvGrpSpPr>
          <p:nvPr/>
        </p:nvGrpSpPr>
        <p:grpSpPr bwMode="auto">
          <a:xfrm>
            <a:off x="6064250" y="5257800"/>
            <a:ext cx="1022350" cy="549275"/>
            <a:chOff x="2860" y="3974"/>
            <a:chExt cx="644" cy="346"/>
          </a:xfrm>
        </p:grpSpPr>
        <p:sp>
          <p:nvSpPr>
            <p:cNvPr id="408657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408658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b</a:t>
              </a:r>
              <a:endParaRPr lang="en-CA" altLang="en-US" sz="2000"/>
            </a:p>
          </p:txBody>
        </p:sp>
      </p:grpSp>
      <p:grpSp>
        <p:nvGrpSpPr>
          <p:cNvPr id="408649" name="Group 130"/>
          <p:cNvGrpSpPr>
            <a:grpSpLocks/>
          </p:cNvGrpSpPr>
          <p:nvPr/>
        </p:nvGrpSpPr>
        <p:grpSpPr bwMode="auto">
          <a:xfrm>
            <a:off x="7315200" y="5257800"/>
            <a:ext cx="1728788" cy="549275"/>
            <a:chOff x="2860" y="3974"/>
            <a:chExt cx="1089" cy="346"/>
          </a:xfrm>
        </p:grpSpPr>
        <p:sp>
          <p:nvSpPr>
            <p:cNvPr id="408655" name="Text Box 131"/>
            <p:cNvSpPr txBox="1">
              <a:spLocks noChangeArrowheads="1"/>
            </p:cNvSpPr>
            <p:nvPr/>
          </p:nvSpPr>
          <p:spPr bwMode="auto">
            <a:xfrm>
              <a:off x="2860" y="4032"/>
              <a:ext cx="108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          </a:t>
              </a:r>
              <a:r>
                <a:rPr lang="en-CA" altLang="en-US" sz="2000"/>
                <a:t>·</a:t>
              </a:r>
              <a:r>
                <a:rPr lang="en-US" altLang="en-US" sz="2400"/>
                <a:t> </a:t>
              </a:r>
              <a:r>
                <a:rPr lang="en-US" altLang="en-US" sz="2000">
                  <a:latin typeface="Arial Rounded MT Bold" pitchFamily="34" charset="0"/>
                </a:rPr>
                <a:t>T(1)</a:t>
              </a:r>
              <a:endParaRPr lang="en-CA" altLang="en-US" sz="2000">
                <a:latin typeface="Arial Rounded MT Bold" pitchFamily="34" charset="0"/>
              </a:endParaRPr>
            </a:p>
          </p:txBody>
        </p:sp>
        <p:sp>
          <p:nvSpPr>
            <p:cNvPr id="408656" name="Text Box 132"/>
            <p:cNvSpPr txBox="1">
              <a:spLocks noChangeArrowheads="1"/>
            </p:cNvSpPr>
            <p:nvPr/>
          </p:nvSpPr>
          <p:spPr bwMode="auto">
            <a:xfrm>
              <a:off x="2928" y="3974"/>
              <a:ext cx="60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b </a:t>
              </a:r>
              <a:endParaRPr lang="en-CA" altLang="en-US" sz="2000"/>
            </a:p>
          </p:txBody>
        </p:sp>
      </p:grpSp>
      <p:sp>
        <p:nvSpPr>
          <p:cNvPr id="408650" name="Oval 134"/>
          <p:cNvSpPr>
            <a:spLocks noChangeArrowheads="1"/>
          </p:cNvSpPr>
          <p:nvPr/>
        </p:nvSpPr>
        <p:spPr bwMode="auto">
          <a:xfrm>
            <a:off x="7162800" y="5257800"/>
            <a:ext cx="19812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408651" name="Oval 135"/>
          <p:cNvSpPr>
            <a:spLocks noChangeArrowheads="1"/>
          </p:cNvSpPr>
          <p:nvPr/>
        </p:nvSpPr>
        <p:spPr bwMode="auto">
          <a:xfrm>
            <a:off x="7162800" y="2449513"/>
            <a:ext cx="19812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408652" name="Text Box 136"/>
          <p:cNvSpPr txBox="1">
            <a:spLocks noChangeArrowheads="1"/>
          </p:cNvSpPr>
          <p:nvPr/>
        </p:nvSpPr>
        <p:spPr bwMode="auto">
          <a:xfrm>
            <a:off x="746125" y="5995988"/>
            <a:ext cx="5724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Dominated by</a:t>
            </a:r>
            <a:r>
              <a:rPr lang="en-US" altLang="en-US" sz="2400">
                <a:solidFill>
                  <a:schemeClr val="hlink"/>
                </a:solidFill>
              </a:rPr>
              <a:t>    Top Level   </a:t>
            </a:r>
            <a:r>
              <a:rPr lang="en-US" altLang="en-US" sz="2400"/>
              <a:t>or </a:t>
            </a:r>
            <a:r>
              <a:rPr lang="en-US" altLang="en-US" sz="2400">
                <a:solidFill>
                  <a:schemeClr val="hlink"/>
                </a:solidFill>
              </a:rPr>
              <a:t>  Base Cases  </a:t>
            </a:r>
            <a:endParaRPr lang="en-CA" altLang="en-US" sz="2400">
              <a:solidFill>
                <a:schemeClr val="hlink"/>
              </a:solidFill>
            </a:endParaRPr>
          </a:p>
        </p:txBody>
      </p:sp>
      <p:sp>
        <p:nvSpPr>
          <p:cNvPr id="408653" name="Freeform 137"/>
          <p:cNvSpPr>
            <a:spLocks/>
          </p:cNvSpPr>
          <p:nvPr/>
        </p:nvSpPr>
        <p:spPr bwMode="auto">
          <a:xfrm>
            <a:off x="3657600" y="2830513"/>
            <a:ext cx="3429000" cy="3276600"/>
          </a:xfrm>
          <a:custGeom>
            <a:avLst/>
            <a:gdLst>
              <a:gd name="T0" fmla="*/ 0 w 2160"/>
              <a:gd name="T1" fmla="*/ 2147483647 h 2064"/>
              <a:gd name="T2" fmla="*/ 2147483647 w 2160"/>
              <a:gd name="T3" fmla="*/ 1451610000 h 2064"/>
              <a:gd name="T4" fmla="*/ 2147483647 w 2160"/>
              <a:gd name="T5" fmla="*/ 0 h 2064"/>
              <a:gd name="T6" fmla="*/ 0 60000 65536"/>
              <a:gd name="T7" fmla="*/ 0 60000 65536"/>
              <a:gd name="T8" fmla="*/ 0 60000 65536"/>
              <a:gd name="T9" fmla="*/ 0 w 2160"/>
              <a:gd name="T10" fmla="*/ 0 h 2064"/>
              <a:gd name="T11" fmla="*/ 2160 w 2160"/>
              <a:gd name="T12" fmla="*/ 2064 h 20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" h="2064">
                <a:moveTo>
                  <a:pt x="0" y="2064"/>
                </a:moveTo>
                <a:cubicBezTo>
                  <a:pt x="252" y="1492"/>
                  <a:pt x="504" y="920"/>
                  <a:pt x="864" y="576"/>
                </a:cubicBezTo>
                <a:cubicBezTo>
                  <a:pt x="1224" y="232"/>
                  <a:pt x="1692" y="116"/>
                  <a:pt x="2160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8654" name="Freeform 138"/>
          <p:cNvSpPr>
            <a:spLocks/>
          </p:cNvSpPr>
          <p:nvPr/>
        </p:nvSpPr>
        <p:spPr bwMode="auto">
          <a:xfrm>
            <a:off x="5486400" y="5562600"/>
            <a:ext cx="1600200" cy="533400"/>
          </a:xfrm>
          <a:custGeom>
            <a:avLst/>
            <a:gdLst>
              <a:gd name="T0" fmla="*/ 0 w 1008"/>
              <a:gd name="T1" fmla="*/ 846772500 h 336"/>
              <a:gd name="T2" fmla="*/ 919857825 w 1008"/>
              <a:gd name="T3" fmla="*/ 229335013 h 336"/>
              <a:gd name="T4" fmla="*/ 2147483647 w 1008"/>
              <a:gd name="T5" fmla="*/ 0 h 336"/>
              <a:gd name="T6" fmla="*/ 0 60000 65536"/>
              <a:gd name="T7" fmla="*/ 0 60000 65536"/>
              <a:gd name="T8" fmla="*/ 0 60000 65536"/>
              <a:gd name="T9" fmla="*/ 0 w 1008"/>
              <a:gd name="T10" fmla="*/ 0 h 336"/>
              <a:gd name="T11" fmla="*/ 1008 w 1008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08" h="336">
                <a:moveTo>
                  <a:pt x="0" y="336"/>
                </a:moveTo>
                <a:cubicBezTo>
                  <a:pt x="61" y="295"/>
                  <a:pt x="197" y="147"/>
                  <a:pt x="365" y="91"/>
                </a:cubicBezTo>
                <a:cubicBezTo>
                  <a:pt x="533" y="35"/>
                  <a:pt x="874" y="19"/>
                  <a:pt x="1008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810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3676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304800"/>
            <a:ext cx="7696200" cy="3352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Is the sum Geometric?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Simplify by letting f(n) = n</a:t>
            </a:r>
            <a:r>
              <a:rPr lang="en-US" altLang="en-US" sz="2800" baseline="30000" smtClean="0"/>
              <a:t>c </a:t>
            </a:r>
            <a:r>
              <a:rPr lang="en-US" altLang="en-US" sz="2800" smtClean="0"/>
              <a:t> </a:t>
            </a:r>
            <a:r>
              <a:rPr lang="en-US" altLang="en-US" sz="2400" smtClean="0"/>
              <a:t>log</a:t>
            </a:r>
            <a:r>
              <a:rPr lang="en-US" altLang="en-US" sz="2400" baseline="30000" smtClean="0"/>
              <a:t>k</a:t>
            </a:r>
            <a:r>
              <a:rPr lang="en-US" altLang="en-US" sz="2400" smtClean="0"/>
              <a:t>n </a:t>
            </a:r>
            <a:r>
              <a:rPr lang="en-US" altLang="en-US" sz="2800" smtClean="0"/>
              <a:t> 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T(n) = </a:t>
            </a:r>
            <a:r>
              <a:rPr lang="en-CA" altLang="en-US" sz="3600" smtClean="0">
                <a:cs typeface="Times New Roman" pitchFamily="18" charset="0"/>
              </a:rPr>
              <a:t>∑</a:t>
            </a:r>
            <a:r>
              <a:rPr lang="en-US" altLang="en-US" sz="3600" baseline="-25000" smtClean="0">
                <a:cs typeface="Times New Roman" pitchFamily="18" charset="0"/>
              </a:rPr>
              <a:t>i=0..h</a:t>
            </a:r>
            <a:r>
              <a:rPr lang="en-US" altLang="en-US" sz="3600" smtClean="0">
                <a:cs typeface="Times New Roman" pitchFamily="18" charset="0"/>
              </a:rPr>
              <a:t> </a:t>
            </a:r>
            <a:r>
              <a:rPr lang="en-US" altLang="en-US" sz="2800" smtClean="0">
                <a:latin typeface="Arial Rounded MT Bold" pitchFamily="34" charset="0"/>
              </a:rPr>
              <a:t>a</a:t>
            </a:r>
            <a:r>
              <a:rPr lang="en-US" altLang="en-US" sz="2800" baseline="30000" smtClean="0">
                <a:latin typeface="Arial Rounded MT Bold" pitchFamily="34" charset="0"/>
              </a:rPr>
              <a:t>i</a:t>
            </a:r>
            <a:r>
              <a:rPr lang="en-US" altLang="en-US" sz="2800" smtClean="0">
                <a:latin typeface="Symbol" pitchFamily="18" charset="2"/>
              </a:rPr>
              <a:t>×</a:t>
            </a:r>
            <a:r>
              <a:rPr lang="en-US" altLang="en-US" sz="2400" smtClean="0">
                <a:latin typeface="Arial Rounded MT Bold" pitchFamily="34" charset="0"/>
              </a:rPr>
              <a:t>f(n/b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 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        = </a:t>
            </a:r>
            <a:r>
              <a:rPr lang="en-CA" altLang="en-US" sz="3600" smtClean="0">
                <a:cs typeface="Times New Roman" pitchFamily="18" charset="0"/>
              </a:rPr>
              <a:t>∑</a:t>
            </a:r>
            <a:r>
              <a:rPr lang="en-US" altLang="en-US" sz="3600" baseline="-25000" smtClean="0">
                <a:cs typeface="Times New Roman" pitchFamily="18" charset="0"/>
              </a:rPr>
              <a:t>i=0..h</a:t>
            </a:r>
            <a:r>
              <a:rPr lang="en-US" altLang="en-US" sz="3600" smtClean="0">
                <a:cs typeface="Times New Roman" pitchFamily="18" charset="0"/>
              </a:rPr>
              <a:t> </a:t>
            </a:r>
            <a:r>
              <a:rPr lang="en-US" altLang="en-US" sz="2800" smtClean="0">
                <a:latin typeface="Arial Rounded MT Bold" pitchFamily="34" charset="0"/>
              </a:rPr>
              <a:t>a</a:t>
            </a:r>
            <a:r>
              <a:rPr lang="en-US" altLang="en-US" sz="2800" baseline="30000" smtClean="0">
                <a:latin typeface="Arial Rounded MT Bold" pitchFamily="34" charset="0"/>
              </a:rPr>
              <a:t>i</a:t>
            </a:r>
            <a:r>
              <a:rPr lang="en-US" altLang="en-US" sz="2800" smtClean="0">
                <a:latin typeface="Symbol" pitchFamily="18" charset="2"/>
              </a:rPr>
              <a:t>×</a:t>
            </a:r>
            <a:r>
              <a:rPr lang="en-US" altLang="en-US" sz="2400" smtClean="0">
                <a:latin typeface="Arial Rounded MT Bold" pitchFamily="34" charset="0"/>
              </a:rPr>
              <a:t>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</a:t>
            </a:r>
            <a:r>
              <a:rPr lang="en-US" altLang="en-US" sz="3600" baseline="30000" smtClean="0">
                <a:latin typeface="Arial Rounded MT Bold" pitchFamily="34" charset="0"/>
              </a:rPr>
              <a:t>c    </a:t>
            </a:r>
            <a:r>
              <a:rPr lang="en-US" altLang="en-US" sz="2400" smtClean="0">
                <a:latin typeface="Symbol" pitchFamily="18" charset="2"/>
              </a:rPr>
              <a:t>×</a:t>
            </a:r>
            <a:r>
              <a:rPr lang="en-US" altLang="en-US" sz="2400" smtClean="0"/>
              <a:t>log</a:t>
            </a:r>
            <a:r>
              <a:rPr lang="en-US" altLang="en-US" sz="2400" baseline="30000" smtClean="0"/>
              <a:t>k</a:t>
            </a:r>
            <a:r>
              <a:rPr lang="en-US" altLang="en-US" sz="2400" smtClean="0">
                <a:latin typeface="Arial Rounded MT Bold" pitchFamily="34" charset="0"/>
              </a:rPr>
              <a:t>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</a:t>
            </a:r>
            <a:r>
              <a:rPr lang="en-US" altLang="en-US" sz="3600" baseline="30000" smtClean="0">
                <a:latin typeface="Arial Rounded MT Bold" pitchFamily="34" charset="0"/>
              </a:rPr>
              <a:t> 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        = </a:t>
            </a:r>
            <a:r>
              <a:rPr lang="en-US" altLang="en-US" smtClean="0"/>
              <a:t>n</a:t>
            </a:r>
            <a:r>
              <a:rPr lang="en-US" altLang="en-US" baseline="30000" smtClean="0">
                <a:latin typeface="Arial Rounded MT Bold" pitchFamily="34" charset="0"/>
              </a:rPr>
              <a:t>c</a:t>
            </a:r>
            <a:r>
              <a:rPr lang="en-US" altLang="en-US" sz="2800" smtClean="0"/>
              <a:t> </a:t>
            </a:r>
            <a:r>
              <a:rPr lang="en-CA" altLang="en-US" sz="3600" smtClean="0">
                <a:cs typeface="Times New Roman" pitchFamily="18" charset="0"/>
              </a:rPr>
              <a:t>∑</a:t>
            </a:r>
            <a:r>
              <a:rPr lang="en-US" altLang="en-US" sz="3600" baseline="-25000" smtClean="0">
                <a:cs typeface="Times New Roman" pitchFamily="18" charset="0"/>
              </a:rPr>
              <a:t>i=0..h</a:t>
            </a:r>
            <a:r>
              <a:rPr lang="en-US" altLang="en-US" sz="3600" smtClean="0">
                <a:cs typeface="Times New Roman" pitchFamily="18" charset="0"/>
              </a:rPr>
              <a:t> </a:t>
            </a:r>
            <a:r>
              <a:rPr lang="en-CA" altLang="en-US" smtClean="0"/>
              <a:t>2</a:t>
            </a:r>
            <a:r>
              <a:rPr lang="en-CA" altLang="en-US" baseline="30000" smtClean="0"/>
              <a:t>[log</a:t>
            </a:r>
            <a:r>
              <a:rPr lang="en-US" altLang="en-US" baseline="30000" smtClean="0"/>
              <a:t> </a:t>
            </a:r>
            <a:r>
              <a:rPr lang="en-CA" altLang="en-US" baseline="30000" smtClean="0"/>
              <a:t>a - c </a:t>
            </a:r>
            <a:r>
              <a:rPr lang="en-US" altLang="en-US" baseline="30000" smtClean="0"/>
              <a:t>l</a:t>
            </a:r>
            <a:r>
              <a:rPr lang="en-CA" altLang="en-US" baseline="30000" smtClean="0"/>
              <a:t>og b] · i</a:t>
            </a:r>
            <a:r>
              <a:rPr lang="en-CA" altLang="en-US" smtClean="0"/>
              <a:t>  </a:t>
            </a:r>
            <a:r>
              <a:rPr lang="en-US" altLang="en-US" sz="2400" smtClean="0">
                <a:latin typeface="Symbol" pitchFamily="18" charset="2"/>
              </a:rPr>
              <a:t>×</a:t>
            </a:r>
            <a:r>
              <a:rPr lang="en-US" altLang="en-US" sz="2400" smtClean="0"/>
              <a:t>log</a:t>
            </a:r>
            <a:r>
              <a:rPr lang="en-US" altLang="en-US" sz="2400" baseline="30000" smtClean="0"/>
              <a:t>k</a:t>
            </a:r>
            <a:r>
              <a:rPr lang="en-US" altLang="en-US" sz="2400" smtClean="0">
                <a:latin typeface="Arial Rounded MT Bold" pitchFamily="34" charset="0"/>
              </a:rPr>
              <a:t>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</a:t>
            </a:r>
            <a:r>
              <a:rPr lang="en-US" altLang="en-US" sz="3600" baseline="30000" smtClean="0">
                <a:latin typeface="Arial Rounded MT Bold" pitchFamily="34" charset="0"/>
              </a:rPr>
              <a:t> </a:t>
            </a:r>
            <a:endParaRPr lang="en-US" altLang="en-US" sz="2400" smtClean="0"/>
          </a:p>
        </p:txBody>
      </p:sp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0" y="4030663"/>
            <a:ext cx="9144000" cy="2767012"/>
            <a:chOff x="0" y="2539"/>
            <a:chExt cx="5760" cy="1743"/>
          </a:xfrm>
        </p:grpSpPr>
        <p:sp>
          <p:nvSpPr>
            <p:cNvPr id="409611" name="Rectangle 5"/>
            <p:cNvSpPr>
              <a:spLocks noChangeArrowheads="1"/>
            </p:cNvSpPr>
            <p:nvPr/>
          </p:nvSpPr>
          <p:spPr bwMode="auto">
            <a:xfrm>
              <a:off x="3840" y="3460"/>
              <a:ext cx="192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Geometrically Increasing</a:t>
              </a:r>
              <a:endParaRPr lang="en-CA" altLang="en-US" sz="2000"/>
            </a:p>
          </p:txBody>
        </p:sp>
        <p:sp>
          <p:nvSpPr>
            <p:cNvPr id="409612" name="Rectangle 6"/>
            <p:cNvSpPr>
              <a:spLocks noChangeArrowheads="1"/>
            </p:cNvSpPr>
            <p:nvPr/>
          </p:nvSpPr>
          <p:spPr bwMode="auto">
            <a:xfrm>
              <a:off x="1920" y="3460"/>
              <a:ext cx="192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Arithmetic Sum</a:t>
              </a:r>
              <a:endParaRPr lang="en-CA" altLang="en-US" sz="2000"/>
            </a:p>
          </p:txBody>
        </p:sp>
        <p:sp>
          <p:nvSpPr>
            <p:cNvPr id="409613" name="Rectangle 7"/>
            <p:cNvSpPr>
              <a:spLocks noChangeArrowheads="1"/>
            </p:cNvSpPr>
            <p:nvPr/>
          </p:nvSpPr>
          <p:spPr bwMode="auto">
            <a:xfrm>
              <a:off x="0" y="3460"/>
              <a:ext cx="192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Geometrically Decreasing</a:t>
              </a:r>
              <a:endParaRPr lang="en-CA" altLang="en-US" sz="2000"/>
            </a:p>
          </p:txBody>
        </p:sp>
        <p:sp>
          <p:nvSpPr>
            <p:cNvPr id="409614" name="Rectangle 8"/>
            <p:cNvSpPr>
              <a:spLocks noChangeArrowheads="1"/>
            </p:cNvSpPr>
            <p:nvPr/>
          </p:nvSpPr>
          <p:spPr bwMode="auto">
            <a:xfrm>
              <a:off x="3840" y="3747"/>
              <a:ext cx="1920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Sum = </a:t>
              </a:r>
              <a:r>
                <a:rPr lang="en-CA" altLang="en-US" sz="2000">
                  <a:cs typeface="Times New Roman" pitchFamily="18" charset="0"/>
                </a:rPr>
                <a:t>θ</a:t>
              </a:r>
              <a:r>
                <a:rPr lang="en-US" altLang="en-US" sz="2000">
                  <a:cs typeface="Times New Roman" pitchFamily="18" charset="0"/>
                </a:rPr>
                <a:t>(last term)</a:t>
              </a:r>
            </a:p>
            <a:p>
              <a:pPr eaLnBrk="1" hangingPunct="1">
                <a:buFontTx/>
                <a:buNone/>
              </a:pPr>
              <a:r>
                <a:rPr lang="en-US" altLang="en-US" sz="2400"/>
                <a:t>      </a:t>
              </a:r>
              <a:r>
                <a:rPr lang="en-CA" altLang="en-US" sz="2400"/>
                <a:t>= θ(</a:t>
              </a:r>
              <a:r>
                <a:rPr lang="en-US" altLang="en-US" sz="2400"/>
                <a:t>            )</a:t>
              </a:r>
              <a:endParaRPr lang="en-CA" altLang="en-US" sz="2400"/>
            </a:p>
          </p:txBody>
        </p:sp>
        <p:sp>
          <p:nvSpPr>
            <p:cNvPr id="409615" name="Rectangle 9"/>
            <p:cNvSpPr>
              <a:spLocks noChangeArrowheads="1"/>
            </p:cNvSpPr>
            <p:nvPr/>
          </p:nvSpPr>
          <p:spPr bwMode="auto">
            <a:xfrm>
              <a:off x="1920" y="3747"/>
              <a:ext cx="1920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800"/>
                <a:t>Sum = </a:t>
              </a:r>
              <a:r>
                <a:rPr lang="en-CA" altLang="en-US" sz="1800">
                  <a:cs typeface="Times New Roman" pitchFamily="18" charset="0"/>
                </a:rPr>
                <a:t>θ</a:t>
              </a:r>
              <a:r>
                <a:rPr lang="en-US" altLang="en-US" sz="1800">
                  <a:cs typeface="Times New Roman" pitchFamily="18" charset="0"/>
                </a:rPr>
                <a:t>(any term </a:t>
              </a:r>
              <a:r>
                <a:rPr lang="en-US" altLang="en-US" sz="2000">
                  <a:latin typeface="Symbol" pitchFamily="18" charset="2"/>
                </a:rPr>
                <a:t>×</a:t>
              </a:r>
              <a:r>
                <a:rPr lang="en-US" altLang="en-US" sz="1800">
                  <a:cs typeface="Times New Roman" pitchFamily="18" charset="0"/>
                </a:rPr>
                <a:t># terms)</a:t>
              </a:r>
            </a:p>
            <a:p>
              <a:pPr eaLnBrk="1" hangingPunct="1">
                <a:buFontTx/>
                <a:buNone/>
              </a:pPr>
              <a:r>
                <a:rPr lang="en-US" altLang="en-US" sz="2400"/>
                <a:t>      </a:t>
              </a:r>
              <a:r>
                <a:rPr lang="en-CA" altLang="en-US" sz="2400"/>
                <a:t>= θ</a:t>
              </a:r>
              <a:r>
                <a:rPr lang="en-US" altLang="en-US" sz="2400"/>
                <a:t>(f(n) </a:t>
              </a:r>
              <a:r>
                <a:rPr lang="en-US" altLang="en-US" sz="2400">
                  <a:latin typeface="Symbol" pitchFamily="18" charset="2"/>
                </a:rPr>
                <a:t>× </a:t>
              </a:r>
              <a:r>
                <a:rPr lang="en-US" altLang="en-US" sz="2400"/>
                <a:t>log n) </a:t>
              </a:r>
              <a:endParaRPr lang="en-CA" altLang="en-US" sz="2400"/>
            </a:p>
          </p:txBody>
        </p:sp>
        <p:sp>
          <p:nvSpPr>
            <p:cNvPr id="409616" name="Rectangle 10"/>
            <p:cNvSpPr>
              <a:spLocks noChangeArrowheads="1"/>
            </p:cNvSpPr>
            <p:nvPr/>
          </p:nvSpPr>
          <p:spPr bwMode="auto">
            <a:xfrm>
              <a:off x="0" y="3747"/>
              <a:ext cx="1920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Sum = </a:t>
              </a:r>
              <a:r>
                <a:rPr lang="en-CA" altLang="en-US" sz="2000">
                  <a:cs typeface="Times New Roman" pitchFamily="18" charset="0"/>
                </a:rPr>
                <a:t>θ</a:t>
              </a:r>
              <a:r>
                <a:rPr lang="en-US" altLang="en-US" sz="2000">
                  <a:cs typeface="Times New Roman" pitchFamily="18" charset="0"/>
                </a:rPr>
                <a:t>(first term)</a:t>
              </a:r>
            </a:p>
            <a:p>
              <a:pPr eaLnBrk="1" hangingPunct="1">
                <a:buFontTx/>
                <a:buNone/>
              </a:pPr>
              <a:r>
                <a:rPr lang="en-US" altLang="en-US" sz="2400"/>
                <a:t>       </a:t>
              </a:r>
              <a:r>
                <a:rPr lang="en-CA" altLang="en-US" sz="2400"/>
                <a:t>= θ(f(n)).</a:t>
              </a:r>
              <a:endParaRPr lang="en-CA" altLang="en-US" sz="2000">
                <a:cs typeface="Times New Roman" pitchFamily="18" charset="0"/>
              </a:endParaRPr>
            </a:p>
          </p:txBody>
        </p:sp>
        <p:sp>
          <p:nvSpPr>
            <p:cNvPr id="409617" name="Rectangle 11"/>
            <p:cNvSpPr>
              <a:spLocks noChangeArrowheads="1"/>
            </p:cNvSpPr>
            <p:nvPr/>
          </p:nvSpPr>
          <p:spPr bwMode="auto">
            <a:xfrm>
              <a:off x="3840" y="3134"/>
              <a:ext cx="19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/>
                <a:t>log</a:t>
              </a:r>
              <a:r>
                <a:rPr lang="en-US" altLang="en-US" sz="2800"/>
                <a:t> </a:t>
              </a:r>
              <a:r>
                <a:rPr lang="en-CA" altLang="en-US" sz="2800"/>
                <a:t>a - c </a:t>
              </a:r>
              <a:r>
                <a:rPr lang="en-US" altLang="en-US" sz="2800"/>
                <a:t>l</a:t>
              </a:r>
              <a:r>
                <a:rPr lang="en-CA" altLang="en-US" sz="2800"/>
                <a:t>og b</a:t>
              </a:r>
              <a:r>
                <a:rPr lang="en-US" altLang="en-US" sz="2800"/>
                <a:t> &gt; 0</a:t>
              </a:r>
              <a:endParaRPr lang="en-CA" altLang="en-US" sz="2800"/>
            </a:p>
          </p:txBody>
        </p:sp>
        <p:sp>
          <p:nvSpPr>
            <p:cNvPr id="409618" name="Rectangle 12"/>
            <p:cNvSpPr>
              <a:spLocks noChangeArrowheads="1"/>
            </p:cNvSpPr>
            <p:nvPr/>
          </p:nvSpPr>
          <p:spPr bwMode="auto">
            <a:xfrm>
              <a:off x="1920" y="3134"/>
              <a:ext cx="19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/>
                <a:t>log</a:t>
              </a:r>
              <a:r>
                <a:rPr lang="en-US" altLang="en-US" sz="2800"/>
                <a:t> </a:t>
              </a:r>
              <a:r>
                <a:rPr lang="en-CA" altLang="en-US" sz="2800"/>
                <a:t>a - c </a:t>
              </a:r>
              <a:r>
                <a:rPr lang="en-US" altLang="en-US" sz="2800"/>
                <a:t>l</a:t>
              </a:r>
              <a:r>
                <a:rPr lang="en-CA" altLang="en-US" sz="2800"/>
                <a:t>og b</a:t>
              </a:r>
              <a:r>
                <a:rPr lang="en-US" altLang="en-US" sz="2800"/>
                <a:t> = 0</a:t>
              </a:r>
              <a:endParaRPr lang="en-CA" altLang="en-US" sz="2800"/>
            </a:p>
          </p:txBody>
        </p:sp>
        <p:sp>
          <p:nvSpPr>
            <p:cNvPr id="409619" name="Rectangle 13"/>
            <p:cNvSpPr>
              <a:spLocks noChangeArrowheads="1"/>
            </p:cNvSpPr>
            <p:nvPr/>
          </p:nvSpPr>
          <p:spPr bwMode="auto">
            <a:xfrm>
              <a:off x="0" y="3134"/>
              <a:ext cx="19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/>
                <a:t>log</a:t>
              </a:r>
              <a:r>
                <a:rPr lang="en-US" altLang="en-US" sz="2800"/>
                <a:t> </a:t>
              </a:r>
              <a:r>
                <a:rPr lang="en-CA" altLang="en-US" sz="2800"/>
                <a:t>a - c </a:t>
              </a:r>
              <a:r>
                <a:rPr lang="en-US" altLang="en-US" sz="2800"/>
                <a:t>l</a:t>
              </a:r>
              <a:r>
                <a:rPr lang="en-CA" altLang="en-US" sz="2800"/>
                <a:t>og b</a:t>
              </a:r>
              <a:r>
                <a:rPr lang="en-US" altLang="en-US" sz="2800"/>
                <a:t> &lt; 0</a:t>
              </a:r>
              <a:endParaRPr lang="en-CA" altLang="en-US" sz="2800"/>
            </a:p>
          </p:txBody>
        </p:sp>
        <p:sp>
          <p:nvSpPr>
            <p:cNvPr id="409620" name="Rectangle 14"/>
            <p:cNvSpPr>
              <a:spLocks noChangeArrowheads="1"/>
            </p:cNvSpPr>
            <p:nvPr/>
          </p:nvSpPr>
          <p:spPr bwMode="auto">
            <a:xfrm>
              <a:off x="3840" y="2539"/>
              <a:ext cx="192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2800">
                  <a:latin typeface="Arial Rounded MT Bold" pitchFamily="34" charset="0"/>
                </a:rPr>
                <a:t>c &lt;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   </a:t>
              </a:r>
              <a:br>
                <a:rPr lang="en-CA" altLang="en-US" sz="2800" baseline="-25000"/>
              </a:br>
              <a:r>
                <a:rPr lang="en-CA" altLang="en-US" sz="2800" baseline="-25000"/>
                <a:t> </a:t>
              </a:r>
              <a:r>
                <a:rPr lang="en-US" altLang="en-US" sz="2800">
                  <a:latin typeface="Arial Rounded MT Bold" pitchFamily="34" charset="0"/>
                </a:rPr>
                <a:t>c =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  </a:t>
              </a:r>
              <a:r>
                <a:rPr lang="en-CA" altLang="en-US" sz="2400"/>
                <a:t>&amp;</a:t>
              </a:r>
              <a:r>
                <a:rPr lang="en-CA" altLang="en-US" sz="2800"/>
                <a:t> k&lt;-1</a:t>
              </a:r>
            </a:p>
          </p:txBody>
        </p:sp>
        <p:sp>
          <p:nvSpPr>
            <p:cNvPr id="409621" name="Rectangle 15"/>
            <p:cNvSpPr>
              <a:spLocks noChangeArrowheads="1"/>
            </p:cNvSpPr>
            <p:nvPr/>
          </p:nvSpPr>
          <p:spPr bwMode="auto">
            <a:xfrm>
              <a:off x="1920" y="2539"/>
              <a:ext cx="192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>
                  <a:latin typeface="Arial Rounded MT Bold" pitchFamily="34" charset="0"/>
                </a:rPr>
                <a:t>c =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  </a:t>
              </a:r>
              <a:r>
                <a:rPr lang="en-CA" altLang="en-US" sz="2800"/>
                <a:t>&amp; k&gt;-1</a:t>
              </a:r>
            </a:p>
          </p:txBody>
        </p:sp>
        <p:sp>
          <p:nvSpPr>
            <p:cNvPr id="409622" name="Rectangle 16"/>
            <p:cNvSpPr>
              <a:spLocks noChangeArrowheads="1"/>
            </p:cNvSpPr>
            <p:nvPr/>
          </p:nvSpPr>
          <p:spPr bwMode="auto">
            <a:xfrm>
              <a:off x="0" y="2539"/>
              <a:ext cx="192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>
                  <a:latin typeface="Arial Rounded MT Bold" pitchFamily="34" charset="0"/>
                </a:rPr>
                <a:t>c &gt;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</a:t>
              </a:r>
            </a:p>
          </p:txBody>
        </p:sp>
        <p:sp>
          <p:nvSpPr>
            <p:cNvPr id="409623" name="Line 17"/>
            <p:cNvSpPr>
              <a:spLocks noChangeShapeType="1"/>
            </p:cNvSpPr>
            <p:nvPr/>
          </p:nvSpPr>
          <p:spPr bwMode="auto">
            <a:xfrm>
              <a:off x="0" y="2539"/>
              <a:ext cx="576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09624" name="Line 18"/>
            <p:cNvSpPr>
              <a:spLocks noChangeShapeType="1"/>
            </p:cNvSpPr>
            <p:nvPr/>
          </p:nvSpPr>
          <p:spPr bwMode="auto">
            <a:xfrm>
              <a:off x="0" y="3134"/>
              <a:ext cx="576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09625" name="Line 19"/>
            <p:cNvSpPr>
              <a:spLocks noChangeShapeType="1"/>
            </p:cNvSpPr>
            <p:nvPr/>
          </p:nvSpPr>
          <p:spPr bwMode="auto">
            <a:xfrm>
              <a:off x="0" y="3460"/>
              <a:ext cx="576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09626" name="Line 20"/>
            <p:cNvSpPr>
              <a:spLocks noChangeShapeType="1"/>
            </p:cNvSpPr>
            <p:nvPr/>
          </p:nvSpPr>
          <p:spPr bwMode="auto">
            <a:xfrm>
              <a:off x="0" y="4272"/>
              <a:ext cx="576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09627" name="Line 21"/>
            <p:cNvSpPr>
              <a:spLocks noChangeShapeType="1"/>
            </p:cNvSpPr>
            <p:nvPr/>
          </p:nvSpPr>
          <p:spPr bwMode="auto">
            <a:xfrm>
              <a:off x="0" y="2539"/>
              <a:ext cx="0" cy="1733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09628" name="Line 22"/>
            <p:cNvSpPr>
              <a:spLocks noChangeShapeType="1"/>
            </p:cNvSpPr>
            <p:nvPr/>
          </p:nvSpPr>
          <p:spPr bwMode="auto">
            <a:xfrm>
              <a:off x="1920" y="2539"/>
              <a:ext cx="0" cy="1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09629" name="Line 23"/>
            <p:cNvSpPr>
              <a:spLocks noChangeShapeType="1"/>
            </p:cNvSpPr>
            <p:nvPr/>
          </p:nvSpPr>
          <p:spPr bwMode="auto">
            <a:xfrm>
              <a:off x="3840" y="2539"/>
              <a:ext cx="0" cy="1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09630" name="Line 24"/>
            <p:cNvSpPr>
              <a:spLocks noChangeShapeType="1"/>
            </p:cNvSpPr>
            <p:nvPr/>
          </p:nvSpPr>
          <p:spPr bwMode="auto">
            <a:xfrm>
              <a:off x="5760" y="2539"/>
              <a:ext cx="0" cy="1733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09631" name="Line 25"/>
            <p:cNvSpPr>
              <a:spLocks noChangeShapeType="1"/>
            </p:cNvSpPr>
            <p:nvPr/>
          </p:nvSpPr>
          <p:spPr bwMode="auto">
            <a:xfrm>
              <a:off x="0" y="3747"/>
              <a:ext cx="576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32" name="Text Box 27"/>
            <p:cNvSpPr txBox="1">
              <a:spLocks noChangeArrowheads="1"/>
            </p:cNvSpPr>
            <p:nvPr/>
          </p:nvSpPr>
          <p:spPr bwMode="auto">
            <a:xfrm>
              <a:off x="4754" y="3994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409633" name="Text Box 28"/>
            <p:cNvSpPr txBox="1">
              <a:spLocks noChangeArrowheads="1"/>
            </p:cNvSpPr>
            <p:nvPr/>
          </p:nvSpPr>
          <p:spPr bwMode="auto">
            <a:xfrm>
              <a:off x="4822" y="3936"/>
              <a:ext cx="60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b </a:t>
              </a:r>
              <a:endParaRPr lang="en-CA" altLang="en-US" sz="2000"/>
            </a:p>
          </p:txBody>
        </p:sp>
      </p:grpSp>
      <p:sp>
        <p:nvSpPr>
          <p:cNvPr id="367686" name="Rectangle 70"/>
          <p:cNvSpPr>
            <a:spLocks noChangeArrowheads="1"/>
          </p:cNvSpPr>
          <p:nvPr/>
        </p:nvSpPr>
        <p:spPr bwMode="auto">
          <a:xfrm>
            <a:off x="7239000" y="2133600"/>
            <a:ext cx="17653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(n/..)</a:t>
            </a:r>
            <a:r>
              <a:rPr lang="en-US" altLang="en-US" sz="4000" baseline="30000">
                <a:solidFill>
                  <a:schemeClr val="accent1"/>
                </a:solidFill>
                <a:latin typeface="Arial Rounded MT Bold" pitchFamily="34" charset="0"/>
              </a:rPr>
              <a:t>c </a:t>
            </a: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= </a:t>
            </a:r>
            <a:r>
              <a:rPr lang="en-US" altLang="en-US">
                <a:solidFill>
                  <a:schemeClr val="accent1"/>
                </a:solidFill>
              </a:rPr>
              <a:t>n</a:t>
            </a:r>
            <a:r>
              <a:rPr lang="en-US" altLang="en-US" baseline="30000">
                <a:solidFill>
                  <a:schemeClr val="accent1"/>
                </a:solidFill>
                <a:latin typeface="Arial Rounded MT Bold" pitchFamily="34" charset="0"/>
              </a:rPr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367687" name="Rectangle 71"/>
          <p:cNvSpPr>
            <a:spLocks noChangeArrowheads="1"/>
          </p:cNvSpPr>
          <p:nvPr/>
        </p:nvSpPr>
        <p:spPr bwMode="auto">
          <a:xfrm>
            <a:off x="7229475" y="2163763"/>
            <a:ext cx="18748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  <a:latin typeface="Arial Rounded MT Bold" pitchFamily="34" charset="0"/>
              </a:rPr>
              <a:t>a</a:t>
            </a:r>
            <a:r>
              <a:rPr lang="en-US" altLang="en-US" sz="2800" baseline="30000">
                <a:solidFill>
                  <a:schemeClr val="accent1"/>
                </a:solidFill>
                <a:latin typeface="Arial Rounded MT Bold" pitchFamily="34" charset="0"/>
              </a:rPr>
              <a:t>i</a:t>
            </a: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 = </a:t>
            </a:r>
            <a:r>
              <a:rPr lang="en-CA" altLang="en-US">
                <a:solidFill>
                  <a:schemeClr val="accent1"/>
                </a:solidFill>
              </a:rPr>
              <a:t>2</a:t>
            </a:r>
            <a:r>
              <a:rPr lang="en-CA" altLang="en-US" baseline="30000">
                <a:solidFill>
                  <a:schemeClr val="accent1"/>
                </a:solidFill>
              </a:rPr>
              <a:t>[log</a:t>
            </a:r>
            <a:r>
              <a:rPr lang="en-US" altLang="en-US">
                <a:solidFill>
                  <a:schemeClr val="accent1"/>
                </a:solidFill>
              </a:rPr>
              <a:t> </a:t>
            </a:r>
            <a:r>
              <a:rPr lang="en-CA" altLang="en-US" baseline="30000">
                <a:solidFill>
                  <a:schemeClr val="accent1"/>
                </a:solidFill>
              </a:rPr>
              <a:t>a]·i</a:t>
            </a:r>
            <a:endParaRPr lang="en-US" altLang="en-US" sz="2400">
              <a:solidFill>
                <a:schemeClr val="accent1"/>
              </a:solidFill>
              <a:latin typeface="Arial Rounded MT Bold" pitchFamily="34" charset="0"/>
            </a:endParaRPr>
          </a:p>
        </p:txBody>
      </p:sp>
      <p:sp>
        <p:nvSpPr>
          <p:cNvPr id="367688" name="Rectangle 72"/>
          <p:cNvSpPr>
            <a:spLocks noChangeArrowheads="1"/>
          </p:cNvSpPr>
          <p:nvPr/>
        </p:nvSpPr>
        <p:spPr bwMode="auto">
          <a:xfrm>
            <a:off x="6477000" y="2163763"/>
            <a:ext cx="28194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(</a:t>
            </a:r>
            <a:r>
              <a:rPr lang="en-US" altLang="en-US" sz="2400" baseline="30000">
                <a:solidFill>
                  <a:schemeClr val="accent1"/>
                </a:solidFill>
                <a:latin typeface="Arial Rounded MT Bold" pitchFamily="34" charset="0"/>
              </a:rPr>
              <a:t>..</a:t>
            </a: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/b</a:t>
            </a:r>
            <a:r>
              <a:rPr lang="en-US" altLang="en-US" sz="2400" baseline="30000">
                <a:solidFill>
                  <a:schemeClr val="accent1"/>
                </a:solidFill>
                <a:latin typeface="Arial Rounded MT Bold" pitchFamily="34" charset="0"/>
              </a:rPr>
              <a:t>i</a:t>
            </a: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)</a:t>
            </a:r>
            <a:r>
              <a:rPr lang="en-US" altLang="en-US" sz="3600" baseline="30000">
                <a:solidFill>
                  <a:schemeClr val="accent1"/>
                </a:solidFill>
                <a:latin typeface="Arial Rounded MT Bold" pitchFamily="34" charset="0"/>
              </a:rPr>
              <a:t>c</a:t>
            </a:r>
            <a:r>
              <a:rPr lang="en-US" altLang="en-US" sz="4000" baseline="30000">
                <a:solidFill>
                  <a:schemeClr val="accent1"/>
                </a:solidFill>
                <a:latin typeface="Arial Rounded MT Bold" pitchFamily="34" charset="0"/>
              </a:rPr>
              <a:t> </a:t>
            </a: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= </a:t>
            </a:r>
            <a:r>
              <a:rPr lang="en-CA" altLang="en-US">
                <a:solidFill>
                  <a:schemeClr val="accent1"/>
                </a:solidFill>
              </a:rPr>
              <a:t>2</a:t>
            </a:r>
            <a:r>
              <a:rPr lang="en-CA" altLang="en-US" baseline="30000">
                <a:solidFill>
                  <a:schemeClr val="accent1"/>
                </a:solidFill>
              </a:rPr>
              <a:t>[-c </a:t>
            </a:r>
            <a:r>
              <a:rPr lang="en-US" altLang="en-US" baseline="30000">
                <a:solidFill>
                  <a:schemeClr val="accent1"/>
                </a:solidFill>
              </a:rPr>
              <a:t>l</a:t>
            </a:r>
            <a:r>
              <a:rPr lang="en-CA" altLang="en-US" baseline="30000">
                <a:solidFill>
                  <a:schemeClr val="accent1"/>
                </a:solidFill>
              </a:rPr>
              <a:t>og b]·i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367680" name="Rectangle 64"/>
          <p:cNvSpPr>
            <a:spLocks noChangeArrowheads="1"/>
          </p:cNvSpPr>
          <p:nvPr/>
        </p:nvSpPr>
        <p:spPr bwMode="auto">
          <a:xfrm>
            <a:off x="874713" y="3276600"/>
            <a:ext cx="40020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= n</a:t>
            </a:r>
            <a:r>
              <a:rPr lang="en-US" altLang="en-US" sz="2800" baseline="30000">
                <a:latin typeface="Arial Rounded MT Bold" pitchFamily="34" charset="0"/>
              </a:rPr>
              <a:t>c</a:t>
            </a:r>
            <a:r>
              <a:rPr lang="en-US" altLang="en-US" sz="2800"/>
              <a:t> </a:t>
            </a:r>
            <a:r>
              <a:rPr lang="en-CA" altLang="en-US" sz="3600">
                <a:cs typeface="Times New Roman" pitchFamily="18" charset="0"/>
              </a:rPr>
              <a:t>∑</a:t>
            </a:r>
            <a:r>
              <a:rPr lang="en-US" altLang="en-US" sz="3600" baseline="-25000">
                <a:cs typeface="Times New Roman" pitchFamily="18" charset="0"/>
              </a:rPr>
              <a:t>i=0..h</a:t>
            </a:r>
            <a:r>
              <a:rPr lang="en-US" altLang="en-US" sz="3600">
                <a:cs typeface="Times New Roman" pitchFamily="18" charset="0"/>
              </a:rPr>
              <a:t> </a:t>
            </a:r>
            <a:r>
              <a:rPr lang="en-CA" altLang="en-US"/>
              <a:t>2</a:t>
            </a:r>
            <a:r>
              <a:rPr lang="en-CA" altLang="en-US" baseline="30000"/>
              <a:t>-d i</a:t>
            </a:r>
            <a:r>
              <a:rPr lang="en-CA" altLang="en-US"/>
              <a:t> </a:t>
            </a:r>
            <a:r>
              <a:rPr lang="en-US" altLang="en-US" sz="2400">
                <a:latin typeface="Symbol" pitchFamily="18" charset="2"/>
              </a:rPr>
              <a:t>×</a:t>
            </a:r>
            <a:r>
              <a:rPr lang="en-US" altLang="en-US" sz="2400"/>
              <a:t>log</a:t>
            </a:r>
            <a:r>
              <a:rPr lang="en-US" altLang="en-US" sz="2400" baseline="30000"/>
              <a:t>k</a:t>
            </a:r>
            <a:r>
              <a:rPr lang="en-US" altLang="en-US" sz="2400">
                <a:latin typeface="Arial Rounded MT Bold" pitchFamily="34" charset="0"/>
              </a:rPr>
              <a:t>(n/b</a:t>
            </a:r>
            <a:r>
              <a:rPr lang="en-US" altLang="en-US" sz="2400" baseline="30000">
                <a:latin typeface="Arial Rounded MT Bold" pitchFamily="34" charset="0"/>
              </a:rPr>
              <a:t>i</a:t>
            </a:r>
            <a:r>
              <a:rPr lang="en-US" altLang="en-US" sz="2400">
                <a:latin typeface="Arial Rounded MT Bold" pitchFamily="34" charset="0"/>
              </a:rPr>
              <a:t>)</a:t>
            </a:r>
            <a:endParaRPr lang="en-US" altLang="en-US" sz="2800" baseline="30000">
              <a:latin typeface="Arial Rounded MT Bold" pitchFamily="34" charset="0"/>
            </a:endParaRPr>
          </a:p>
        </p:txBody>
      </p:sp>
      <p:sp>
        <p:nvSpPr>
          <p:cNvPr id="367690" name="Freeform 74"/>
          <p:cNvSpPr>
            <a:spLocks/>
          </p:cNvSpPr>
          <p:nvPr/>
        </p:nvSpPr>
        <p:spPr bwMode="auto">
          <a:xfrm>
            <a:off x="2362200" y="3732213"/>
            <a:ext cx="706438" cy="1525587"/>
          </a:xfrm>
          <a:custGeom>
            <a:avLst/>
            <a:gdLst>
              <a:gd name="T0" fmla="*/ 0 w 445"/>
              <a:gd name="T1" fmla="*/ 2147483647 h 961"/>
              <a:gd name="T2" fmla="*/ 1121471119 w 445"/>
              <a:gd name="T3" fmla="*/ 0 h 961"/>
              <a:gd name="T4" fmla="*/ 0 60000 65536"/>
              <a:gd name="T5" fmla="*/ 0 60000 65536"/>
              <a:gd name="T6" fmla="*/ 0 w 445"/>
              <a:gd name="T7" fmla="*/ 0 h 961"/>
              <a:gd name="T8" fmla="*/ 445 w 445"/>
              <a:gd name="T9" fmla="*/ 961 h 9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5" h="961">
                <a:moveTo>
                  <a:pt x="0" y="961"/>
                </a:moveTo>
                <a:lnTo>
                  <a:pt x="445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7691" name="Freeform 75"/>
          <p:cNvSpPr>
            <a:spLocks/>
          </p:cNvSpPr>
          <p:nvPr/>
        </p:nvSpPr>
        <p:spPr bwMode="auto">
          <a:xfrm>
            <a:off x="2667000" y="3795713"/>
            <a:ext cx="452438" cy="1843087"/>
          </a:xfrm>
          <a:custGeom>
            <a:avLst/>
            <a:gdLst>
              <a:gd name="T0" fmla="*/ 718246119 w 285"/>
              <a:gd name="T1" fmla="*/ 0 h 1161"/>
              <a:gd name="T2" fmla="*/ 0 w 285"/>
              <a:gd name="T3" fmla="*/ 2147483647 h 1161"/>
              <a:gd name="T4" fmla="*/ 0 60000 65536"/>
              <a:gd name="T5" fmla="*/ 0 60000 65536"/>
              <a:gd name="T6" fmla="*/ 0 w 285"/>
              <a:gd name="T7" fmla="*/ 0 h 1161"/>
              <a:gd name="T8" fmla="*/ 285 w 285"/>
              <a:gd name="T9" fmla="*/ 1161 h 11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5" h="1161">
                <a:moveTo>
                  <a:pt x="285" y="0"/>
                </a:moveTo>
                <a:lnTo>
                  <a:pt x="0" y="11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7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7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7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67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67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7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67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67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67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67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67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67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7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7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7619" grpId="0" build="p" autoUpdateAnimBg="0"/>
      <p:bldP spid="367686" grpId="0" autoUpdateAnimBg="0"/>
      <p:bldP spid="367687" grpId="0" autoUpdateAnimBg="0"/>
      <p:bldP spid="367688" grpId="0" autoUpdateAnimBg="0"/>
      <p:bldP spid="367680" grpId="0" autoUpdateAnimBg="0"/>
      <p:bldP spid="367690" grpId="0" animBg="1"/>
      <p:bldP spid="36769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Some Math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49275" y="4267200"/>
            <a:ext cx="3794125" cy="1900238"/>
            <a:chOff x="2865" y="3027"/>
            <a:chExt cx="2390" cy="1197"/>
          </a:xfrm>
        </p:grpSpPr>
        <p:sp>
          <p:nvSpPr>
            <p:cNvPr id="5130" name="Text Box 4"/>
            <p:cNvSpPr txBox="1">
              <a:spLocks noChangeArrowheads="1"/>
            </p:cNvSpPr>
            <p:nvPr/>
          </p:nvSpPr>
          <p:spPr bwMode="auto">
            <a:xfrm>
              <a:off x="2939" y="3027"/>
              <a:ext cx="231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Recurrence Relations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5131" name="Rectangle 5"/>
            <p:cNvSpPr>
              <a:spLocks noChangeArrowheads="1"/>
            </p:cNvSpPr>
            <p:nvPr/>
          </p:nvSpPr>
          <p:spPr bwMode="auto">
            <a:xfrm>
              <a:off x="2865" y="3298"/>
              <a:ext cx="232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T(n) = a T(n/b) + f(n)</a:t>
              </a:r>
            </a:p>
          </p:txBody>
        </p:sp>
        <p:grpSp>
          <p:nvGrpSpPr>
            <p:cNvPr id="5132" name="Group 6"/>
            <p:cNvGrpSpPr>
              <a:grpSpLocks/>
            </p:cNvGrpSpPr>
            <p:nvPr/>
          </p:nvGrpSpPr>
          <p:grpSpPr bwMode="auto">
            <a:xfrm>
              <a:off x="3072" y="3618"/>
              <a:ext cx="1829" cy="606"/>
              <a:chOff x="90" y="288"/>
              <a:chExt cx="5718" cy="1786"/>
            </a:xfrm>
          </p:grpSpPr>
          <p:sp>
            <p:nvSpPr>
              <p:cNvPr id="5133" name="Oval 7"/>
              <p:cNvSpPr>
                <a:spLocks noChangeArrowheads="1"/>
              </p:cNvSpPr>
              <p:nvPr/>
            </p:nvSpPr>
            <p:spPr bwMode="auto">
              <a:xfrm>
                <a:off x="2616" y="288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>
                  <a:latin typeface="Arial Rounded MT Bold" pitchFamily="34" charset="0"/>
                </a:endParaRPr>
              </a:p>
            </p:txBody>
          </p:sp>
          <p:cxnSp>
            <p:nvCxnSpPr>
              <p:cNvPr id="5134" name="AutoShape 8"/>
              <p:cNvCxnSpPr>
                <a:cxnSpLocks noChangeShapeType="1"/>
                <a:stCxn id="5133" idx="4"/>
              </p:cNvCxnSpPr>
              <p:nvPr/>
            </p:nvCxnSpPr>
            <p:spPr bwMode="auto">
              <a:xfrm>
                <a:off x="2868" y="678"/>
                <a:ext cx="2251" cy="48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135" name="AutoShape 9"/>
              <p:cNvCxnSpPr>
                <a:cxnSpLocks noChangeShapeType="1"/>
                <a:stCxn id="5133" idx="4"/>
              </p:cNvCxnSpPr>
              <p:nvPr/>
            </p:nvCxnSpPr>
            <p:spPr bwMode="auto">
              <a:xfrm flipH="1">
                <a:off x="745" y="678"/>
                <a:ext cx="2123" cy="49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136" name="AutoShape 10"/>
              <p:cNvCxnSpPr>
                <a:cxnSpLocks noChangeShapeType="1"/>
                <a:stCxn id="5133" idx="4"/>
              </p:cNvCxnSpPr>
              <p:nvPr/>
            </p:nvCxnSpPr>
            <p:spPr bwMode="auto">
              <a:xfrm flipH="1">
                <a:off x="2287" y="678"/>
                <a:ext cx="581" cy="468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137" name="AutoShape 11"/>
              <p:cNvCxnSpPr>
                <a:cxnSpLocks noChangeShapeType="1"/>
                <a:stCxn id="5133" idx="4"/>
              </p:cNvCxnSpPr>
              <p:nvPr/>
            </p:nvCxnSpPr>
            <p:spPr bwMode="auto">
              <a:xfrm>
                <a:off x="2868" y="678"/>
                <a:ext cx="869" cy="47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5138" name="Group 12"/>
              <p:cNvGrpSpPr>
                <a:grpSpLocks/>
              </p:cNvGrpSpPr>
              <p:nvPr/>
            </p:nvGrpSpPr>
            <p:grpSpPr bwMode="auto">
              <a:xfrm>
                <a:off x="90" y="1178"/>
                <a:ext cx="1248" cy="896"/>
                <a:chOff x="90" y="1178"/>
                <a:chExt cx="1248" cy="896"/>
              </a:xfrm>
            </p:grpSpPr>
            <p:sp>
              <p:nvSpPr>
                <p:cNvPr id="5169" name="Oval 1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5170" name="AutoShape 14"/>
                <p:cNvCxnSpPr>
                  <a:cxnSpLocks noChangeShapeType="1"/>
                  <a:stCxn id="5169" idx="4"/>
                  <a:endCxn id="5177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71" name="AutoShape 15"/>
                <p:cNvCxnSpPr>
                  <a:cxnSpLocks noChangeShapeType="1"/>
                  <a:stCxn id="5169" idx="4"/>
                  <a:endCxn id="5174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72" name="AutoShape 16"/>
                <p:cNvCxnSpPr>
                  <a:cxnSpLocks noChangeShapeType="1"/>
                  <a:stCxn id="5169" idx="4"/>
                  <a:endCxn id="5175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73" name="AutoShape 17"/>
                <p:cNvCxnSpPr>
                  <a:cxnSpLocks noChangeShapeType="1"/>
                  <a:stCxn id="5169" idx="4"/>
                  <a:endCxn id="5176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5174" name="AutoShape 1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75" name="AutoShape 1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76" name="AutoShape 2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77" name="AutoShape 2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5139" name="Group 22"/>
              <p:cNvGrpSpPr>
                <a:grpSpLocks/>
              </p:cNvGrpSpPr>
              <p:nvPr/>
            </p:nvGrpSpPr>
            <p:grpSpPr bwMode="auto">
              <a:xfrm>
                <a:off x="1632" y="1168"/>
                <a:ext cx="1248" cy="896"/>
                <a:chOff x="90" y="1178"/>
                <a:chExt cx="1248" cy="896"/>
              </a:xfrm>
            </p:grpSpPr>
            <p:sp>
              <p:nvSpPr>
                <p:cNvPr id="5160" name="Oval 2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5161" name="AutoShape 24"/>
                <p:cNvCxnSpPr>
                  <a:cxnSpLocks noChangeShapeType="1"/>
                  <a:stCxn id="5160" idx="4"/>
                  <a:endCxn id="5168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62" name="AutoShape 25"/>
                <p:cNvCxnSpPr>
                  <a:cxnSpLocks noChangeShapeType="1"/>
                  <a:stCxn id="5160" idx="4"/>
                  <a:endCxn id="5165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63" name="AutoShape 26"/>
                <p:cNvCxnSpPr>
                  <a:cxnSpLocks noChangeShapeType="1"/>
                  <a:stCxn id="5160" idx="4"/>
                  <a:endCxn id="5166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64" name="AutoShape 27"/>
                <p:cNvCxnSpPr>
                  <a:cxnSpLocks noChangeShapeType="1"/>
                  <a:stCxn id="5160" idx="4"/>
                  <a:endCxn id="5167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5165" name="AutoShape 2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66" name="AutoShape 2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67" name="AutoShape 3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68" name="AutoShape 3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5140" name="Group 32"/>
              <p:cNvGrpSpPr>
                <a:grpSpLocks/>
              </p:cNvGrpSpPr>
              <p:nvPr/>
            </p:nvGrpSpPr>
            <p:grpSpPr bwMode="auto">
              <a:xfrm>
                <a:off x="3120" y="1158"/>
                <a:ext cx="1248" cy="896"/>
                <a:chOff x="90" y="1178"/>
                <a:chExt cx="1248" cy="896"/>
              </a:xfrm>
            </p:grpSpPr>
            <p:sp>
              <p:nvSpPr>
                <p:cNvPr id="5151" name="Oval 3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5152" name="AutoShape 34"/>
                <p:cNvCxnSpPr>
                  <a:cxnSpLocks noChangeShapeType="1"/>
                  <a:stCxn id="5151" idx="4"/>
                  <a:endCxn id="5159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53" name="AutoShape 35"/>
                <p:cNvCxnSpPr>
                  <a:cxnSpLocks noChangeShapeType="1"/>
                  <a:stCxn id="5151" idx="4"/>
                  <a:endCxn id="5156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54" name="AutoShape 36"/>
                <p:cNvCxnSpPr>
                  <a:cxnSpLocks noChangeShapeType="1"/>
                  <a:stCxn id="5151" idx="4"/>
                  <a:endCxn id="5157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55" name="AutoShape 37"/>
                <p:cNvCxnSpPr>
                  <a:cxnSpLocks noChangeShapeType="1"/>
                  <a:stCxn id="5151" idx="4"/>
                  <a:endCxn id="5158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5156" name="AutoShape 3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57" name="AutoShape 3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58" name="AutoShape 4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59" name="AutoShape 4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5141" name="Group 42"/>
              <p:cNvGrpSpPr>
                <a:grpSpLocks/>
              </p:cNvGrpSpPr>
              <p:nvPr/>
            </p:nvGrpSpPr>
            <p:grpSpPr bwMode="auto">
              <a:xfrm>
                <a:off x="4560" y="1148"/>
                <a:ext cx="1248" cy="896"/>
                <a:chOff x="90" y="1178"/>
                <a:chExt cx="1248" cy="896"/>
              </a:xfrm>
            </p:grpSpPr>
            <p:sp>
              <p:nvSpPr>
                <p:cNvPr id="5142" name="Oval 4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5143" name="AutoShape 44"/>
                <p:cNvCxnSpPr>
                  <a:cxnSpLocks noChangeShapeType="1"/>
                  <a:stCxn id="5142" idx="4"/>
                  <a:endCxn id="5150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44" name="AutoShape 45"/>
                <p:cNvCxnSpPr>
                  <a:cxnSpLocks noChangeShapeType="1"/>
                  <a:stCxn id="5142" idx="4"/>
                  <a:endCxn id="5147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45" name="AutoShape 46"/>
                <p:cNvCxnSpPr>
                  <a:cxnSpLocks noChangeShapeType="1"/>
                  <a:stCxn id="5142" idx="4"/>
                  <a:endCxn id="5148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46" name="AutoShape 47"/>
                <p:cNvCxnSpPr>
                  <a:cxnSpLocks noChangeShapeType="1"/>
                  <a:stCxn id="5142" idx="4"/>
                  <a:endCxn id="5149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5147" name="AutoShape 4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48" name="AutoShape 4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49" name="AutoShape 5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5150" name="AutoShape 5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</p:grpSp>
      </p:grpSp>
      <p:grpSp>
        <p:nvGrpSpPr>
          <p:cNvPr id="8" name="Group 61"/>
          <p:cNvGrpSpPr>
            <a:grpSpLocks/>
          </p:cNvGrpSpPr>
          <p:nvPr/>
        </p:nvGrpSpPr>
        <p:grpSpPr bwMode="auto">
          <a:xfrm>
            <a:off x="573088" y="990600"/>
            <a:ext cx="3324225" cy="2209800"/>
            <a:chOff x="537" y="2928"/>
            <a:chExt cx="2094" cy="1392"/>
          </a:xfrm>
        </p:grpSpPr>
        <p:sp>
          <p:nvSpPr>
            <p:cNvPr id="5127" name="Text Box 62"/>
            <p:cNvSpPr txBox="1">
              <a:spLocks noChangeArrowheads="1"/>
            </p:cNvSpPr>
            <p:nvPr/>
          </p:nvSpPr>
          <p:spPr bwMode="auto">
            <a:xfrm>
              <a:off x="537" y="2928"/>
              <a:ext cx="209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Adding Made Easy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5128" name="Rectangle 63"/>
            <p:cNvSpPr>
              <a:spLocks noChangeArrowheads="1"/>
            </p:cNvSpPr>
            <p:nvPr/>
          </p:nvSpPr>
          <p:spPr bwMode="auto">
            <a:xfrm>
              <a:off x="994" y="3177"/>
              <a:ext cx="97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cs typeface="Times New Roman" pitchFamily="18" charset="0"/>
                </a:rPr>
                <a:t>∑</a:t>
              </a:r>
              <a:r>
                <a:rPr lang="en-US" altLang="en-US" baseline="-25000">
                  <a:solidFill>
                    <a:schemeClr val="accent2"/>
                  </a:solidFill>
                  <a:cs typeface="Times New Roman" pitchFamily="18" charset="0"/>
                </a:rPr>
                <a:t>i=1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f(i).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  <p:pic>
          <p:nvPicPr>
            <p:cNvPr id="5129" name="Picture 64" descr="easyAddi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" y="3546"/>
              <a:ext cx="972" cy="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01517" name="Text Box 77"/>
          <p:cNvSpPr txBox="1">
            <a:spLocks noChangeArrowheads="1"/>
          </p:cNvSpPr>
          <p:nvPr/>
        </p:nvSpPr>
        <p:spPr bwMode="auto">
          <a:xfrm>
            <a:off x="4851400" y="946150"/>
            <a:ext cx="3228975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 Iterative Algs </a:t>
            </a:r>
            <a:br>
              <a:rPr lang="en-US" altLang="en-US"/>
            </a:br>
            <a:r>
              <a:rPr lang="en-US" altLang="en-US"/>
              <a:t>(Insertion Sort)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 Recursive Algs </a:t>
            </a:r>
            <a:br>
              <a:rPr lang="en-US" altLang="en-US"/>
            </a:br>
            <a:r>
              <a:rPr lang="en-US" altLang="en-US"/>
              <a:t>(Multiplying)</a:t>
            </a:r>
          </a:p>
        </p:txBody>
      </p:sp>
      <p:sp>
        <p:nvSpPr>
          <p:cNvPr id="701518" name="Text Box 78"/>
          <p:cNvSpPr txBox="1">
            <a:spLocks noChangeArrowheads="1"/>
          </p:cNvSpPr>
          <p:nvPr/>
        </p:nvSpPr>
        <p:spPr bwMode="auto">
          <a:xfrm>
            <a:off x="5027613" y="4267200"/>
            <a:ext cx="3127375" cy="213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 Recursive Algs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(Multiplying, </a:t>
            </a:r>
            <a:br>
              <a:rPr lang="en-US" altLang="en-US"/>
            </a:br>
            <a:r>
              <a:rPr lang="en-US" altLang="en-US"/>
              <a:t>Towers of Hanoi,</a:t>
            </a:r>
            <a:br>
              <a:rPr lang="en-US" altLang="en-US"/>
            </a:br>
            <a:r>
              <a:rPr lang="en-US" altLang="en-US"/>
              <a:t>Merge Sort)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1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1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1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1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517" grpId="0"/>
      <p:bldP spid="70151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Which Functions are Polynomials?</a:t>
            </a:r>
            <a:endParaRPr lang="en-CA" altLang="en-US" smtClean="0"/>
          </a:p>
        </p:txBody>
      </p:sp>
      <p:sp>
        <p:nvSpPr>
          <p:cNvPr id="41987" name="Text Box 3"/>
          <p:cNvSpPr txBox="1">
            <a:spLocks noChangeArrowheads="1"/>
          </p:cNvSpPr>
          <p:nvPr/>
        </p:nvSpPr>
        <p:spPr bwMode="auto">
          <a:xfrm>
            <a:off x="2940050" y="1524000"/>
            <a:ext cx="3332163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c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0.0001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10000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5n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+ 8n + 2log 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 </a:t>
            </a:r>
            <a:r>
              <a:rPr lang="en-US" altLang="en-US">
                <a:solidFill>
                  <a:schemeClr val="accent2"/>
                </a:solidFill>
              </a:rPr>
              <a:t>log n</a:t>
            </a: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5n</a:t>
            </a:r>
            <a:r>
              <a:rPr lang="en-US" altLang="en-US" baseline="30000">
                <a:solidFill>
                  <a:schemeClr val="accent2"/>
                </a:solidFill>
              </a:rPr>
              <a:t>2.5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41988" name="Text Box 4"/>
          <p:cNvSpPr txBox="1">
            <a:spLocks noChangeArrowheads="1"/>
          </p:cNvSpPr>
          <p:nvPr/>
        </p:nvSpPr>
        <p:spPr bwMode="auto">
          <a:xfrm>
            <a:off x="914400" y="4557713"/>
            <a:ext cx="7315200" cy="2528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Drop low-order terms.</a:t>
            </a:r>
            <a:r>
              <a:rPr lang="en-CA" altLang="en-US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Drop constant, log, (and poly) factors. </a:t>
            </a:r>
            <a:br>
              <a:rPr lang="en-US" altLang="en-US"/>
            </a:br>
            <a:r>
              <a:rPr lang="en-US" altLang="en-US"/>
              <a:t>Ignore power</a:t>
            </a:r>
            <a:r>
              <a:rPr lang="en-CA" altLang="en-US"/>
              <a:t> constant. </a:t>
            </a:r>
            <a:br>
              <a:rPr lang="en-CA" altLang="en-US"/>
            </a:br>
            <a:r>
              <a:rPr lang="en-US" altLang="en-US"/>
              <a:t>Write </a:t>
            </a:r>
            <a:r>
              <a:rPr lang="en-CA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(1)</a:t>
            </a:r>
            <a:endParaRPr lang="en-CA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810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106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304800"/>
            <a:ext cx="7696200" cy="3352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Is the sum Geometric?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Simplify by letting f(n) = n</a:t>
            </a:r>
            <a:r>
              <a:rPr lang="en-US" altLang="en-US" sz="2800" baseline="30000" smtClean="0"/>
              <a:t>c </a:t>
            </a:r>
            <a:r>
              <a:rPr lang="en-US" altLang="en-US" sz="2800" smtClean="0"/>
              <a:t> </a:t>
            </a:r>
            <a:r>
              <a:rPr lang="en-US" altLang="en-US" sz="2400" smtClean="0"/>
              <a:t>log</a:t>
            </a:r>
            <a:r>
              <a:rPr lang="en-US" altLang="en-US" sz="2400" baseline="30000" smtClean="0"/>
              <a:t>k</a:t>
            </a:r>
            <a:r>
              <a:rPr lang="en-US" altLang="en-US" sz="2400" smtClean="0"/>
              <a:t>n </a:t>
            </a:r>
            <a:r>
              <a:rPr lang="en-US" altLang="en-US" sz="2800" smtClean="0"/>
              <a:t> 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T(n) = </a:t>
            </a:r>
            <a:r>
              <a:rPr lang="en-CA" altLang="en-US" sz="3600" smtClean="0">
                <a:cs typeface="Times New Roman" pitchFamily="18" charset="0"/>
              </a:rPr>
              <a:t>∑</a:t>
            </a:r>
            <a:r>
              <a:rPr lang="en-US" altLang="en-US" sz="3600" baseline="-25000" smtClean="0">
                <a:cs typeface="Times New Roman" pitchFamily="18" charset="0"/>
              </a:rPr>
              <a:t>i=0..h</a:t>
            </a:r>
            <a:r>
              <a:rPr lang="en-US" altLang="en-US" sz="3600" smtClean="0">
                <a:cs typeface="Times New Roman" pitchFamily="18" charset="0"/>
              </a:rPr>
              <a:t> </a:t>
            </a:r>
            <a:r>
              <a:rPr lang="en-US" altLang="en-US" sz="2800" smtClean="0">
                <a:latin typeface="Arial Rounded MT Bold" pitchFamily="34" charset="0"/>
              </a:rPr>
              <a:t>a</a:t>
            </a:r>
            <a:r>
              <a:rPr lang="en-US" altLang="en-US" sz="2800" baseline="30000" smtClean="0">
                <a:latin typeface="Arial Rounded MT Bold" pitchFamily="34" charset="0"/>
              </a:rPr>
              <a:t>i</a:t>
            </a:r>
            <a:r>
              <a:rPr lang="en-US" altLang="en-US" sz="2800" smtClean="0">
                <a:latin typeface="Symbol" pitchFamily="18" charset="2"/>
              </a:rPr>
              <a:t>×</a:t>
            </a:r>
            <a:r>
              <a:rPr lang="en-US" altLang="en-US" sz="2400" smtClean="0">
                <a:latin typeface="Arial Rounded MT Bold" pitchFamily="34" charset="0"/>
              </a:rPr>
              <a:t>f(n/b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 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        = </a:t>
            </a:r>
            <a:r>
              <a:rPr lang="en-CA" altLang="en-US" sz="3600" smtClean="0">
                <a:cs typeface="Times New Roman" pitchFamily="18" charset="0"/>
              </a:rPr>
              <a:t>∑</a:t>
            </a:r>
            <a:r>
              <a:rPr lang="en-US" altLang="en-US" sz="3600" baseline="-25000" smtClean="0">
                <a:cs typeface="Times New Roman" pitchFamily="18" charset="0"/>
              </a:rPr>
              <a:t>i=0..h</a:t>
            </a:r>
            <a:r>
              <a:rPr lang="en-US" altLang="en-US" sz="3600" smtClean="0">
                <a:cs typeface="Times New Roman" pitchFamily="18" charset="0"/>
              </a:rPr>
              <a:t> </a:t>
            </a:r>
            <a:r>
              <a:rPr lang="en-US" altLang="en-US" sz="2800" smtClean="0">
                <a:latin typeface="Arial Rounded MT Bold" pitchFamily="34" charset="0"/>
              </a:rPr>
              <a:t>a</a:t>
            </a:r>
            <a:r>
              <a:rPr lang="en-US" altLang="en-US" sz="2800" baseline="30000" smtClean="0">
                <a:latin typeface="Arial Rounded MT Bold" pitchFamily="34" charset="0"/>
              </a:rPr>
              <a:t>i</a:t>
            </a:r>
            <a:r>
              <a:rPr lang="en-US" altLang="en-US" sz="2800" smtClean="0">
                <a:latin typeface="Symbol" pitchFamily="18" charset="2"/>
              </a:rPr>
              <a:t>×</a:t>
            </a:r>
            <a:r>
              <a:rPr lang="en-US" altLang="en-US" sz="2400" smtClean="0">
                <a:latin typeface="Arial Rounded MT Bold" pitchFamily="34" charset="0"/>
              </a:rPr>
              <a:t>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</a:t>
            </a:r>
            <a:r>
              <a:rPr lang="en-US" altLang="en-US" sz="3600" baseline="30000" smtClean="0">
                <a:latin typeface="Arial Rounded MT Bold" pitchFamily="34" charset="0"/>
              </a:rPr>
              <a:t>c    </a:t>
            </a:r>
            <a:r>
              <a:rPr lang="en-US" altLang="en-US" sz="2400" smtClean="0">
                <a:latin typeface="Symbol" pitchFamily="18" charset="2"/>
              </a:rPr>
              <a:t>×</a:t>
            </a:r>
            <a:r>
              <a:rPr lang="en-US" altLang="en-US" sz="2400" smtClean="0"/>
              <a:t>log</a:t>
            </a:r>
            <a:r>
              <a:rPr lang="en-US" altLang="en-US" sz="2400" baseline="30000" smtClean="0"/>
              <a:t>k</a:t>
            </a:r>
            <a:r>
              <a:rPr lang="en-US" altLang="en-US" sz="2400" smtClean="0">
                <a:latin typeface="Arial Rounded MT Bold" pitchFamily="34" charset="0"/>
              </a:rPr>
              <a:t>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</a:t>
            </a:r>
            <a:r>
              <a:rPr lang="en-US" altLang="en-US" sz="3600" baseline="30000" smtClean="0">
                <a:latin typeface="Arial Rounded MT Bold" pitchFamily="34" charset="0"/>
              </a:rPr>
              <a:t> 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        = </a:t>
            </a:r>
            <a:r>
              <a:rPr lang="en-US" altLang="en-US" smtClean="0"/>
              <a:t>n</a:t>
            </a:r>
            <a:r>
              <a:rPr lang="en-US" altLang="en-US" baseline="30000" smtClean="0">
                <a:latin typeface="Arial Rounded MT Bold" pitchFamily="34" charset="0"/>
              </a:rPr>
              <a:t>c</a:t>
            </a:r>
            <a:r>
              <a:rPr lang="en-US" altLang="en-US" sz="2800" smtClean="0"/>
              <a:t> </a:t>
            </a:r>
            <a:r>
              <a:rPr lang="en-CA" altLang="en-US" sz="3600" smtClean="0">
                <a:cs typeface="Times New Roman" pitchFamily="18" charset="0"/>
              </a:rPr>
              <a:t>∑</a:t>
            </a:r>
            <a:r>
              <a:rPr lang="en-US" altLang="en-US" sz="3600" baseline="-25000" smtClean="0">
                <a:cs typeface="Times New Roman" pitchFamily="18" charset="0"/>
              </a:rPr>
              <a:t>i=0..h</a:t>
            </a:r>
            <a:r>
              <a:rPr lang="en-US" altLang="en-US" sz="3600" smtClean="0">
                <a:cs typeface="Times New Roman" pitchFamily="18" charset="0"/>
              </a:rPr>
              <a:t> </a:t>
            </a:r>
            <a:r>
              <a:rPr lang="en-CA" altLang="en-US" smtClean="0"/>
              <a:t>2</a:t>
            </a:r>
            <a:r>
              <a:rPr lang="en-CA" altLang="en-US" baseline="30000" smtClean="0"/>
              <a:t>[log</a:t>
            </a:r>
            <a:r>
              <a:rPr lang="en-US" altLang="en-US" baseline="30000" smtClean="0"/>
              <a:t> </a:t>
            </a:r>
            <a:r>
              <a:rPr lang="en-CA" altLang="en-US" baseline="30000" smtClean="0"/>
              <a:t>a - c </a:t>
            </a:r>
            <a:r>
              <a:rPr lang="en-US" altLang="en-US" baseline="30000" smtClean="0"/>
              <a:t>l</a:t>
            </a:r>
            <a:r>
              <a:rPr lang="en-CA" altLang="en-US" baseline="30000" smtClean="0"/>
              <a:t>og b] · i</a:t>
            </a:r>
            <a:r>
              <a:rPr lang="en-CA" altLang="en-US" smtClean="0"/>
              <a:t>  </a:t>
            </a:r>
            <a:r>
              <a:rPr lang="en-US" altLang="en-US" sz="2400" smtClean="0">
                <a:latin typeface="Symbol" pitchFamily="18" charset="2"/>
              </a:rPr>
              <a:t>×</a:t>
            </a:r>
            <a:r>
              <a:rPr lang="en-US" altLang="en-US" sz="2400" smtClean="0"/>
              <a:t>log</a:t>
            </a:r>
            <a:r>
              <a:rPr lang="en-US" altLang="en-US" sz="2400" baseline="30000" smtClean="0"/>
              <a:t>k</a:t>
            </a:r>
            <a:r>
              <a:rPr lang="en-US" altLang="en-US" sz="2400" smtClean="0">
                <a:latin typeface="Arial Rounded MT Bold" pitchFamily="34" charset="0"/>
              </a:rPr>
              <a:t>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</a:t>
            </a:r>
            <a:r>
              <a:rPr lang="en-US" altLang="en-US" sz="3600" baseline="30000" smtClean="0">
                <a:latin typeface="Arial Rounded MT Bold" pitchFamily="34" charset="0"/>
              </a:rPr>
              <a:t> </a:t>
            </a:r>
            <a:endParaRPr lang="en-US" altLang="en-US" sz="2400" smtClean="0"/>
          </a:p>
        </p:txBody>
      </p:sp>
      <p:grpSp>
        <p:nvGrpSpPr>
          <p:cNvPr id="410628" name="Group 4"/>
          <p:cNvGrpSpPr>
            <a:grpSpLocks/>
          </p:cNvGrpSpPr>
          <p:nvPr/>
        </p:nvGrpSpPr>
        <p:grpSpPr bwMode="auto">
          <a:xfrm>
            <a:off x="0" y="4030663"/>
            <a:ext cx="9144000" cy="2767012"/>
            <a:chOff x="0" y="2539"/>
            <a:chExt cx="5760" cy="1743"/>
          </a:xfrm>
        </p:grpSpPr>
        <p:sp>
          <p:nvSpPr>
            <p:cNvPr id="410640" name="Rectangle 5"/>
            <p:cNvSpPr>
              <a:spLocks noChangeArrowheads="1"/>
            </p:cNvSpPr>
            <p:nvPr/>
          </p:nvSpPr>
          <p:spPr bwMode="auto">
            <a:xfrm>
              <a:off x="3840" y="3460"/>
              <a:ext cx="192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Geometrically Increasing</a:t>
              </a:r>
              <a:endParaRPr lang="en-CA" altLang="en-US" sz="2000"/>
            </a:p>
          </p:txBody>
        </p:sp>
        <p:sp>
          <p:nvSpPr>
            <p:cNvPr id="410641" name="Rectangle 6"/>
            <p:cNvSpPr>
              <a:spLocks noChangeArrowheads="1"/>
            </p:cNvSpPr>
            <p:nvPr/>
          </p:nvSpPr>
          <p:spPr bwMode="auto">
            <a:xfrm>
              <a:off x="1920" y="3460"/>
              <a:ext cx="192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Arithmetic Sum</a:t>
              </a:r>
              <a:endParaRPr lang="en-CA" altLang="en-US" sz="2000"/>
            </a:p>
          </p:txBody>
        </p:sp>
        <p:sp>
          <p:nvSpPr>
            <p:cNvPr id="410642" name="Rectangle 7"/>
            <p:cNvSpPr>
              <a:spLocks noChangeArrowheads="1"/>
            </p:cNvSpPr>
            <p:nvPr/>
          </p:nvSpPr>
          <p:spPr bwMode="auto">
            <a:xfrm>
              <a:off x="0" y="3460"/>
              <a:ext cx="192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Geometrically Decreasing</a:t>
              </a:r>
              <a:endParaRPr lang="en-CA" altLang="en-US" sz="2000"/>
            </a:p>
          </p:txBody>
        </p:sp>
        <p:sp>
          <p:nvSpPr>
            <p:cNvPr id="410643" name="Rectangle 8"/>
            <p:cNvSpPr>
              <a:spLocks noChangeArrowheads="1"/>
            </p:cNvSpPr>
            <p:nvPr/>
          </p:nvSpPr>
          <p:spPr bwMode="auto">
            <a:xfrm>
              <a:off x="3840" y="3747"/>
              <a:ext cx="1920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Sum = </a:t>
              </a:r>
              <a:r>
                <a:rPr lang="en-CA" altLang="en-US" sz="2000">
                  <a:cs typeface="Times New Roman" pitchFamily="18" charset="0"/>
                </a:rPr>
                <a:t>θ</a:t>
              </a:r>
              <a:r>
                <a:rPr lang="en-US" altLang="en-US" sz="2000">
                  <a:cs typeface="Times New Roman" pitchFamily="18" charset="0"/>
                </a:rPr>
                <a:t>(last term)</a:t>
              </a:r>
            </a:p>
            <a:p>
              <a:pPr eaLnBrk="1" hangingPunct="1">
                <a:buFontTx/>
                <a:buNone/>
              </a:pPr>
              <a:r>
                <a:rPr lang="en-US" altLang="en-US" sz="2400"/>
                <a:t>      </a:t>
              </a:r>
              <a:r>
                <a:rPr lang="en-CA" altLang="en-US" sz="2400"/>
                <a:t>= θ(</a:t>
              </a:r>
              <a:r>
                <a:rPr lang="en-US" altLang="en-US" sz="2400"/>
                <a:t>            )</a:t>
              </a:r>
              <a:endParaRPr lang="en-CA" altLang="en-US" sz="2400"/>
            </a:p>
          </p:txBody>
        </p:sp>
        <p:sp>
          <p:nvSpPr>
            <p:cNvPr id="410644" name="Rectangle 9"/>
            <p:cNvSpPr>
              <a:spLocks noChangeArrowheads="1"/>
            </p:cNvSpPr>
            <p:nvPr/>
          </p:nvSpPr>
          <p:spPr bwMode="auto">
            <a:xfrm>
              <a:off x="1920" y="3747"/>
              <a:ext cx="1920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800"/>
                <a:t>Sum = </a:t>
              </a:r>
              <a:r>
                <a:rPr lang="en-CA" altLang="en-US" sz="1800">
                  <a:cs typeface="Times New Roman" pitchFamily="18" charset="0"/>
                </a:rPr>
                <a:t>θ</a:t>
              </a:r>
              <a:r>
                <a:rPr lang="en-US" altLang="en-US" sz="1800">
                  <a:cs typeface="Times New Roman" pitchFamily="18" charset="0"/>
                </a:rPr>
                <a:t>(any term </a:t>
              </a:r>
              <a:r>
                <a:rPr lang="en-US" altLang="en-US" sz="2000">
                  <a:latin typeface="Symbol" pitchFamily="18" charset="2"/>
                </a:rPr>
                <a:t>×</a:t>
              </a:r>
              <a:r>
                <a:rPr lang="en-US" altLang="en-US" sz="1800">
                  <a:cs typeface="Times New Roman" pitchFamily="18" charset="0"/>
                </a:rPr>
                <a:t># terms)</a:t>
              </a:r>
            </a:p>
            <a:p>
              <a:pPr eaLnBrk="1" hangingPunct="1">
                <a:buFontTx/>
                <a:buNone/>
              </a:pPr>
              <a:r>
                <a:rPr lang="en-US" altLang="en-US" sz="2400"/>
                <a:t>      </a:t>
              </a:r>
              <a:r>
                <a:rPr lang="en-CA" altLang="en-US" sz="2400"/>
                <a:t>= θ</a:t>
              </a:r>
              <a:r>
                <a:rPr lang="en-US" altLang="en-US" sz="2400"/>
                <a:t>(f(n) </a:t>
              </a:r>
              <a:r>
                <a:rPr lang="en-US" altLang="en-US" sz="2400">
                  <a:latin typeface="Symbol" pitchFamily="18" charset="2"/>
                </a:rPr>
                <a:t>× </a:t>
              </a:r>
              <a:r>
                <a:rPr lang="en-US" altLang="en-US" sz="2400"/>
                <a:t>log n) </a:t>
              </a:r>
              <a:endParaRPr lang="en-CA" altLang="en-US" sz="2400"/>
            </a:p>
          </p:txBody>
        </p:sp>
        <p:sp>
          <p:nvSpPr>
            <p:cNvPr id="410645" name="Rectangle 10"/>
            <p:cNvSpPr>
              <a:spLocks noChangeArrowheads="1"/>
            </p:cNvSpPr>
            <p:nvPr/>
          </p:nvSpPr>
          <p:spPr bwMode="auto">
            <a:xfrm>
              <a:off x="0" y="3747"/>
              <a:ext cx="1920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Sum = </a:t>
              </a:r>
              <a:r>
                <a:rPr lang="en-CA" altLang="en-US" sz="2000">
                  <a:cs typeface="Times New Roman" pitchFamily="18" charset="0"/>
                </a:rPr>
                <a:t>θ</a:t>
              </a:r>
              <a:r>
                <a:rPr lang="en-US" altLang="en-US" sz="2000">
                  <a:cs typeface="Times New Roman" pitchFamily="18" charset="0"/>
                </a:rPr>
                <a:t>(first term)</a:t>
              </a:r>
            </a:p>
            <a:p>
              <a:pPr eaLnBrk="1" hangingPunct="1">
                <a:buFontTx/>
                <a:buNone/>
              </a:pPr>
              <a:r>
                <a:rPr lang="en-US" altLang="en-US" sz="2400"/>
                <a:t>       </a:t>
              </a:r>
              <a:r>
                <a:rPr lang="en-CA" altLang="en-US" sz="2400"/>
                <a:t>= θ(f(n)).</a:t>
              </a:r>
              <a:endParaRPr lang="en-CA" altLang="en-US" sz="2000">
                <a:cs typeface="Times New Roman" pitchFamily="18" charset="0"/>
              </a:endParaRPr>
            </a:p>
          </p:txBody>
        </p:sp>
        <p:sp>
          <p:nvSpPr>
            <p:cNvPr id="410646" name="Rectangle 11"/>
            <p:cNvSpPr>
              <a:spLocks noChangeArrowheads="1"/>
            </p:cNvSpPr>
            <p:nvPr/>
          </p:nvSpPr>
          <p:spPr bwMode="auto">
            <a:xfrm>
              <a:off x="3840" y="3134"/>
              <a:ext cx="19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/>
                <a:t>log</a:t>
              </a:r>
              <a:r>
                <a:rPr lang="en-US" altLang="en-US" sz="2800"/>
                <a:t> </a:t>
              </a:r>
              <a:r>
                <a:rPr lang="en-CA" altLang="en-US" sz="2800"/>
                <a:t>a - c </a:t>
              </a:r>
              <a:r>
                <a:rPr lang="en-US" altLang="en-US" sz="2800"/>
                <a:t>l</a:t>
              </a:r>
              <a:r>
                <a:rPr lang="en-CA" altLang="en-US" sz="2800"/>
                <a:t>og b</a:t>
              </a:r>
              <a:r>
                <a:rPr lang="en-US" altLang="en-US" sz="2800"/>
                <a:t> &gt; 0</a:t>
              </a:r>
              <a:endParaRPr lang="en-CA" altLang="en-US" sz="2800"/>
            </a:p>
          </p:txBody>
        </p:sp>
        <p:sp>
          <p:nvSpPr>
            <p:cNvPr id="410647" name="Rectangle 12"/>
            <p:cNvSpPr>
              <a:spLocks noChangeArrowheads="1"/>
            </p:cNvSpPr>
            <p:nvPr/>
          </p:nvSpPr>
          <p:spPr bwMode="auto">
            <a:xfrm>
              <a:off x="1920" y="3134"/>
              <a:ext cx="19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/>
                <a:t>log</a:t>
              </a:r>
              <a:r>
                <a:rPr lang="en-US" altLang="en-US" sz="2800"/>
                <a:t> </a:t>
              </a:r>
              <a:r>
                <a:rPr lang="en-CA" altLang="en-US" sz="2800"/>
                <a:t>a - c </a:t>
              </a:r>
              <a:r>
                <a:rPr lang="en-US" altLang="en-US" sz="2800"/>
                <a:t>l</a:t>
              </a:r>
              <a:r>
                <a:rPr lang="en-CA" altLang="en-US" sz="2800"/>
                <a:t>og b</a:t>
              </a:r>
              <a:r>
                <a:rPr lang="en-US" altLang="en-US" sz="2800"/>
                <a:t> = 0</a:t>
              </a:r>
              <a:endParaRPr lang="en-CA" altLang="en-US" sz="2800"/>
            </a:p>
          </p:txBody>
        </p:sp>
        <p:sp>
          <p:nvSpPr>
            <p:cNvPr id="410648" name="Rectangle 13"/>
            <p:cNvSpPr>
              <a:spLocks noChangeArrowheads="1"/>
            </p:cNvSpPr>
            <p:nvPr/>
          </p:nvSpPr>
          <p:spPr bwMode="auto">
            <a:xfrm>
              <a:off x="0" y="3134"/>
              <a:ext cx="19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/>
                <a:t>log</a:t>
              </a:r>
              <a:r>
                <a:rPr lang="en-US" altLang="en-US" sz="2800"/>
                <a:t> </a:t>
              </a:r>
              <a:r>
                <a:rPr lang="en-CA" altLang="en-US" sz="2800"/>
                <a:t>a - c </a:t>
              </a:r>
              <a:r>
                <a:rPr lang="en-US" altLang="en-US" sz="2800"/>
                <a:t>l</a:t>
              </a:r>
              <a:r>
                <a:rPr lang="en-CA" altLang="en-US" sz="2800"/>
                <a:t>og b</a:t>
              </a:r>
              <a:r>
                <a:rPr lang="en-US" altLang="en-US" sz="2800"/>
                <a:t> &lt; 0</a:t>
              </a:r>
              <a:endParaRPr lang="en-CA" altLang="en-US" sz="2800"/>
            </a:p>
          </p:txBody>
        </p:sp>
        <p:sp>
          <p:nvSpPr>
            <p:cNvPr id="410649" name="Rectangle 14"/>
            <p:cNvSpPr>
              <a:spLocks noChangeArrowheads="1"/>
            </p:cNvSpPr>
            <p:nvPr/>
          </p:nvSpPr>
          <p:spPr bwMode="auto">
            <a:xfrm>
              <a:off x="3840" y="2539"/>
              <a:ext cx="192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2800">
                  <a:latin typeface="Arial Rounded MT Bold" pitchFamily="34" charset="0"/>
                </a:rPr>
                <a:t>c &lt;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   </a:t>
              </a:r>
              <a:br>
                <a:rPr lang="en-CA" altLang="en-US" sz="2800" baseline="-25000"/>
              </a:br>
              <a:r>
                <a:rPr lang="en-CA" altLang="en-US" sz="2800" baseline="-25000"/>
                <a:t> </a:t>
              </a:r>
              <a:r>
                <a:rPr lang="en-US" altLang="en-US" sz="2800">
                  <a:latin typeface="Arial Rounded MT Bold" pitchFamily="34" charset="0"/>
                </a:rPr>
                <a:t>c =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  </a:t>
              </a:r>
              <a:r>
                <a:rPr lang="en-CA" altLang="en-US" sz="2400"/>
                <a:t>&amp;</a:t>
              </a:r>
              <a:r>
                <a:rPr lang="en-CA" altLang="en-US" sz="2800"/>
                <a:t> k&lt;-1</a:t>
              </a:r>
            </a:p>
          </p:txBody>
        </p:sp>
        <p:sp>
          <p:nvSpPr>
            <p:cNvPr id="410650" name="Rectangle 15"/>
            <p:cNvSpPr>
              <a:spLocks noChangeArrowheads="1"/>
            </p:cNvSpPr>
            <p:nvPr/>
          </p:nvSpPr>
          <p:spPr bwMode="auto">
            <a:xfrm>
              <a:off x="1920" y="2539"/>
              <a:ext cx="192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>
                  <a:latin typeface="Arial Rounded MT Bold" pitchFamily="34" charset="0"/>
                </a:rPr>
                <a:t>c =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  </a:t>
              </a:r>
              <a:r>
                <a:rPr lang="en-CA" altLang="en-US" sz="2800"/>
                <a:t>&amp; k&gt;-1</a:t>
              </a:r>
            </a:p>
          </p:txBody>
        </p:sp>
        <p:sp>
          <p:nvSpPr>
            <p:cNvPr id="410651" name="Rectangle 16"/>
            <p:cNvSpPr>
              <a:spLocks noChangeArrowheads="1"/>
            </p:cNvSpPr>
            <p:nvPr/>
          </p:nvSpPr>
          <p:spPr bwMode="auto">
            <a:xfrm>
              <a:off x="0" y="2539"/>
              <a:ext cx="192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>
                  <a:latin typeface="Arial Rounded MT Bold" pitchFamily="34" charset="0"/>
                </a:rPr>
                <a:t>c &gt;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</a:t>
              </a:r>
            </a:p>
          </p:txBody>
        </p:sp>
        <p:sp>
          <p:nvSpPr>
            <p:cNvPr id="410652" name="Line 17"/>
            <p:cNvSpPr>
              <a:spLocks noChangeShapeType="1"/>
            </p:cNvSpPr>
            <p:nvPr/>
          </p:nvSpPr>
          <p:spPr bwMode="auto">
            <a:xfrm>
              <a:off x="0" y="2539"/>
              <a:ext cx="576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0653" name="Line 18"/>
            <p:cNvSpPr>
              <a:spLocks noChangeShapeType="1"/>
            </p:cNvSpPr>
            <p:nvPr/>
          </p:nvSpPr>
          <p:spPr bwMode="auto">
            <a:xfrm>
              <a:off x="0" y="3134"/>
              <a:ext cx="576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0654" name="Line 19"/>
            <p:cNvSpPr>
              <a:spLocks noChangeShapeType="1"/>
            </p:cNvSpPr>
            <p:nvPr/>
          </p:nvSpPr>
          <p:spPr bwMode="auto">
            <a:xfrm>
              <a:off x="0" y="3460"/>
              <a:ext cx="576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0655" name="Line 20"/>
            <p:cNvSpPr>
              <a:spLocks noChangeShapeType="1"/>
            </p:cNvSpPr>
            <p:nvPr/>
          </p:nvSpPr>
          <p:spPr bwMode="auto">
            <a:xfrm>
              <a:off x="0" y="4272"/>
              <a:ext cx="576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0656" name="Line 21"/>
            <p:cNvSpPr>
              <a:spLocks noChangeShapeType="1"/>
            </p:cNvSpPr>
            <p:nvPr/>
          </p:nvSpPr>
          <p:spPr bwMode="auto">
            <a:xfrm>
              <a:off x="0" y="2539"/>
              <a:ext cx="0" cy="1733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0657" name="Line 22"/>
            <p:cNvSpPr>
              <a:spLocks noChangeShapeType="1"/>
            </p:cNvSpPr>
            <p:nvPr/>
          </p:nvSpPr>
          <p:spPr bwMode="auto">
            <a:xfrm>
              <a:off x="1920" y="2539"/>
              <a:ext cx="0" cy="1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0658" name="Line 23"/>
            <p:cNvSpPr>
              <a:spLocks noChangeShapeType="1"/>
            </p:cNvSpPr>
            <p:nvPr/>
          </p:nvSpPr>
          <p:spPr bwMode="auto">
            <a:xfrm>
              <a:off x="3840" y="2539"/>
              <a:ext cx="0" cy="1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0659" name="Line 24"/>
            <p:cNvSpPr>
              <a:spLocks noChangeShapeType="1"/>
            </p:cNvSpPr>
            <p:nvPr/>
          </p:nvSpPr>
          <p:spPr bwMode="auto">
            <a:xfrm>
              <a:off x="5760" y="2539"/>
              <a:ext cx="0" cy="1733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0660" name="Line 25"/>
            <p:cNvSpPr>
              <a:spLocks noChangeShapeType="1"/>
            </p:cNvSpPr>
            <p:nvPr/>
          </p:nvSpPr>
          <p:spPr bwMode="auto">
            <a:xfrm>
              <a:off x="0" y="3747"/>
              <a:ext cx="576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1" name="Text Box 26"/>
            <p:cNvSpPr txBox="1">
              <a:spLocks noChangeArrowheads="1"/>
            </p:cNvSpPr>
            <p:nvPr/>
          </p:nvSpPr>
          <p:spPr bwMode="auto">
            <a:xfrm>
              <a:off x="4754" y="3994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410662" name="Text Box 27"/>
            <p:cNvSpPr txBox="1">
              <a:spLocks noChangeArrowheads="1"/>
            </p:cNvSpPr>
            <p:nvPr/>
          </p:nvSpPr>
          <p:spPr bwMode="auto">
            <a:xfrm>
              <a:off x="4822" y="3936"/>
              <a:ext cx="60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b </a:t>
              </a:r>
              <a:endParaRPr lang="en-CA" altLang="en-US" sz="2000"/>
            </a:p>
          </p:txBody>
        </p:sp>
      </p:grpSp>
      <p:sp useBgFill="1">
        <p:nvSpPr>
          <p:cNvPr id="570398" name="Rectangle 30"/>
          <p:cNvSpPr>
            <a:spLocks noChangeArrowheads="1"/>
          </p:cNvSpPr>
          <p:nvPr/>
        </p:nvSpPr>
        <p:spPr bwMode="auto">
          <a:xfrm>
            <a:off x="6654800" y="2438400"/>
            <a:ext cx="2565400" cy="1493838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k</a:t>
            </a:r>
            <a:r>
              <a:rPr lang="en-US" altLang="en-US" sz="2400">
                <a:solidFill>
                  <a:schemeClr val="accent1"/>
                </a:solidFill>
              </a:rPr>
              <a:t>=-1</a:t>
            </a:r>
            <a:r>
              <a:rPr lang="en-US" altLang="en-US" sz="2800">
                <a:solidFill>
                  <a:schemeClr val="accent1"/>
                </a:solidFill>
              </a:rPr>
              <a:t> </a:t>
            </a:r>
            <a:r>
              <a:rPr lang="en-US" altLang="en-US" sz="2800">
                <a:solidFill>
                  <a:schemeClr val="accent1"/>
                </a:solidFill>
                <a:latin typeface="Symbol" pitchFamily="18" charset="2"/>
              </a:rPr>
              <a:t>Þ</a:t>
            </a:r>
            <a:r>
              <a:rPr lang="en-US" altLang="en-US" sz="2800">
                <a:solidFill>
                  <a:schemeClr val="accent1"/>
                </a:solidFill>
              </a:rPr>
              <a:t> </a:t>
            </a:r>
            <a:r>
              <a:rPr lang="en-US" altLang="en-US" sz="2400">
                <a:solidFill>
                  <a:schemeClr val="accent1"/>
                </a:solidFill>
              </a:rPr>
              <a:t>log</a:t>
            </a:r>
            <a:r>
              <a:rPr lang="en-US" altLang="en-US" sz="2400" baseline="30000">
                <a:solidFill>
                  <a:schemeClr val="accent1"/>
                </a:solidFill>
              </a:rPr>
              <a:t>k</a:t>
            </a: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(</a:t>
            </a:r>
            <a:r>
              <a:rPr lang="en-US" altLang="en-US" sz="2400" baseline="30000">
                <a:solidFill>
                  <a:schemeClr val="accent1"/>
                </a:solidFill>
                <a:latin typeface="Arial Rounded MT Bold" pitchFamily="34" charset="0"/>
              </a:rPr>
              <a:t>n</a:t>
            </a: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/b</a:t>
            </a:r>
            <a:r>
              <a:rPr lang="en-US" altLang="en-US" sz="2400" baseline="30000">
                <a:solidFill>
                  <a:schemeClr val="accent1"/>
                </a:solidFill>
                <a:latin typeface="Arial Rounded MT Bold" pitchFamily="34" charset="0"/>
              </a:rPr>
              <a:t>i</a:t>
            </a:r>
            <a:r>
              <a:rPr lang="en-US" altLang="en-US" sz="2400">
                <a:solidFill>
                  <a:schemeClr val="accent1"/>
                </a:solidFill>
                <a:latin typeface="Arial Rounded MT Bold" pitchFamily="34" charset="0"/>
              </a:rPr>
              <a:t>)</a:t>
            </a:r>
            <a:r>
              <a:rPr lang="en-US" altLang="en-US" sz="280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= </a:t>
            </a:r>
            <a:r>
              <a:rPr lang="en-US" altLang="en-US" baseline="30000">
                <a:solidFill>
                  <a:schemeClr val="accent1"/>
                </a:solidFill>
                <a:cs typeface="Times New Roman" pitchFamily="18" charset="0"/>
              </a:rPr>
              <a:t>1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  <a:cs typeface="Times New Roman" pitchFamily="18" charset="0"/>
              </a:rPr>
              <a:t>(logn - i </a:t>
            </a:r>
            <a:r>
              <a:rPr lang="en-US" altLang="en-US" sz="2400" baseline="-25000">
                <a:solidFill>
                  <a:schemeClr val="accent1"/>
                </a:solidFill>
                <a:latin typeface="Symbol" pitchFamily="18" charset="2"/>
              </a:rPr>
              <a:t>×</a:t>
            </a:r>
            <a:r>
              <a:rPr lang="en-US" altLang="en-US" baseline="-25000">
                <a:solidFill>
                  <a:schemeClr val="accent1"/>
                </a:solidFill>
                <a:cs typeface="Times New Roman" pitchFamily="18" charset="0"/>
              </a:rPr>
              <a:t> logb)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  <a:latin typeface="Symbol" pitchFamily="18" charset="2"/>
                <a:cs typeface="Times New Roman" pitchFamily="18" charset="0"/>
              </a:rPr>
              <a:t>»</a:t>
            </a:r>
            <a:r>
              <a:rPr lang="en-US" altLang="en-US" baseline="-25000">
                <a:solidFill>
                  <a:schemeClr val="accent1"/>
                </a:solidFill>
                <a:cs typeface="Times New Roman" pitchFamily="18" charset="0"/>
              </a:rPr>
              <a:t> </a:t>
            </a:r>
            <a:r>
              <a:rPr lang="en-US" altLang="en-US" baseline="30000">
                <a:solidFill>
                  <a:schemeClr val="accent1"/>
                </a:solidFill>
                <a:cs typeface="Times New Roman" pitchFamily="18" charset="0"/>
              </a:rPr>
              <a:t>1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  <a:cs typeface="Times New Roman" pitchFamily="18" charset="0"/>
              </a:rPr>
              <a:t>i   </a:t>
            </a:r>
            <a:r>
              <a:rPr lang="en-US" altLang="en-US" sz="1800">
                <a:solidFill>
                  <a:schemeClr val="hlink"/>
                </a:solidFill>
                <a:cs typeface="Times New Roman" pitchFamily="18" charset="0"/>
              </a:rPr>
              <a:t>(backwards)</a:t>
            </a:r>
          </a:p>
        </p:txBody>
      </p:sp>
      <p:sp useBgFill="1">
        <p:nvSpPr>
          <p:cNvPr id="570397" name="Rectangle 29"/>
          <p:cNvSpPr>
            <a:spLocks noChangeArrowheads="1"/>
          </p:cNvSpPr>
          <p:nvPr/>
        </p:nvSpPr>
        <p:spPr bwMode="auto">
          <a:xfrm>
            <a:off x="846138" y="3276600"/>
            <a:ext cx="3954462" cy="64135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= </a:t>
            </a:r>
            <a:r>
              <a:rPr lang="en-US" altLang="en-US"/>
              <a:t>n</a:t>
            </a:r>
            <a:r>
              <a:rPr lang="en-US" altLang="en-US" baseline="30000">
                <a:latin typeface="Arial Rounded MT Bold" pitchFamily="34" charset="0"/>
              </a:rPr>
              <a:t>c</a:t>
            </a:r>
            <a:r>
              <a:rPr lang="en-US" altLang="en-US" sz="2800"/>
              <a:t> </a:t>
            </a:r>
            <a:r>
              <a:rPr lang="en-CA" altLang="en-US" sz="3600">
                <a:cs typeface="Times New Roman" pitchFamily="18" charset="0"/>
              </a:rPr>
              <a:t>∑</a:t>
            </a:r>
            <a:r>
              <a:rPr lang="en-US" altLang="en-US" sz="3600" baseline="-25000">
                <a:cs typeface="Times New Roman" pitchFamily="18" charset="0"/>
              </a:rPr>
              <a:t>i=0..h</a:t>
            </a:r>
            <a:r>
              <a:rPr lang="en-US" altLang="en-US" sz="3600">
                <a:cs typeface="Times New Roman" pitchFamily="18" charset="0"/>
              </a:rPr>
              <a:t> </a:t>
            </a:r>
            <a:r>
              <a:rPr lang="en-CA" altLang="en-US"/>
              <a:t>2</a:t>
            </a:r>
            <a:r>
              <a:rPr lang="en-CA" altLang="en-US" baseline="30000"/>
              <a:t>0 i</a:t>
            </a:r>
            <a:r>
              <a:rPr lang="en-CA" altLang="en-US"/>
              <a:t> </a:t>
            </a:r>
            <a:r>
              <a:rPr lang="en-US" altLang="en-US" sz="2400">
                <a:latin typeface="Symbol" pitchFamily="18" charset="2"/>
              </a:rPr>
              <a:t>×</a:t>
            </a:r>
            <a:r>
              <a:rPr lang="en-US" altLang="en-US" sz="2400"/>
              <a:t>log</a:t>
            </a:r>
            <a:r>
              <a:rPr lang="en-US" altLang="en-US" sz="2400" baseline="30000"/>
              <a:t>k</a:t>
            </a:r>
            <a:r>
              <a:rPr lang="en-US" altLang="en-US" sz="2400">
                <a:latin typeface="Arial Rounded MT Bold" pitchFamily="34" charset="0"/>
              </a:rPr>
              <a:t>(n/b</a:t>
            </a:r>
            <a:r>
              <a:rPr lang="en-US" altLang="en-US" sz="2400" baseline="30000">
                <a:latin typeface="Arial Rounded MT Bold" pitchFamily="34" charset="0"/>
              </a:rPr>
              <a:t>i</a:t>
            </a:r>
            <a:r>
              <a:rPr lang="en-US" altLang="en-US" sz="2400">
                <a:latin typeface="Arial Rounded MT Bold" pitchFamily="34" charset="0"/>
              </a:rPr>
              <a:t>)</a:t>
            </a:r>
            <a:endParaRPr lang="en-US" altLang="en-US" sz="2800" baseline="30000">
              <a:latin typeface="Arial Rounded MT Bold" pitchFamily="34" charset="0"/>
            </a:endParaRPr>
          </a:p>
        </p:txBody>
      </p:sp>
      <p:sp>
        <p:nvSpPr>
          <p:cNvPr id="410631" name="Freeform 35"/>
          <p:cNvSpPr>
            <a:spLocks/>
          </p:cNvSpPr>
          <p:nvPr/>
        </p:nvSpPr>
        <p:spPr bwMode="auto">
          <a:xfrm>
            <a:off x="3200400" y="3810000"/>
            <a:ext cx="2347913" cy="1338263"/>
          </a:xfrm>
          <a:custGeom>
            <a:avLst/>
            <a:gdLst>
              <a:gd name="T0" fmla="*/ 2147483647 w 1479"/>
              <a:gd name="T1" fmla="*/ 2124493306 h 843"/>
              <a:gd name="T2" fmla="*/ 0 w 1479"/>
              <a:gd name="T3" fmla="*/ 0 h 843"/>
              <a:gd name="T4" fmla="*/ 0 60000 65536"/>
              <a:gd name="T5" fmla="*/ 0 60000 65536"/>
              <a:gd name="T6" fmla="*/ 0 w 1479"/>
              <a:gd name="T7" fmla="*/ 0 h 843"/>
              <a:gd name="T8" fmla="*/ 1479 w 1479"/>
              <a:gd name="T9" fmla="*/ 843 h 84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79" h="843">
                <a:moveTo>
                  <a:pt x="1479" y="843"/>
                </a:moveTo>
                <a:lnTo>
                  <a:pt x="0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05400" y="3895725"/>
            <a:ext cx="4114800" cy="2276475"/>
            <a:chOff x="3216" y="2454"/>
            <a:chExt cx="2592" cy="1434"/>
          </a:xfrm>
        </p:grpSpPr>
        <p:sp>
          <p:nvSpPr>
            <p:cNvPr id="410633" name="Freeform 36"/>
            <p:cNvSpPr>
              <a:spLocks/>
            </p:cNvSpPr>
            <p:nvPr/>
          </p:nvSpPr>
          <p:spPr bwMode="auto">
            <a:xfrm>
              <a:off x="3312" y="2454"/>
              <a:ext cx="1162" cy="1097"/>
            </a:xfrm>
            <a:custGeom>
              <a:avLst/>
              <a:gdLst>
                <a:gd name="T0" fmla="*/ 1162 w 1162"/>
                <a:gd name="T1" fmla="*/ 0 h 1097"/>
                <a:gd name="T2" fmla="*/ 0 w 1162"/>
                <a:gd name="T3" fmla="*/ 1097 h 1097"/>
                <a:gd name="T4" fmla="*/ 0 60000 65536"/>
                <a:gd name="T5" fmla="*/ 0 60000 65536"/>
                <a:gd name="T6" fmla="*/ 0 w 1162"/>
                <a:gd name="T7" fmla="*/ 0 h 1097"/>
                <a:gd name="T8" fmla="*/ 1162 w 1162"/>
                <a:gd name="T9" fmla="*/ 1097 h 109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62" h="1097">
                  <a:moveTo>
                    <a:pt x="1162" y="0"/>
                  </a:moveTo>
                  <a:lnTo>
                    <a:pt x="0" y="1097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4" name="Freeform 37"/>
            <p:cNvSpPr>
              <a:spLocks/>
            </p:cNvSpPr>
            <p:nvPr/>
          </p:nvSpPr>
          <p:spPr bwMode="auto">
            <a:xfrm>
              <a:off x="4490" y="2470"/>
              <a:ext cx="307" cy="1073"/>
            </a:xfrm>
            <a:custGeom>
              <a:avLst/>
              <a:gdLst>
                <a:gd name="T0" fmla="*/ 0 w 307"/>
                <a:gd name="T1" fmla="*/ 0 h 1073"/>
                <a:gd name="T2" fmla="*/ 307 w 307"/>
                <a:gd name="T3" fmla="*/ 1073 h 1073"/>
                <a:gd name="T4" fmla="*/ 0 60000 65536"/>
                <a:gd name="T5" fmla="*/ 0 60000 65536"/>
                <a:gd name="T6" fmla="*/ 0 w 307"/>
                <a:gd name="T7" fmla="*/ 0 h 1073"/>
                <a:gd name="T8" fmla="*/ 307 w 307"/>
                <a:gd name="T9" fmla="*/ 1073 h 107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07" h="1073">
                  <a:moveTo>
                    <a:pt x="0" y="0"/>
                  </a:moveTo>
                  <a:lnTo>
                    <a:pt x="307" y="1073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5" name="Rectangle 42"/>
            <p:cNvSpPr>
              <a:spLocks noChangeArrowheads="1"/>
            </p:cNvSpPr>
            <p:nvPr/>
          </p:nvSpPr>
          <p:spPr bwMode="auto">
            <a:xfrm>
              <a:off x="4848" y="3638"/>
              <a:ext cx="9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buFontTx/>
                <a:buNone/>
              </a:pPr>
              <a:r>
                <a:rPr lang="en-US" altLang="en-US" sz="2000">
                  <a:solidFill>
                    <a:schemeClr val="hlink"/>
                  </a:solidFill>
                </a:rPr>
                <a:t>(back wards)</a:t>
              </a:r>
              <a:endParaRPr lang="en-CA" altLang="en-US" sz="2000">
                <a:solidFill>
                  <a:schemeClr val="hlink"/>
                </a:solidFill>
              </a:endParaRPr>
            </a:p>
          </p:txBody>
        </p:sp>
        <p:sp>
          <p:nvSpPr>
            <p:cNvPr id="410636" name="Line 43"/>
            <p:cNvSpPr>
              <a:spLocks noChangeShapeType="1"/>
            </p:cNvSpPr>
            <p:nvPr/>
          </p:nvSpPr>
          <p:spPr bwMode="auto">
            <a:xfrm flipV="1">
              <a:off x="4912" y="3528"/>
              <a:ext cx="192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7" name="Rectangle 44"/>
            <p:cNvSpPr>
              <a:spLocks noChangeArrowheads="1"/>
            </p:cNvSpPr>
            <p:nvPr/>
          </p:nvSpPr>
          <p:spPr bwMode="auto">
            <a:xfrm>
              <a:off x="4821" y="3408"/>
              <a:ext cx="26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chemeClr val="hlink"/>
                  </a:solidFill>
                </a:rPr>
                <a:t>de</a:t>
              </a:r>
            </a:p>
          </p:txBody>
        </p:sp>
        <p:sp>
          <p:nvSpPr>
            <p:cNvPr id="410638" name="Oval 52"/>
            <p:cNvSpPr>
              <a:spLocks noChangeArrowheads="1"/>
            </p:cNvSpPr>
            <p:nvPr/>
          </p:nvSpPr>
          <p:spPr bwMode="auto">
            <a:xfrm>
              <a:off x="3216" y="2720"/>
              <a:ext cx="624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0639" name="Oval 53"/>
            <p:cNvSpPr>
              <a:spLocks noChangeArrowheads="1"/>
            </p:cNvSpPr>
            <p:nvPr/>
          </p:nvSpPr>
          <p:spPr bwMode="auto">
            <a:xfrm>
              <a:off x="5184" y="2832"/>
              <a:ext cx="624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0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0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0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0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398" grpId="0" animBg="1" autoUpdateAnimBg="0"/>
      <p:bldP spid="570397" grpId="0" animBg="1" autoUpdateAnimBg="0"/>
    </p:bld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810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aT(n/b)+f(n)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116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304800"/>
            <a:ext cx="7696200" cy="3352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Is the sum Geometric?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Simplify by letting f(n) = n</a:t>
            </a:r>
            <a:r>
              <a:rPr lang="en-US" altLang="en-US" sz="2800" baseline="30000" smtClean="0"/>
              <a:t>c </a:t>
            </a:r>
            <a:r>
              <a:rPr lang="en-US" altLang="en-US" sz="2800" smtClean="0"/>
              <a:t> </a:t>
            </a:r>
            <a:r>
              <a:rPr lang="en-US" altLang="en-US" sz="2400" smtClean="0"/>
              <a:t>log</a:t>
            </a:r>
            <a:r>
              <a:rPr lang="en-US" altLang="en-US" sz="2400" baseline="30000" smtClean="0"/>
              <a:t>k</a:t>
            </a:r>
            <a:r>
              <a:rPr lang="en-US" altLang="en-US" sz="2400" smtClean="0"/>
              <a:t>n </a:t>
            </a:r>
            <a:r>
              <a:rPr lang="en-US" altLang="en-US" sz="2800" smtClean="0"/>
              <a:t> 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T(n) = </a:t>
            </a:r>
            <a:r>
              <a:rPr lang="en-CA" altLang="en-US" sz="3600" smtClean="0">
                <a:cs typeface="Times New Roman" pitchFamily="18" charset="0"/>
              </a:rPr>
              <a:t>∑</a:t>
            </a:r>
            <a:r>
              <a:rPr lang="en-US" altLang="en-US" sz="3600" baseline="-25000" smtClean="0">
                <a:cs typeface="Times New Roman" pitchFamily="18" charset="0"/>
              </a:rPr>
              <a:t>i=0..h</a:t>
            </a:r>
            <a:r>
              <a:rPr lang="en-US" altLang="en-US" sz="3600" smtClean="0">
                <a:cs typeface="Times New Roman" pitchFamily="18" charset="0"/>
              </a:rPr>
              <a:t> </a:t>
            </a:r>
            <a:r>
              <a:rPr lang="en-US" altLang="en-US" sz="2800" smtClean="0">
                <a:latin typeface="Arial Rounded MT Bold" pitchFamily="34" charset="0"/>
              </a:rPr>
              <a:t>a</a:t>
            </a:r>
            <a:r>
              <a:rPr lang="en-US" altLang="en-US" sz="2800" baseline="30000" smtClean="0">
                <a:latin typeface="Arial Rounded MT Bold" pitchFamily="34" charset="0"/>
              </a:rPr>
              <a:t>i</a:t>
            </a:r>
            <a:r>
              <a:rPr lang="en-US" altLang="en-US" sz="2800" smtClean="0">
                <a:latin typeface="Symbol" pitchFamily="18" charset="2"/>
              </a:rPr>
              <a:t>×</a:t>
            </a:r>
            <a:r>
              <a:rPr lang="en-US" altLang="en-US" sz="2400" smtClean="0">
                <a:latin typeface="Arial Rounded MT Bold" pitchFamily="34" charset="0"/>
              </a:rPr>
              <a:t>f(n/b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 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        = </a:t>
            </a:r>
            <a:r>
              <a:rPr lang="en-CA" altLang="en-US" sz="3600" smtClean="0">
                <a:cs typeface="Times New Roman" pitchFamily="18" charset="0"/>
              </a:rPr>
              <a:t>∑</a:t>
            </a:r>
            <a:r>
              <a:rPr lang="en-US" altLang="en-US" sz="3600" baseline="-25000" smtClean="0">
                <a:cs typeface="Times New Roman" pitchFamily="18" charset="0"/>
              </a:rPr>
              <a:t>i=0..h</a:t>
            </a:r>
            <a:r>
              <a:rPr lang="en-US" altLang="en-US" sz="3600" smtClean="0">
                <a:cs typeface="Times New Roman" pitchFamily="18" charset="0"/>
              </a:rPr>
              <a:t> </a:t>
            </a:r>
            <a:r>
              <a:rPr lang="en-US" altLang="en-US" sz="2800" smtClean="0">
                <a:latin typeface="Arial Rounded MT Bold" pitchFamily="34" charset="0"/>
              </a:rPr>
              <a:t>a</a:t>
            </a:r>
            <a:r>
              <a:rPr lang="en-US" altLang="en-US" sz="2800" baseline="30000" smtClean="0">
                <a:latin typeface="Arial Rounded MT Bold" pitchFamily="34" charset="0"/>
              </a:rPr>
              <a:t>i</a:t>
            </a:r>
            <a:r>
              <a:rPr lang="en-US" altLang="en-US" sz="2800" smtClean="0">
                <a:latin typeface="Symbol" pitchFamily="18" charset="2"/>
              </a:rPr>
              <a:t>×</a:t>
            </a:r>
            <a:r>
              <a:rPr lang="en-US" altLang="en-US" sz="2400" smtClean="0">
                <a:latin typeface="Arial Rounded MT Bold" pitchFamily="34" charset="0"/>
              </a:rPr>
              <a:t>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</a:t>
            </a:r>
            <a:r>
              <a:rPr lang="en-US" altLang="en-US" sz="3600" baseline="30000" smtClean="0">
                <a:latin typeface="Arial Rounded MT Bold" pitchFamily="34" charset="0"/>
              </a:rPr>
              <a:t>c    </a:t>
            </a:r>
            <a:r>
              <a:rPr lang="en-US" altLang="en-US" sz="2400" smtClean="0">
                <a:latin typeface="Symbol" pitchFamily="18" charset="2"/>
              </a:rPr>
              <a:t>×</a:t>
            </a:r>
            <a:r>
              <a:rPr lang="en-US" altLang="en-US" sz="2400" smtClean="0"/>
              <a:t>log</a:t>
            </a:r>
            <a:r>
              <a:rPr lang="en-US" altLang="en-US" sz="2400" baseline="30000" smtClean="0"/>
              <a:t>k</a:t>
            </a:r>
            <a:r>
              <a:rPr lang="en-US" altLang="en-US" sz="2400" smtClean="0">
                <a:latin typeface="Arial Rounded MT Bold" pitchFamily="34" charset="0"/>
              </a:rPr>
              <a:t>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</a:t>
            </a:r>
            <a:r>
              <a:rPr lang="en-US" altLang="en-US" sz="3600" baseline="30000" smtClean="0">
                <a:latin typeface="Arial Rounded MT Bold" pitchFamily="34" charset="0"/>
              </a:rPr>
              <a:t> 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        = </a:t>
            </a:r>
            <a:r>
              <a:rPr lang="en-US" altLang="en-US" smtClean="0"/>
              <a:t>n</a:t>
            </a:r>
            <a:r>
              <a:rPr lang="en-US" altLang="en-US" baseline="30000" smtClean="0">
                <a:latin typeface="Arial Rounded MT Bold" pitchFamily="34" charset="0"/>
              </a:rPr>
              <a:t>c</a:t>
            </a:r>
            <a:r>
              <a:rPr lang="en-US" altLang="en-US" sz="2800" smtClean="0"/>
              <a:t> </a:t>
            </a:r>
            <a:r>
              <a:rPr lang="en-CA" altLang="en-US" sz="3600" smtClean="0">
                <a:cs typeface="Times New Roman" pitchFamily="18" charset="0"/>
              </a:rPr>
              <a:t>∑</a:t>
            </a:r>
            <a:r>
              <a:rPr lang="en-US" altLang="en-US" sz="3600" baseline="-25000" smtClean="0">
                <a:cs typeface="Times New Roman" pitchFamily="18" charset="0"/>
              </a:rPr>
              <a:t>i=0..h</a:t>
            </a:r>
            <a:r>
              <a:rPr lang="en-US" altLang="en-US" sz="3600" smtClean="0">
                <a:cs typeface="Times New Roman" pitchFamily="18" charset="0"/>
              </a:rPr>
              <a:t> </a:t>
            </a:r>
            <a:r>
              <a:rPr lang="en-CA" altLang="en-US" smtClean="0"/>
              <a:t>2</a:t>
            </a:r>
            <a:r>
              <a:rPr lang="en-CA" altLang="en-US" baseline="30000" smtClean="0"/>
              <a:t>[log</a:t>
            </a:r>
            <a:r>
              <a:rPr lang="en-US" altLang="en-US" baseline="30000" smtClean="0"/>
              <a:t> </a:t>
            </a:r>
            <a:r>
              <a:rPr lang="en-CA" altLang="en-US" baseline="30000" smtClean="0"/>
              <a:t>a - c </a:t>
            </a:r>
            <a:r>
              <a:rPr lang="en-US" altLang="en-US" baseline="30000" smtClean="0"/>
              <a:t>l</a:t>
            </a:r>
            <a:r>
              <a:rPr lang="en-CA" altLang="en-US" baseline="30000" smtClean="0"/>
              <a:t>og b] · i</a:t>
            </a:r>
            <a:r>
              <a:rPr lang="en-CA" altLang="en-US" smtClean="0"/>
              <a:t>  </a:t>
            </a:r>
            <a:r>
              <a:rPr lang="en-US" altLang="en-US" sz="2400" smtClean="0">
                <a:latin typeface="Symbol" pitchFamily="18" charset="2"/>
              </a:rPr>
              <a:t>×</a:t>
            </a:r>
            <a:r>
              <a:rPr lang="en-US" altLang="en-US" sz="2400" smtClean="0"/>
              <a:t>log</a:t>
            </a:r>
            <a:r>
              <a:rPr lang="en-US" altLang="en-US" sz="2400" baseline="30000" smtClean="0"/>
              <a:t>k</a:t>
            </a:r>
            <a:r>
              <a:rPr lang="en-US" altLang="en-US" sz="2400" smtClean="0">
                <a:latin typeface="Arial Rounded MT Bold" pitchFamily="34" charset="0"/>
              </a:rPr>
              <a:t>(n/b</a:t>
            </a:r>
            <a:r>
              <a:rPr lang="en-US" altLang="en-US" sz="2400" baseline="30000" smtClean="0">
                <a:latin typeface="Arial Rounded MT Bold" pitchFamily="34" charset="0"/>
              </a:rPr>
              <a:t>i</a:t>
            </a:r>
            <a:r>
              <a:rPr lang="en-US" altLang="en-US" sz="2400" smtClean="0">
                <a:latin typeface="Arial Rounded MT Bold" pitchFamily="34" charset="0"/>
              </a:rPr>
              <a:t>)</a:t>
            </a:r>
            <a:r>
              <a:rPr lang="en-US" altLang="en-US" sz="3600" baseline="30000" smtClean="0">
                <a:latin typeface="Arial Rounded MT Bold" pitchFamily="34" charset="0"/>
              </a:rPr>
              <a:t> </a:t>
            </a:r>
            <a:endParaRPr lang="en-US" altLang="en-US" sz="2400" smtClean="0"/>
          </a:p>
        </p:txBody>
      </p:sp>
      <p:grpSp>
        <p:nvGrpSpPr>
          <p:cNvPr id="411652" name="Group 4"/>
          <p:cNvGrpSpPr>
            <a:grpSpLocks/>
          </p:cNvGrpSpPr>
          <p:nvPr/>
        </p:nvGrpSpPr>
        <p:grpSpPr bwMode="auto">
          <a:xfrm>
            <a:off x="0" y="4030663"/>
            <a:ext cx="9144000" cy="2767012"/>
            <a:chOff x="0" y="2539"/>
            <a:chExt cx="5760" cy="1743"/>
          </a:xfrm>
        </p:grpSpPr>
        <p:sp>
          <p:nvSpPr>
            <p:cNvPr id="411656" name="Rectangle 5"/>
            <p:cNvSpPr>
              <a:spLocks noChangeArrowheads="1"/>
            </p:cNvSpPr>
            <p:nvPr/>
          </p:nvSpPr>
          <p:spPr bwMode="auto">
            <a:xfrm>
              <a:off x="3840" y="3460"/>
              <a:ext cx="192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Geometrically Increasing</a:t>
              </a:r>
              <a:endParaRPr lang="en-CA" altLang="en-US" sz="2000"/>
            </a:p>
          </p:txBody>
        </p:sp>
        <p:sp>
          <p:nvSpPr>
            <p:cNvPr id="411657" name="Rectangle 6"/>
            <p:cNvSpPr>
              <a:spLocks noChangeArrowheads="1"/>
            </p:cNvSpPr>
            <p:nvPr/>
          </p:nvSpPr>
          <p:spPr bwMode="auto">
            <a:xfrm>
              <a:off x="1920" y="3460"/>
              <a:ext cx="192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Arithmetic Sum</a:t>
              </a:r>
              <a:endParaRPr lang="en-CA" altLang="en-US" sz="2000"/>
            </a:p>
          </p:txBody>
        </p:sp>
        <p:sp>
          <p:nvSpPr>
            <p:cNvPr id="411658" name="Rectangle 7"/>
            <p:cNvSpPr>
              <a:spLocks noChangeArrowheads="1"/>
            </p:cNvSpPr>
            <p:nvPr/>
          </p:nvSpPr>
          <p:spPr bwMode="auto">
            <a:xfrm>
              <a:off x="0" y="3460"/>
              <a:ext cx="192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Geometrically Decreasing</a:t>
              </a:r>
              <a:endParaRPr lang="en-CA" altLang="en-US" sz="2000"/>
            </a:p>
          </p:txBody>
        </p:sp>
        <p:sp>
          <p:nvSpPr>
            <p:cNvPr id="411659" name="Rectangle 8"/>
            <p:cNvSpPr>
              <a:spLocks noChangeArrowheads="1"/>
            </p:cNvSpPr>
            <p:nvPr/>
          </p:nvSpPr>
          <p:spPr bwMode="auto">
            <a:xfrm>
              <a:off x="3840" y="3747"/>
              <a:ext cx="1920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Sum = </a:t>
              </a:r>
              <a:r>
                <a:rPr lang="en-CA" altLang="en-US" sz="2000">
                  <a:cs typeface="Times New Roman" pitchFamily="18" charset="0"/>
                </a:rPr>
                <a:t>θ</a:t>
              </a:r>
              <a:r>
                <a:rPr lang="en-US" altLang="en-US" sz="2000">
                  <a:cs typeface="Times New Roman" pitchFamily="18" charset="0"/>
                </a:rPr>
                <a:t>(last term)</a:t>
              </a:r>
            </a:p>
            <a:p>
              <a:pPr eaLnBrk="1" hangingPunct="1">
                <a:buFontTx/>
                <a:buNone/>
              </a:pPr>
              <a:r>
                <a:rPr lang="en-US" altLang="en-US" sz="2400"/>
                <a:t>      </a:t>
              </a:r>
              <a:r>
                <a:rPr lang="en-CA" altLang="en-US" sz="2400"/>
                <a:t>= θ(</a:t>
              </a:r>
              <a:r>
                <a:rPr lang="en-US" altLang="en-US" sz="2400"/>
                <a:t>            )</a:t>
              </a:r>
              <a:endParaRPr lang="en-CA" altLang="en-US" sz="2400"/>
            </a:p>
          </p:txBody>
        </p:sp>
        <p:sp>
          <p:nvSpPr>
            <p:cNvPr id="411660" name="Rectangle 9"/>
            <p:cNvSpPr>
              <a:spLocks noChangeArrowheads="1"/>
            </p:cNvSpPr>
            <p:nvPr/>
          </p:nvSpPr>
          <p:spPr bwMode="auto">
            <a:xfrm>
              <a:off x="1920" y="3747"/>
              <a:ext cx="1920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800"/>
                <a:t>Sum = </a:t>
              </a:r>
              <a:r>
                <a:rPr lang="en-CA" altLang="en-US" sz="1800">
                  <a:cs typeface="Times New Roman" pitchFamily="18" charset="0"/>
                </a:rPr>
                <a:t>θ</a:t>
              </a:r>
              <a:r>
                <a:rPr lang="en-US" altLang="en-US" sz="1800">
                  <a:cs typeface="Times New Roman" pitchFamily="18" charset="0"/>
                </a:rPr>
                <a:t>(any term </a:t>
              </a:r>
              <a:r>
                <a:rPr lang="en-US" altLang="en-US" sz="2000">
                  <a:latin typeface="Symbol" pitchFamily="18" charset="2"/>
                </a:rPr>
                <a:t>×</a:t>
              </a:r>
              <a:r>
                <a:rPr lang="en-US" altLang="en-US" sz="1800">
                  <a:cs typeface="Times New Roman" pitchFamily="18" charset="0"/>
                </a:rPr>
                <a:t># terms)</a:t>
              </a:r>
            </a:p>
            <a:p>
              <a:pPr eaLnBrk="1" hangingPunct="1">
                <a:buFontTx/>
                <a:buNone/>
              </a:pPr>
              <a:r>
                <a:rPr lang="en-US" altLang="en-US" sz="2400"/>
                <a:t>      </a:t>
              </a:r>
              <a:r>
                <a:rPr lang="en-CA" altLang="en-US" sz="2400"/>
                <a:t>= θ</a:t>
              </a:r>
              <a:r>
                <a:rPr lang="en-US" altLang="en-US" sz="2400"/>
                <a:t>(f(n) </a:t>
              </a:r>
              <a:r>
                <a:rPr lang="en-US" altLang="en-US" sz="2400">
                  <a:latin typeface="Symbol" pitchFamily="18" charset="2"/>
                </a:rPr>
                <a:t>× </a:t>
              </a:r>
              <a:r>
                <a:rPr lang="en-US" altLang="en-US" sz="2400"/>
                <a:t>log n) </a:t>
              </a:r>
              <a:endParaRPr lang="en-CA" altLang="en-US" sz="2400"/>
            </a:p>
          </p:txBody>
        </p:sp>
        <p:sp>
          <p:nvSpPr>
            <p:cNvPr id="411661" name="Rectangle 10"/>
            <p:cNvSpPr>
              <a:spLocks noChangeArrowheads="1"/>
            </p:cNvSpPr>
            <p:nvPr/>
          </p:nvSpPr>
          <p:spPr bwMode="auto">
            <a:xfrm>
              <a:off x="0" y="3747"/>
              <a:ext cx="1920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Sum = </a:t>
              </a:r>
              <a:r>
                <a:rPr lang="en-CA" altLang="en-US" sz="2000">
                  <a:cs typeface="Times New Roman" pitchFamily="18" charset="0"/>
                </a:rPr>
                <a:t>θ</a:t>
              </a:r>
              <a:r>
                <a:rPr lang="en-US" altLang="en-US" sz="2000">
                  <a:cs typeface="Times New Roman" pitchFamily="18" charset="0"/>
                </a:rPr>
                <a:t>(first term)</a:t>
              </a:r>
            </a:p>
            <a:p>
              <a:pPr eaLnBrk="1" hangingPunct="1">
                <a:buFontTx/>
                <a:buNone/>
              </a:pPr>
              <a:r>
                <a:rPr lang="en-US" altLang="en-US" sz="2400"/>
                <a:t>       </a:t>
              </a:r>
              <a:r>
                <a:rPr lang="en-CA" altLang="en-US" sz="2400"/>
                <a:t>= θ(f(n)).</a:t>
              </a:r>
              <a:endParaRPr lang="en-CA" altLang="en-US" sz="2000">
                <a:cs typeface="Times New Roman" pitchFamily="18" charset="0"/>
              </a:endParaRPr>
            </a:p>
          </p:txBody>
        </p:sp>
        <p:sp>
          <p:nvSpPr>
            <p:cNvPr id="411662" name="Rectangle 11"/>
            <p:cNvSpPr>
              <a:spLocks noChangeArrowheads="1"/>
            </p:cNvSpPr>
            <p:nvPr/>
          </p:nvSpPr>
          <p:spPr bwMode="auto">
            <a:xfrm>
              <a:off x="3840" y="3134"/>
              <a:ext cx="19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/>
                <a:t>log</a:t>
              </a:r>
              <a:r>
                <a:rPr lang="en-US" altLang="en-US" sz="2800"/>
                <a:t> </a:t>
              </a:r>
              <a:r>
                <a:rPr lang="en-CA" altLang="en-US" sz="2800"/>
                <a:t>a - c </a:t>
              </a:r>
              <a:r>
                <a:rPr lang="en-US" altLang="en-US" sz="2800"/>
                <a:t>l</a:t>
              </a:r>
              <a:r>
                <a:rPr lang="en-CA" altLang="en-US" sz="2800"/>
                <a:t>og b</a:t>
              </a:r>
              <a:r>
                <a:rPr lang="en-US" altLang="en-US" sz="2800"/>
                <a:t> &gt; 0</a:t>
              </a:r>
              <a:endParaRPr lang="en-CA" altLang="en-US" sz="2800"/>
            </a:p>
          </p:txBody>
        </p:sp>
        <p:sp>
          <p:nvSpPr>
            <p:cNvPr id="411663" name="Rectangle 12"/>
            <p:cNvSpPr>
              <a:spLocks noChangeArrowheads="1"/>
            </p:cNvSpPr>
            <p:nvPr/>
          </p:nvSpPr>
          <p:spPr bwMode="auto">
            <a:xfrm>
              <a:off x="1920" y="3134"/>
              <a:ext cx="19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/>
                <a:t>log</a:t>
              </a:r>
              <a:r>
                <a:rPr lang="en-US" altLang="en-US" sz="2800"/>
                <a:t> </a:t>
              </a:r>
              <a:r>
                <a:rPr lang="en-CA" altLang="en-US" sz="2800"/>
                <a:t>a - c </a:t>
              </a:r>
              <a:r>
                <a:rPr lang="en-US" altLang="en-US" sz="2800"/>
                <a:t>l</a:t>
              </a:r>
              <a:r>
                <a:rPr lang="en-CA" altLang="en-US" sz="2800"/>
                <a:t>og b</a:t>
              </a:r>
              <a:r>
                <a:rPr lang="en-US" altLang="en-US" sz="2800"/>
                <a:t> = 0</a:t>
              </a:r>
              <a:endParaRPr lang="en-CA" altLang="en-US" sz="2800"/>
            </a:p>
          </p:txBody>
        </p:sp>
        <p:sp>
          <p:nvSpPr>
            <p:cNvPr id="411664" name="Rectangle 13"/>
            <p:cNvSpPr>
              <a:spLocks noChangeArrowheads="1"/>
            </p:cNvSpPr>
            <p:nvPr/>
          </p:nvSpPr>
          <p:spPr bwMode="auto">
            <a:xfrm>
              <a:off x="0" y="3134"/>
              <a:ext cx="19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/>
                <a:t>log</a:t>
              </a:r>
              <a:r>
                <a:rPr lang="en-US" altLang="en-US" sz="2800"/>
                <a:t> </a:t>
              </a:r>
              <a:r>
                <a:rPr lang="en-CA" altLang="en-US" sz="2800"/>
                <a:t>a - c </a:t>
              </a:r>
              <a:r>
                <a:rPr lang="en-US" altLang="en-US" sz="2800"/>
                <a:t>l</a:t>
              </a:r>
              <a:r>
                <a:rPr lang="en-CA" altLang="en-US" sz="2800"/>
                <a:t>og b</a:t>
              </a:r>
              <a:r>
                <a:rPr lang="en-US" altLang="en-US" sz="2800"/>
                <a:t> &lt; 0</a:t>
              </a:r>
              <a:endParaRPr lang="en-CA" altLang="en-US" sz="2800"/>
            </a:p>
          </p:txBody>
        </p:sp>
        <p:sp>
          <p:nvSpPr>
            <p:cNvPr id="411665" name="Rectangle 14"/>
            <p:cNvSpPr>
              <a:spLocks noChangeArrowheads="1"/>
            </p:cNvSpPr>
            <p:nvPr/>
          </p:nvSpPr>
          <p:spPr bwMode="auto">
            <a:xfrm>
              <a:off x="3840" y="2539"/>
              <a:ext cx="192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2800">
                  <a:latin typeface="Arial Rounded MT Bold" pitchFamily="34" charset="0"/>
                </a:rPr>
                <a:t>c &lt;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   </a:t>
              </a:r>
              <a:br>
                <a:rPr lang="en-CA" altLang="en-US" sz="2800" baseline="-25000"/>
              </a:br>
              <a:r>
                <a:rPr lang="en-CA" altLang="en-US" sz="2800" baseline="-25000"/>
                <a:t> </a:t>
              </a:r>
              <a:r>
                <a:rPr lang="en-US" altLang="en-US" sz="2800">
                  <a:latin typeface="Arial Rounded MT Bold" pitchFamily="34" charset="0"/>
                </a:rPr>
                <a:t>c =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  </a:t>
              </a:r>
              <a:r>
                <a:rPr lang="en-CA" altLang="en-US" sz="2400"/>
                <a:t>&amp;</a:t>
              </a:r>
              <a:r>
                <a:rPr lang="en-CA" altLang="en-US" sz="2800"/>
                <a:t> k&lt;-1</a:t>
              </a:r>
            </a:p>
          </p:txBody>
        </p:sp>
        <p:sp>
          <p:nvSpPr>
            <p:cNvPr id="411666" name="Rectangle 15"/>
            <p:cNvSpPr>
              <a:spLocks noChangeArrowheads="1"/>
            </p:cNvSpPr>
            <p:nvPr/>
          </p:nvSpPr>
          <p:spPr bwMode="auto">
            <a:xfrm>
              <a:off x="1920" y="2539"/>
              <a:ext cx="192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>
                  <a:latin typeface="Arial Rounded MT Bold" pitchFamily="34" charset="0"/>
                </a:rPr>
                <a:t>c =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  </a:t>
              </a:r>
              <a:r>
                <a:rPr lang="en-CA" altLang="en-US" sz="2800"/>
                <a:t>&amp; k&gt;-1</a:t>
              </a:r>
            </a:p>
          </p:txBody>
        </p:sp>
        <p:sp>
          <p:nvSpPr>
            <p:cNvPr id="411667" name="Rectangle 16"/>
            <p:cNvSpPr>
              <a:spLocks noChangeArrowheads="1"/>
            </p:cNvSpPr>
            <p:nvPr/>
          </p:nvSpPr>
          <p:spPr bwMode="auto">
            <a:xfrm>
              <a:off x="0" y="2539"/>
              <a:ext cx="192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>
                  <a:latin typeface="Arial Rounded MT Bold" pitchFamily="34" charset="0"/>
                </a:rPr>
                <a:t>c &gt; </a:t>
              </a:r>
              <a:r>
                <a:rPr lang="en-CA" altLang="en-US" sz="2800" baseline="30000"/>
                <a:t>log</a:t>
              </a:r>
              <a:r>
                <a:rPr lang="en-US" altLang="en-US" sz="2800" baseline="30000"/>
                <a:t> </a:t>
              </a:r>
              <a:r>
                <a:rPr lang="en-CA" altLang="en-US" sz="2800" baseline="30000"/>
                <a:t>a</a:t>
              </a:r>
              <a:r>
                <a:rPr lang="en-US" altLang="en-US" sz="2800"/>
                <a:t>/</a:t>
              </a:r>
              <a:r>
                <a:rPr lang="en-US" altLang="en-US" sz="2800" baseline="-25000"/>
                <a:t>l</a:t>
              </a:r>
              <a:r>
                <a:rPr lang="en-CA" altLang="en-US" sz="2800" baseline="-25000"/>
                <a:t>og b</a:t>
              </a:r>
            </a:p>
          </p:txBody>
        </p:sp>
        <p:sp>
          <p:nvSpPr>
            <p:cNvPr id="411668" name="Line 17"/>
            <p:cNvSpPr>
              <a:spLocks noChangeShapeType="1"/>
            </p:cNvSpPr>
            <p:nvPr/>
          </p:nvSpPr>
          <p:spPr bwMode="auto">
            <a:xfrm>
              <a:off x="0" y="2539"/>
              <a:ext cx="576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1669" name="Line 18"/>
            <p:cNvSpPr>
              <a:spLocks noChangeShapeType="1"/>
            </p:cNvSpPr>
            <p:nvPr/>
          </p:nvSpPr>
          <p:spPr bwMode="auto">
            <a:xfrm>
              <a:off x="0" y="3134"/>
              <a:ext cx="576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1670" name="Line 19"/>
            <p:cNvSpPr>
              <a:spLocks noChangeShapeType="1"/>
            </p:cNvSpPr>
            <p:nvPr/>
          </p:nvSpPr>
          <p:spPr bwMode="auto">
            <a:xfrm>
              <a:off x="0" y="3460"/>
              <a:ext cx="576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1671" name="Line 20"/>
            <p:cNvSpPr>
              <a:spLocks noChangeShapeType="1"/>
            </p:cNvSpPr>
            <p:nvPr/>
          </p:nvSpPr>
          <p:spPr bwMode="auto">
            <a:xfrm>
              <a:off x="0" y="4272"/>
              <a:ext cx="576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1672" name="Line 21"/>
            <p:cNvSpPr>
              <a:spLocks noChangeShapeType="1"/>
            </p:cNvSpPr>
            <p:nvPr/>
          </p:nvSpPr>
          <p:spPr bwMode="auto">
            <a:xfrm>
              <a:off x="0" y="2539"/>
              <a:ext cx="0" cy="1733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1673" name="Line 22"/>
            <p:cNvSpPr>
              <a:spLocks noChangeShapeType="1"/>
            </p:cNvSpPr>
            <p:nvPr/>
          </p:nvSpPr>
          <p:spPr bwMode="auto">
            <a:xfrm>
              <a:off x="1920" y="2539"/>
              <a:ext cx="0" cy="1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1674" name="Line 23"/>
            <p:cNvSpPr>
              <a:spLocks noChangeShapeType="1"/>
            </p:cNvSpPr>
            <p:nvPr/>
          </p:nvSpPr>
          <p:spPr bwMode="auto">
            <a:xfrm>
              <a:off x="3840" y="2539"/>
              <a:ext cx="0" cy="1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1675" name="Line 24"/>
            <p:cNvSpPr>
              <a:spLocks noChangeShapeType="1"/>
            </p:cNvSpPr>
            <p:nvPr/>
          </p:nvSpPr>
          <p:spPr bwMode="auto">
            <a:xfrm>
              <a:off x="5760" y="2539"/>
              <a:ext cx="0" cy="1733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11676" name="Line 25"/>
            <p:cNvSpPr>
              <a:spLocks noChangeShapeType="1"/>
            </p:cNvSpPr>
            <p:nvPr/>
          </p:nvSpPr>
          <p:spPr bwMode="auto">
            <a:xfrm>
              <a:off x="0" y="3747"/>
              <a:ext cx="576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77" name="Text Box 26"/>
            <p:cNvSpPr txBox="1">
              <a:spLocks noChangeArrowheads="1"/>
            </p:cNvSpPr>
            <p:nvPr/>
          </p:nvSpPr>
          <p:spPr bwMode="auto">
            <a:xfrm>
              <a:off x="4754" y="3994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411678" name="Text Box 27"/>
            <p:cNvSpPr txBox="1">
              <a:spLocks noChangeArrowheads="1"/>
            </p:cNvSpPr>
            <p:nvPr/>
          </p:nvSpPr>
          <p:spPr bwMode="auto">
            <a:xfrm>
              <a:off x="4822" y="3936"/>
              <a:ext cx="60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b </a:t>
              </a:r>
              <a:endParaRPr lang="en-CA" altLang="en-US" sz="2000"/>
            </a:p>
          </p:txBody>
        </p:sp>
      </p:grpSp>
      <p:sp useBgFill="1">
        <p:nvSpPr>
          <p:cNvPr id="571422" name="Rectangle 30"/>
          <p:cNvSpPr>
            <a:spLocks noChangeArrowheads="1"/>
          </p:cNvSpPr>
          <p:nvPr/>
        </p:nvSpPr>
        <p:spPr bwMode="auto">
          <a:xfrm>
            <a:off x="850900" y="3308350"/>
            <a:ext cx="4117975" cy="64135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= </a:t>
            </a:r>
            <a:r>
              <a:rPr lang="en-US" altLang="en-US"/>
              <a:t>n</a:t>
            </a:r>
            <a:r>
              <a:rPr lang="en-US" altLang="en-US" baseline="30000">
                <a:latin typeface="Arial Rounded MT Bold" pitchFamily="34" charset="0"/>
              </a:rPr>
              <a:t>c</a:t>
            </a:r>
            <a:r>
              <a:rPr lang="en-US" altLang="en-US"/>
              <a:t> </a:t>
            </a:r>
            <a:r>
              <a:rPr lang="en-CA" altLang="en-US" sz="3600">
                <a:cs typeface="Times New Roman" pitchFamily="18" charset="0"/>
              </a:rPr>
              <a:t>∑</a:t>
            </a:r>
            <a:r>
              <a:rPr lang="en-US" altLang="en-US" sz="3600" baseline="-25000">
                <a:cs typeface="Times New Roman" pitchFamily="18" charset="0"/>
              </a:rPr>
              <a:t>i=0..h</a:t>
            </a:r>
            <a:r>
              <a:rPr lang="en-US" altLang="en-US" sz="3600">
                <a:cs typeface="Times New Roman" pitchFamily="18" charset="0"/>
              </a:rPr>
              <a:t> </a:t>
            </a:r>
            <a:r>
              <a:rPr lang="en-CA" altLang="en-US"/>
              <a:t>2</a:t>
            </a:r>
            <a:r>
              <a:rPr lang="en-CA" altLang="en-US" baseline="30000"/>
              <a:t>+d i</a:t>
            </a:r>
            <a:r>
              <a:rPr lang="en-CA" altLang="en-US"/>
              <a:t> </a:t>
            </a:r>
            <a:r>
              <a:rPr lang="en-US" altLang="en-US" sz="2400">
                <a:latin typeface="Symbol" pitchFamily="18" charset="2"/>
              </a:rPr>
              <a:t>×</a:t>
            </a:r>
            <a:r>
              <a:rPr lang="en-US" altLang="en-US" sz="2400"/>
              <a:t>log</a:t>
            </a:r>
            <a:r>
              <a:rPr lang="en-US" altLang="en-US" sz="2400" baseline="30000"/>
              <a:t>k</a:t>
            </a:r>
            <a:r>
              <a:rPr lang="en-US" altLang="en-US" sz="2400">
                <a:latin typeface="Arial Rounded MT Bold" pitchFamily="34" charset="0"/>
              </a:rPr>
              <a:t>(n/b</a:t>
            </a:r>
            <a:r>
              <a:rPr lang="en-US" altLang="en-US" sz="2400" baseline="30000">
                <a:latin typeface="Arial Rounded MT Bold" pitchFamily="34" charset="0"/>
              </a:rPr>
              <a:t>i</a:t>
            </a:r>
            <a:r>
              <a:rPr lang="en-US" altLang="en-US" sz="2400">
                <a:latin typeface="Arial Rounded MT Bold" pitchFamily="34" charset="0"/>
              </a:rPr>
              <a:t>)</a:t>
            </a:r>
          </a:p>
        </p:txBody>
      </p:sp>
      <p:sp>
        <p:nvSpPr>
          <p:cNvPr id="411654" name="Line 31"/>
          <p:cNvSpPr>
            <a:spLocks noChangeShapeType="1"/>
          </p:cNvSpPr>
          <p:nvPr/>
        </p:nvSpPr>
        <p:spPr bwMode="auto">
          <a:xfrm flipH="1" flipV="1">
            <a:off x="3810000" y="3810000"/>
            <a:ext cx="4648200" cy="1371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24" name="Line 32"/>
          <p:cNvSpPr>
            <a:spLocks noChangeShapeType="1"/>
          </p:cNvSpPr>
          <p:nvPr/>
        </p:nvSpPr>
        <p:spPr bwMode="auto">
          <a:xfrm>
            <a:off x="3733800" y="3886200"/>
            <a:ext cx="2514600" cy="1828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1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1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1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1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1422" grpId="0" animBg="1" autoUpdateAnimBg="0"/>
      <p:bldP spid="571424" grpId="0" animBg="1"/>
    </p:bld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grpSp>
        <p:nvGrpSpPr>
          <p:cNvPr id="412675" name="Group 10"/>
          <p:cNvGrpSpPr>
            <a:grpSpLocks/>
          </p:cNvGrpSpPr>
          <p:nvPr/>
        </p:nvGrpSpPr>
        <p:grpSpPr bwMode="auto">
          <a:xfrm>
            <a:off x="7924800" y="1143000"/>
            <a:ext cx="401638" cy="1143000"/>
            <a:chOff x="5760" y="720"/>
            <a:chExt cx="1021" cy="2477"/>
          </a:xfrm>
        </p:grpSpPr>
        <p:grpSp>
          <p:nvGrpSpPr>
            <p:cNvPr id="412676" name="Group 1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12680" name="Freeform 1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1" name="Freeform 1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2" name="Freeform 1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3" name="Freeform 1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4" name="Freeform 1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5" name="Freeform 1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677" name="Group 1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12678" name="Freeform 1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9" name="Oval 2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level?: </a:t>
            </a:r>
            <a:r>
              <a:rPr lang="en-CA" altLang="en-US" smtClean="0"/>
              <a:t/>
            </a:r>
            <a:br>
              <a:rPr lang="en-CA" altLang="en-US" smtClean="0"/>
            </a:br>
            <a:endParaRPr lang="en-US" altLang="en-US" smtClean="0"/>
          </a:p>
        </p:txBody>
      </p:sp>
      <p:sp>
        <p:nvSpPr>
          <p:cNvPr id="413699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grpSp>
        <p:nvGrpSpPr>
          <p:cNvPr id="413700" name="Group 4"/>
          <p:cNvGrpSpPr>
            <a:grpSpLocks/>
          </p:cNvGrpSpPr>
          <p:nvPr/>
        </p:nvGrpSpPr>
        <p:grpSpPr bwMode="auto">
          <a:xfrm>
            <a:off x="3581400" y="2133600"/>
            <a:ext cx="401638" cy="1143000"/>
            <a:chOff x="5760" y="720"/>
            <a:chExt cx="1021" cy="2477"/>
          </a:xfrm>
        </p:grpSpPr>
        <p:grpSp>
          <p:nvGrpSpPr>
            <p:cNvPr id="413701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13705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06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07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08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09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10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3702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13703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04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1026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cases?:</a:t>
            </a:r>
          </a:p>
          <a:p>
            <a:pPr eaLnBrk="1" hangingPunct="1">
              <a:buFontTx/>
              <a:buNone/>
            </a:pPr>
            <a:endParaRPr lang="en-US" altLang="en-US" smtClean="0"/>
          </a:p>
        </p:txBody>
      </p:sp>
      <p:sp>
        <p:nvSpPr>
          <p:cNvPr id="414723" name="Rectangle 1027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grpSp>
        <p:nvGrpSpPr>
          <p:cNvPr id="414724" name="Group 1032"/>
          <p:cNvGrpSpPr>
            <a:grpSpLocks/>
          </p:cNvGrpSpPr>
          <p:nvPr/>
        </p:nvGrpSpPr>
        <p:grpSpPr bwMode="auto">
          <a:xfrm>
            <a:off x="3581400" y="2667000"/>
            <a:ext cx="401638" cy="1143000"/>
            <a:chOff x="5760" y="720"/>
            <a:chExt cx="1021" cy="2477"/>
          </a:xfrm>
        </p:grpSpPr>
        <p:grpSp>
          <p:nvGrpSpPr>
            <p:cNvPr id="414725" name="Group 1033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14729" name="Freeform 1034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0" name="Freeform 1035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1" name="Freeform 1036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2" name="Freeform 1037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3" name="Freeform 1038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4" name="Freeform 1039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4726" name="Group 1040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14727" name="Freeform 1041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8" name="Oval 1042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 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endParaRPr lang="en-US" altLang="en-US" smtClean="0"/>
          </a:p>
        </p:txBody>
      </p:sp>
      <p:sp>
        <p:nvSpPr>
          <p:cNvPr id="415747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15748" name="Text Box 4"/>
          <p:cNvSpPr txBox="1">
            <a:spLocks noChangeArrowheads="1"/>
          </p:cNvSpPr>
          <p:nvPr/>
        </p:nvSpPr>
        <p:spPr bwMode="auto">
          <a:xfrm>
            <a:off x="34290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5749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15750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15636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5751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889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?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?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grpSp>
        <p:nvGrpSpPr>
          <p:cNvPr id="415752" name="Group 8"/>
          <p:cNvGrpSpPr>
            <a:grpSpLocks/>
          </p:cNvGrpSpPr>
          <p:nvPr/>
        </p:nvGrpSpPr>
        <p:grpSpPr bwMode="auto">
          <a:xfrm>
            <a:off x="6858000" y="2895600"/>
            <a:ext cx="401638" cy="1143000"/>
            <a:chOff x="5760" y="720"/>
            <a:chExt cx="1021" cy="2477"/>
          </a:xfrm>
        </p:grpSpPr>
        <p:grpSp>
          <p:nvGrpSpPr>
            <p:cNvPr id="415753" name="Group 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15757" name="Freeform 1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58" name="Freeform 1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59" name="Freeform 1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60" name="Freeform 1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61" name="Freeform 1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62" name="Freeform 1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5754" name="Group 1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15755" name="Freeform 1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56" name="Oval 1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 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endParaRPr lang="en-US" altLang="en-US" smtClean="0"/>
          </a:p>
        </p:txBody>
      </p:sp>
      <p:sp>
        <p:nvSpPr>
          <p:cNvPr id="41677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16772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6773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16774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1764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?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6775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grpSp>
        <p:nvGrpSpPr>
          <p:cNvPr id="416776" name="Group 8"/>
          <p:cNvGrpSpPr>
            <a:grpSpLocks/>
          </p:cNvGrpSpPr>
          <p:nvPr/>
        </p:nvGrpSpPr>
        <p:grpSpPr bwMode="auto">
          <a:xfrm>
            <a:off x="7467600" y="2895600"/>
            <a:ext cx="401638" cy="1143000"/>
            <a:chOff x="5760" y="720"/>
            <a:chExt cx="1021" cy="2477"/>
          </a:xfrm>
        </p:grpSpPr>
        <p:grpSp>
          <p:nvGrpSpPr>
            <p:cNvPr id="416777" name="Group 9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16781" name="Freeform 10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2" name="Freeform 11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3" name="Freeform 12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4" name="Freeform 13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5" name="Freeform 14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6" name="Freeform 15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6778" name="Group 16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16779" name="Freeform 17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0" name="Oval 18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?</a:t>
            </a:r>
          </a:p>
        </p:txBody>
      </p:sp>
      <p:sp>
        <p:nvSpPr>
          <p:cNvPr id="417795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17796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7797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17798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7799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17800" name="Rectangle 8"/>
          <p:cNvSpPr>
            <a:spLocks noChangeArrowheads="1"/>
          </p:cNvSpPr>
          <p:nvPr/>
        </p:nvSpPr>
        <p:spPr bwMode="auto">
          <a:xfrm>
            <a:off x="3352800" y="2971800"/>
            <a:ext cx="1752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2800" baseline="30000">
                <a:solidFill>
                  <a:schemeClr val="accent2"/>
                </a:solidFill>
              </a:rPr>
              <a:t>log</a:t>
            </a:r>
            <a:r>
              <a:rPr lang="en-US" altLang="en-US" sz="2800" baseline="30000">
                <a:solidFill>
                  <a:schemeClr val="accent2"/>
                </a:solidFill>
              </a:rPr>
              <a:t> </a:t>
            </a:r>
            <a:r>
              <a:rPr lang="en-CA" altLang="en-US" sz="2800" baseline="30000">
                <a:solidFill>
                  <a:schemeClr val="accent2"/>
                </a:solidFill>
              </a:rPr>
              <a:t>a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l</a:t>
            </a:r>
            <a:r>
              <a:rPr lang="en-CA" altLang="en-US" sz="2800" baseline="-25000">
                <a:solidFill>
                  <a:schemeClr val="accent2"/>
                </a:solidFill>
              </a:rPr>
              <a:t>og b </a:t>
            </a:r>
            <a:r>
              <a:rPr lang="en-CA" altLang="en-US" sz="2800">
                <a:solidFill>
                  <a:schemeClr val="accent2"/>
                </a:solidFill>
              </a:rPr>
              <a:t>= ?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grpSp>
        <p:nvGrpSpPr>
          <p:cNvPr id="417801" name="Group 9"/>
          <p:cNvGrpSpPr>
            <a:grpSpLocks/>
          </p:cNvGrpSpPr>
          <p:nvPr/>
        </p:nvGrpSpPr>
        <p:grpSpPr bwMode="auto">
          <a:xfrm>
            <a:off x="3200400" y="3505200"/>
            <a:ext cx="401638" cy="1143000"/>
            <a:chOff x="5760" y="720"/>
            <a:chExt cx="1021" cy="2477"/>
          </a:xfrm>
        </p:grpSpPr>
        <p:grpSp>
          <p:nvGrpSpPr>
            <p:cNvPr id="417802" name="Group 10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17806" name="Freeform 1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07" name="Freeform 1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08" name="Freeform 1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09" name="Freeform 1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10" name="Freeform 1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11" name="Freeform 1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7803" name="Group 17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17804" name="Freeform 1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05" name="Oval 1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3 &gt;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418819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18820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8821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18822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8823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18824" name="Rectangle 8"/>
          <p:cNvSpPr>
            <a:spLocks noChangeArrowheads="1"/>
          </p:cNvSpPr>
          <p:nvPr/>
        </p:nvSpPr>
        <p:spPr bwMode="auto">
          <a:xfrm>
            <a:off x="304800" y="3549650"/>
            <a:ext cx="24368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Hence, </a:t>
            </a:r>
            <a:r>
              <a:rPr lang="en-CA" altLang="en-US" sz="2800">
                <a:solidFill>
                  <a:schemeClr val="accent2"/>
                </a:solidFill>
              </a:rPr>
              <a:t>T(n) = </a:t>
            </a:r>
            <a:r>
              <a:rPr lang="en-US" altLang="en-US" sz="2800">
                <a:solidFill>
                  <a:schemeClr val="accent2"/>
                </a:solidFill>
              </a:rPr>
              <a:t>?</a:t>
            </a:r>
          </a:p>
        </p:txBody>
      </p:sp>
      <p:grpSp>
        <p:nvGrpSpPr>
          <p:cNvPr id="418825" name="Group 9"/>
          <p:cNvGrpSpPr>
            <a:grpSpLocks/>
          </p:cNvGrpSpPr>
          <p:nvPr/>
        </p:nvGrpSpPr>
        <p:grpSpPr bwMode="auto">
          <a:xfrm>
            <a:off x="2819400" y="3657600"/>
            <a:ext cx="401638" cy="1143000"/>
            <a:chOff x="5760" y="720"/>
            <a:chExt cx="1021" cy="2477"/>
          </a:xfrm>
        </p:grpSpPr>
        <p:grpSp>
          <p:nvGrpSpPr>
            <p:cNvPr id="418826" name="Group 10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418830" name="Freeform 11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31" name="Freeform 12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32" name="Freeform 13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33" name="Freeform 14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34" name="Freeform 15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35" name="Freeform 16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8827" name="Group 17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418828" name="Freeform 18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29" name="Oval 19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3 &gt;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419843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19844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9845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19846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19847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19848" name="Rectangle 20"/>
          <p:cNvSpPr>
            <a:spLocks noChangeArrowheads="1"/>
          </p:cNvSpPr>
          <p:nvPr/>
        </p:nvSpPr>
        <p:spPr bwMode="auto">
          <a:xfrm>
            <a:off x="304800" y="3549650"/>
            <a:ext cx="61515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Hence, </a:t>
            </a:r>
            <a:r>
              <a:rPr lang="en-CA" altLang="en-US" sz="2800">
                <a:solidFill>
                  <a:schemeClr val="accent2"/>
                </a:solidFill>
              </a:rPr>
              <a:t>T(n) = θ(top) = θ(f(n)) = θ(n</a:t>
            </a:r>
            <a:r>
              <a:rPr lang="en-CA" altLang="en-US" sz="2800" baseline="30000">
                <a:solidFill>
                  <a:schemeClr val="accent2"/>
                </a:solidFill>
              </a:rPr>
              <a:t>3</a:t>
            </a:r>
            <a:r>
              <a:rPr lang="en-US" altLang="en-US" sz="2400">
                <a:solidFill>
                  <a:schemeClr val="accent2"/>
                </a:solidFill>
              </a:rPr>
              <a:t>/</a:t>
            </a:r>
            <a:r>
              <a:rPr lang="en-US" altLang="en-US" sz="1600">
                <a:solidFill>
                  <a:schemeClr val="accent2"/>
                </a:solidFill>
              </a:rPr>
              <a:t>lo</a:t>
            </a:r>
            <a:r>
              <a:rPr lang="en-CA" altLang="en-US" sz="1600">
                <a:solidFill>
                  <a:schemeClr val="accent2"/>
                </a:solidFill>
              </a:rPr>
              <a:t>g</a:t>
            </a:r>
            <a:r>
              <a:rPr lang="en-US" altLang="en-US" sz="1600" baseline="30000">
                <a:solidFill>
                  <a:schemeClr val="accent2"/>
                </a:solidFill>
              </a:rPr>
              <a:t>5</a:t>
            </a:r>
            <a:r>
              <a:rPr lang="en-CA" altLang="en-US" sz="1600">
                <a:solidFill>
                  <a:schemeClr val="accent2"/>
                </a:solidFill>
              </a:rPr>
              <a:t>n</a:t>
            </a:r>
            <a:r>
              <a:rPr lang="en-CA" altLang="en-US" sz="2800">
                <a:solidFill>
                  <a:schemeClr val="accent2"/>
                </a:solidFill>
              </a:rPr>
              <a:t>).</a:t>
            </a:r>
            <a:endParaRPr lang="en-US" altLang="en-US" sz="28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9843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Which Functions are Exponential?</a:t>
            </a:r>
            <a:endParaRPr lang="en-CA" altLang="en-US" smtClean="0"/>
          </a:p>
        </p:txBody>
      </p:sp>
      <p:sp>
        <p:nvSpPr>
          <p:cNvPr id="43011" name="Text Box 4"/>
          <p:cNvSpPr txBox="1">
            <a:spLocks noChangeArrowheads="1"/>
          </p:cNvSpPr>
          <p:nvPr/>
        </p:nvSpPr>
        <p:spPr bwMode="auto">
          <a:xfrm>
            <a:off x="3471863" y="1417638"/>
            <a:ext cx="1785937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0.0001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10000 n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baseline="30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8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/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 baseline="30000">
                <a:solidFill>
                  <a:schemeClr val="accent2"/>
                </a:solidFill>
              </a:rPr>
              <a:t>100</a:t>
            </a:r>
          </a:p>
        </p:txBody>
      </p:sp>
      <p:sp>
        <p:nvSpPr>
          <p:cNvPr id="43012" name="Text Box 5"/>
          <p:cNvSpPr txBox="1">
            <a:spLocks noChangeArrowheads="1"/>
          </p:cNvSpPr>
          <p:nvPr/>
        </p:nvSpPr>
        <p:spPr bwMode="auto">
          <a:xfrm>
            <a:off x="914400" y="4557713"/>
            <a:ext cx="7315200" cy="2528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Drop low-order terms.</a:t>
            </a:r>
            <a:r>
              <a:rPr lang="en-CA" altLang="en-US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Drop constant, log, and poly factors. </a:t>
            </a:r>
            <a:br>
              <a:rPr lang="en-US" altLang="en-US"/>
            </a:br>
            <a:r>
              <a:rPr lang="en-US" altLang="en-US"/>
              <a:t>Ignore power</a:t>
            </a:r>
            <a:r>
              <a:rPr lang="en-CA" altLang="en-US"/>
              <a:t> constant. </a:t>
            </a:r>
            <a:br>
              <a:rPr lang="en-CA" altLang="en-US"/>
            </a:br>
            <a:r>
              <a:rPr lang="en-US" altLang="en-US"/>
              <a:t>Write </a:t>
            </a:r>
            <a:r>
              <a:rPr lang="en-CA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(n)</a:t>
            </a:r>
            <a:endParaRPr lang="en-CA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1026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2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n</a:t>
            </a:r>
            <a:endParaRPr lang="en-US" altLang="en-US" sz="4000" baseline="30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 </a:t>
            </a:r>
            <a:r>
              <a:rPr lang="en-US" altLang="en-US" sz="2800" smtClean="0">
                <a:solidFill>
                  <a:schemeClr val="hlink"/>
                </a:solidFill>
                <a:latin typeface="Arial Rounded MT Bold" pitchFamily="34" charset="0"/>
              </a:rPr>
              <a:t>?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   &gt;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420867" name="Rectangle 1027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US" altLang="en-US" sz="3600" baseline="300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20868" name="Text Box 1028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0869" name="Text Box 1029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0870" name="Text Box 1030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0871" name="Text Box 1031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0872" name="Rectangle 1032"/>
          <p:cNvSpPr>
            <a:spLocks noChangeArrowheads="1"/>
          </p:cNvSpPr>
          <p:nvPr/>
        </p:nvSpPr>
        <p:spPr bwMode="auto">
          <a:xfrm>
            <a:off x="307975" y="3549650"/>
            <a:ext cx="56356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Hence, </a:t>
            </a:r>
            <a:r>
              <a:rPr lang="en-CA" altLang="en-US" sz="2800">
                <a:solidFill>
                  <a:schemeClr val="accent2"/>
                </a:solidFill>
              </a:rPr>
              <a:t>T(n) = θ(top) = θ(f(n)) = θ(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CA" altLang="en-US" sz="2800" baseline="30000">
                <a:solidFill>
                  <a:schemeClr val="accent2"/>
                </a:solidFill>
              </a:rPr>
              <a:t>n</a:t>
            </a:r>
            <a:r>
              <a:rPr lang="en-CA" altLang="en-US" sz="2800">
                <a:solidFill>
                  <a:schemeClr val="accent2"/>
                </a:solidFill>
              </a:rPr>
              <a:t>).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>
        <p:nvSpPr>
          <p:cNvPr id="420873" name="Oval 1033"/>
          <p:cNvSpPr>
            <a:spLocks noChangeArrowheads="1"/>
          </p:cNvSpPr>
          <p:nvPr/>
        </p:nvSpPr>
        <p:spPr bwMode="auto">
          <a:xfrm>
            <a:off x="7162800" y="914400"/>
            <a:ext cx="6096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420874" name="Text Box 1034"/>
          <p:cNvSpPr txBox="1">
            <a:spLocks noChangeArrowheads="1"/>
          </p:cNvSpPr>
          <p:nvPr/>
        </p:nvSpPr>
        <p:spPr bwMode="auto">
          <a:xfrm>
            <a:off x="7451725" y="487363"/>
            <a:ext cx="12223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bigger</a:t>
            </a:r>
            <a:endParaRPr lang="en-CA" altLang="en-US">
              <a:solidFill>
                <a:schemeClr val="hlink"/>
              </a:solidFill>
            </a:endParaRPr>
          </a:p>
        </p:txBody>
      </p:sp>
      <p:grpSp>
        <p:nvGrpSpPr>
          <p:cNvPr id="2" name="Group 1037"/>
          <p:cNvGrpSpPr>
            <a:grpSpLocks/>
          </p:cNvGrpSpPr>
          <p:nvPr/>
        </p:nvGrpSpPr>
        <p:grpSpPr bwMode="auto">
          <a:xfrm>
            <a:off x="2571750" y="2986088"/>
            <a:ext cx="6496050" cy="3217862"/>
            <a:chOff x="1620" y="1881"/>
            <a:chExt cx="4092" cy="2027"/>
          </a:xfrm>
        </p:grpSpPr>
        <p:sp useBgFill="1">
          <p:nvSpPr>
            <p:cNvPr id="420876" name="Rectangle 1035"/>
            <p:cNvSpPr>
              <a:spLocks noChangeArrowheads="1"/>
            </p:cNvSpPr>
            <p:nvPr/>
          </p:nvSpPr>
          <p:spPr bwMode="auto">
            <a:xfrm>
              <a:off x="1620" y="1881"/>
              <a:ext cx="588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&gt;big</a:t>
              </a:r>
            </a:p>
          </p:txBody>
        </p:sp>
        <p:sp>
          <p:nvSpPr>
            <p:cNvPr id="420877" name="Text Box 1036"/>
            <p:cNvSpPr txBox="1">
              <a:spLocks noChangeArrowheads="1"/>
            </p:cNvSpPr>
            <p:nvPr/>
          </p:nvSpPr>
          <p:spPr bwMode="auto">
            <a:xfrm>
              <a:off x="2540" y="3312"/>
              <a:ext cx="3172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US" altLang="en-US" sz="2800"/>
                <a:t>T</a:t>
              </a:r>
              <a:r>
                <a:rPr lang="en-CA" altLang="en-US" sz="2800"/>
                <a:t>he time is </a:t>
              </a:r>
              <a:r>
                <a:rPr lang="en-US" altLang="en-US" sz="2800"/>
                <a:t>even more </a:t>
              </a:r>
              <a:r>
                <a:rPr lang="en-CA" altLang="en-US" sz="2800"/>
                <a:t>dominated </a:t>
              </a:r>
              <a:endParaRPr lang="en-US" altLang="en-US" sz="2800"/>
            </a:p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800"/>
                <a:t>by the top level of recursion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 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44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</a:t>
            </a:r>
            <a:r>
              <a:rPr lang="en-US" altLang="en-US" sz="2800" smtClean="0">
                <a:solidFill>
                  <a:schemeClr val="hlink"/>
                </a:solidFill>
                <a:latin typeface="Arial Rounded MT Bold" pitchFamily="34" charset="0"/>
              </a:rPr>
              <a:t>?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  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42189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21892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1893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1894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1895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1896" name="Oval 9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306388" y="2986088"/>
            <a:ext cx="3040062" cy="1114425"/>
            <a:chOff x="193" y="1881"/>
            <a:chExt cx="1915" cy="702"/>
          </a:xfrm>
        </p:grpSpPr>
        <p:sp>
          <p:nvSpPr>
            <p:cNvPr id="421901" name="Rectangle 8"/>
            <p:cNvSpPr>
              <a:spLocks noChangeArrowheads="1"/>
            </p:cNvSpPr>
            <p:nvPr/>
          </p:nvSpPr>
          <p:spPr bwMode="auto">
            <a:xfrm>
              <a:off x="193" y="2256"/>
              <a:ext cx="153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/>
                <a:t>Hence, </a:t>
              </a:r>
              <a:r>
                <a:rPr lang="en-CA" altLang="en-US" sz="2800">
                  <a:solidFill>
                    <a:schemeClr val="accent2"/>
                  </a:solidFill>
                </a:rPr>
                <a:t>T(n) = </a:t>
              </a:r>
              <a:r>
                <a:rPr lang="en-CA" altLang="en-US" sz="2800">
                  <a:solidFill>
                    <a:schemeClr val="hlink"/>
                  </a:solidFill>
                </a:rPr>
                <a:t>?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21902" name="Rectangle 10"/>
            <p:cNvSpPr>
              <a:spLocks noChangeArrowheads="1"/>
            </p:cNvSpPr>
            <p:nvPr/>
          </p:nvSpPr>
          <p:spPr bwMode="auto">
            <a:xfrm>
              <a:off x="1728" y="1881"/>
              <a:ext cx="380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1&lt;</a:t>
              </a:r>
            </a:p>
          </p:txBody>
        </p:sp>
      </p:grpSp>
      <p:grpSp>
        <p:nvGrpSpPr>
          <p:cNvPr id="3" name="Group 20"/>
          <p:cNvGrpSpPr>
            <a:grpSpLocks/>
          </p:cNvGrpSpPr>
          <p:nvPr/>
        </p:nvGrpSpPr>
        <p:grpSpPr bwMode="auto">
          <a:xfrm>
            <a:off x="2178050" y="3473450"/>
            <a:ext cx="5662613" cy="641350"/>
            <a:chOff x="1372" y="2188"/>
            <a:chExt cx="3567" cy="404"/>
          </a:xfrm>
        </p:grpSpPr>
        <p:sp useBgFill="1">
          <p:nvSpPr>
            <p:cNvPr id="421899" name="Text Box 13"/>
            <p:cNvSpPr txBox="1">
              <a:spLocks noChangeArrowheads="1"/>
            </p:cNvSpPr>
            <p:nvPr/>
          </p:nvSpPr>
          <p:spPr bwMode="auto">
            <a:xfrm>
              <a:off x="1372" y="2227"/>
              <a:ext cx="3567" cy="365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= θ(base cases) = θ(</a:t>
              </a:r>
              <a:r>
                <a:rPr lang="en-US" altLang="en-US">
                  <a:solidFill>
                    <a:schemeClr val="accent2"/>
                  </a:solidFill>
                </a:rPr>
                <a:t>n       ) </a:t>
              </a:r>
              <a:r>
                <a:rPr lang="en-CA" altLang="en-US" sz="2800">
                  <a:solidFill>
                    <a:schemeClr val="accent2"/>
                  </a:solidFill>
                </a:rPr>
                <a:t>= θ(n</a:t>
              </a:r>
              <a:r>
                <a:rPr lang="en-US" altLang="en-US" sz="2800" baseline="30000">
                  <a:solidFill>
                    <a:schemeClr val="accent2"/>
                  </a:solidFill>
                </a:rPr>
                <a:t>2</a:t>
              </a:r>
              <a:r>
                <a:rPr lang="en-CA" altLang="en-US" sz="2800">
                  <a:solidFill>
                    <a:schemeClr val="accent2"/>
                  </a:solidFill>
                </a:rPr>
                <a:t>).</a:t>
              </a:r>
            </a:p>
          </p:txBody>
        </p:sp>
        <p:sp>
          <p:nvSpPr>
            <p:cNvPr id="421900" name="Text Box 14"/>
            <p:cNvSpPr txBox="1">
              <a:spLocks noChangeArrowheads="1"/>
            </p:cNvSpPr>
            <p:nvPr/>
          </p:nvSpPr>
          <p:spPr bwMode="auto">
            <a:xfrm>
              <a:off x="3552" y="2188"/>
              <a:ext cx="56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aseline="30000">
                  <a:solidFill>
                    <a:schemeClr val="accent2"/>
                  </a:solidFill>
                </a:rPr>
                <a:t>log a</a:t>
              </a:r>
              <a:r>
                <a:rPr lang="en-US" altLang="en-US" sz="1800">
                  <a:solidFill>
                    <a:schemeClr val="accent2"/>
                  </a:solidFill>
                </a:rPr>
                <a:t>/</a:t>
              </a:r>
              <a:r>
                <a:rPr lang="en-US" altLang="en-US" sz="1800" baseline="-25000">
                  <a:solidFill>
                    <a:schemeClr val="accent2"/>
                  </a:solidFill>
                </a:rPr>
                <a:t>log b </a:t>
              </a:r>
              <a:endParaRPr lang="en-CA" altLang="en-US" sz="1800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lo</a:t>
            </a:r>
            <a:r>
              <a:rPr lang="en-CA" altLang="en-US" sz="2800" smtClean="0">
                <a:solidFill>
                  <a:schemeClr val="accent2"/>
                </a:solidFill>
              </a:rPr>
              <a:t>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800" smtClean="0">
                <a:solidFill>
                  <a:schemeClr val="accent2"/>
                </a:solidFill>
              </a:rPr>
              <a:t>n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</a:t>
            </a:r>
            <a:r>
              <a:rPr lang="en-US" altLang="en-US" sz="2800" smtClean="0">
                <a:solidFill>
                  <a:schemeClr val="hlink"/>
                </a:solidFill>
                <a:latin typeface="Arial Rounded MT Bold" pitchFamily="34" charset="0"/>
              </a:rPr>
              <a:t>?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  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422915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</a:t>
            </a:r>
            <a:r>
              <a:rPr lang="en-US" altLang="en-US" sz="3200" smtClean="0">
                <a:solidFill>
                  <a:schemeClr val="accent2"/>
                </a:solidFill>
              </a:rPr>
              <a:t>lo</a:t>
            </a:r>
            <a:r>
              <a:rPr lang="en-CA" altLang="en-US" sz="3200" smtClean="0">
                <a:solidFill>
                  <a:schemeClr val="accent2"/>
                </a:solidFill>
              </a:rPr>
              <a:t>g</a:t>
            </a:r>
            <a:r>
              <a:rPr lang="en-US" altLang="en-US" sz="32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3200" smtClean="0">
                <a:solidFill>
                  <a:schemeClr val="accent2"/>
                </a:solidFill>
              </a:rPr>
              <a:t>n </a:t>
            </a:r>
            <a:endParaRPr lang="en-US" altLang="en-US" sz="3200" smtClean="0">
              <a:solidFill>
                <a:schemeClr val="accent2"/>
              </a:solidFill>
            </a:endParaRPr>
          </a:p>
        </p:txBody>
      </p:sp>
      <p:sp>
        <p:nvSpPr>
          <p:cNvPr id="422916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2917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2918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2919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2920" name="Oval 8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306388" y="2986088"/>
            <a:ext cx="7534275" cy="1128712"/>
            <a:chOff x="193" y="1881"/>
            <a:chExt cx="4746" cy="711"/>
          </a:xfrm>
        </p:grpSpPr>
        <p:grpSp>
          <p:nvGrpSpPr>
            <p:cNvPr id="422922" name="Group 9"/>
            <p:cNvGrpSpPr>
              <a:grpSpLocks/>
            </p:cNvGrpSpPr>
            <p:nvPr/>
          </p:nvGrpSpPr>
          <p:grpSpPr bwMode="auto">
            <a:xfrm>
              <a:off x="193" y="1881"/>
              <a:ext cx="1915" cy="702"/>
              <a:chOff x="193" y="1881"/>
              <a:chExt cx="1915" cy="702"/>
            </a:xfrm>
          </p:grpSpPr>
          <p:sp>
            <p:nvSpPr>
              <p:cNvPr id="422926" name="Rectangle 10"/>
              <p:cNvSpPr>
                <a:spLocks noChangeArrowheads="1"/>
              </p:cNvSpPr>
              <p:nvPr/>
            </p:nvSpPr>
            <p:spPr bwMode="auto">
              <a:xfrm>
                <a:off x="193" y="2256"/>
                <a:ext cx="1535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/>
                  <a:t>Hence, </a:t>
                </a:r>
                <a:r>
                  <a:rPr lang="en-CA" altLang="en-US" sz="2800">
                    <a:solidFill>
                      <a:schemeClr val="accent2"/>
                    </a:solidFill>
                  </a:rPr>
                  <a:t>T(n) = </a:t>
                </a:r>
                <a:r>
                  <a:rPr lang="en-CA" altLang="en-US" sz="2800">
                    <a:solidFill>
                      <a:schemeClr val="hlink"/>
                    </a:solidFill>
                  </a:rPr>
                  <a:t>?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 useBgFill="1">
            <p:nvSpPr>
              <p:cNvPr id="422927" name="Rectangle 11"/>
              <p:cNvSpPr>
                <a:spLocks noChangeArrowheads="1"/>
              </p:cNvSpPr>
              <p:nvPr/>
            </p:nvSpPr>
            <p:spPr bwMode="auto">
              <a:xfrm>
                <a:off x="1728" y="1881"/>
                <a:ext cx="380" cy="327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  <a:latin typeface="Arial Rounded MT Bold" pitchFamily="34" charset="0"/>
                  </a:rPr>
                  <a:t>0&lt;</a:t>
                </a:r>
              </a:p>
            </p:txBody>
          </p:sp>
        </p:grpSp>
        <p:grpSp>
          <p:nvGrpSpPr>
            <p:cNvPr id="422923" name="Group 12"/>
            <p:cNvGrpSpPr>
              <a:grpSpLocks/>
            </p:cNvGrpSpPr>
            <p:nvPr/>
          </p:nvGrpSpPr>
          <p:grpSpPr bwMode="auto">
            <a:xfrm>
              <a:off x="1372" y="2188"/>
              <a:ext cx="3567" cy="404"/>
              <a:chOff x="1372" y="2188"/>
              <a:chExt cx="3567" cy="404"/>
            </a:xfrm>
          </p:grpSpPr>
          <p:sp useBgFill="1">
            <p:nvSpPr>
              <p:cNvPr id="422924" name="Text Box 13"/>
              <p:cNvSpPr txBox="1">
                <a:spLocks noChangeArrowheads="1"/>
              </p:cNvSpPr>
              <p:nvPr/>
            </p:nvSpPr>
            <p:spPr bwMode="auto">
              <a:xfrm>
                <a:off x="1372" y="2227"/>
                <a:ext cx="3567" cy="365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>
                    <a:solidFill>
                      <a:schemeClr val="accent2"/>
                    </a:solidFill>
                  </a:rPr>
                  <a:t>= θ(base cases) = θ(</a:t>
                </a:r>
                <a:r>
                  <a:rPr lang="en-US" altLang="en-US">
                    <a:solidFill>
                      <a:schemeClr val="accent2"/>
                    </a:solidFill>
                  </a:rPr>
                  <a:t>n       ) </a:t>
                </a:r>
                <a:r>
                  <a:rPr lang="en-CA" altLang="en-US" sz="2800">
                    <a:solidFill>
                      <a:schemeClr val="accent2"/>
                    </a:solidFill>
                  </a:rPr>
                  <a:t>= θ(n</a:t>
                </a:r>
                <a:r>
                  <a:rPr lang="en-US" altLang="en-US" sz="2800" baseline="30000">
                    <a:solidFill>
                      <a:schemeClr val="accent2"/>
                    </a:solidFill>
                  </a:rPr>
                  <a:t>2</a:t>
                </a:r>
                <a:r>
                  <a:rPr lang="en-CA" altLang="en-US" sz="2800">
                    <a:solidFill>
                      <a:schemeClr val="accent2"/>
                    </a:solidFill>
                  </a:rPr>
                  <a:t>).</a:t>
                </a:r>
              </a:p>
            </p:txBody>
          </p:sp>
          <p:sp>
            <p:nvSpPr>
              <p:cNvPr id="422925" name="Text Box 14"/>
              <p:cNvSpPr txBox="1">
                <a:spLocks noChangeArrowheads="1"/>
              </p:cNvSpPr>
              <p:nvPr/>
            </p:nvSpPr>
            <p:spPr bwMode="auto">
              <a:xfrm>
                <a:off x="3552" y="2188"/>
                <a:ext cx="56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baseline="30000">
                    <a:solidFill>
                      <a:schemeClr val="accent2"/>
                    </a:solidFill>
                  </a:rPr>
                  <a:t>log a</a:t>
                </a:r>
                <a:r>
                  <a:rPr lang="en-US" altLang="en-US" sz="1800">
                    <a:solidFill>
                      <a:schemeClr val="accent2"/>
                    </a:solidFill>
                  </a:rPr>
                  <a:t>/</a:t>
                </a:r>
                <a:r>
                  <a:rPr lang="en-US" altLang="en-US" sz="1800" baseline="-25000">
                    <a:solidFill>
                      <a:schemeClr val="accent2"/>
                    </a:solidFill>
                  </a:rPr>
                  <a:t>log b </a:t>
                </a:r>
                <a:endParaRPr lang="en-CA" altLang="en-US" sz="1800">
                  <a:solidFill>
                    <a:schemeClr val="accent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1026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2</a:t>
            </a:r>
            <a:endParaRPr lang="en-US" altLang="en-US" sz="4400" baseline="30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</a:t>
            </a:r>
            <a:r>
              <a:rPr lang="en-US" altLang="en-US" sz="2800" smtClean="0">
                <a:solidFill>
                  <a:schemeClr val="hlink"/>
                </a:solidFill>
                <a:latin typeface="Arial Rounded MT Bold" pitchFamily="34" charset="0"/>
              </a:rPr>
              <a:t>?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  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423939" name="Rectangle 1027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US" altLang="en-US" sz="3600" baseline="300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23940" name="Text Box 1028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3941" name="Text Box 1029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3942" name="Text Box 1030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3943" name="Text Box 1031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3944" name="Oval 1032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423945" name="Group 1033"/>
          <p:cNvGrpSpPr>
            <a:grpSpLocks/>
          </p:cNvGrpSpPr>
          <p:nvPr/>
        </p:nvGrpSpPr>
        <p:grpSpPr bwMode="auto">
          <a:xfrm>
            <a:off x="304800" y="2986088"/>
            <a:ext cx="3040063" cy="1114425"/>
            <a:chOff x="193" y="1881"/>
            <a:chExt cx="1915" cy="702"/>
          </a:xfrm>
        </p:grpSpPr>
        <p:sp>
          <p:nvSpPr>
            <p:cNvPr id="423947" name="Rectangle 1034"/>
            <p:cNvSpPr>
              <a:spLocks noChangeArrowheads="1"/>
            </p:cNvSpPr>
            <p:nvPr/>
          </p:nvSpPr>
          <p:spPr bwMode="auto">
            <a:xfrm>
              <a:off x="193" y="2256"/>
              <a:ext cx="153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/>
                <a:t>Hence, </a:t>
              </a:r>
              <a:r>
                <a:rPr lang="en-CA" altLang="en-US" sz="2800">
                  <a:solidFill>
                    <a:schemeClr val="accent2"/>
                  </a:solidFill>
                </a:rPr>
                <a:t>T(n) = </a:t>
              </a:r>
              <a:r>
                <a:rPr lang="en-CA" altLang="en-US" sz="2800">
                  <a:solidFill>
                    <a:schemeClr val="hlink"/>
                  </a:solidFill>
                </a:rPr>
                <a:t>?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23948" name="Rectangle 1035"/>
            <p:cNvSpPr>
              <a:spLocks noChangeArrowheads="1"/>
            </p:cNvSpPr>
            <p:nvPr/>
          </p:nvSpPr>
          <p:spPr bwMode="auto">
            <a:xfrm>
              <a:off x="1728" y="1881"/>
              <a:ext cx="380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2=</a:t>
              </a:r>
            </a:p>
          </p:txBody>
        </p:sp>
      </p:grpSp>
      <p:sp useBgFill="1">
        <p:nvSpPr>
          <p:cNvPr id="566285" name="Text Box 1037"/>
          <p:cNvSpPr txBox="1">
            <a:spLocks noChangeArrowheads="1"/>
          </p:cNvSpPr>
          <p:nvPr/>
        </p:nvSpPr>
        <p:spPr bwMode="auto">
          <a:xfrm>
            <a:off x="2178050" y="3535363"/>
            <a:ext cx="4954588" cy="579437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θ(f(n) </a:t>
            </a:r>
            <a:r>
              <a:rPr lang="en-CA" altLang="en-US" sz="2800">
                <a:solidFill>
                  <a:schemeClr val="accent2"/>
                </a:solidFill>
              </a:rPr>
              <a:t>log(n)</a:t>
            </a:r>
            <a:r>
              <a:rPr lang="en-CA" altLang="en-US">
                <a:solidFill>
                  <a:schemeClr val="accent2"/>
                </a:solidFill>
              </a:rPr>
              <a:t> ) = 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log(n)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 sz="2800">
                <a:solidFill>
                  <a:schemeClr val="accent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6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6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6285" grpId="0" animBg="1" autoUpdateAnimBg="0"/>
    </p:bld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2</a:t>
            </a:r>
            <a:r>
              <a:rPr lang="en-US" altLang="en-US" sz="2400" smtClean="0">
                <a:solidFill>
                  <a:schemeClr val="accent2"/>
                </a:solidFill>
              </a:rPr>
              <a:t> </a:t>
            </a:r>
            <a:r>
              <a:rPr lang="en-US" altLang="en-US" sz="2000" smtClean="0">
                <a:solidFill>
                  <a:schemeClr val="accent2"/>
                </a:solidFill>
              </a:rPr>
              <a:t>lo</a:t>
            </a:r>
            <a:r>
              <a:rPr lang="en-CA" altLang="en-US" sz="2000" smtClean="0">
                <a:solidFill>
                  <a:schemeClr val="accent2"/>
                </a:solidFill>
              </a:rPr>
              <a:t>g</a:t>
            </a:r>
            <a:r>
              <a:rPr lang="en-US" altLang="en-US" sz="20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000" smtClean="0">
                <a:solidFill>
                  <a:schemeClr val="accent2"/>
                </a:solidFill>
              </a:rPr>
              <a:t>n</a:t>
            </a:r>
            <a:endParaRPr lang="en-US" altLang="en-US" sz="5400" baseline="30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2 =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424963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US" altLang="en-US" sz="3600" baseline="30000" smtClean="0">
                <a:solidFill>
                  <a:schemeClr val="accent2"/>
                </a:solidFill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24964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4965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4966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4967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4968" name="Oval 8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2214563" y="3429000"/>
            <a:ext cx="1290637" cy="533400"/>
            <a:chOff x="1395" y="2160"/>
            <a:chExt cx="813" cy="336"/>
          </a:xfrm>
        </p:grpSpPr>
        <p:sp>
          <p:nvSpPr>
            <p:cNvPr id="424974" name="Rectangle 13"/>
            <p:cNvSpPr>
              <a:spLocks noChangeArrowheads="1"/>
            </p:cNvSpPr>
            <p:nvPr/>
          </p:nvSpPr>
          <p:spPr bwMode="auto">
            <a:xfrm>
              <a:off x="1395" y="2169"/>
              <a:ext cx="62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d = </a:t>
              </a: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?</a:t>
              </a:r>
            </a:p>
          </p:txBody>
        </p:sp>
        <p:sp useBgFill="1">
          <p:nvSpPr>
            <p:cNvPr id="424975" name="Rectangle 11"/>
            <p:cNvSpPr>
              <a:spLocks noChangeArrowheads="1"/>
            </p:cNvSpPr>
            <p:nvPr/>
          </p:nvSpPr>
          <p:spPr bwMode="auto">
            <a:xfrm>
              <a:off x="1775" y="2160"/>
              <a:ext cx="433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5 </a:t>
              </a: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?</a:t>
              </a:r>
            </a:p>
          </p:txBody>
        </p:sp>
      </p:grp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304800" y="3429000"/>
            <a:ext cx="3657600" cy="1085850"/>
            <a:chOff x="192" y="2160"/>
            <a:chExt cx="2304" cy="684"/>
          </a:xfrm>
        </p:grpSpPr>
        <p:sp>
          <p:nvSpPr>
            <p:cNvPr id="424972" name="Rectangle 10"/>
            <p:cNvSpPr>
              <a:spLocks noChangeArrowheads="1"/>
            </p:cNvSpPr>
            <p:nvPr/>
          </p:nvSpPr>
          <p:spPr bwMode="auto">
            <a:xfrm>
              <a:off x="192" y="2517"/>
              <a:ext cx="153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/>
                <a:t>Hence, </a:t>
              </a:r>
              <a:r>
                <a:rPr lang="en-CA" altLang="en-US" sz="2800">
                  <a:solidFill>
                    <a:schemeClr val="accent2"/>
                  </a:solidFill>
                </a:rPr>
                <a:t>T(n) = </a:t>
              </a:r>
              <a:r>
                <a:rPr lang="en-CA" altLang="en-US" sz="2800">
                  <a:solidFill>
                    <a:schemeClr val="hlink"/>
                  </a:solidFill>
                </a:rPr>
                <a:t>?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24973" name="Rectangle 14"/>
            <p:cNvSpPr>
              <a:spLocks noChangeArrowheads="1"/>
            </p:cNvSpPr>
            <p:nvPr/>
          </p:nvSpPr>
          <p:spPr bwMode="auto">
            <a:xfrm>
              <a:off x="1985" y="2160"/>
              <a:ext cx="511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&gt; -1</a:t>
              </a:r>
              <a:endParaRPr lang="en-US" altLang="en-US" sz="2800">
                <a:solidFill>
                  <a:schemeClr val="hlink"/>
                </a:solidFill>
                <a:latin typeface="Arial Rounded MT Bold" pitchFamily="34" charset="0"/>
              </a:endParaRPr>
            </a:p>
          </p:txBody>
        </p:sp>
      </p:grpSp>
      <p:sp useBgFill="1">
        <p:nvSpPr>
          <p:cNvPr id="567308" name="Text Box 12"/>
          <p:cNvSpPr txBox="1">
            <a:spLocks noChangeArrowheads="1"/>
          </p:cNvSpPr>
          <p:nvPr/>
        </p:nvSpPr>
        <p:spPr bwMode="auto">
          <a:xfrm>
            <a:off x="2133600" y="3992563"/>
            <a:ext cx="5075238" cy="579437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θ(f(n) </a:t>
            </a:r>
            <a:r>
              <a:rPr lang="en-CA" altLang="en-US" sz="2800">
                <a:solidFill>
                  <a:schemeClr val="accent2"/>
                </a:solidFill>
              </a:rPr>
              <a:t>log(n)</a:t>
            </a:r>
            <a:r>
              <a:rPr lang="en-CA" altLang="en-US">
                <a:solidFill>
                  <a:schemeClr val="accent2"/>
                </a:solidFill>
              </a:rPr>
              <a:t> ) = 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log</a:t>
            </a:r>
            <a:r>
              <a:rPr lang="en-US" altLang="en-US" sz="2800" baseline="30000">
                <a:solidFill>
                  <a:schemeClr val="accent2"/>
                </a:solidFill>
              </a:rPr>
              <a:t>6</a:t>
            </a:r>
            <a:r>
              <a:rPr lang="en-US" altLang="en-US" sz="2800">
                <a:solidFill>
                  <a:schemeClr val="accent2"/>
                </a:solidFill>
              </a:rPr>
              <a:t>(n)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 sz="2800">
                <a:solidFill>
                  <a:schemeClr val="accent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7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7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7308" grpId="0" animBg="1" autoUpdateAnimBg="0"/>
    </p:bld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2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2000" smtClean="0">
                <a:solidFill>
                  <a:schemeClr val="accent2"/>
                </a:solidFill>
              </a:rPr>
              <a:t>lo</a:t>
            </a:r>
            <a:r>
              <a:rPr lang="en-CA" altLang="en-US" sz="2000" smtClean="0">
                <a:solidFill>
                  <a:schemeClr val="accent2"/>
                </a:solidFill>
              </a:rPr>
              <a:t>g</a:t>
            </a:r>
            <a:r>
              <a:rPr lang="en-US" altLang="en-US" sz="20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000" smtClean="0">
                <a:solidFill>
                  <a:schemeClr val="accent2"/>
                </a:solidFill>
              </a:rPr>
              <a:t>n</a:t>
            </a:r>
            <a:endParaRPr lang="en-US" altLang="en-US" sz="5400" baseline="30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2 =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425987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US" altLang="en-US" sz="3600" baseline="30000" smtClean="0">
                <a:solidFill>
                  <a:schemeClr val="accent2"/>
                </a:solidFill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25988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5989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5990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5991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5992" name="Oval 8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425993" name="Rectangle 11"/>
          <p:cNvSpPr>
            <a:spLocks noChangeArrowheads="1"/>
          </p:cNvSpPr>
          <p:nvPr/>
        </p:nvSpPr>
        <p:spPr bwMode="auto">
          <a:xfrm>
            <a:off x="2214563" y="3443288"/>
            <a:ext cx="9858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 Rounded MT Bold" pitchFamily="34" charset="0"/>
              </a:rPr>
              <a:t>d = </a:t>
            </a:r>
            <a:r>
              <a:rPr lang="en-US" altLang="en-US" sz="2800">
                <a:solidFill>
                  <a:schemeClr val="hlink"/>
                </a:solidFill>
                <a:latin typeface="Arial Rounded MT Bold" pitchFamily="34" charset="0"/>
              </a:rPr>
              <a:t>?</a:t>
            </a:r>
          </a:p>
        </p:txBody>
      </p:sp>
      <p:grpSp>
        <p:nvGrpSpPr>
          <p:cNvPr id="2" name="Group 17"/>
          <p:cNvGrpSpPr>
            <a:grpSpLocks/>
          </p:cNvGrpSpPr>
          <p:nvPr/>
        </p:nvGrpSpPr>
        <p:grpSpPr bwMode="auto">
          <a:xfrm>
            <a:off x="304800" y="3429000"/>
            <a:ext cx="3657600" cy="1085850"/>
            <a:chOff x="192" y="2160"/>
            <a:chExt cx="2304" cy="684"/>
          </a:xfrm>
        </p:grpSpPr>
        <p:sp>
          <p:nvSpPr>
            <p:cNvPr id="425998" name="Rectangle 9"/>
            <p:cNvSpPr>
              <a:spLocks noChangeArrowheads="1"/>
            </p:cNvSpPr>
            <p:nvPr/>
          </p:nvSpPr>
          <p:spPr bwMode="auto">
            <a:xfrm>
              <a:off x="192" y="2517"/>
              <a:ext cx="153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/>
                <a:t>Hence, </a:t>
              </a:r>
              <a:r>
                <a:rPr lang="en-CA" altLang="en-US" sz="2800">
                  <a:solidFill>
                    <a:schemeClr val="accent2"/>
                  </a:solidFill>
                </a:rPr>
                <a:t>T(n) = </a:t>
              </a:r>
              <a:r>
                <a:rPr lang="en-CA" altLang="en-US" sz="2800">
                  <a:solidFill>
                    <a:schemeClr val="hlink"/>
                  </a:solidFill>
                </a:rPr>
                <a:t>?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25999" name="Rectangle 12"/>
            <p:cNvSpPr>
              <a:spLocks noChangeArrowheads="1"/>
            </p:cNvSpPr>
            <p:nvPr/>
          </p:nvSpPr>
          <p:spPr bwMode="auto">
            <a:xfrm>
              <a:off x="1700" y="2160"/>
              <a:ext cx="508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-5 </a:t>
              </a: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?</a:t>
              </a:r>
            </a:p>
          </p:txBody>
        </p:sp>
        <p:sp useBgFill="1">
          <p:nvSpPr>
            <p:cNvPr id="426000" name="Rectangle 13"/>
            <p:cNvSpPr>
              <a:spLocks noChangeArrowheads="1"/>
            </p:cNvSpPr>
            <p:nvPr/>
          </p:nvSpPr>
          <p:spPr bwMode="auto">
            <a:xfrm>
              <a:off x="1985" y="2160"/>
              <a:ext cx="511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&lt; -1</a:t>
              </a:r>
              <a:endParaRPr lang="en-US" altLang="en-US" sz="2800">
                <a:solidFill>
                  <a:schemeClr val="hlink"/>
                </a:solidFill>
                <a:latin typeface="Arial Rounded MT Bold" pitchFamily="34" charset="0"/>
              </a:endParaRP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2178050" y="3886200"/>
            <a:ext cx="5662613" cy="641350"/>
            <a:chOff x="1372" y="2188"/>
            <a:chExt cx="3567" cy="404"/>
          </a:xfrm>
        </p:grpSpPr>
        <p:sp useBgFill="1">
          <p:nvSpPr>
            <p:cNvPr id="425996" name="Text Box 15"/>
            <p:cNvSpPr txBox="1">
              <a:spLocks noChangeArrowheads="1"/>
            </p:cNvSpPr>
            <p:nvPr/>
          </p:nvSpPr>
          <p:spPr bwMode="auto">
            <a:xfrm>
              <a:off x="1372" y="2227"/>
              <a:ext cx="3567" cy="365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</a:rPr>
                <a:t>= θ(base cases) = θ(</a:t>
              </a:r>
              <a:r>
                <a:rPr lang="en-US" altLang="en-US">
                  <a:solidFill>
                    <a:schemeClr val="accent2"/>
                  </a:solidFill>
                </a:rPr>
                <a:t>n       ) </a:t>
              </a:r>
              <a:r>
                <a:rPr lang="en-CA" altLang="en-US" sz="2800">
                  <a:solidFill>
                    <a:schemeClr val="accent2"/>
                  </a:solidFill>
                </a:rPr>
                <a:t>= θ(n</a:t>
              </a:r>
              <a:r>
                <a:rPr lang="en-US" altLang="en-US" sz="2800" baseline="30000">
                  <a:solidFill>
                    <a:schemeClr val="accent2"/>
                  </a:solidFill>
                </a:rPr>
                <a:t>2</a:t>
              </a:r>
              <a:r>
                <a:rPr lang="en-CA" altLang="en-US" sz="2800">
                  <a:solidFill>
                    <a:schemeClr val="accent2"/>
                  </a:solidFill>
                </a:rPr>
                <a:t>).</a:t>
              </a:r>
            </a:p>
          </p:txBody>
        </p:sp>
        <p:sp>
          <p:nvSpPr>
            <p:cNvPr id="425997" name="Text Box 16"/>
            <p:cNvSpPr txBox="1">
              <a:spLocks noChangeArrowheads="1"/>
            </p:cNvSpPr>
            <p:nvPr/>
          </p:nvSpPr>
          <p:spPr bwMode="auto">
            <a:xfrm>
              <a:off x="3552" y="2188"/>
              <a:ext cx="56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aseline="30000">
                  <a:solidFill>
                    <a:schemeClr val="accent2"/>
                  </a:solidFill>
                </a:rPr>
                <a:t>log a</a:t>
              </a:r>
              <a:r>
                <a:rPr lang="en-US" altLang="en-US" sz="1800">
                  <a:solidFill>
                    <a:schemeClr val="accent2"/>
                  </a:solidFill>
                </a:rPr>
                <a:t>/</a:t>
              </a:r>
              <a:r>
                <a:rPr lang="en-US" altLang="en-US" sz="1800" baseline="-25000">
                  <a:solidFill>
                    <a:schemeClr val="accent2"/>
                  </a:solidFill>
                </a:rPr>
                <a:t>log b </a:t>
              </a:r>
              <a:endParaRPr lang="en-CA" altLang="en-US" sz="1800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2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2000" smtClean="0">
                <a:solidFill>
                  <a:schemeClr val="accent2"/>
                </a:solidFill>
              </a:rPr>
              <a:t>lo</a:t>
            </a:r>
            <a:r>
              <a:rPr lang="en-CA" altLang="en-US" sz="2000" smtClean="0">
                <a:solidFill>
                  <a:schemeClr val="accent2"/>
                </a:solidFill>
              </a:rPr>
              <a:t>g</a:t>
            </a:r>
            <a:r>
              <a:rPr lang="en-US" altLang="en-US" sz="2000" smtClean="0">
                <a:solidFill>
                  <a:schemeClr val="accent2"/>
                </a:solidFill>
              </a:rPr>
              <a:t> </a:t>
            </a:r>
            <a:r>
              <a:rPr lang="en-CA" altLang="en-US" sz="2000" smtClean="0">
                <a:solidFill>
                  <a:schemeClr val="accent2"/>
                </a:solidFill>
              </a:rPr>
              <a:t>n</a:t>
            </a:r>
            <a:endParaRPr lang="en-US" altLang="en-US" sz="5400" baseline="30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smtClean="0"/>
              <a:t>Do</a:t>
            </a:r>
            <a:r>
              <a:rPr lang="en-CA" altLang="en-US" sz="2800" smtClean="0"/>
              <a:t>minated</a:t>
            </a:r>
            <a:r>
              <a:rPr lang="en-US" altLang="en-US" sz="2800" smtClean="0"/>
              <a:t>?: </a:t>
            </a:r>
            <a:r>
              <a:rPr lang="en-US" altLang="en-US" sz="2800" smtClean="0">
                <a:solidFill>
                  <a:schemeClr val="accent2"/>
                </a:solidFill>
                <a:latin typeface="Arial Rounded MT Bold" pitchFamily="34" charset="0"/>
              </a:rPr>
              <a:t>c = 2 =  2 =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log</a:t>
            </a:r>
            <a:r>
              <a:rPr lang="en-US" altLang="en-US" sz="2800" baseline="30000" smtClean="0">
                <a:solidFill>
                  <a:schemeClr val="accent2"/>
                </a:solidFill>
              </a:rPr>
              <a:t> 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a</a:t>
            </a:r>
            <a:r>
              <a:rPr lang="en-US" altLang="en-US" sz="2800" smtClean="0">
                <a:solidFill>
                  <a:schemeClr val="accent2"/>
                </a:solidFill>
              </a:rPr>
              <a:t>/</a:t>
            </a:r>
            <a:r>
              <a:rPr lang="en-US" altLang="en-US" sz="2800" baseline="-25000" smtClean="0">
                <a:solidFill>
                  <a:schemeClr val="accent2"/>
                </a:solidFill>
              </a:rPr>
              <a:t>l</a:t>
            </a:r>
            <a:r>
              <a:rPr lang="en-CA" altLang="en-US" sz="2800" baseline="-25000" smtClean="0">
                <a:solidFill>
                  <a:schemeClr val="accent2"/>
                </a:solidFill>
              </a:rPr>
              <a:t>og b</a:t>
            </a:r>
            <a:r>
              <a:rPr lang="en-CA" altLang="en-US" sz="2800" smtClean="0">
                <a:solidFill>
                  <a:schemeClr val="accent2"/>
                </a:solidFill>
              </a:rPr>
              <a:t> </a:t>
            </a: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36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US" altLang="en-US" sz="28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CA" altLang="en-US" sz="3600" smtClean="0"/>
              <a:t/>
            </a:r>
            <a:br>
              <a:rPr lang="en-CA" altLang="en-US" sz="3600" smtClean="0"/>
            </a:br>
            <a:endParaRPr lang="en-US" altLang="en-US" sz="3600" smtClean="0"/>
          </a:p>
        </p:txBody>
      </p:sp>
      <p:sp>
        <p:nvSpPr>
          <p:cNvPr id="42701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US" altLang="en-US" sz="3600" baseline="30000" smtClean="0">
                <a:solidFill>
                  <a:schemeClr val="accent2"/>
                </a:solidFill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smtClean="0">
                <a:solidFill>
                  <a:schemeClr val="accent2"/>
                </a:solidFill>
              </a:rPr>
              <a:t> 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>
        <p:nvSpPr>
          <p:cNvPr id="427012" name="Text Box 4"/>
          <p:cNvSpPr txBox="1">
            <a:spLocks noChangeArrowheads="1"/>
          </p:cNvSpPr>
          <p:nvPr/>
        </p:nvSpPr>
        <p:spPr bwMode="auto">
          <a:xfrm>
            <a:off x="3352800" y="2424113"/>
            <a:ext cx="1893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7013" name="Text Box 5"/>
          <p:cNvSpPr txBox="1">
            <a:spLocks noChangeArrowheads="1"/>
          </p:cNvSpPr>
          <p:nvPr/>
        </p:nvSpPr>
        <p:spPr bwMode="auto">
          <a:xfrm>
            <a:off x="3886200" y="2362200"/>
            <a:ext cx="896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a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b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7014" name="Text Box 6"/>
          <p:cNvSpPr txBox="1">
            <a:spLocks noChangeArrowheads="1"/>
          </p:cNvSpPr>
          <p:nvPr/>
        </p:nvSpPr>
        <p:spPr bwMode="auto">
          <a:xfrm>
            <a:off x="5410200" y="2392363"/>
            <a:ext cx="27971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       ) = </a:t>
            </a:r>
            <a:r>
              <a:rPr lang="en-CA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(n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427015" name="Text Box 7"/>
          <p:cNvSpPr txBox="1">
            <a:spLocks noChangeArrowheads="1"/>
          </p:cNvSpPr>
          <p:nvPr/>
        </p:nvSpPr>
        <p:spPr bwMode="auto">
          <a:xfrm>
            <a:off x="5943600" y="2330450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aseline="30000">
                <a:solidFill>
                  <a:schemeClr val="accent2"/>
                </a:solidFill>
              </a:rPr>
              <a:t>log 4</a:t>
            </a:r>
            <a:r>
              <a:rPr lang="en-US" altLang="en-US" sz="1800">
                <a:solidFill>
                  <a:schemeClr val="accent2"/>
                </a:solidFill>
              </a:rPr>
              <a:t>/</a:t>
            </a:r>
            <a:r>
              <a:rPr lang="en-US" altLang="en-US" sz="1800" baseline="-25000">
                <a:solidFill>
                  <a:schemeClr val="accent2"/>
                </a:solidFill>
              </a:rPr>
              <a:t>log 2 </a:t>
            </a:r>
            <a:endParaRPr lang="en-CA" altLang="en-US" sz="1800">
              <a:solidFill>
                <a:schemeClr val="accent2"/>
              </a:solidFill>
            </a:endParaRPr>
          </a:p>
        </p:txBody>
      </p:sp>
      <p:sp>
        <p:nvSpPr>
          <p:cNvPr id="427016" name="Oval 8"/>
          <p:cNvSpPr>
            <a:spLocks noChangeArrowheads="1"/>
          </p:cNvSpPr>
          <p:nvPr/>
        </p:nvSpPr>
        <p:spPr bwMode="auto">
          <a:xfrm>
            <a:off x="6934200" y="838200"/>
            <a:ext cx="1143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427017" name="Rectangle 10"/>
          <p:cNvSpPr>
            <a:spLocks noChangeArrowheads="1"/>
          </p:cNvSpPr>
          <p:nvPr/>
        </p:nvSpPr>
        <p:spPr bwMode="auto">
          <a:xfrm>
            <a:off x="2214563" y="3443288"/>
            <a:ext cx="9858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 Rounded MT Bold" pitchFamily="34" charset="0"/>
              </a:rPr>
              <a:t>d = </a:t>
            </a:r>
            <a:r>
              <a:rPr lang="en-US" altLang="en-US" sz="2800">
                <a:solidFill>
                  <a:schemeClr val="hlink"/>
                </a:solidFill>
                <a:latin typeface="Arial Rounded MT Bold" pitchFamily="34" charset="0"/>
              </a:rPr>
              <a:t>?</a:t>
            </a: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304800" y="3429000"/>
            <a:ext cx="3657600" cy="1085850"/>
            <a:chOff x="192" y="2160"/>
            <a:chExt cx="2304" cy="684"/>
          </a:xfrm>
        </p:grpSpPr>
        <p:sp>
          <p:nvSpPr>
            <p:cNvPr id="427020" name="Rectangle 9"/>
            <p:cNvSpPr>
              <a:spLocks noChangeArrowheads="1"/>
            </p:cNvSpPr>
            <p:nvPr/>
          </p:nvSpPr>
          <p:spPr bwMode="auto">
            <a:xfrm>
              <a:off x="192" y="2517"/>
              <a:ext cx="153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/>
                <a:t>Hence, </a:t>
              </a:r>
              <a:r>
                <a:rPr lang="en-CA" altLang="en-US" sz="2800">
                  <a:solidFill>
                    <a:schemeClr val="accent2"/>
                  </a:solidFill>
                </a:rPr>
                <a:t>T(n) = </a:t>
              </a:r>
              <a:r>
                <a:rPr lang="en-CA" altLang="en-US" sz="2800">
                  <a:solidFill>
                    <a:schemeClr val="hlink"/>
                  </a:solidFill>
                </a:rPr>
                <a:t>?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27021" name="Rectangle 11"/>
            <p:cNvSpPr>
              <a:spLocks noChangeArrowheads="1"/>
            </p:cNvSpPr>
            <p:nvPr/>
          </p:nvSpPr>
          <p:spPr bwMode="auto">
            <a:xfrm>
              <a:off x="1700" y="2160"/>
              <a:ext cx="508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-1 </a:t>
              </a:r>
              <a:r>
                <a:rPr lang="en-US" altLang="en-US" sz="2800">
                  <a:solidFill>
                    <a:schemeClr val="hlink"/>
                  </a:solidFill>
                  <a:latin typeface="Arial Rounded MT Bold" pitchFamily="34" charset="0"/>
                </a:rPr>
                <a:t>?</a:t>
              </a:r>
            </a:p>
          </p:txBody>
        </p:sp>
        <p:sp useBgFill="1">
          <p:nvSpPr>
            <p:cNvPr id="427022" name="Rectangle 12"/>
            <p:cNvSpPr>
              <a:spLocks noChangeArrowheads="1"/>
            </p:cNvSpPr>
            <p:nvPr/>
          </p:nvSpPr>
          <p:spPr bwMode="auto">
            <a:xfrm>
              <a:off x="1985" y="2160"/>
              <a:ext cx="511" cy="32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latin typeface="Arial Rounded MT Bold" pitchFamily="34" charset="0"/>
                </a:rPr>
                <a:t>= -1</a:t>
              </a:r>
              <a:endParaRPr lang="en-US" altLang="en-US" sz="2800">
                <a:solidFill>
                  <a:schemeClr val="hlink"/>
                </a:solidFill>
                <a:latin typeface="Arial Rounded MT Bold" pitchFamily="34" charset="0"/>
              </a:endParaRPr>
            </a:p>
          </p:txBody>
        </p:sp>
      </p:grpSp>
      <p:sp useBgFill="1">
        <p:nvSpPr>
          <p:cNvPr id="569361" name="Text Box 17"/>
          <p:cNvSpPr txBox="1">
            <a:spLocks noChangeArrowheads="1"/>
          </p:cNvSpPr>
          <p:nvPr/>
        </p:nvSpPr>
        <p:spPr bwMode="auto">
          <a:xfrm>
            <a:off x="2178050" y="3948113"/>
            <a:ext cx="4840288" cy="1006475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= θ(n</a:t>
            </a:r>
            <a:r>
              <a:rPr lang="en-CA" altLang="en-US" baseline="30000">
                <a:solidFill>
                  <a:schemeClr val="accent2"/>
                </a:solidFill>
              </a:rPr>
              <a:t>c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sz="2400">
                <a:solidFill>
                  <a:schemeClr val="accent2"/>
                </a:solidFill>
              </a:rPr>
              <a:t>loglog n</a:t>
            </a:r>
            <a:r>
              <a:rPr lang="en-CA" altLang="en-US">
                <a:solidFill>
                  <a:schemeClr val="accent2"/>
                </a:solidFill>
              </a:rPr>
              <a:t>) = θ(n</a:t>
            </a:r>
            <a:r>
              <a:rPr lang="en-CA" altLang="en-US" baseline="30000">
                <a:solidFill>
                  <a:schemeClr val="accent2"/>
                </a:solidFill>
              </a:rPr>
              <a:t>2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sz="2400">
                <a:solidFill>
                  <a:schemeClr val="accent2"/>
                </a:solidFill>
              </a:rPr>
              <a:t>loglog n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  <a:r>
              <a:rPr lang="en-CA" altLang="en-US" sz="2800">
                <a:solidFill>
                  <a:schemeClr val="accent2"/>
                </a:solidFill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Did not do before.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9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9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9361" grpId="0" animBg="1" autoUpdateAnimBg="0"/>
    </p:bld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847725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mtClean="0"/>
              <a:t>Sufficiently close to: </a:t>
            </a:r>
            <a:br>
              <a:rPr lang="en-US" altLang="en-US" smtClean="0"/>
            </a:br>
            <a:r>
              <a:rPr lang="en-US" altLang="en-US" smtClean="0"/>
              <a:t>     </a:t>
            </a:r>
            <a:r>
              <a:rPr lang="en-CA" altLang="en-US" smtClean="0">
                <a:solidFill>
                  <a:schemeClr val="accent2"/>
                </a:solidFill>
              </a:rPr>
              <a:t>T(n) =</a:t>
            </a:r>
            <a:r>
              <a:rPr lang="en-US" altLang="en-US" smtClean="0">
                <a:solidFill>
                  <a:schemeClr val="accent2"/>
                </a:solidFill>
              </a:rPr>
              <a:t> 4</a:t>
            </a:r>
            <a:r>
              <a:rPr lang="en-CA" altLang="en-US" smtClean="0">
                <a:solidFill>
                  <a:schemeClr val="accent2"/>
                </a:solidFill>
              </a:rPr>
              <a:t>T(n/</a:t>
            </a:r>
            <a:r>
              <a:rPr lang="en-US" altLang="en-US" smtClean="0">
                <a:solidFill>
                  <a:schemeClr val="accent2"/>
                </a:solidFill>
              </a:rPr>
              <a:t>2</a:t>
            </a:r>
            <a:r>
              <a:rPr lang="en-CA" altLang="en-US" smtClean="0">
                <a:solidFill>
                  <a:schemeClr val="accent2"/>
                </a:solidFill>
              </a:rPr>
              <a:t>)+ n</a:t>
            </a:r>
            <a:r>
              <a:rPr lang="en-CA" altLang="en-US" baseline="30000" smtClean="0">
                <a:solidFill>
                  <a:schemeClr val="accent2"/>
                </a:solidFill>
              </a:rPr>
              <a:t>3</a:t>
            </a:r>
            <a:r>
              <a:rPr lang="en-US" altLang="en-US" smtClean="0"/>
              <a:t> </a:t>
            </a:r>
            <a:r>
              <a:rPr lang="en-US" altLang="en-US" smtClean="0">
                <a:solidFill>
                  <a:schemeClr val="accent2"/>
                </a:solidFill>
              </a:rPr>
              <a:t>= </a:t>
            </a:r>
            <a:r>
              <a:rPr lang="en-CA" altLang="en-US" smtClean="0">
                <a:solidFill>
                  <a:schemeClr val="accent2"/>
                </a:solidFill>
              </a:rPr>
              <a:t>θ(n</a:t>
            </a:r>
            <a:r>
              <a:rPr lang="en-CA" altLang="en-US" baseline="30000" smtClean="0">
                <a:solidFill>
                  <a:schemeClr val="accent2"/>
                </a:solidFill>
              </a:rPr>
              <a:t>3</a:t>
            </a:r>
            <a:r>
              <a:rPr lang="en-CA" altLang="en-US" smtClean="0">
                <a:solidFill>
                  <a:schemeClr val="accent2"/>
                </a:solidFill>
              </a:rPr>
              <a:t>).</a:t>
            </a:r>
            <a:br>
              <a:rPr lang="en-CA" altLang="en-US" smtClean="0">
                <a:solidFill>
                  <a:schemeClr val="accent2"/>
                </a:solidFill>
              </a:rPr>
            </a:br>
            <a:r>
              <a:rPr lang="en-CA" altLang="en-US" smtClean="0">
                <a:solidFill>
                  <a:schemeClr val="accent2"/>
                </a:solidFill>
              </a:rPr>
              <a:t>     T</a:t>
            </a:r>
            <a:r>
              <a:rPr lang="en-CA" altLang="en-US" baseline="-25000" smtClean="0">
                <a:solidFill>
                  <a:schemeClr val="accent2"/>
                </a:solidFill>
              </a:rPr>
              <a:t>2</a:t>
            </a:r>
            <a:r>
              <a:rPr lang="en-CA" altLang="en-US" smtClean="0">
                <a:solidFill>
                  <a:schemeClr val="accent2"/>
                </a:solidFill>
              </a:rPr>
              <a:t>(n) =</a:t>
            </a:r>
            <a:r>
              <a:rPr lang="en-US" altLang="en-US" smtClean="0">
                <a:solidFill>
                  <a:schemeClr val="accent2"/>
                </a:solidFill>
              </a:rPr>
              <a:t> </a:t>
            </a:r>
            <a:r>
              <a:rPr lang="en-US" altLang="en-US" smtClean="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title"/>
          </p:nvPr>
        </p:nvSpPr>
        <p:spPr>
          <a:xfrm>
            <a:off x="76200" y="457200"/>
            <a:ext cx="89916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</a:t>
            </a:r>
            <a:r>
              <a:rPr lang="en-CA" altLang="en-US" sz="3600" baseline="-250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(n) =</a:t>
            </a:r>
            <a:r>
              <a:rPr lang="en-US" altLang="en-US" sz="3600" smtClean="0">
                <a:solidFill>
                  <a:schemeClr val="accent2"/>
                </a:solidFill>
              </a:rPr>
              <a:t> 4 </a:t>
            </a:r>
            <a:r>
              <a:rPr lang="en-CA" altLang="en-US" sz="3600" smtClean="0">
                <a:solidFill>
                  <a:schemeClr val="accent2"/>
                </a:solidFill>
              </a:rPr>
              <a:t>T</a:t>
            </a:r>
            <a:r>
              <a:rPr lang="en-CA" altLang="en-US" sz="3600" baseline="-250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(n/</a:t>
            </a:r>
            <a:r>
              <a:rPr lang="en-US" altLang="en-US" sz="3600" smtClean="0">
                <a:solidFill>
                  <a:schemeClr val="accent2"/>
                </a:solidFill>
              </a:rPr>
              <a:t>2+n</a:t>
            </a:r>
            <a:r>
              <a:rPr lang="en-US" altLang="en-US" sz="3600" baseline="30000" smtClean="0">
                <a:solidFill>
                  <a:schemeClr val="accent2"/>
                </a:solidFill>
              </a:rPr>
              <a:t>1/2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sp useBgFill="1">
        <p:nvSpPr>
          <p:cNvPr id="563204" name="Rectangle 4"/>
          <p:cNvSpPr>
            <a:spLocks noChangeArrowheads="1"/>
          </p:cNvSpPr>
          <p:nvPr/>
        </p:nvSpPr>
        <p:spPr bwMode="auto">
          <a:xfrm>
            <a:off x="2514600" y="2925763"/>
            <a:ext cx="1087438" cy="579437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CA" altLang="en-US">
                <a:solidFill>
                  <a:schemeClr val="accent2"/>
                </a:solidFill>
              </a:rPr>
              <a:t>θ(n</a:t>
            </a:r>
            <a:r>
              <a:rPr lang="en-CA" altLang="en-US" baseline="30000">
                <a:solidFill>
                  <a:schemeClr val="accent2"/>
                </a:solidFill>
              </a:rPr>
              <a:t>3</a:t>
            </a:r>
            <a:r>
              <a:rPr lang="en-CA" altLang="en-US">
                <a:solidFill>
                  <a:schemeClr val="accent2"/>
                </a:solidFill>
              </a:rPr>
              <a:t>).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428037" name="Oval 5"/>
          <p:cNvSpPr>
            <a:spLocks noChangeArrowheads="1"/>
          </p:cNvSpPr>
          <p:nvPr/>
        </p:nvSpPr>
        <p:spPr bwMode="auto">
          <a:xfrm>
            <a:off x="6400800" y="685800"/>
            <a:ext cx="1143000" cy="762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63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3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3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63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04" grpId="0" animBg="1" autoUpdateAnimBg="0"/>
    </p:bld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aT(n-b)+f(n)</a:t>
            </a:r>
          </a:p>
        </p:txBody>
      </p:sp>
      <p:sp>
        <p:nvSpPr>
          <p:cNvPr id="429059" name="Rectangle 9"/>
          <p:cNvSpPr>
            <a:spLocks noChangeArrowheads="1"/>
          </p:cNvSpPr>
          <p:nvPr/>
        </p:nvSpPr>
        <p:spPr bwMode="auto">
          <a:xfrm>
            <a:off x="76200" y="5284788"/>
            <a:ext cx="12192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h = ?</a:t>
            </a:r>
            <a:endParaRPr lang="en-CA" altLang="en-US" sz="2400"/>
          </a:p>
        </p:txBody>
      </p:sp>
      <p:grpSp>
        <p:nvGrpSpPr>
          <p:cNvPr id="2" name="Group 149"/>
          <p:cNvGrpSpPr>
            <a:grpSpLocks/>
          </p:cNvGrpSpPr>
          <p:nvPr/>
        </p:nvGrpSpPr>
        <p:grpSpPr bwMode="auto">
          <a:xfrm>
            <a:off x="2613025" y="3462338"/>
            <a:ext cx="1527175" cy="2278062"/>
            <a:chOff x="1646" y="2181"/>
            <a:chExt cx="962" cy="1435"/>
          </a:xfrm>
        </p:grpSpPr>
        <p:sp>
          <p:nvSpPr>
            <p:cNvPr id="429195" name="Rectangle 7"/>
            <p:cNvSpPr>
              <a:spLocks noChangeArrowheads="1"/>
            </p:cNvSpPr>
            <p:nvPr/>
          </p:nvSpPr>
          <p:spPr bwMode="auto">
            <a:xfrm>
              <a:off x="1646" y="3329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n-hb</a:t>
              </a:r>
              <a:endParaRPr lang="en-CA" altLang="en-US" sz="2000" baseline="30000"/>
            </a:p>
          </p:txBody>
        </p:sp>
        <p:sp>
          <p:nvSpPr>
            <p:cNvPr id="429196" name="Rectangle 13"/>
            <p:cNvSpPr>
              <a:spLocks noChangeArrowheads="1"/>
            </p:cNvSpPr>
            <p:nvPr/>
          </p:nvSpPr>
          <p:spPr bwMode="auto">
            <a:xfrm>
              <a:off x="1646" y="3042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97" name="Rectangle 19"/>
            <p:cNvSpPr>
              <a:spLocks noChangeArrowheads="1"/>
            </p:cNvSpPr>
            <p:nvPr/>
          </p:nvSpPr>
          <p:spPr bwMode="auto">
            <a:xfrm>
              <a:off x="1646" y="2755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n-ib</a:t>
              </a:r>
              <a:endParaRPr lang="en-CA" altLang="en-US" sz="2000" baseline="30000"/>
            </a:p>
          </p:txBody>
        </p:sp>
        <p:sp>
          <p:nvSpPr>
            <p:cNvPr id="429198" name="Rectangle 25"/>
            <p:cNvSpPr>
              <a:spLocks noChangeArrowheads="1"/>
            </p:cNvSpPr>
            <p:nvPr/>
          </p:nvSpPr>
          <p:spPr bwMode="auto">
            <a:xfrm>
              <a:off x="1646" y="2468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99" name="Rectangle 31"/>
            <p:cNvSpPr>
              <a:spLocks noChangeArrowheads="1"/>
            </p:cNvSpPr>
            <p:nvPr/>
          </p:nvSpPr>
          <p:spPr bwMode="auto">
            <a:xfrm>
              <a:off x="1646" y="2181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n-2b</a:t>
              </a:r>
              <a:endParaRPr lang="en-CA" altLang="en-US" sz="2000" baseline="30000"/>
            </a:p>
          </p:txBody>
        </p:sp>
      </p:grpSp>
      <p:sp>
        <p:nvSpPr>
          <p:cNvPr id="572453" name="Rectangle 37"/>
          <p:cNvSpPr>
            <a:spLocks noChangeArrowheads="1"/>
          </p:cNvSpPr>
          <p:nvPr/>
        </p:nvSpPr>
        <p:spPr bwMode="auto">
          <a:xfrm>
            <a:off x="2613025" y="3006725"/>
            <a:ext cx="15271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000"/>
              <a:t>n-b</a:t>
            </a:r>
            <a:endParaRPr lang="en-CA" altLang="en-US" sz="2000" baseline="30000"/>
          </a:p>
        </p:txBody>
      </p:sp>
      <p:grpSp>
        <p:nvGrpSpPr>
          <p:cNvPr id="3" name="Group 150"/>
          <p:cNvGrpSpPr>
            <a:grpSpLocks/>
          </p:cNvGrpSpPr>
          <p:nvPr/>
        </p:nvGrpSpPr>
        <p:grpSpPr bwMode="auto">
          <a:xfrm>
            <a:off x="4140200" y="2551113"/>
            <a:ext cx="1701800" cy="3189287"/>
            <a:chOff x="2608" y="1607"/>
            <a:chExt cx="1072" cy="2009"/>
          </a:xfrm>
        </p:grpSpPr>
        <p:sp>
          <p:nvSpPr>
            <p:cNvPr id="429188" name="Rectangle 6"/>
            <p:cNvSpPr>
              <a:spLocks noChangeArrowheads="1"/>
            </p:cNvSpPr>
            <p:nvPr/>
          </p:nvSpPr>
          <p:spPr bwMode="auto">
            <a:xfrm>
              <a:off x="2608" y="3329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T(0)</a:t>
              </a:r>
              <a:endParaRPr lang="en-CA" altLang="en-US" sz="2000"/>
            </a:p>
          </p:txBody>
        </p:sp>
        <p:sp>
          <p:nvSpPr>
            <p:cNvPr id="429189" name="Rectangle 12"/>
            <p:cNvSpPr>
              <a:spLocks noChangeArrowheads="1"/>
            </p:cNvSpPr>
            <p:nvPr/>
          </p:nvSpPr>
          <p:spPr bwMode="auto">
            <a:xfrm>
              <a:off x="2608" y="3042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90" name="Rectangle 18"/>
            <p:cNvSpPr>
              <a:spLocks noChangeArrowheads="1"/>
            </p:cNvSpPr>
            <p:nvPr/>
          </p:nvSpPr>
          <p:spPr bwMode="auto">
            <a:xfrm>
              <a:off x="2608" y="2755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f(n-ib)</a:t>
              </a:r>
              <a:endParaRPr lang="en-CA" altLang="en-US" sz="2400"/>
            </a:p>
          </p:txBody>
        </p:sp>
        <p:sp>
          <p:nvSpPr>
            <p:cNvPr id="429191" name="Rectangle 24"/>
            <p:cNvSpPr>
              <a:spLocks noChangeArrowheads="1"/>
            </p:cNvSpPr>
            <p:nvPr/>
          </p:nvSpPr>
          <p:spPr bwMode="auto">
            <a:xfrm>
              <a:off x="2608" y="2468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92" name="Rectangle 30"/>
            <p:cNvSpPr>
              <a:spLocks noChangeArrowheads="1"/>
            </p:cNvSpPr>
            <p:nvPr/>
          </p:nvSpPr>
          <p:spPr bwMode="auto">
            <a:xfrm>
              <a:off x="2608" y="2181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f(n-2b)</a:t>
              </a:r>
              <a:endParaRPr lang="en-CA" altLang="en-US" sz="2000"/>
            </a:p>
          </p:txBody>
        </p:sp>
        <p:sp>
          <p:nvSpPr>
            <p:cNvPr id="429193" name="Rectangle 36"/>
            <p:cNvSpPr>
              <a:spLocks noChangeArrowheads="1"/>
            </p:cNvSpPr>
            <p:nvPr/>
          </p:nvSpPr>
          <p:spPr bwMode="auto">
            <a:xfrm>
              <a:off x="2608" y="1894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f(n-b)</a:t>
              </a:r>
              <a:endParaRPr lang="en-CA" altLang="en-US" sz="2000"/>
            </a:p>
          </p:txBody>
        </p:sp>
        <p:sp>
          <p:nvSpPr>
            <p:cNvPr id="429194" name="Rectangle 42"/>
            <p:cNvSpPr>
              <a:spLocks noChangeArrowheads="1"/>
            </p:cNvSpPr>
            <p:nvPr/>
          </p:nvSpPr>
          <p:spPr bwMode="auto">
            <a:xfrm>
              <a:off x="2608" y="1607"/>
              <a:ext cx="107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f(n)</a:t>
              </a:r>
              <a:endParaRPr lang="en-CA" altLang="en-US" sz="2000"/>
            </a:p>
          </p:txBody>
        </p:sp>
      </p:grpSp>
      <p:sp>
        <p:nvSpPr>
          <p:cNvPr id="572459" name="Rectangle 43"/>
          <p:cNvSpPr>
            <a:spLocks noChangeArrowheads="1"/>
          </p:cNvSpPr>
          <p:nvPr/>
        </p:nvSpPr>
        <p:spPr bwMode="auto">
          <a:xfrm>
            <a:off x="2613025" y="2551113"/>
            <a:ext cx="1527175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n</a:t>
            </a:r>
            <a:endParaRPr lang="en-CA" altLang="en-US" sz="2400"/>
          </a:p>
        </p:txBody>
      </p:sp>
      <p:sp>
        <p:nvSpPr>
          <p:cNvPr id="429064" name="Rectangle 46"/>
          <p:cNvSpPr>
            <a:spLocks noChangeArrowheads="1"/>
          </p:cNvSpPr>
          <p:nvPr/>
        </p:nvSpPr>
        <p:spPr bwMode="auto">
          <a:xfrm>
            <a:off x="7253288" y="1219200"/>
            <a:ext cx="1814512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Work in Level</a:t>
            </a:r>
            <a:endParaRPr lang="en-CA" altLang="en-US" sz="2400"/>
          </a:p>
        </p:txBody>
      </p:sp>
      <p:sp>
        <p:nvSpPr>
          <p:cNvPr id="429065" name="Rectangle 47"/>
          <p:cNvSpPr>
            <a:spLocks noChangeArrowheads="1"/>
          </p:cNvSpPr>
          <p:nvPr/>
        </p:nvSpPr>
        <p:spPr bwMode="auto">
          <a:xfrm>
            <a:off x="5842000" y="1219200"/>
            <a:ext cx="1411288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# stack frames</a:t>
            </a:r>
            <a:endParaRPr lang="en-CA" altLang="en-US" sz="2400"/>
          </a:p>
        </p:txBody>
      </p:sp>
      <p:sp>
        <p:nvSpPr>
          <p:cNvPr id="429066" name="Rectangle 48"/>
          <p:cNvSpPr>
            <a:spLocks noChangeArrowheads="1"/>
          </p:cNvSpPr>
          <p:nvPr/>
        </p:nvSpPr>
        <p:spPr bwMode="auto">
          <a:xfrm>
            <a:off x="4140200" y="1219200"/>
            <a:ext cx="1701800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Work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in stack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frame </a:t>
            </a:r>
            <a:endParaRPr lang="en-CA" altLang="en-US" sz="2400"/>
          </a:p>
        </p:txBody>
      </p:sp>
      <p:sp>
        <p:nvSpPr>
          <p:cNvPr id="429067" name="Rectangle 49"/>
          <p:cNvSpPr>
            <a:spLocks noChangeArrowheads="1"/>
          </p:cNvSpPr>
          <p:nvPr/>
        </p:nvSpPr>
        <p:spPr bwMode="auto">
          <a:xfrm>
            <a:off x="2613025" y="1219200"/>
            <a:ext cx="1527175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Instance</a:t>
            </a:r>
          </a:p>
          <a:p>
            <a:pPr algn="ctr" eaLnBrk="1" hangingPunct="1">
              <a:buFontTx/>
              <a:buNone/>
            </a:pPr>
            <a:r>
              <a:rPr lang="en-US" altLang="en-US" sz="2400"/>
              <a:t>size</a:t>
            </a:r>
            <a:endParaRPr lang="en-CA" altLang="en-US" sz="2400"/>
          </a:p>
        </p:txBody>
      </p:sp>
      <p:sp>
        <p:nvSpPr>
          <p:cNvPr id="429068" name="Line 52"/>
          <p:cNvSpPr>
            <a:spLocks noChangeShapeType="1"/>
          </p:cNvSpPr>
          <p:nvPr/>
        </p:nvSpPr>
        <p:spPr bwMode="auto">
          <a:xfrm>
            <a:off x="76200" y="12192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69" name="Line 53"/>
          <p:cNvSpPr>
            <a:spLocks noChangeShapeType="1"/>
          </p:cNvSpPr>
          <p:nvPr/>
        </p:nvSpPr>
        <p:spPr bwMode="auto">
          <a:xfrm>
            <a:off x="76200" y="255111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0" name="Line 54"/>
          <p:cNvSpPr>
            <a:spLocks noChangeShapeType="1"/>
          </p:cNvSpPr>
          <p:nvPr/>
        </p:nvSpPr>
        <p:spPr bwMode="auto">
          <a:xfrm>
            <a:off x="76200" y="3006725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1" name="Line 55"/>
          <p:cNvSpPr>
            <a:spLocks noChangeShapeType="1"/>
          </p:cNvSpPr>
          <p:nvPr/>
        </p:nvSpPr>
        <p:spPr bwMode="auto">
          <a:xfrm>
            <a:off x="76200" y="346233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2" name="Line 56"/>
          <p:cNvSpPr>
            <a:spLocks noChangeShapeType="1"/>
          </p:cNvSpPr>
          <p:nvPr/>
        </p:nvSpPr>
        <p:spPr bwMode="auto">
          <a:xfrm>
            <a:off x="76200" y="3917950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3" name="Line 57"/>
          <p:cNvSpPr>
            <a:spLocks noChangeShapeType="1"/>
          </p:cNvSpPr>
          <p:nvPr/>
        </p:nvSpPr>
        <p:spPr bwMode="auto">
          <a:xfrm>
            <a:off x="76200" y="437356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4" name="Line 58"/>
          <p:cNvSpPr>
            <a:spLocks noChangeShapeType="1"/>
          </p:cNvSpPr>
          <p:nvPr/>
        </p:nvSpPr>
        <p:spPr bwMode="auto">
          <a:xfrm>
            <a:off x="76200" y="4829175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5" name="Line 59"/>
          <p:cNvSpPr>
            <a:spLocks noChangeShapeType="1"/>
          </p:cNvSpPr>
          <p:nvPr/>
        </p:nvSpPr>
        <p:spPr bwMode="auto">
          <a:xfrm>
            <a:off x="76200" y="528478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6" name="Line 60"/>
          <p:cNvSpPr>
            <a:spLocks noChangeShapeType="1"/>
          </p:cNvSpPr>
          <p:nvPr/>
        </p:nvSpPr>
        <p:spPr bwMode="auto">
          <a:xfrm>
            <a:off x="76200" y="57404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7" name="Line 61"/>
          <p:cNvSpPr>
            <a:spLocks noChangeShapeType="1"/>
          </p:cNvSpPr>
          <p:nvPr/>
        </p:nvSpPr>
        <p:spPr bwMode="auto">
          <a:xfrm>
            <a:off x="762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8" name="Line 62"/>
          <p:cNvSpPr>
            <a:spLocks noChangeShapeType="1"/>
          </p:cNvSpPr>
          <p:nvPr/>
        </p:nvSpPr>
        <p:spPr bwMode="auto">
          <a:xfrm>
            <a:off x="12954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79" name="Line 63"/>
          <p:cNvSpPr>
            <a:spLocks noChangeShapeType="1"/>
          </p:cNvSpPr>
          <p:nvPr/>
        </p:nvSpPr>
        <p:spPr bwMode="auto">
          <a:xfrm>
            <a:off x="2613025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80" name="Line 64"/>
          <p:cNvSpPr>
            <a:spLocks noChangeShapeType="1"/>
          </p:cNvSpPr>
          <p:nvPr/>
        </p:nvSpPr>
        <p:spPr bwMode="auto">
          <a:xfrm>
            <a:off x="41402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81" name="Line 65"/>
          <p:cNvSpPr>
            <a:spLocks noChangeShapeType="1"/>
          </p:cNvSpPr>
          <p:nvPr/>
        </p:nvSpPr>
        <p:spPr bwMode="auto">
          <a:xfrm>
            <a:off x="58420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82" name="Line 66"/>
          <p:cNvSpPr>
            <a:spLocks noChangeShapeType="1"/>
          </p:cNvSpPr>
          <p:nvPr/>
        </p:nvSpPr>
        <p:spPr bwMode="auto">
          <a:xfrm>
            <a:off x="7253288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29083" name="Line 67"/>
          <p:cNvSpPr>
            <a:spLocks noChangeShapeType="1"/>
          </p:cNvSpPr>
          <p:nvPr/>
        </p:nvSpPr>
        <p:spPr bwMode="auto">
          <a:xfrm>
            <a:off x="90678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grpSp>
        <p:nvGrpSpPr>
          <p:cNvPr id="429084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29154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55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56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57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58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59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0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1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2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3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4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5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6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7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8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69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0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1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2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3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4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5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6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7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8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79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80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81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82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83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84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85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86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187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5" name="Group 151"/>
          <p:cNvGrpSpPr>
            <a:grpSpLocks/>
          </p:cNvGrpSpPr>
          <p:nvPr/>
        </p:nvGrpSpPr>
        <p:grpSpPr bwMode="auto">
          <a:xfrm>
            <a:off x="5842000" y="2551113"/>
            <a:ext cx="1411288" cy="3189287"/>
            <a:chOff x="3680" y="1607"/>
            <a:chExt cx="889" cy="2009"/>
          </a:xfrm>
        </p:grpSpPr>
        <p:sp>
          <p:nvSpPr>
            <p:cNvPr id="429146" name="Rectangle 5"/>
            <p:cNvSpPr>
              <a:spLocks noChangeArrowheads="1"/>
            </p:cNvSpPr>
            <p:nvPr/>
          </p:nvSpPr>
          <p:spPr bwMode="auto">
            <a:xfrm>
              <a:off x="3680" y="3329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a </a:t>
              </a:r>
            </a:p>
          </p:txBody>
        </p:sp>
        <p:sp>
          <p:nvSpPr>
            <p:cNvPr id="429147" name="Rectangle 11"/>
            <p:cNvSpPr>
              <a:spLocks noChangeArrowheads="1"/>
            </p:cNvSpPr>
            <p:nvPr/>
          </p:nvSpPr>
          <p:spPr bwMode="auto">
            <a:xfrm>
              <a:off x="3680" y="3042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48" name="Rectangle 17"/>
            <p:cNvSpPr>
              <a:spLocks noChangeArrowheads="1"/>
            </p:cNvSpPr>
            <p:nvPr/>
          </p:nvSpPr>
          <p:spPr bwMode="auto">
            <a:xfrm>
              <a:off x="3680" y="2755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a</a:t>
              </a:r>
              <a:r>
                <a:rPr lang="en-US" altLang="en-US" sz="2400" baseline="30000"/>
                <a:t>i</a:t>
              </a:r>
              <a:endParaRPr lang="en-CA" altLang="en-US" sz="2400" baseline="30000"/>
            </a:p>
          </p:txBody>
        </p:sp>
        <p:sp>
          <p:nvSpPr>
            <p:cNvPr id="429149" name="Rectangle 23"/>
            <p:cNvSpPr>
              <a:spLocks noChangeArrowheads="1"/>
            </p:cNvSpPr>
            <p:nvPr/>
          </p:nvSpPr>
          <p:spPr bwMode="auto">
            <a:xfrm>
              <a:off x="3680" y="2468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50" name="Rectangle 29"/>
            <p:cNvSpPr>
              <a:spLocks noChangeArrowheads="1"/>
            </p:cNvSpPr>
            <p:nvPr/>
          </p:nvSpPr>
          <p:spPr bwMode="auto">
            <a:xfrm>
              <a:off x="3680" y="2181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a</a:t>
              </a:r>
              <a:r>
                <a:rPr lang="en-US" altLang="en-US" sz="2400" baseline="30000"/>
                <a:t>2</a:t>
              </a:r>
              <a:endParaRPr lang="en-CA" altLang="en-US" sz="2400" baseline="30000"/>
            </a:p>
          </p:txBody>
        </p:sp>
        <p:sp>
          <p:nvSpPr>
            <p:cNvPr id="429151" name="Rectangle 35"/>
            <p:cNvSpPr>
              <a:spLocks noChangeArrowheads="1"/>
            </p:cNvSpPr>
            <p:nvPr/>
          </p:nvSpPr>
          <p:spPr bwMode="auto">
            <a:xfrm>
              <a:off x="3680" y="1894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a</a:t>
              </a:r>
              <a:endParaRPr lang="en-CA" altLang="en-US" sz="2400"/>
            </a:p>
          </p:txBody>
        </p:sp>
        <p:sp>
          <p:nvSpPr>
            <p:cNvPr id="429152" name="Rectangle 41"/>
            <p:cNvSpPr>
              <a:spLocks noChangeArrowheads="1"/>
            </p:cNvSpPr>
            <p:nvPr/>
          </p:nvSpPr>
          <p:spPr bwMode="auto">
            <a:xfrm>
              <a:off x="3680" y="1607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429153" name="Rectangle 145"/>
            <p:cNvSpPr>
              <a:spLocks noChangeArrowheads="1"/>
            </p:cNvSpPr>
            <p:nvPr/>
          </p:nvSpPr>
          <p:spPr bwMode="auto">
            <a:xfrm>
              <a:off x="4080" y="3264"/>
              <a:ext cx="26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n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b</a:t>
              </a:r>
            </a:p>
          </p:txBody>
        </p:sp>
      </p:grpSp>
      <p:grpSp>
        <p:nvGrpSpPr>
          <p:cNvPr id="6" name="Group 152"/>
          <p:cNvGrpSpPr>
            <a:grpSpLocks/>
          </p:cNvGrpSpPr>
          <p:nvPr/>
        </p:nvGrpSpPr>
        <p:grpSpPr bwMode="auto">
          <a:xfrm>
            <a:off x="7253288" y="2551113"/>
            <a:ext cx="1814512" cy="3189287"/>
            <a:chOff x="4569" y="1607"/>
            <a:chExt cx="1143" cy="2009"/>
          </a:xfrm>
        </p:grpSpPr>
        <p:sp>
          <p:nvSpPr>
            <p:cNvPr id="429138" name="Rectangle 4"/>
            <p:cNvSpPr>
              <a:spLocks noChangeArrowheads="1"/>
            </p:cNvSpPr>
            <p:nvPr/>
          </p:nvSpPr>
          <p:spPr bwMode="auto">
            <a:xfrm>
              <a:off x="4569" y="3329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a     </a:t>
              </a:r>
              <a:r>
                <a:rPr lang="en-CA" altLang="en-US" sz="2400"/>
                <a:t>·</a:t>
              </a:r>
              <a:r>
                <a:rPr lang="en-US" altLang="en-US" sz="2400"/>
                <a:t> T(0)    </a:t>
              </a:r>
              <a:endParaRPr lang="en-CA" altLang="en-US" sz="2400"/>
            </a:p>
          </p:txBody>
        </p:sp>
        <p:sp>
          <p:nvSpPr>
            <p:cNvPr id="429139" name="Rectangle 10"/>
            <p:cNvSpPr>
              <a:spLocks noChangeArrowheads="1"/>
            </p:cNvSpPr>
            <p:nvPr/>
          </p:nvSpPr>
          <p:spPr bwMode="auto">
            <a:xfrm>
              <a:off x="4569" y="3042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40" name="Rectangle 16"/>
            <p:cNvSpPr>
              <a:spLocks noChangeArrowheads="1"/>
            </p:cNvSpPr>
            <p:nvPr/>
          </p:nvSpPr>
          <p:spPr bwMode="auto">
            <a:xfrm>
              <a:off x="4569" y="2755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a</a:t>
              </a:r>
              <a:r>
                <a:rPr lang="en-US" altLang="en-US" sz="2000" baseline="30000"/>
                <a:t>i  </a:t>
              </a:r>
              <a:r>
                <a:rPr lang="en-CA" altLang="en-US" sz="2000"/>
                <a:t>·</a:t>
              </a:r>
              <a:r>
                <a:rPr lang="en-CA" altLang="en-US" sz="2000">
                  <a:solidFill>
                    <a:schemeClr val="accent2"/>
                  </a:solidFill>
                </a:rPr>
                <a:t> </a:t>
              </a:r>
              <a:r>
                <a:rPr lang="en-US" altLang="en-US" sz="2000"/>
                <a:t>f(n-ib)</a:t>
              </a:r>
              <a:endParaRPr lang="en-CA" altLang="en-US" sz="2000"/>
            </a:p>
          </p:txBody>
        </p:sp>
        <p:sp>
          <p:nvSpPr>
            <p:cNvPr id="429141" name="Rectangle 22"/>
            <p:cNvSpPr>
              <a:spLocks noChangeArrowheads="1"/>
            </p:cNvSpPr>
            <p:nvPr/>
          </p:nvSpPr>
          <p:spPr bwMode="auto">
            <a:xfrm>
              <a:off x="4569" y="2468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42" name="Rectangle 28"/>
            <p:cNvSpPr>
              <a:spLocks noChangeArrowheads="1"/>
            </p:cNvSpPr>
            <p:nvPr/>
          </p:nvSpPr>
          <p:spPr bwMode="auto">
            <a:xfrm>
              <a:off x="4569" y="2181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a</a:t>
              </a:r>
              <a:r>
                <a:rPr lang="en-US" altLang="en-US" sz="2000" baseline="30000"/>
                <a:t>2  </a:t>
              </a:r>
              <a:r>
                <a:rPr lang="en-CA" altLang="en-US" sz="2000"/>
                <a:t>·</a:t>
              </a:r>
              <a:r>
                <a:rPr lang="en-CA" altLang="en-US" sz="2000">
                  <a:solidFill>
                    <a:schemeClr val="accent2"/>
                  </a:solidFill>
                </a:rPr>
                <a:t> </a:t>
              </a:r>
              <a:r>
                <a:rPr lang="en-US" altLang="en-US" sz="2000"/>
                <a:t>f(n-2b)</a:t>
              </a:r>
              <a:endParaRPr lang="en-CA" altLang="en-US" sz="2000"/>
            </a:p>
          </p:txBody>
        </p:sp>
        <p:sp>
          <p:nvSpPr>
            <p:cNvPr id="429143" name="Rectangle 34"/>
            <p:cNvSpPr>
              <a:spLocks noChangeArrowheads="1"/>
            </p:cNvSpPr>
            <p:nvPr/>
          </p:nvSpPr>
          <p:spPr bwMode="auto">
            <a:xfrm>
              <a:off x="4569" y="1894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a </a:t>
              </a:r>
              <a:r>
                <a:rPr lang="en-CA" altLang="en-US" sz="2000"/>
                <a:t>·</a:t>
              </a:r>
              <a:r>
                <a:rPr lang="en-CA" altLang="en-US" sz="2000">
                  <a:solidFill>
                    <a:schemeClr val="accent2"/>
                  </a:solidFill>
                </a:rPr>
                <a:t> </a:t>
              </a:r>
              <a:r>
                <a:rPr lang="en-US" altLang="en-US" sz="2000"/>
                <a:t>f(n-b)</a:t>
              </a:r>
              <a:endParaRPr lang="en-CA" altLang="en-US" sz="2000"/>
            </a:p>
          </p:txBody>
        </p:sp>
        <p:sp>
          <p:nvSpPr>
            <p:cNvPr id="429144" name="Rectangle 40"/>
            <p:cNvSpPr>
              <a:spLocks noChangeArrowheads="1"/>
            </p:cNvSpPr>
            <p:nvPr/>
          </p:nvSpPr>
          <p:spPr bwMode="auto">
            <a:xfrm>
              <a:off x="4569" y="1607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1 </a:t>
              </a:r>
              <a:r>
                <a:rPr lang="en-CA" altLang="en-US" sz="2000"/>
                <a:t>·</a:t>
              </a:r>
              <a:r>
                <a:rPr lang="en-CA" altLang="en-US" sz="2000">
                  <a:solidFill>
                    <a:schemeClr val="accent2"/>
                  </a:solidFill>
                </a:rPr>
                <a:t> </a:t>
              </a:r>
              <a:r>
                <a:rPr lang="en-US" altLang="en-US" sz="2000"/>
                <a:t>f(n)</a:t>
              </a:r>
              <a:endParaRPr lang="en-CA" altLang="en-US" sz="2000"/>
            </a:p>
          </p:txBody>
        </p:sp>
        <p:sp>
          <p:nvSpPr>
            <p:cNvPr id="429145" name="Rectangle 146"/>
            <p:cNvSpPr>
              <a:spLocks noChangeArrowheads="1"/>
            </p:cNvSpPr>
            <p:nvPr/>
          </p:nvSpPr>
          <p:spPr bwMode="auto">
            <a:xfrm>
              <a:off x="4752" y="3264"/>
              <a:ext cx="26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n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b</a:t>
              </a:r>
            </a:p>
          </p:txBody>
        </p:sp>
      </p:grpSp>
      <p:sp>
        <p:nvSpPr>
          <p:cNvPr id="572569" name="Text Box 153"/>
          <p:cNvSpPr txBox="1">
            <a:spLocks noChangeArrowheads="1"/>
          </p:cNvSpPr>
          <p:nvPr/>
        </p:nvSpPr>
        <p:spPr bwMode="auto">
          <a:xfrm>
            <a:off x="1233488" y="5791200"/>
            <a:ext cx="2805112" cy="89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|base case| = 0 = n-hb</a:t>
            </a:r>
          </a:p>
          <a:p>
            <a:pPr algn="ctr" eaLnBrk="1" hangingPunct="1">
              <a:buFontTx/>
              <a:buNone/>
            </a:pPr>
            <a:r>
              <a:rPr lang="en-US" altLang="en-US" sz="2400"/>
              <a:t>h = </a:t>
            </a:r>
            <a:r>
              <a:rPr lang="en-US" altLang="en-US" sz="2400" baseline="30000"/>
              <a:t>n</a:t>
            </a:r>
            <a:r>
              <a:rPr lang="en-US" altLang="en-US" sz="2400"/>
              <a:t>/</a:t>
            </a:r>
            <a:r>
              <a:rPr lang="en-US" altLang="en-US" sz="2400" baseline="-25000"/>
              <a:t>b</a:t>
            </a:r>
            <a:endParaRPr lang="en-US" altLang="en-US" sz="2400"/>
          </a:p>
        </p:txBody>
      </p:sp>
      <p:sp useBgFill="1">
        <p:nvSpPr>
          <p:cNvPr id="572570" name="Rectangle 154"/>
          <p:cNvSpPr>
            <a:spLocks noChangeArrowheads="1"/>
          </p:cNvSpPr>
          <p:nvPr/>
        </p:nvSpPr>
        <p:spPr bwMode="auto">
          <a:xfrm>
            <a:off x="76200" y="5284788"/>
            <a:ext cx="1219200" cy="45561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h = </a:t>
            </a:r>
            <a:r>
              <a:rPr lang="en-US" altLang="en-US" sz="2400" baseline="30000"/>
              <a:t>n</a:t>
            </a:r>
            <a:r>
              <a:rPr lang="en-US" altLang="en-US" sz="2400"/>
              <a:t>/</a:t>
            </a:r>
            <a:r>
              <a:rPr lang="en-US" altLang="en-US" sz="2400" baseline="-25000"/>
              <a:t>b</a:t>
            </a:r>
            <a:endParaRPr lang="en-CA" altLang="en-US" sz="2400"/>
          </a:p>
        </p:txBody>
      </p:sp>
      <p:grpSp>
        <p:nvGrpSpPr>
          <p:cNvPr id="429089" name="Group 164"/>
          <p:cNvGrpSpPr>
            <a:grpSpLocks/>
          </p:cNvGrpSpPr>
          <p:nvPr/>
        </p:nvGrpSpPr>
        <p:grpSpPr bwMode="auto">
          <a:xfrm>
            <a:off x="76200" y="1219200"/>
            <a:ext cx="2536825" cy="4521200"/>
            <a:chOff x="48" y="768"/>
            <a:chExt cx="1598" cy="2848"/>
          </a:xfrm>
        </p:grpSpPr>
        <p:sp>
          <p:nvSpPr>
            <p:cNvPr id="429098" name="Rectangle 8"/>
            <p:cNvSpPr>
              <a:spLocks noChangeArrowheads="1"/>
            </p:cNvSpPr>
            <p:nvPr/>
          </p:nvSpPr>
          <p:spPr bwMode="auto">
            <a:xfrm>
              <a:off x="816" y="3329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099" name="Rectangle 14"/>
            <p:cNvSpPr>
              <a:spLocks noChangeArrowheads="1"/>
            </p:cNvSpPr>
            <p:nvPr/>
          </p:nvSpPr>
          <p:spPr bwMode="auto">
            <a:xfrm>
              <a:off x="816" y="3042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00" name="Rectangle 15"/>
            <p:cNvSpPr>
              <a:spLocks noChangeArrowheads="1"/>
            </p:cNvSpPr>
            <p:nvPr/>
          </p:nvSpPr>
          <p:spPr bwMode="auto">
            <a:xfrm>
              <a:off x="48" y="3042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01" name="Rectangle 20"/>
            <p:cNvSpPr>
              <a:spLocks noChangeArrowheads="1"/>
            </p:cNvSpPr>
            <p:nvPr/>
          </p:nvSpPr>
          <p:spPr bwMode="auto">
            <a:xfrm>
              <a:off x="816" y="2755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02" name="Rectangle 21"/>
            <p:cNvSpPr>
              <a:spLocks noChangeArrowheads="1"/>
            </p:cNvSpPr>
            <p:nvPr/>
          </p:nvSpPr>
          <p:spPr bwMode="auto">
            <a:xfrm>
              <a:off x="48" y="2755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i</a:t>
              </a:r>
              <a:endParaRPr lang="en-CA" altLang="en-US" sz="2400"/>
            </a:p>
          </p:txBody>
        </p:sp>
        <p:sp>
          <p:nvSpPr>
            <p:cNvPr id="429103" name="Rectangle 26"/>
            <p:cNvSpPr>
              <a:spLocks noChangeArrowheads="1"/>
            </p:cNvSpPr>
            <p:nvPr/>
          </p:nvSpPr>
          <p:spPr bwMode="auto">
            <a:xfrm>
              <a:off x="816" y="2468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04" name="Rectangle 27"/>
            <p:cNvSpPr>
              <a:spLocks noChangeArrowheads="1"/>
            </p:cNvSpPr>
            <p:nvPr/>
          </p:nvSpPr>
          <p:spPr bwMode="auto">
            <a:xfrm>
              <a:off x="48" y="2468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05" name="Rectangle 32"/>
            <p:cNvSpPr>
              <a:spLocks noChangeArrowheads="1"/>
            </p:cNvSpPr>
            <p:nvPr/>
          </p:nvSpPr>
          <p:spPr bwMode="auto">
            <a:xfrm>
              <a:off x="816" y="2181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06" name="Rectangle 33"/>
            <p:cNvSpPr>
              <a:spLocks noChangeArrowheads="1"/>
            </p:cNvSpPr>
            <p:nvPr/>
          </p:nvSpPr>
          <p:spPr bwMode="auto">
            <a:xfrm>
              <a:off x="48" y="2181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2</a:t>
              </a:r>
              <a:endParaRPr lang="en-CA" altLang="en-US" sz="2400"/>
            </a:p>
          </p:txBody>
        </p:sp>
        <p:sp>
          <p:nvSpPr>
            <p:cNvPr id="429107" name="Rectangle 38"/>
            <p:cNvSpPr>
              <a:spLocks noChangeArrowheads="1"/>
            </p:cNvSpPr>
            <p:nvPr/>
          </p:nvSpPr>
          <p:spPr bwMode="auto">
            <a:xfrm>
              <a:off x="816" y="1894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08" name="Rectangle 39"/>
            <p:cNvSpPr>
              <a:spLocks noChangeArrowheads="1"/>
            </p:cNvSpPr>
            <p:nvPr/>
          </p:nvSpPr>
          <p:spPr bwMode="auto">
            <a:xfrm>
              <a:off x="48" y="1894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429109" name="Rectangle 44"/>
            <p:cNvSpPr>
              <a:spLocks noChangeArrowheads="1"/>
            </p:cNvSpPr>
            <p:nvPr/>
          </p:nvSpPr>
          <p:spPr bwMode="auto">
            <a:xfrm>
              <a:off x="816" y="1607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10" name="Rectangle 45"/>
            <p:cNvSpPr>
              <a:spLocks noChangeArrowheads="1"/>
            </p:cNvSpPr>
            <p:nvPr/>
          </p:nvSpPr>
          <p:spPr bwMode="auto">
            <a:xfrm>
              <a:off x="48" y="1607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0</a:t>
              </a:r>
              <a:endParaRPr lang="en-CA" altLang="en-US" sz="2400"/>
            </a:p>
          </p:txBody>
        </p:sp>
        <p:sp>
          <p:nvSpPr>
            <p:cNvPr id="429111" name="Rectangle 50"/>
            <p:cNvSpPr>
              <a:spLocks noChangeArrowheads="1"/>
            </p:cNvSpPr>
            <p:nvPr/>
          </p:nvSpPr>
          <p:spPr bwMode="auto">
            <a:xfrm>
              <a:off x="816" y="768"/>
              <a:ext cx="830" cy="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29112" name="Rectangle 51"/>
            <p:cNvSpPr>
              <a:spLocks noChangeArrowheads="1"/>
            </p:cNvSpPr>
            <p:nvPr/>
          </p:nvSpPr>
          <p:spPr bwMode="auto">
            <a:xfrm>
              <a:off x="48" y="768"/>
              <a:ext cx="768" cy="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Level</a:t>
              </a:r>
              <a:endParaRPr lang="en-CA" altLang="en-US" sz="2400"/>
            </a:p>
          </p:txBody>
        </p:sp>
        <p:grpSp>
          <p:nvGrpSpPr>
            <p:cNvPr id="429113" name="Group 68"/>
            <p:cNvGrpSpPr>
              <a:grpSpLocks/>
            </p:cNvGrpSpPr>
            <p:nvPr/>
          </p:nvGrpSpPr>
          <p:grpSpPr bwMode="auto">
            <a:xfrm>
              <a:off x="894" y="1983"/>
              <a:ext cx="650" cy="106"/>
              <a:chOff x="260" y="1787"/>
              <a:chExt cx="942" cy="147"/>
            </a:xfrm>
          </p:grpSpPr>
          <p:sp>
            <p:nvSpPr>
              <p:cNvPr id="429134" name="Oval 69"/>
              <p:cNvSpPr>
                <a:spLocks noChangeArrowheads="1"/>
              </p:cNvSpPr>
              <p:nvPr/>
            </p:nvSpPr>
            <p:spPr bwMode="auto">
              <a:xfrm>
                <a:off x="805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35" name="Oval 70"/>
              <p:cNvSpPr>
                <a:spLocks noChangeArrowheads="1"/>
              </p:cNvSpPr>
              <p:nvPr/>
            </p:nvSpPr>
            <p:spPr bwMode="auto">
              <a:xfrm>
                <a:off x="533" y="1792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429136" name="Oval 71"/>
              <p:cNvSpPr>
                <a:spLocks noChangeArrowheads="1"/>
              </p:cNvSpPr>
              <p:nvPr/>
            </p:nvSpPr>
            <p:spPr bwMode="auto">
              <a:xfrm>
                <a:off x="1100" y="1787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37" name="Oval 72"/>
              <p:cNvSpPr>
                <a:spLocks noChangeArrowheads="1"/>
              </p:cNvSpPr>
              <p:nvPr/>
            </p:nvSpPr>
            <p:spPr bwMode="auto">
              <a:xfrm>
                <a:off x="260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sp>
          <p:nvSpPr>
            <p:cNvPr id="429114" name="Oval 73"/>
            <p:cNvSpPr>
              <a:spLocks noChangeArrowheads="1"/>
            </p:cNvSpPr>
            <p:nvPr/>
          </p:nvSpPr>
          <p:spPr bwMode="auto">
            <a:xfrm>
              <a:off x="1177" y="1727"/>
              <a:ext cx="71" cy="10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grpSp>
          <p:nvGrpSpPr>
            <p:cNvPr id="429115" name="Group 74"/>
            <p:cNvGrpSpPr>
              <a:grpSpLocks/>
            </p:cNvGrpSpPr>
            <p:nvPr/>
          </p:nvGrpSpPr>
          <p:grpSpPr bwMode="auto">
            <a:xfrm>
              <a:off x="829" y="2887"/>
              <a:ext cx="778" cy="57"/>
              <a:chOff x="530" y="1115"/>
              <a:chExt cx="3575" cy="182"/>
            </a:xfrm>
          </p:grpSpPr>
          <p:sp>
            <p:nvSpPr>
              <p:cNvPr id="429117" name="Oval 75"/>
              <p:cNvSpPr>
                <a:spLocks noChangeArrowheads="1"/>
              </p:cNvSpPr>
              <p:nvPr/>
            </p:nvSpPr>
            <p:spPr bwMode="auto">
              <a:xfrm>
                <a:off x="232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18" name="Oval 76"/>
              <p:cNvSpPr>
                <a:spLocks noChangeArrowheads="1"/>
              </p:cNvSpPr>
              <p:nvPr/>
            </p:nvSpPr>
            <p:spPr bwMode="auto">
              <a:xfrm>
                <a:off x="3925" y="1115"/>
                <a:ext cx="180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19" name="Oval 77"/>
              <p:cNvSpPr>
                <a:spLocks noChangeArrowheads="1"/>
              </p:cNvSpPr>
              <p:nvPr/>
            </p:nvSpPr>
            <p:spPr bwMode="auto">
              <a:xfrm>
                <a:off x="53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0" name="Oval 78"/>
              <p:cNvSpPr>
                <a:spLocks noChangeArrowheads="1"/>
              </p:cNvSpPr>
              <p:nvPr/>
            </p:nvSpPr>
            <p:spPr bwMode="auto">
              <a:xfrm>
                <a:off x="746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1" name="Oval 79"/>
              <p:cNvSpPr>
                <a:spLocks noChangeArrowheads="1"/>
              </p:cNvSpPr>
              <p:nvPr/>
            </p:nvSpPr>
            <p:spPr bwMode="auto">
              <a:xfrm>
                <a:off x="9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2" name="Oval 80"/>
              <p:cNvSpPr>
                <a:spLocks noChangeArrowheads="1"/>
              </p:cNvSpPr>
              <p:nvPr/>
            </p:nvSpPr>
            <p:spPr bwMode="auto">
              <a:xfrm>
                <a:off x="1199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3" name="Oval 81"/>
              <p:cNvSpPr>
                <a:spLocks noChangeArrowheads="1"/>
              </p:cNvSpPr>
              <p:nvPr/>
            </p:nvSpPr>
            <p:spPr bwMode="auto">
              <a:xfrm>
                <a:off x="1429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4" name="Oval 82"/>
              <p:cNvSpPr>
                <a:spLocks noChangeArrowheads="1"/>
              </p:cNvSpPr>
              <p:nvPr/>
            </p:nvSpPr>
            <p:spPr bwMode="auto">
              <a:xfrm>
                <a:off x="166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5" name="Oval 83"/>
              <p:cNvSpPr>
                <a:spLocks noChangeArrowheads="1"/>
              </p:cNvSpPr>
              <p:nvPr/>
            </p:nvSpPr>
            <p:spPr bwMode="auto">
              <a:xfrm>
                <a:off x="1877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6" name="Oval 84"/>
              <p:cNvSpPr>
                <a:spLocks noChangeArrowheads="1"/>
              </p:cNvSpPr>
              <p:nvPr/>
            </p:nvSpPr>
            <p:spPr bwMode="auto">
              <a:xfrm>
                <a:off x="2093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7" name="Oval 85"/>
              <p:cNvSpPr>
                <a:spLocks noChangeArrowheads="1"/>
              </p:cNvSpPr>
              <p:nvPr/>
            </p:nvSpPr>
            <p:spPr bwMode="auto">
              <a:xfrm>
                <a:off x="255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8" name="Oval 86"/>
              <p:cNvSpPr>
                <a:spLocks noChangeArrowheads="1"/>
              </p:cNvSpPr>
              <p:nvPr/>
            </p:nvSpPr>
            <p:spPr bwMode="auto">
              <a:xfrm>
                <a:off x="27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29" name="Oval 87"/>
              <p:cNvSpPr>
                <a:spLocks noChangeArrowheads="1"/>
              </p:cNvSpPr>
              <p:nvPr/>
            </p:nvSpPr>
            <p:spPr bwMode="auto">
              <a:xfrm>
                <a:off x="3008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30" name="Oval 88"/>
              <p:cNvSpPr>
                <a:spLocks noChangeArrowheads="1"/>
              </p:cNvSpPr>
              <p:nvPr/>
            </p:nvSpPr>
            <p:spPr bwMode="auto">
              <a:xfrm>
                <a:off x="3240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31" name="Oval 89"/>
              <p:cNvSpPr>
                <a:spLocks noChangeArrowheads="1"/>
              </p:cNvSpPr>
              <p:nvPr/>
            </p:nvSpPr>
            <p:spPr bwMode="auto">
              <a:xfrm>
                <a:off x="345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32" name="Oval 90"/>
              <p:cNvSpPr>
                <a:spLocks noChangeArrowheads="1"/>
              </p:cNvSpPr>
              <p:nvPr/>
            </p:nvSpPr>
            <p:spPr bwMode="auto">
              <a:xfrm>
                <a:off x="36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9133" name="Rectangle 91"/>
              <p:cNvSpPr>
                <a:spLocks noChangeArrowheads="1"/>
              </p:cNvSpPr>
              <p:nvPr/>
            </p:nvSpPr>
            <p:spPr bwMode="auto">
              <a:xfrm>
                <a:off x="2130" y="1141"/>
                <a:ext cx="350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  <p:sp>
          <p:nvSpPr>
            <p:cNvPr id="429116" name="Line 155"/>
            <p:cNvSpPr>
              <a:spLocks noChangeShapeType="1"/>
            </p:cNvSpPr>
            <p:nvPr/>
          </p:nvSpPr>
          <p:spPr bwMode="auto">
            <a:xfrm>
              <a:off x="48" y="3328"/>
              <a:ext cx="81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156"/>
          <p:cNvGrpSpPr>
            <a:grpSpLocks/>
          </p:cNvGrpSpPr>
          <p:nvPr/>
        </p:nvGrpSpPr>
        <p:grpSpPr bwMode="auto">
          <a:xfrm>
            <a:off x="3030538" y="5562600"/>
            <a:ext cx="4208462" cy="890588"/>
            <a:chOff x="1909" y="3504"/>
            <a:chExt cx="2651" cy="561"/>
          </a:xfrm>
        </p:grpSpPr>
        <p:sp>
          <p:nvSpPr>
            <p:cNvPr id="429096" name="Text Box 157"/>
            <p:cNvSpPr txBox="1">
              <a:spLocks noChangeArrowheads="1"/>
            </p:cNvSpPr>
            <p:nvPr/>
          </p:nvSpPr>
          <p:spPr bwMode="auto">
            <a:xfrm>
              <a:off x="1909" y="3777"/>
              <a:ext cx="265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Likely dominated by</a:t>
              </a:r>
              <a:r>
                <a:rPr lang="en-US" altLang="en-US" sz="2400">
                  <a:solidFill>
                    <a:schemeClr val="hlink"/>
                  </a:solidFill>
                </a:rPr>
                <a:t> base cases  </a:t>
              </a:r>
              <a:endParaRPr lang="en-CA" altLang="en-US" sz="2400">
                <a:solidFill>
                  <a:schemeClr val="hlink"/>
                </a:solidFill>
              </a:endParaRPr>
            </a:p>
          </p:txBody>
        </p:sp>
        <p:sp>
          <p:nvSpPr>
            <p:cNvPr id="429097" name="Freeform 158"/>
            <p:cNvSpPr>
              <a:spLocks/>
            </p:cNvSpPr>
            <p:nvPr/>
          </p:nvSpPr>
          <p:spPr bwMode="auto">
            <a:xfrm>
              <a:off x="3504" y="3504"/>
              <a:ext cx="1008" cy="336"/>
            </a:xfrm>
            <a:custGeom>
              <a:avLst/>
              <a:gdLst>
                <a:gd name="T0" fmla="*/ 0 w 1008"/>
                <a:gd name="T1" fmla="*/ 336 h 336"/>
                <a:gd name="T2" fmla="*/ 365 w 1008"/>
                <a:gd name="T3" fmla="*/ 91 h 336"/>
                <a:gd name="T4" fmla="*/ 1008 w 1008"/>
                <a:gd name="T5" fmla="*/ 0 h 336"/>
                <a:gd name="T6" fmla="*/ 0 60000 65536"/>
                <a:gd name="T7" fmla="*/ 0 60000 65536"/>
                <a:gd name="T8" fmla="*/ 0 60000 65536"/>
                <a:gd name="T9" fmla="*/ 0 w 1008"/>
                <a:gd name="T10" fmla="*/ 0 h 336"/>
                <a:gd name="T11" fmla="*/ 1008 w 1008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8" h="336">
                  <a:moveTo>
                    <a:pt x="0" y="336"/>
                  </a:moveTo>
                  <a:cubicBezTo>
                    <a:pt x="61" y="295"/>
                    <a:pt x="197" y="147"/>
                    <a:pt x="365" y="91"/>
                  </a:cubicBezTo>
                  <a:cubicBezTo>
                    <a:pt x="533" y="35"/>
                    <a:pt x="874" y="19"/>
                    <a:pt x="1008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stealth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59"/>
          <p:cNvGrpSpPr>
            <a:grpSpLocks/>
          </p:cNvGrpSpPr>
          <p:nvPr/>
        </p:nvGrpSpPr>
        <p:grpSpPr bwMode="auto">
          <a:xfrm>
            <a:off x="7162800" y="5257800"/>
            <a:ext cx="1981200" cy="1193800"/>
            <a:chOff x="4512" y="3312"/>
            <a:chExt cx="1248" cy="752"/>
          </a:xfrm>
        </p:grpSpPr>
        <p:sp>
          <p:nvSpPr>
            <p:cNvPr id="429093" name="Oval 160"/>
            <p:cNvSpPr>
              <a:spLocks noChangeArrowheads="1"/>
            </p:cNvSpPr>
            <p:nvPr/>
          </p:nvSpPr>
          <p:spPr bwMode="auto">
            <a:xfrm>
              <a:off x="4512" y="3312"/>
              <a:ext cx="1248" cy="38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9094" name="Rectangle 161"/>
            <p:cNvSpPr>
              <a:spLocks noChangeArrowheads="1"/>
            </p:cNvSpPr>
            <p:nvPr/>
          </p:nvSpPr>
          <p:spPr bwMode="auto">
            <a:xfrm>
              <a:off x="4622" y="3776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solidFill>
                    <a:schemeClr val="hlink"/>
                  </a:solidFill>
                </a:rPr>
                <a:t>Exponential</a:t>
              </a:r>
            </a:p>
          </p:txBody>
        </p:sp>
        <p:sp>
          <p:nvSpPr>
            <p:cNvPr id="429095" name="Line 162"/>
            <p:cNvSpPr>
              <a:spLocks noChangeShapeType="1"/>
            </p:cNvSpPr>
            <p:nvPr/>
          </p:nvSpPr>
          <p:spPr bwMode="auto">
            <a:xfrm flipV="1">
              <a:off x="5136" y="3696"/>
              <a:ext cx="0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2581" name="Oval 165"/>
          <p:cNvSpPr>
            <a:spLocks noChangeArrowheads="1"/>
          </p:cNvSpPr>
          <p:nvPr/>
        </p:nvSpPr>
        <p:spPr bwMode="auto">
          <a:xfrm>
            <a:off x="5943600" y="609600"/>
            <a:ext cx="9144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2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2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72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2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2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2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2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72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72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72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2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72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453" grpId="0" autoUpdateAnimBg="0"/>
      <p:bldP spid="572459" grpId="0" autoUpdateAnimBg="0"/>
      <p:bldP spid="572569" grpId="0" autoUpdateAnimBg="0"/>
      <p:bldP spid="572570" grpId="0" animBg="1" autoUpdateAnimBg="0"/>
      <p:bldP spid="572581" grpId="0" animBg="1" autoUpdateAnimBg="0"/>
    </p:bld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</a:t>
            </a:r>
            <a:r>
              <a:rPr lang="en-CA" altLang="en-US" sz="3600" smtClean="0">
                <a:solidFill>
                  <a:schemeClr val="accent2"/>
                </a:solidFill>
              </a:rPr>
              <a:t>1T(n-b)+f(n)</a:t>
            </a:r>
          </a:p>
        </p:txBody>
      </p:sp>
      <p:sp>
        <p:nvSpPr>
          <p:cNvPr id="430083" name="Rectangle 3"/>
          <p:cNvSpPr>
            <a:spLocks noChangeArrowheads="1"/>
          </p:cNvSpPr>
          <p:nvPr/>
        </p:nvSpPr>
        <p:spPr bwMode="auto">
          <a:xfrm>
            <a:off x="76200" y="5284788"/>
            <a:ext cx="12192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h = ?</a:t>
            </a:r>
            <a:endParaRPr lang="en-CA" altLang="en-US" sz="2400"/>
          </a:p>
        </p:txBody>
      </p:sp>
      <p:sp>
        <p:nvSpPr>
          <p:cNvPr id="430084" name="Rectangle 20"/>
          <p:cNvSpPr>
            <a:spLocks noChangeArrowheads="1"/>
          </p:cNvSpPr>
          <p:nvPr/>
        </p:nvSpPr>
        <p:spPr bwMode="auto">
          <a:xfrm>
            <a:off x="7253288" y="1219200"/>
            <a:ext cx="1814512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Work in Level</a:t>
            </a:r>
            <a:endParaRPr lang="en-CA" altLang="en-US" sz="2400"/>
          </a:p>
        </p:txBody>
      </p:sp>
      <p:sp>
        <p:nvSpPr>
          <p:cNvPr id="430085" name="Rectangle 21"/>
          <p:cNvSpPr>
            <a:spLocks noChangeArrowheads="1"/>
          </p:cNvSpPr>
          <p:nvPr/>
        </p:nvSpPr>
        <p:spPr bwMode="auto">
          <a:xfrm>
            <a:off x="5842000" y="1219200"/>
            <a:ext cx="1411288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# stack frames</a:t>
            </a:r>
            <a:endParaRPr lang="en-CA" altLang="en-US" sz="2400"/>
          </a:p>
        </p:txBody>
      </p:sp>
      <p:sp>
        <p:nvSpPr>
          <p:cNvPr id="430086" name="Rectangle 22"/>
          <p:cNvSpPr>
            <a:spLocks noChangeArrowheads="1"/>
          </p:cNvSpPr>
          <p:nvPr/>
        </p:nvSpPr>
        <p:spPr bwMode="auto">
          <a:xfrm>
            <a:off x="4140200" y="1219200"/>
            <a:ext cx="1701800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Work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in stack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frame </a:t>
            </a:r>
            <a:endParaRPr lang="en-CA" altLang="en-US" sz="2400"/>
          </a:p>
        </p:txBody>
      </p:sp>
      <p:sp>
        <p:nvSpPr>
          <p:cNvPr id="430087" name="Rectangle 23"/>
          <p:cNvSpPr>
            <a:spLocks noChangeArrowheads="1"/>
          </p:cNvSpPr>
          <p:nvPr/>
        </p:nvSpPr>
        <p:spPr bwMode="auto">
          <a:xfrm>
            <a:off x="2613025" y="1219200"/>
            <a:ext cx="1527175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Instance</a:t>
            </a:r>
          </a:p>
          <a:p>
            <a:pPr algn="ctr" eaLnBrk="1" hangingPunct="1">
              <a:buFontTx/>
              <a:buNone/>
            </a:pPr>
            <a:r>
              <a:rPr lang="en-US" altLang="en-US" sz="2400"/>
              <a:t>size</a:t>
            </a:r>
            <a:endParaRPr lang="en-CA" altLang="en-US" sz="2400"/>
          </a:p>
        </p:txBody>
      </p:sp>
      <p:sp>
        <p:nvSpPr>
          <p:cNvPr id="430088" name="Line 24"/>
          <p:cNvSpPr>
            <a:spLocks noChangeShapeType="1"/>
          </p:cNvSpPr>
          <p:nvPr/>
        </p:nvSpPr>
        <p:spPr bwMode="auto">
          <a:xfrm>
            <a:off x="76200" y="12192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89" name="Line 25"/>
          <p:cNvSpPr>
            <a:spLocks noChangeShapeType="1"/>
          </p:cNvSpPr>
          <p:nvPr/>
        </p:nvSpPr>
        <p:spPr bwMode="auto">
          <a:xfrm>
            <a:off x="76200" y="255111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0" name="Line 26"/>
          <p:cNvSpPr>
            <a:spLocks noChangeShapeType="1"/>
          </p:cNvSpPr>
          <p:nvPr/>
        </p:nvSpPr>
        <p:spPr bwMode="auto">
          <a:xfrm flipV="1">
            <a:off x="0" y="3006725"/>
            <a:ext cx="9067800" cy="412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1" name="Line 27"/>
          <p:cNvSpPr>
            <a:spLocks noChangeShapeType="1"/>
          </p:cNvSpPr>
          <p:nvPr/>
        </p:nvSpPr>
        <p:spPr bwMode="auto">
          <a:xfrm>
            <a:off x="76200" y="346233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2" name="Line 28"/>
          <p:cNvSpPr>
            <a:spLocks noChangeShapeType="1"/>
          </p:cNvSpPr>
          <p:nvPr/>
        </p:nvSpPr>
        <p:spPr bwMode="auto">
          <a:xfrm>
            <a:off x="76200" y="3917950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3" name="Line 29"/>
          <p:cNvSpPr>
            <a:spLocks noChangeShapeType="1"/>
          </p:cNvSpPr>
          <p:nvPr/>
        </p:nvSpPr>
        <p:spPr bwMode="auto">
          <a:xfrm>
            <a:off x="76200" y="437356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4" name="Line 30"/>
          <p:cNvSpPr>
            <a:spLocks noChangeShapeType="1"/>
          </p:cNvSpPr>
          <p:nvPr/>
        </p:nvSpPr>
        <p:spPr bwMode="auto">
          <a:xfrm>
            <a:off x="76200" y="4829175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5" name="Line 31"/>
          <p:cNvSpPr>
            <a:spLocks noChangeShapeType="1"/>
          </p:cNvSpPr>
          <p:nvPr/>
        </p:nvSpPr>
        <p:spPr bwMode="auto">
          <a:xfrm>
            <a:off x="76200" y="528478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6" name="Line 32"/>
          <p:cNvSpPr>
            <a:spLocks noChangeShapeType="1"/>
          </p:cNvSpPr>
          <p:nvPr/>
        </p:nvSpPr>
        <p:spPr bwMode="auto">
          <a:xfrm>
            <a:off x="76200" y="57404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7" name="Line 33"/>
          <p:cNvSpPr>
            <a:spLocks noChangeShapeType="1"/>
          </p:cNvSpPr>
          <p:nvPr/>
        </p:nvSpPr>
        <p:spPr bwMode="auto">
          <a:xfrm>
            <a:off x="762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8" name="Line 34"/>
          <p:cNvSpPr>
            <a:spLocks noChangeShapeType="1"/>
          </p:cNvSpPr>
          <p:nvPr/>
        </p:nvSpPr>
        <p:spPr bwMode="auto">
          <a:xfrm>
            <a:off x="12954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099" name="Line 35"/>
          <p:cNvSpPr>
            <a:spLocks noChangeShapeType="1"/>
          </p:cNvSpPr>
          <p:nvPr/>
        </p:nvSpPr>
        <p:spPr bwMode="auto">
          <a:xfrm>
            <a:off x="2613025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100" name="Line 36"/>
          <p:cNvSpPr>
            <a:spLocks noChangeShapeType="1"/>
          </p:cNvSpPr>
          <p:nvPr/>
        </p:nvSpPr>
        <p:spPr bwMode="auto">
          <a:xfrm>
            <a:off x="41402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101" name="Line 37"/>
          <p:cNvSpPr>
            <a:spLocks noChangeShapeType="1"/>
          </p:cNvSpPr>
          <p:nvPr/>
        </p:nvSpPr>
        <p:spPr bwMode="auto">
          <a:xfrm>
            <a:off x="58420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102" name="Line 38"/>
          <p:cNvSpPr>
            <a:spLocks noChangeShapeType="1"/>
          </p:cNvSpPr>
          <p:nvPr/>
        </p:nvSpPr>
        <p:spPr bwMode="auto">
          <a:xfrm>
            <a:off x="7253288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30103" name="Line 39"/>
          <p:cNvSpPr>
            <a:spLocks noChangeShapeType="1"/>
          </p:cNvSpPr>
          <p:nvPr/>
        </p:nvSpPr>
        <p:spPr bwMode="auto">
          <a:xfrm>
            <a:off x="90678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 anchorCtr="1"/>
          <a:lstStyle/>
          <a:p>
            <a:endParaRPr lang="en-US"/>
          </a:p>
        </p:txBody>
      </p:sp>
      <p:grpSp>
        <p:nvGrpSpPr>
          <p:cNvPr id="430104" name="Group 40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430185" name="Oval 41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86" name="Oval 42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87" name="Oval 43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88" name="Oval 44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89" name="Oval 45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0" name="Oval 46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1" name="Oval 47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2" name="Oval 48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3" name="Oval 49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4" name="Oval 50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5" name="Oval 51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6" name="Oval 52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7" name="Oval 53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8" name="Oval 54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199" name="Oval 55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0" name="Oval 56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1" name="Rectangle 57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2" name="Oval 58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3" name="Oval 59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4" name="Oval 60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5" name="Oval 61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6" name="Oval 62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7" name="Oval 63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8" name="Oval 64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09" name="Oval 65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10" name="Oval 66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11" name="Oval 67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12" name="Oval 68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13" name="Oval 69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14" name="Oval 70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15" name="Oval 71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16" name="Oval 72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17" name="Oval 73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0218" name="Rectangle 74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3" name="Group 75"/>
          <p:cNvGrpSpPr>
            <a:grpSpLocks/>
          </p:cNvGrpSpPr>
          <p:nvPr/>
        </p:nvGrpSpPr>
        <p:grpSpPr bwMode="auto">
          <a:xfrm>
            <a:off x="5867400" y="2590800"/>
            <a:ext cx="1411288" cy="3189288"/>
            <a:chOff x="3680" y="1607"/>
            <a:chExt cx="889" cy="2009"/>
          </a:xfrm>
        </p:grpSpPr>
        <p:sp>
          <p:nvSpPr>
            <p:cNvPr id="430177" name="Rectangle 76"/>
            <p:cNvSpPr>
              <a:spLocks noChangeArrowheads="1"/>
            </p:cNvSpPr>
            <p:nvPr/>
          </p:nvSpPr>
          <p:spPr bwMode="auto">
            <a:xfrm>
              <a:off x="3680" y="3329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 </a:t>
              </a:r>
            </a:p>
          </p:txBody>
        </p:sp>
        <p:sp>
          <p:nvSpPr>
            <p:cNvPr id="430178" name="Rectangle 77"/>
            <p:cNvSpPr>
              <a:spLocks noChangeArrowheads="1"/>
            </p:cNvSpPr>
            <p:nvPr/>
          </p:nvSpPr>
          <p:spPr bwMode="auto">
            <a:xfrm>
              <a:off x="3680" y="3042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79" name="Rectangle 78"/>
            <p:cNvSpPr>
              <a:spLocks noChangeArrowheads="1"/>
            </p:cNvSpPr>
            <p:nvPr/>
          </p:nvSpPr>
          <p:spPr bwMode="auto">
            <a:xfrm>
              <a:off x="3680" y="2755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 baseline="30000"/>
            </a:p>
          </p:txBody>
        </p:sp>
        <p:sp>
          <p:nvSpPr>
            <p:cNvPr id="430180" name="Rectangle 79"/>
            <p:cNvSpPr>
              <a:spLocks noChangeArrowheads="1"/>
            </p:cNvSpPr>
            <p:nvPr/>
          </p:nvSpPr>
          <p:spPr bwMode="auto">
            <a:xfrm>
              <a:off x="3680" y="2468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81" name="Rectangle 80"/>
            <p:cNvSpPr>
              <a:spLocks noChangeArrowheads="1"/>
            </p:cNvSpPr>
            <p:nvPr/>
          </p:nvSpPr>
          <p:spPr bwMode="auto">
            <a:xfrm>
              <a:off x="3680" y="2181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 baseline="30000"/>
            </a:p>
          </p:txBody>
        </p:sp>
        <p:sp>
          <p:nvSpPr>
            <p:cNvPr id="430182" name="Rectangle 81"/>
            <p:cNvSpPr>
              <a:spLocks noChangeArrowheads="1"/>
            </p:cNvSpPr>
            <p:nvPr/>
          </p:nvSpPr>
          <p:spPr bwMode="auto">
            <a:xfrm>
              <a:off x="3680" y="1894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430183" name="Rectangle 82"/>
            <p:cNvSpPr>
              <a:spLocks noChangeArrowheads="1"/>
            </p:cNvSpPr>
            <p:nvPr/>
          </p:nvSpPr>
          <p:spPr bwMode="auto">
            <a:xfrm>
              <a:off x="3680" y="1607"/>
              <a:ext cx="889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430184" name="Rectangle 83"/>
            <p:cNvSpPr>
              <a:spLocks noChangeArrowheads="1"/>
            </p:cNvSpPr>
            <p:nvPr/>
          </p:nvSpPr>
          <p:spPr bwMode="auto">
            <a:xfrm>
              <a:off x="4228" y="3317"/>
              <a:ext cx="116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sz="2000" baseline="-25000"/>
            </a:p>
          </p:txBody>
        </p:sp>
      </p:grpSp>
      <p:grpSp>
        <p:nvGrpSpPr>
          <p:cNvPr id="4" name="Group 84"/>
          <p:cNvGrpSpPr>
            <a:grpSpLocks/>
          </p:cNvGrpSpPr>
          <p:nvPr/>
        </p:nvGrpSpPr>
        <p:grpSpPr bwMode="auto">
          <a:xfrm>
            <a:off x="7253288" y="2551113"/>
            <a:ext cx="1814512" cy="3189287"/>
            <a:chOff x="4569" y="1607"/>
            <a:chExt cx="1143" cy="2009"/>
          </a:xfrm>
        </p:grpSpPr>
        <p:sp>
          <p:nvSpPr>
            <p:cNvPr id="430169" name="Rectangle 85"/>
            <p:cNvSpPr>
              <a:spLocks noChangeArrowheads="1"/>
            </p:cNvSpPr>
            <p:nvPr/>
          </p:nvSpPr>
          <p:spPr bwMode="auto">
            <a:xfrm>
              <a:off x="4569" y="3329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f(0)    </a:t>
              </a:r>
              <a:endParaRPr lang="en-CA" altLang="en-US" sz="2400"/>
            </a:p>
          </p:txBody>
        </p:sp>
        <p:sp>
          <p:nvSpPr>
            <p:cNvPr id="430170" name="Rectangle 86"/>
            <p:cNvSpPr>
              <a:spLocks noChangeArrowheads="1"/>
            </p:cNvSpPr>
            <p:nvPr/>
          </p:nvSpPr>
          <p:spPr bwMode="auto">
            <a:xfrm>
              <a:off x="4569" y="3042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71" name="Rectangle 87"/>
            <p:cNvSpPr>
              <a:spLocks noChangeArrowheads="1"/>
            </p:cNvSpPr>
            <p:nvPr/>
          </p:nvSpPr>
          <p:spPr bwMode="auto">
            <a:xfrm>
              <a:off x="4569" y="2755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f(n-ib)</a:t>
              </a:r>
              <a:endParaRPr lang="en-CA" altLang="en-US" sz="2000"/>
            </a:p>
          </p:txBody>
        </p:sp>
        <p:sp>
          <p:nvSpPr>
            <p:cNvPr id="430172" name="Rectangle 88"/>
            <p:cNvSpPr>
              <a:spLocks noChangeArrowheads="1"/>
            </p:cNvSpPr>
            <p:nvPr/>
          </p:nvSpPr>
          <p:spPr bwMode="auto">
            <a:xfrm>
              <a:off x="4569" y="2468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73" name="Rectangle 89"/>
            <p:cNvSpPr>
              <a:spLocks noChangeArrowheads="1"/>
            </p:cNvSpPr>
            <p:nvPr/>
          </p:nvSpPr>
          <p:spPr bwMode="auto">
            <a:xfrm>
              <a:off x="4569" y="2181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f(n-2b)</a:t>
              </a:r>
              <a:endParaRPr lang="en-CA" altLang="en-US" sz="2000"/>
            </a:p>
          </p:txBody>
        </p:sp>
        <p:sp>
          <p:nvSpPr>
            <p:cNvPr id="430174" name="Rectangle 90"/>
            <p:cNvSpPr>
              <a:spLocks noChangeArrowheads="1"/>
            </p:cNvSpPr>
            <p:nvPr/>
          </p:nvSpPr>
          <p:spPr bwMode="auto">
            <a:xfrm>
              <a:off x="4569" y="1894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f(n-b)</a:t>
              </a:r>
              <a:endParaRPr lang="en-CA" altLang="en-US" sz="2000"/>
            </a:p>
          </p:txBody>
        </p:sp>
        <p:sp>
          <p:nvSpPr>
            <p:cNvPr id="430175" name="Rectangle 91"/>
            <p:cNvSpPr>
              <a:spLocks noChangeArrowheads="1"/>
            </p:cNvSpPr>
            <p:nvPr/>
          </p:nvSpPr>
          <p:spPr bwMode="auto">
            <a:xfrm>
              <a:off x="4569" y="1607"/>
              <a:ext cx="114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f(n)</a:t>
              </a:r>
              <a:endParaRPr lang="en-CA" altLang="en-US" sz="2000"/>
            </a:p>
          </p:txBody>
        </p:sp>
        <p:sp>
          <p:nvSpPr>
            <p:cNvPr id="430176" name="Rectangle 92"/>
            <p:cNvSpPr>
              <a:spLocks noChangeArrowheads="1"/>
            </p:cNvSpPr>
            <p:nvPr/>
          </p:nvSpPr>
          <p:spPr bwMode="auto">
            <a:xfrm>
              <a:off x="4900" y="3317"/>
              <a:ext cx="116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sz="2000" baseline="-25000"/>
            </a:p>
          </p:txBody>
        </p:sp>
      </p:grpSp>
      <p:grpSp>
        <p:nvGrpSpPr>
          <p:cNvPr id="5" name="Group 146"/>
          <p:cNvGrpSpPr>
            <a:grpSpLocks/>
          </p:cNvGrpSpPr>
          <p:nvPr/>
        </p:nvGrpSpPr>
        <p:grpSpPr bwMode="auto">
          <a:xfrm>
            <a:off x="76200" y="2551113"/>
            <a:ext cx="5765800" cy="3189287"/>
            <a:chOff x="48" y="1607"/>
            <a:chExt cx="3632" cy="2009"/>
          </a:xfrm>
        </p:grpSpPr>
        <p:sp>
          <p:nvSpPr>
            <p:cNvPr id="430152" name="Rectangle 10"/>
            <p:cNvSpPr>
              <a:spLocks noChangeArrowheads="1"/>
            </p:cNvSpPr>
            <p:nvPr/>
          </p:nvSpPr>
          <p:spPr bwMode="auto">
            <a:xfrm>
              <a:off x="1646" y="1894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/>
                <a:t>n-b</a:t>
              </a:r>
              <a:endParaRPr lang="en-CA" altLang="en-US" sz="2000" baseline="30000"/>
            </a:p>
          </p:txBody>
        </p:sp>
        <p:sp>
          <p:nvSpPr>
            <p:cNvPr id="430153" name="Rectangle 19"/>
            <p:cNvSpPr>
              <a:spLocks noChangeArrowheads="1"/>
            </p:cNvSpPr>
            <p:nvPr/>
          </p:nvSpPr>
          <p:spPr bwMode="auto">
            <a:xfrm>
              <a:off x="1646" y="1607"/>
              <a:ext cx="962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/>
            </a:p>
          </p:txBody>
        </p:sp>
        <p:grpSp>
          <p:nvGrpSpPr>
            <p:cNvPr id="430154" name="Group 4"/>
            <p:cNvGrpSpPr>
              <a:grpSpLocks/>
            </p:cNvGrpSpPr>
            <p:nvPr/>
          </p:nvGrpSpPr>
          <p:grpSpPr bwMode="auto">
            <a:xfrm>
              <a:off x="1646" y="2181"/>
              <a:ext cx="962" cy="1435"/>
              <a:chOff x="1646" y="2181"/>
              <a:chExt cx="962" cy="1435"/>
            </a:xfrm>
          </p:grpSpPr>
          <p:sp>
            <p:nvSpPr>
              <p:cNvPr id="430164" name="Rectangle 5"/>
              <p:cNvSpPr>
                <a:spLocks noChangeArrowheads="1"/>
              </p:cNvSpPr>
              <p:nvPr/>
            </p:nvSpPr>
            <p:spPr bwMode="auto">
              <a:xfrm>
                <a:off x="1646" y="3329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n-hb</a:t>
                </a:r>
                <a:endParaRPr lang="en-CA" altLang="en-US" sz="2000" baseline="30000"/>
              </a:p>
            </p:txBody>
          </p:sp>
          <p:sp>
            <p:nvSpPr>
              <p:cNvPr id="430165" name="Rectangle 6"/>
              <p:cNvSpPr>
                <a:spLocks noChangeArrowheads="1"/>
              </p:cNvSpPr>
              <p:nvPr/>
            </p:nvSpPr>
            <p:spPr bwMode="auto">
              <a:xfrm>
                <a:off x="1646" y="3042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30166" name="Rectangle 7"/>
              <p:cNvSpPr>
                <a:spLocks noChangeArrowheads="1"/>
              </p:cNvSpPr>
              <p:nvPr/>
            </p:nvSpPr>
            <p:spPr bwMode="auto">
              <a:xfrm>
                <a:off x="1646" y="2755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n-ib</a:t>
                </a:r>
                <a:endParaRPr lang="en-CA" altLang="en-US" sz="2000" baseline="30000"/>
              </a:p>
            </p:txBody>
          </p:sp>
          <p:sp>
            <p:nvSpPr>
              <p:cNvPr id="430167" name="Rectangle 8"/>
              <p:cNvSpPr>
                <a:spLocks noChangeArrowheads="1"/>
              </p:cNvSpPr>
              <p:nvPr/>
            </p:nvSpPr>
            <p:spPr bwMode="auto">
              <a:xfrm>
                <a:off x="1646" y="2468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30168" name="Rectangle 9"/>
              <p:cNvSpPr>
                <a:spLocks noChangeArrowheads="1"/>
              </p:cNvSpPr>
              <p:nvPr/>
            </p:nvSpPr>
            <p:spPr bwMode="auto">
              <a:xfrm>
                <a:off x="1646" y="2181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n-2b</a:t>
                </a:r>
                <a:endParaRPr lang="en-CA" altLang="en-US" sz="2000" baseline="30000"/>
              </a:p>
            </p:txBody>
          </p:sp>
        </p:grpSp>
        <p:grpSp>
          <p:nvGrpSpPr>
            <p:cNvPr id="430155" name="Group 11"/>
            <p:cNvGrpSpPr>
              <a:grpSpLocks/>
            </p:cNvGrpSpPr>
            <p:nvPr/>
          </p:nvGrpSpPr>
          <p:grpSpPr bwMode="auto">
            <a:xfrm>
              <a:off x="2608" y="1607"/>
              <a:ext cx="1072" cy="2009"/>
              <a:chOff x="2608" y="1607"/>
              <a:chExt cx="1072" cy="2009"/>
            </a:xfrm>
          </p:grpSpPr>
          <p:sp>
            <p:nvSpPr>
              <p:cNvPr id="430157" name="Rectangle 12"/>
              <p:cNvSpPr>
                <a:spLocks noChangeArrowheads="1"/>
              </p:cNvSpPr>
              <p:nvPr/>
            </p:nvSpPr>
            <p:spPr bwMode="auto">
              <a:xfrm>
                <a:off x="2608" y="3329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T(0)</a:t>
                </a:r>
                <a:endParaRPr lang="en-CA" altLang="en-US" sz="2000"/>
              </a:p>
            </p:txBody>
          </p:sp>
          <p:sp>
            <p:nvSpPr>
              <p:cNvPr id="430158" name="Rectangle 13"/>
              <p:cNvSpPr>
                <a:spLocks noChangeArrowheads="1"/>
              </p:cNvSpPr>
              <p:nvPr/>
            </p:nvSpPr>
            <p:spPr bwMode="auto">
              <a:xfrm>
                <a:off x="2608" y="3042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30159" name="Rectangle 14"/>
              <p:cNvSpPr>
                <a:spLocks noChangeArrowheads="1"/>
              </p:cNvSpPr>
              <p:nvPr/>
            </p:nvSpPr>
            <p:spPr bwMode="auto">
              <a:xfrm>
                <a:off x="2608" y="2755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f(n-ib)</a:t>
                </a:r>
                <a:endParaRPr lang="en-CA" altLang="en-US" sz="2400"/>
              </a:p>
            </p:txBody>
          </p:sp>
          <p:sp>
            <p:nvSpPr>
              <p:cNvPr id="430160" name="Rectangle 15"/>
              <p:cNvSpPr>
                <a:spLocks noChangeArrowheads="1"/>
              </p:cNvSpPr>
              <p:nvPr/>
            </p:nvSpPr>
            <p:spPr bwMode="auto">
              <a:xfrm>
                <a:off x="2608" y="2468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30161" name="Rectangle 16"/>
              <p:cNvSpPr>
                <a:spLocks noChangeArrowheads="1"/>
              </p:cNvSpPr>
              <p:nvPr/>
            </p:nvSpPr>
            <p:spPr bwMode="auto">
              <a:xfrm>
                <a:off x="2608" y="2181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f(n-2b)</a:t>
                </a:r>
                <a:endParaRPr lang="en-CA" altLang="en-US" sz="2000"/>
              </a:p>
            </p:txBody>
          </p:sp>
          <p:sp>
            <p:nvSpPr>
              <p:cNvPr id="430162" name="Rectangle 17"/>
              <p:cNvSpPr>
                <a:spLocks noChangeArrowheads="1"/>
              </p:cNvSpPr>
              <p:nvPr/>
            </p:nvSpPr>
            <p:spPr bwMode="auto">
              <a:xfrm>
                <a:off x="2608" y="1894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f(n-b)</a:t>
                </a:r>
                <a:endParaRPr lang="en-CA" altLang="en-US" sz="2000"/>
              </a:p>
            </p:txBody>
          </p:sp>
          <p:sp>
            <p:nvSpPr>
              <p:cNvPr id="430163" name="Rectangle 18"/>
              <p:cNvSpPr>
                <a:spLocks noChangeArrowheads="1"/>
              </p:cNvSpPr>
              <p:nvPr/>
            </p:nvSpPr>
            <p:spPr bwMode="auto">
              <a:xfrm>
                <a:off x="2608" y="1607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/>
                  <a:t>f(n)</a:t>
                </a:r>
                <a:endParaRPr lang="en-CA" altLang="en-US" sz="2000"/>
              </a:p>
            </p:txBody>
          </p:sp>
        </p:grpSp>
        <p:sp useBgFill="1">
          <p:nvSpPr>
            <p:cNvPr id="430156" name="Rectangle 94"/>
            <p:cNvSpPr>
              <a:spLocks noChangeArrowheads="1"/>
            </p:cNvSpPr>
            <p:nvPr/>
          </p:nvSpPr>
          <p:spPr bwMode="auto">
            <a:xfrm>
              <a:off x="48" y="3329"/>
              <a:ext cx="768" cy="287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h = </a:t>
              </a:r>
              <a:r>
                <a:rPr lang="en-US" altLang="en-US" sz="2400" baseline="30000"/>
                <a:t>n</a:t>
              </a:r>
              <a:r>
                <a:rPr lang="en-US" altLang="en-US" sz="2400"/>
                <a:t>/</a:t>
              </a:r>
              <a:r>
                <a:rPr lang="en-US" altLang="en-US" sz="2400" baseline="-25000"/>
                <a:t>b</a:t>
              </a:r>
              <a:endParaRPr lang="en-CA" altLang="en-US" sz="2400"/>
            </a:p>
          </p:txBody>
        </p:sp>
      </p:grpSp>
      <p:grpSp>
        <p:nvGrpSpPr>
          <p:cNvPr id="430108" name="Group 95"/>
          <p:cNvGrpSpPr>
            <a:grpSpLocks/>
          </p:cNvGrpSpPr>
          <p:nvPr/>
        </p:nvGrpSpPr>
        <p:grpSpPr bwMode="auto">
          <a:xfrm>
            <a:off x="76200" y="1219200"/>
            <a:ext cx="2536825" cy="4521200"/>
            <a:chOff x="48" y="768"/>
            <a:chExt cx="1598" cy="2848"/>
          </a:xfrm>
        </p:grpSpPr>
        <p:sp>
          <p:nvSpPr>
            <p:cNvPr id="430112" name="Rectangle 96"/>
            <p:cNvSpPr>
              <a:spLocks noChangeArrowheads="1"/>
            </p:cNvSpPr>
            <p:nvPr/>
          </p:nvSpPr>
          <p:spPr bwMode="auto">
            <a:xfrm>
              <a:off x="816" y="3329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13" name="Rectangle 97"/>
            <p:cNvSpPr>
              <a:spLocks noChangeArrowheads="1"/>
            </p:cNvSpPr>
            <p:nvPr/>
          </p:nvSpPr>
          <p:spPr bwMode="auto">
            <a:xfrm>
              <a:off x="816" y="3042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14" name="Rectangle 98"/>
            <p:cNvSpPr>
              <a:spLocks noChangeArrowheads="1"/>
            </p:cNvSpPr>
            <p:nvPr/>
          </p:nvSpPr>
          <p:spPr bwMode="auto">
            <a:xfrm>
              <a:off x="48" y="3042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15" name="Rectangle 99"/>
            <p:cNvSpPr>
              <a:spLocks noChangeArrowheads="1"/>
            </p:cNvSpPr>
            <p:nvPr/>
          </p:nvSpPr>
          <p:spPr bwMode="auto">
            <a:xfrm>
              <a:off x="816" y="2755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16" name="Rectangle 100"/>
            <p:cNvSpPr>
              <a:spLocks noChangeArrowheads="1"/>
            </p:cNvSpPr>
            <p:nvPr/>
          </p:nvSpPr>
          <p:spPr bwMode="auto">
            <a:xfrm>
              <a:off x="48" y="2755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i</a:t>
              </a:r>
              <a:endParaRPr lang="en-CA" altLang="en-US" sz="2400"/>
            </a:p>
          </p:txBody>
        </p:sp>
        <p:sp>
          <p:nvSpPr>
            <p:cNvPr id="430117" name="Rectangle 101"/>
            <p:cNvSpPr>
              <a:spLocks noChangeArrowheads="1"/>
            </p:cNvSpPr>
            <p:nvPr/>
          </p:nvSpPr>
          <p:spPr bwMode="auto">
            <a:xfrm>
              <a:off x="816" y="2468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18" name="Rectangle 102"/>
            <p:cNvSpPr>
              <a:spLocks noChangeArrowheads="1"/>
            </p:cNvSpPr>
            <p:nvPr/>
          </p:nvSpPr>
          <p:spPr bwMode="auto">
            <a:xfrm>
              <a:off x="48" y="2468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19" name="Rectangle 103"/>
            <p:cNvSpPr>
              <a:spLocks noChangeArrowheads="1"/>
            </p:cNvSpPr>
            <p:nvPr/>
          </p:nvSpPr>
          <p:spPr bwMode="auto">
            <a:xfrm>
              <a:off x="816" y="2181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20" name="Rectangle 104"/>
            <p:cNvSpPr>
              <a:spLocks noChangeArrowheads="1"/>
            </p:cNvSpPr>
            <p:nvPr/>
          </p:nvSpPr>
          <p:spPr bwMode="auto">
            <a:xfrm>
              <a:off x="48" y="2181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2</a:t>
              </a:r>
              <a:endParaRPr lang="en-CA" altLang="en-US" sz="2400"/>
            </a:p>
          </p:txBody>
        </p:sp>
        <p:sp>
          <p:nvSpPr>
            <p:cNvPr id="430121" name="Rectangle 105"/>
            <p:cNvSpPr>
              <a:spLocks noChangeArrowheads="1"/>
            </p:cNvSpPr>
            <p:nvPr/>
          </p:nvSpPr>
          <p:spPr bwMode="auto">
            <a:xfrm>
              <a:off x="816" y="1894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22" name="Rectangle 106"/>
            <p:cNvSpPr>
              <a:spLocks noChangeArrowheads="1"/>
            </p:cNvSpPr>
            <p:nvPr/>
          </p:nvSpPr>
          <p:spPr bwMode="auto">
            <a:xfrm>
              <a:off x="48" y="1894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1</a:t>
              </a:r>
              <a:endParaRPr lang="en-CA" altLang="en-US" sz="2400"/>
            </a:p>
          </p:txBody>
        </p:sp>
        <p:sp>
          <p:nvSpPr>
            <p:cNvPr id="430123" name="Rectangle 107"/>
            <p:cNvSpPr>
              <a:spLocks noChangeArrowheads="1"/>
            </p:cNvSpPr>
            <p:nvPr/>
          </p:nvSpPr>
          <p:spPr bwMode="auto">
            <a:xfrm>
              <a:off x="816" y="1607"/>
              <a:ext cx="83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24" name="Rectangle 108"/>
            <p:cNvSpPr>
              <a:spLocks noChangeArrowheads="1"/>
            </p:cNvSpPr>
            <p:nvPr/>
          </p:nvSpPr>
          <p:spPr bwMode="auto">
            <a:xfrm>
              <a:off x="48" y="1607"/>
              <a:ext cx="76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0</a:t>
              </a:r>
              <a:endParaRPr lang="en-CA" altLang="en-US" sz="2400"/>
            </a:p>
          </p:txBody>
        </p:sp>
        <p:sp>
          <p:nvSpPr>
            <p:cNvPr id="430125" name="Rectangle 109"/>
            <p:cNvSpPr>
              <a:spLocks noChangeArrowheads="1"/>
            </p:cNvSpPr>
            <p:nvPr/>
          </p:nvSpPr>
          <p:spPr bwMode="auto">
            <a:xfrm>
              <a:off x="816" y="768"/>
              <a:ext cx="830" cy="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 sz="2400"/>
            </a:p>
          </p:txBody>
        </p:sp>
        <p:sp>
          <p:nvSpPr>
            <p:cNvPr id="430126" name="Rectangle 110"/>
            <p:cNvSpPr>
              <a:spLocks noChangeArrowheads="1"/>
            </p:cNvSpPr>
            <p:nvPr/>
          </p:nvSpPr>
          <p:spPr bwMode="auto">
            <a:xfrm>
              <a:off x="48" y="768"/>
              <a:ext cx="768" cy="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400"/>
                <a:t>Level</a:t>
              </a:r>
              <a:endParaRPr lang="en-CA" altLang="en-US" sz="2400"/>
            </a:p>
          </p:txBody>
        </p:sp>
        <p:grpSp>
          <p:nvGrpSpPr>
            <p:cNvPr id="430127" name="Group 111"/>
            <p:cNvGrpSpPr>
              <a:grpSpLocks/>
            </p:cNvGrpSpPr>
            <p:nvPr/>
          </p:nvGrpSpPr>
          <p:grpSpPr bwMode="auto">
            <a:xfrm>
              <a:off x="894" y="1983"/>
              <a:ext cx="650" cy="106"/>
              <a:chOff x="260" y="1787"/>
              <a:chExt cx="942" cy="147"/>
            </a:xfrm>
          </p:grpSpPr>
          <p:sp>
            <p:nvSpPr>
              <p:cNvPr id="430148" name="Oval 112"/>
              <p:cNvSpPr>
                <a:spLocks noChangeArrowheads="1"/>
              </p:cNvSpPr>
              <p:nvPr/>
            </p:nvSpPr>
            <p:spPr bwMode="auto">
              <a:xfrm>
                <a:off x="805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49" name="Oval 113"/>
              <p:cNvSpPr>
                <a:spLocks noChangeArrowheads="1"/>
              </p:cNvSpPr>
              <p:nvPr/>
            </p:nvSpPr>
            <p:spPr bwMode="auto">
              <a:xfrm>
                <a:off x="533" y="1792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430150" name="Oval 114"/>
              <p:cNvSpPr>
                <a:spLocks noChangeArrowheads="1"/>
              </p:cNvSpPr>
              <p:nvPr/>
            </p:nvSpPr>
            <p:spPr bwMode="auto">
              <a:xfrm>
                <a:off x="1100" y="1787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51" name="Oval 115"/>
              <p:cNvSpPr>
                <a:spLocks noChangeArrowheads="1"/>
              </p:cNvSpPr>
              <p:nvPr/>
            </p:nvSpPr>
            <p:spPr bwMode="auto">
              <a:xfrm>
                <a:off x="260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sp>
          <p:nvSpPr>
            <p:cNvPr id="430128" name="Oval 116"/>
            <p:cNvSpPr>
              <a:spLocks noChangeArrowheads="1"/>
            </p:cNvSpPr>
            <p:nvPr/>
          </p:nvSpPr>
          <p:spPr bwMode="auto">
            <a:xfrm>
              <a:off x="1177" y="1727"/>
              <a:ext cx="71" cy="10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grpSp>
          <p:nvGrpSpPr>
            <p:cNvPr id="430129" name="Group 117"/>
            <p:cNvGrpSpPr>
              <a:grpSpLocks/>
            </p:cNvGrpSpPr>
            <p:nvPr/>
          </p:nvGrpSpPr>
          <p:grpSpPr bwMode="auto">
            <a:xfrm>
              <a:off x="829" y="2887"/>
              <a:ext cx="778" cy="57"/>
              <a:chOff x="530" y="1115"/>
              <a:chExt cx="3575" cy="182"/>
            </a:xfrm>
          </p:grpSpPr>
          <p:sp>
            <p:nvSpPr>
              <p:cNvPr id="430131" name="Oval 118"/>
              <p:cNvSpPr>
                <a:spLocks noChangeArrowheads="1"/>
              </p:cNvSpPr>
              <p:nvPr/>
            </p:nvSpPr>
            <p:spPr bwMode="auto">
              <a:xfrm>
                <a:off x="232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32" name="Oval 119"/>
              <p:cNvSpPr>
                <a:spLocks noChangeArrowheads="1"/>
              </p:cNvSpPr>
              <p:nvPr/>
            </p:nvSpPr>
            <p:spPr bwMode="auto">
              <a:xfrm>
                <a:off x="3925" y="1115"/>
                <a:ext cx="180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33" name="Oval 120"/>
              <p:cNvSpPr>
                <a:spLocks noChangeArrowheads="1"/>
              </p:cNvSpPr>
              <p:nvPr/>
            </p:nvSpPr>
            <p:spPr bwMode="auto">
              <a:xfrm>
                <a:off x="53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34" name="Oval 121"/>
              <p:cNvSpPr>
                <a:spLocks noChangeArrowheads="1"/>
              </p:cNvSpPr>
              <p:nvPr/>
            </p:nvSpPr>
            <p:spPr bwMode="auto">
              <a:xfrm>
                <a:off x="746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35" name="Oval 122"/>
              <p:cNvSpPr>
                <a:spLocks noChangeArrowheads="1"/>
              </p:cNvSpPr>
              <p:nvPr/>
            </p:nvSpPr>
            <p:spPr bwMode="auto">
              <a:xfrm>
                <a:off x="9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36" name="Oval 123"/>
              <p:cNvSpPr>
                <a:spLocks noChangeArrowheads="1"/>
              </p:cNvSpPr>
              <p:nvPr/>
            </p:nvSpPr>
            <p:spPr bwMode="auto">
              <a:xfrm>
                <a:off x="1199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37" name="Oval 124"/>
              <p:cNvSpPr>
                <a:spLocks noChangeArrowheads="1"/>
              </p:cNvSpPr>
              <p:nvPr/>
            </p:nvSpPr>
            <p:spPr bwMode="auto">
              <a:xfrm>
                <a:off x="1429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38" name="Oval 125"/>
              <p:cNvSpPr>
                <a:spLocks noChangeArrowheads="1"/>
              </p:cNvSpPr>
              <p:nvPr/>
            </p:nvSpPr>
            <p:spPr bwMode="auto">
              <a:xfrm>
                <a:off x="166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39" name="Oval 126"/>
              <p:cNvSpPr>
                <a:spLocks noChangeArrowheads="1"/>
              </p:cNvSpPr>
              <p:nvPr/>
            </p:nvSpPr>
            <p:spPr bwMode="auto">
              <a:xfrm>
                <a:off x="1877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40" name="Oval 127"/>
              <p:cNvSpPr>
                <a:spLocks noChangeArrowheads="1"/>
              </p:cNvSpPr>
              <p:nvPr/>
            </p:nvSpPr>
            <p:spPr bwMode="auto">
              <a:xfrm>
                <a:off x="2093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41" name="Oval 128"/>
              <p:cNvSpPr>
                <a:spLocks noChangeArrowheads="1"/>
              </p:cNvSpPr>
              <p:nvPr/>
            </p:nvSpPr>
            <p:spPr bwMode="auto">
              <a:xfrm>
                <a:off x="255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42" name="Oval 129"/>
              <p:cNvSpPr>
                <a:spLocks noChangeArrowheads="1"/>
              </p:cNvSpPr>
              <p:nvPr/>
            </p:nvSpPr>
            <p:spPr bwMode="auto">
              <a:xfrm>
                <a:off x="27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43" name="Oval 130"/>
              <p:cNvSpPr>
                <a:spLocks noChangeArrowheads="1"/>
              </p:cNvSpPr>
              <p:nvPr/>
            </p:nvSpPr>
            <p:spPr bwMode="auto">
              <a:xfrm>
                <a:off x="3008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44" name="Oval 131"/>
              <p:cNvSpPr>
                <a:spLocks noChangeArrowheads="1"/>
              </p:cNvSpPr>
              <p:nvPr/>
            </p:nvSpPr>
            <p:spPr bwMode="auto">
              <a:xfrm>
                <a:off x="3240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45" name="Oval 132"/>
              <p:cNvSpPr>
                <a:spLocks noChangeArrowheads="1"/>
              </p:cNvSpPr>
              <p:nvPr/>
            </p:nvSpPr>
            <p:spPr bwMode="auto">
              <a:xfrm>
                <a:off x="345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46" name="Oval 133"/>
              <p:cNvSpPr>
                <a:spLocks noChangeArrowheads="1"/>
              </p:cNvSpPr>
              <p:nvPr/>
            </p:nvSpPr>
            <p:spPr bwMode="auto">
              <a:xfrm>
                <a:off x="36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147" name="Rectangle 134"/>
              <p:cNvSpPr>
                <a:spLocks noChangeArrowheads="1"/>
              </p:cNvSpPr>
              <p:nvPr/>
            </p:nvSpPr>
            <p:spPr bwMode="auto">
              <a:xfrm>
                <a:off x="2130" y="1141"/>
                <a:ext cx="350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  <p:sp>
          <p:nvSpPr>
            <p:cNvPr id="430130" name="Line 135"/>
            <p:cNvSpPr>
              <a:spLocks noChangeShapeType="1"/>
            </p:cNvSpPr>
            <p:nvPr/>
          </p:nvSpPr>
          <p:spPr bwMode="auto">
            <a:xfrm>
              <a:off x="48" y="3328"/>
              <a:ext cx="81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8703" name="Oval 143"/>
          <p:cNvSpPr>
            <a:spLocks noChangeArrowheads="1"/>
          </p:cNvSpPr>
          <p:nvPr/>
        </p:nvSpPr>
        <p:spPr bwMode="auto">
          <a:xfrm>
            <a:off x="5105400" y="609600"/>
            <a:ext cx="9144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hlink"/>
              </a:solidFill>
            </a:endParaRPr>
          </a:p>
        </p:txBody>
      </p:sp>
      <p:sp>
        <p:nvSpPr>
          <p:cNvPr id="578704" name="Text Box 144"/>
          <p:cNvSpPr txBox="1">
            <a:spLocks noChangeArrowheads="1"/>
          </p:cNvSpPr>
          <p:nvPr/>
        </p:nvSpPr>
        <p:spPr bwMode="auto">
          <a:xfrm>
            <a:off x="2193925" y="6042025"/>
            <a:ext cx="400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Total Work  T(n) = </a:t>
            </a:r>
            <a:r>
              <a:rPr lang="en-CA" altLang="en-US" sz="2400">
                <a:cs typeface="Times New Roman" pitchFamily="18" charset="0"/>
              </a:rPr>
              <a:t>∑</a:t>
            </a:r>
            <a:r>
              <a:rPr lang="en-US" altLang="en-US" sz="2400" baseline="-25000">
                <a:cs typeface="Times New Roman" pitchFamily="18" charset="0"/>
              </a:rPr>
              <a:t>i=0..h</a:t>
            </a:r>
            <a:r>
              <a:rPr lang="en-US" altLang="en-US" sz="2400">
                <a:cs typeface="Times New Roman" pitchFamily="18" charset="0"/>
              </a:rPr>
              <a:t> </a:t>
            </a:r>
            <a:r>
              <a:rPr lang="en-US" altLang="en-US" sz="2400"/>
              <a:t>f(b</a:t>
            </a:r>
            <a:r>
              <a:rPr lang="en-CA" altLang="en-US" sz="2400"/>
              <a:t>·</a:t>
            </a:r>
            <a:r>
              <a:rPr lang="en-US" altLang="en-US" sz="2400"/>
              <a:t>i)</a:t>
            </a:r>
            <a:endParaRPr lang="en-CA" altLang="en-US" sz="2400"/>
          </a:p>
        </p:txBody>
      </p:sp>
      <p:sp>
        <p:nvSpPr>
          <p:cNvPr id="578707" name="Text Box 147"/>
          <p:cNvSpPr txBox="1">
            <a:spLocks noChangeArrowheads="1"/>
          </p:cNvSpPr>
          <p:nvPr/>
        </p:nvSpPr>
        <p:spPr bwMode="auto">
          <a:xfrm>
            <a:off x="6172200" y="6019800"/>
            <a:ext cx="2819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= </a:t>
            </a:r>
            <a:r>
              <a:rPr lang="en-CA" altLang="en-US" sz="2400"/>
              <a:t>θ</a:t>
            </a:r>
            <a:r>
              <a:rPr lang="en-US" altLang="en-US" sz="2400"/>
              <a:t>(f(n))   or </a:t>
            </a:r>
            <a:r>
              <a:rPr lang="en-CA" altLang="en-US" sz="2400"/>
              <a:t>θ</a:t>
            </a:r>
            <a:r>
              <a:rPr lang="en-US" altLang="en-US" sz="2400"/>
              <a:t>(n</a:t>
            </a:r>
            <a:r>
              <a:rPr lang="en-CA" altLang="en-US" sz="2000"/>
              <a:t>·</a:t>
            </a:r>
            <a:r>
              <a:rPr lang="en-US" altLang="en-US" sz="2400"/>
              <a:t>f(n))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8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8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78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78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78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8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78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8703" grpId="0" animBg="1" autoUpdateAnimBg="0"/>
      <p:bldP spid="578704" grpId="0" autoUpdateAnimBg="0"/>
      <p:bldP spid="578707" grpId="0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Notations</a:t>
            </a:r>
            <a:endParaRPr lang="en-CA" altLang="en-US" smtClean="0"/>
          </a:p>
        </p:txBody>
      </p:sp>
      <p:graphicFrame>
        <p:nvGraphicFramePr>
          <p:cNvPr id="641027" name="Group 3"/>
          <p:cNvGraphicFramePr>
            <a:graphicFrameLocks noGrp="1"/>
          </p:cNvGraphicFramePr>
          <p:nvPr/>
        </p:nvGraphicFramePr>
        <p:xfrm>
          <a:off x="990600" y="1905000"/>
          <a:ext cx="7467600" cy="3962400"/>
        </p:xfrm>
        <a:graphic>
          <a:graphicData uri="http://schemas.openxmlformats.org/drawingml/2006/table">
            <a:tbl>
              <a:tblPr/>
              <a:tblGrid>
                <a:gridCol w="226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01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05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1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Theta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θ(g(n))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≈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BigOh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≤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≥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&lt;&lt;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&gt;&gt;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End</a:t>
            </a:r>
            <a:endParaRPr lang="en-CA" altLang="en-US" smtClean="0"/>
          </a:p>
        </p:txBody>
      </p:sp>
      <p:sp>
        <p:nvSpPr>
          <p:cNvPr id="431107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CA" altLang="en-US" smtClean="0">
                <a:hlinkClick r:id="rId2" action="ppaction://hlinksldjump"/>
              </a:rPr>
              <a:t>Restart Relevant Mathematics</a:t>
            </a:r>
            <a:endParaRPr lang="en-US" altLang="en-US" smtClean="0"/>
          </a:p>
          <a:p>
            <a:pPr eaLnBrk="1" hangingPunct="1"/>
            <a:r>
              <a:rPr lang="en-US" altLang="en-US" smtClean="0">
                <a:hlinkClick r:id="rId3" action="ppaction://hlinkpres?slideindex=1&amp;slidetitle="/>
              </a:rPr>
              <a:t>Iterative </a:t>
            </a:r>
            <a:r>
              <a:rPr lang="en-US" altLang="en-US" smtClean="0">
                <a:hlinkClick r:id="rId4" action="ppaction://hlinkpres?slideindex=1&amp;slidetitle="/>
              </a:rPr>
              <a:t>Algorithms</a:t>
            </a:r>
            <a:endParaRPr lang="en-US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End of math review</a:t>
            </a:r>
            <a:endParaRPr lang="en-CA" altLang="en-US" sz="4000" smtClean="0"/>
          </a:p>
        </p:txBody>
      </p:sp>
      <p:sp>
        <p:nvSpPr>
          <p:cNvPr id="432131" name="Rectangle 6"/>
          <p:cNvSpPr>
            <a:spLocks noChangeArrowheads="1"/>
          </p:cNvSpPr>
          <p:nvPr/>
        </p:nvSpPr>
        <p:spPr bwMode="auto">
          <a:xfrm>
            <a:off x="1371600" y="3352800"/>
            <a:ext cx="6400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hlinkClick r:id="rId3" action="ppaction://hlinkpres?slideindex=1&amp;slidetitle="/>
              </a:rPr>
              <a:t>More Math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45059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3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5060" name="Picture 4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1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f(n) is sandwiched between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r>
              <a:rPr lang="en-US" altLang="en-US" baseline="-25000" smtClean="0">
                <a:solidFill>
                  <a:schemeClr val="accent2"/>
                </a:solidFill>
              </a:rPr>
              <a:t> </a:t>
            </a:r>
            <a:r>
              <a:rPr lang="en-US" altLang="en-US" smtClean="0"/>
              <a:t>and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endParaRPr lang="en-CA" altLang="en-US" baseline="-25000" smtClean="0">
              <a:solidFill>
                <a:schemeClr val="accent2"/>
              </a:solidFill>
            </a:endParaRPr>
          </a:p>
        </p:txBody>
      </p:sp>
      <p:graphicFrame>
        <p:nvGraphicFramePr>
          <p:cNvPr id="46084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9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6085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6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46087" name="AutoShape 7"/>
          <p:cNvSpPr>
            <a:spLocks/>
          </p:cNvSpPr>
          <p:nvPr/>
        </p:nvSpPr>
        <p:spPr bwMode="auto">
          <a:xfrm rot="-5400000">
            <a:off x="6477000" y="2971800"/>
            <a:ext cx="228600" cy="4648200"/>
          </a:xfrm>
          <a:prstGeom prst="leftBrace">
            <a:avLst>
              <a:gd name="adj1" fmla="val 169444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181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f(n) is sandwiched between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r>
              <a:rPr lang="en-US" altLang="en-US" baseline="-25000" smtClean="0">
                <a:solidFill>
                  <a:schemeClr val="accent2"/>
                </a:solidFill>
              </a:rPr>
              <a:t> </a:t>
            </a:r>
            <a:r>
              <a:rPr lang="en-US" altLang="en-US" smtClean="0"/>
              <a:t>and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endParaRPr lang="en-CA" altLang="en-US" baseline="-25000" smtClean="0">
              <a:solidFill>
                <a:schemeClr val="accent2"/>
              </a:solidFill>
            </a:endParaRP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sufficiently small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 </a:t>
            </a:r>
            <a:r>
              <a:rPr lang="en-US" altLang="en-US" smtClean="0">
                <a:solidFill>
                  <a:schemeClr val="accent2"/>
                </a:solidFill>
              </a:rPr>
              <a:t>(= 0.0001)</a:t>
            </a:r>
            <a:r>
              <a:rPr lang="en-US" altLang="en-US" baseline="30000" smtClean="0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sufficiently large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 </a:t>
            </a:r>
            <a:r>
              <a:rPr lang="en-US" altLang="en-US" smtClean="0">
                <a:solidFill>
                  <a:schemeClr val="accent2"/>
                </a:solidFill>
              </a:rPr>
              <a:t>(= 1000)</a:t>
            </a:r>
            <a:r>
              <a:rPr lang="en-US" altLang="en-US" baseline="30000" smtClean="0"/>
              <a:t> </a:t>
            </a:r>
          </a:p>
        </p:txBody>
      </p:sp>
      <p:graphicFrame>
        <p:nvGraphicFramePr>
          <p:cNvPr id="47108" name="Object 4"/>
          <p:cNvGraphicFramePr>
            <a:graphicFrameLocks noChangeAspect="1"/>
          </p:cNvGraphicFramePr>
          <p:nvPr/>
        </p:nvGraphicFramePr>
        <p:xfrm>
          <a:off x="228600" y="41910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3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1910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7109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6858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0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47111" name="AutoShape 7"/>
          <p:cNvSpPr>
            <a:spLocks/>
          </p:cNvSpPr>
          <p:nvPr/>
        </p:nvSpPr>
        <p:spPr bwMode="auto">
          <a:xfrm rot="-5400000">
            <a:off x="685800" y="4419600"/>
            <a:ext cx="381000" cy="1295400"/>
          </a:xfrm>
          <a:prstGeom prst="leftBrace">
            <a:avLst>
              <a:gd name="adj1" fmla="val 2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For all sufficiently large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graphicFrame>
        <p:nvGraphicFramePr>
          <p:cNvPr id="48132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7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133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4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48135" name="AutoShape 7"/>
          <p:cNvSpPr>
            <a:spLocks/>
          </p:cNvSpPr>
          <p:nvPr/>
        </p:nvSpPr>
        <p:spPr bwMode="auto">
          <a:xfrm rot="-5400000">
            <a:off x="3124200" y="4419600"/>
            <a:ext cx="381000" cy="1600200"/>
          </a:xfrm>
          <a:prstGeom prst="leftBrace">
            <a:avLst>
              <a:gd name="adj1" fmla="val 35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For all sufficiently large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definition of </a:t>
            </a:r>
            <a:r>
              <a:rPr lang="en-US" altLang="en-US" smtClean="0">
                <a:solidFill>
                  <a:schemeClr val="accent2"/>
                </a:solidFill>
              </a:rPr>
              <a:t>“sufficiently large”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graphicFrame>
        <p:nvGraphicFramePr>
          <p:cNvPr id="49156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1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157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8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49159" name="AutoShape 7"/>
          <p:cNvSpPr>
            <a:spLocks/>
          </p:cNvSpPr>
          <p:nvPr/>
        </p:nvSpPr>
        <p:spPr bwMode="auto">
          <a:xfrm rot="-5400000">
            <a:off x="1790700" y="4762500"/>
            <a:ext cx="381000" cy="914400"/>
          </a:xfrm>
          <a:prstGeom prst="leftBrace">
            <a:avLst>
              <a:gd name="adj1" fmla="val 2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50179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4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180" name="Picture 4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1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50182" name="Group 6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50183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50187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8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9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0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1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2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0184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50185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6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Order of Quantifiers</a:t>
            </a:r>
            <a: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  <a:t/>
            </a:r>
            <a:br>
              <a:rPr lang="en-CA" altLang="en-US" smtClean="0">
                <a:solidFill>
                  <a:schemeClr val="hlink"/>
                </a:solidFill>
                <a:cs typeface="Times New Roman" pitchFamily="18" charset="0"/>
              </a:rPr>
            </a:br>
            <a:endParaRPr lang="en-CA" altLang="en-US" smtClean="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65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09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No! It cannot be a different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 </a:t>
            </a:r>
            <a:r>
              <a:rPr lang="en-US" altLang="en-US" smtClean="0"/>
              <a:t>and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</a:t>
            </a:r>
            <a:endParaRPr lang="en-US" altLang="en-US" smtClean="0"/>
          </a:p>
          <a:p>
            <a:pPr algn="ctr" eaLnBrk="1" hangingPunct="1">
              <a:buFontTx/>
              <a:buNone/>
            </a:pPr>
            <a:r>
              <a:rPr lang="en-US" altLang="en-US" smtClean="0"/>
              <a:t>for each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r>
              <a:rPr lang="en-US" altLang="en-US" smtClean="0"/>
              <a:t>.</a:t>
            </a:r>
            <a:endParaRPr lang="en-CA" altLang="en-US" smtClean="0"/>
          </a:p>
        </p:txBody>
      </p:sp>
      <p:graphicFrame>
        <p:nvGraphicFramePr>
          <p:cNvPr id="51204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2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05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hlink"/>
              </a:solidFill>
              <a:cs typeface="Times New Roman" pitchFamily="18" charset="0"/>
            </a:endParaRPr>
          </a:p>
        </p:txBody>
      </p:sp>
      <p:sp>
        <p:nvSpPr>
          <p:cNvPr id="51206" name="AutoShape 6"/>
          <p:cNvSpPr>
            <a:spLocks/>
          </p:cNvSpPr>
          <p:nvPr/>
        </p:nvSpPr>
        <p:spPr bwMode="auto">
          <a:xfrm rot="-5400000">
            <a:off x="3352800" y="4572000"/>
            <a:ext cx="381000" cy="1295400"/>
          </a:xfrm>
          <a:prstGeom prst="leftBrace">
            <a:avLst>
              <a:gd name="adj1" fmla="val 2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1207" name="AutoShape 7"/>
          <p:cNvSpPr>
            <a:spLocks/>
          </p:cNvSpPr>
          <p:nvPr/>
        </p:nvSpPr>
        <p:spPr bwMode="auto">
          <a:xfrm rot="-5400000">
            <a:off x="1790700" y="4381500"/>
            <a:ext cx="381000" cy="1676400"/>
          </a:xfrm>
          <a:prstGeom prst="leftBrace">
            <a:avLst>
              <a:gd name="adj1" fmla="val 36667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1208" name="Freeform 8"/>
          <p:cNvSpPr>
            <a:spLocks/>
          </p:cNvSpPr>
          <p:nvPr/>
        </p:nvSpPr>
        <p:spPr bwMode="auto">
          <a:xfrm>
            <a:off x="1828800" y="5562600"/>
            <a:ext cx="1828800" cy="381000"/>
          </a:xfrm>
          <a:custGeom>
            <a:avLst/>
            <a:gdLst>
              <a:gd name="T0" fmla="*/ 0 w 1152"/>
              <a:gd name="T1" fmla="*/ 0 h 240"/>
              <a:gd name="T2" fmla="*/ 2147483647 w 1152"/>
              <a:gd name="T3" fmla="*/ 2147483647 h 240"/>
              <a:gd name="T4" fmla="*/ 2147483647 w 1152"/>
              <a:gd name="T5" fmla="*/ 0 h 240"/>
              <a:gd name="T6" fmla="*/ 0 60000 65536"/>
              <a:gd name="T7" fmla="*/ 0 60000 65536"/>
              <a:gd name="T8" fmla="*/ 0 60000 65536"/>
              <a:gd name="T9" fmla="*/ 0 w 1152"/>
              <a:gd name="T10" fmla="*/ 0 h 240"/>
              <a:gd name="T11" fmla="*/ 1152 w 1152"/>
              <a:gd name="T12" fmla="*/ 240 h 24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52" h="240">
                <a:moveTo>
                  <a:pt x="0" y="0"/>
                </a:moveTo>
                <a:cubicBezTo>
                  <a:pt x="192" y="120"/>
                  <a:pt x="384" y="240"/>
                  <a:pt x="576" y="240"/>
                </a:cubicBezTo>
                <a:cubicBezTo>
                  <a:pt x="768" y="240"/>
                  <a:pt x="1056" y="40"/>
                  <a:pt x="1152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51209" name="Object 9"/>
          <p:cNvGraphicFramePr>
            <a:graphicFrameLocks noChangeAspect="1"/>
          </p:cNvGraphicFramePr>
          <p:nvPr/>
        </p:nvGraphicFramePr>
        <p:xfrm>
          <a:off x="228600" y="32004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3" name="Equation" r:id="rId6" imgW="2641600" imgH="203200" progId="Equation.COEE2">
                  <p:embed/>
                </p:oleObj>
              </mc:Choice>
              <mc:Fallback>
                <p:oleObj name="Equation" r:id="rId6" imgW="2641600" imgH="203200" progId="Equation.COEE2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32004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1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1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2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512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512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1267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The Time Complexity of an Algorithm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Specifies</a:t>
            </a:r>
            <a:r>
              <a:rPr lang="en-CA" altLang="en-US" smtClean="0"/>
              <a:t> how the running time depends on the size of the input.  </a:t>
            </a:r>
          </a:p>
          <a:p>
            <a:pPr eaLnBrk="1" hangingPunct="1"/>
            <a:endParaRPr lang="en-CA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3" name="Clip" r:id="rId4" imgW="3124335" imgH="2295457" progId="MS_ClipArt_Gallery.2">
                  <p:embed/>
                </p:oleObj>
              </mc:Choice>
              <mc:Fallback>
                <p:oleObj name="Clip" r:id="rId4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227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4" name="Equation" r:id="rId6" imgW="95216" imgH="199957" progId="Equation.3">
                  <p:embed/>
                </p:oleObj>
              </mc:Choice>
              <mc:Fallback>
                <p:oleObj name="Equation" r:id="rId6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228" name="Text Box 4"/>
          <p:cNvSpPr txBox="1">
            <a:spLocks noChangeArrowheads="1"/>
          </p:cNvSpPr>
          <p:nvPr/>
        </p:nvSpPr>
        <p:spPr bwMode="auto">
          <a:xfrm>
            <a:off x="534988" y="2667000"/>
            <a:ext cx="966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>
                <a:solidFill>
                  <a:schemeClr val="bg2"/>
                </a:solidFill>
                <a:latin typeface="Arial Rounded MT Bold" pitchFamily="34" charset="0"/>
              </a:rPr>
              <a:t>Gauss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52229" name="Text Box 5"/>
          <p:cNvSpPr txBox="1">
            <a:spLocks noChangeArrowheads="1"/>
          </p:cNvSpPr>
          <p:nvPr/>
        </p:nvSpPr>
        <p:spPr bwMode="auto">
          <a:xfrm>
            <a:off x="3352800" y="2438400"/>
            <a:ext cx="5381625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 + 2 + 3 + . . . + 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Arial" charset="0"/>
              </a:rPr>
              <a:t>              =  </a:t>
            </a:r>
            <a:r>
              <a:rPr lang="en-US" altLang="en-US" sz="4000">
                <a:solidFill>
                  <a:schemeClr val="hlink"/>
                </a:solidFill>
                <a:latin typeface="Arial" charset="0"/>
              </a:rPr>
              <a:t>?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52230" name="Text Box 6"/>
          <p:cNvSpPr txBox="1">
            <a:spLocks noChangeArrowheads="1"/>
          </p:cNvSpPr>
          <p:nvPr/>
        </p:nvSpPr>
        <p:spPr bwMode="auto">
          <a:xfrm>
            <a:off x="4114800" y="1447800"/>
            <a:ext cx="37703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Arithmetic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AutoShape 2"/>
          <p:cNvSpPr>
            <a:spLocks noChangeArrowheads="1"/>
          </p:cNvSpPr>
          <p:nvPr/>
        </p:nvSpPr>
        <p:spPr bwMode="auto">
          <a:xfrm rot="-5400000">
            <a:off x="5788819" y="2847182"/>
            <a:ext cx="3117850" cy="3116262"/>
          </a:xfrm>
          <a:prstGeom prst="rtTriangle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3251" name="Rectangle 3"/>
          <p:cNvSpPr>
            <a:spLocks noChangeArrowheads="1"/>
          </p:cNvSpPr>
          <p:nvPr/>
        </p:nvSpPr>
        <p:spPr bwMode="auto">
          <a:xfrm>
            <a:off x="76200" y="1295400"/>
            <a:ext cx="5334000" cy="38100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53252" name="Group 4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53269" name="Oval 5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0" name="Oval 6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1" name="Oval 7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2" name="Oval 8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3" name="Oval 9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4" name="Oval 10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5" name="Oval 11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6" name="Oval 12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7" name="Oval 13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8" name="Oval 14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79" name="Oval 15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80" name="Oval 16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81" name="Oval 17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82" name="Oval 18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3283" name="Oval 19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53253" name="Text Box 20"/>
          <p:cNvSpPr txBox="1">
            <a:spLocks noChangeArrowheads="1"/>
          </p:cNvSpPr>
          <p:nvPr/>
        </p:nvSpPr>
        <p:spPr bwMode="auto">
          <a:xfrm>
            <a:off x="6237288" y="5967413"/>
            <a:ext cx="2411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 1     2 . . . . . . . . </a:t>
            </a:r>
            <a:r>
              <a:rPr lang="en-US" altLang="en-US" sz="2400" b="1" i="1"/>
              <a:t>n</a:t>
            </a:r>
          </a:p>
        </p:txBody>
      </p:sp>
      <p:sp>
        <p:nvSpPr>
          <p:cNvPr id="53254" name="Text Box 21"/>
          <p:cNvSpPr txBox="1">
            <a:spLocks noChangeArrowheads="1"/>
          </p:cNvSpPr>
          <p:nvPr/>
        </p:nvSpPr>
        <p:spPr bwMode="auto">
          <a:xfrm>
            <a:off x="5638800" y="1219200"/>
            <a:ext cx="320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/>
              <a:t>= number of white dots</a:t>
            </a:r>
          </a:p>
        </p:txBody>
      </p:sp>
      <p:sp>
        <p:nvSpPr>
          <p:cNvPr id="53255" name="Rectangle 22"/>
          <p:cNvSpPr>
            <a:spLocks noChangeArrowheads="1"/>
          </p:cNvSpPr>
          <p:nvPr/>
        </p:nvSpPr>
        <p:spPr bwMode="auto">
          <a:xfrm>
            <a:off x="280988" y="1373188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1</a:t>
            </a:r>
            <a:endParaRPr lang="en-US" altLang="en-US" sz="3600" b="1"/>
          </a:p>
        </p:txBody>
      </p:sp>
      <p:sp>
        <p:nvSpPr>
          <p:cNvPr id="53256" name="Rectangle 23"/>
          <p:cNvSpPr>
            <a:spLocks noChangeArrowheads="1"/>
          </p:cNvSpPr>
          <p:nvPr/>
        </p:nvSpPr>
        <p:spPr bwMode="auto">
          <a:xfrm>
            <a:off x="650875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3257" name="Rectangle 24"/>
          <p:cNvSpPr>
            <a:spLocks noChangeArrowheads="1"/>
          </p:cNvSpPr>
          <p:nvPr/>
        </p:nvSpPr>
        <p:spPr bwMode="auto">
          <a:xfrm>
            <a:off x="1031875" y="1373188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2</a:t>
            </a:r>
            <a:endParaRPr lang="en-US" altLang="en-US" sz="3600" b="1"/>
          </a:p>
        </p:txBody>
      </p:sp>
      <p:sp>
        <p:nvSpPr>
          <p:cNvPr id="53258" name="Rectangle 25"/>
          <p:cNvSpPr>
            <a:spLocks noChangeArrowheads="1"/>
          </p:cNvSpPr>
          <p:nvPr/>
        </p:nvSpPr>
        <p:spPr bwMode="auto">
          <a:xfrm>
            <a:off x="1401763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3259" name="Rectangle 26"/>
          <p:cNvSpPr>
            <a:spLocks noChangeArrowheads="1"/>
          </p:cNvSpPr>
          <p:nvPr/>
        </p:nvSpPr>
        <p:spPr bwMode="auto">
          <a:xfrm>
            <a:off x="1782763" y="1373188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3</a:t>
            </a:r>
            <a:endParaRPr lang="en-US" altLang="en-US" sz="3600" b="1"/>
          </a:p>
        </p:txBody>
      </p:sp>
      <p:sp>
        <p:nvSpPr>
          <p:cNvPr id="53260" name="Rectangle 27"/>
          <p:cNvSpPr>
            <a:spLocks noChangeArrowheads="1"/>
          </p:cNvSpPr>
          <p:nvPr/>
        </p:nvSpPr>
        <p:spPr bwMode="auto">
          <a:xfrm>
            <a:off x="2152650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3261" name="Rectangle 28"/>
          <p:cNvSpPr>
            <a:spLocks noChangeArrowheads="1"/>
          </p:cNvSpPr>
          <p:nvPr/>
        </p:nvSpPr>
        <p:spPr bwMode="auto">
          <a:xfrm>
            <a:off x="2538413" y="1373188"/>
            <a:ext cx="2222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. . .</a:t>
            </a:r>
            <a:endParaRPr lang="en-US" altLang="en-US" sz="3600" b="1"/>
          </a:p>
        </p:txBody>
      </p:sp>
      <p:sp>
        <p:nvSpPr>
          <p:cNvPr id="53262" name="Rectangle 29"/>
          <p:cNvSpPr>
            <a:spLocks noChangeArrowheads="1"/>
          </p:cNvSpPr>
          <p:nvPr/>
        </p:nvSpPr>
        <p:spPr bwMode="auto">
          <a:xfrm>
            <a:off x="3278188" y="1373188"/>
            <a:ext cx="1460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 </a:t>
            </a:r>
            <a:endParaRPr lang="en-US" altLang="en-US" sz="3600" b="1"/>
          </a:p>
        </p:txBody>
      </p:sp>
      <p:sp>
        <p:nvSpPr>
          <p:cNvPr id="53263" name="Rectangle 30"/>
          <p:cNvSpPr>
            <a:spLocks noChangeArrowheads="1"/>
          </p:cNvSpPr>
          <p:nvPr/>
        </p:nvSpPr>
        <p:spPr bwMode="auto">
          <a:xfrm>
            <a:off x="3665538" y="1373188"/>
            <a:ext cx="2460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FF"/>
                </a:solidFill>
              </a:rPr>
              <a:t>n</a:t>
            </a:r>
            <a:r>
              <a:rPr lang="en-US" altLang="en-US" sz="1400" b="1">
                <a:solidFill>
                  <a:srgbClr val="FFFFFF"/>
                </a:solidFill>
              </a:rPr>
              <a:t>-1</a:t>
            </a:r>
            <a:endParaRPr lang="en-US" altLang="en-US" sz="3600" b="1"/>
          </a:p>
        </p:txBody>
      </p:sp>
      <p:sp>
        <p:nvSpPr>
          <p:cNvPr id="53264" name="Rectangle 31"/>
          <p:cNvSpPr>
            <a:spLocks noChangeArrowheads="1"/>
          </p:cNvSpPr>
          <p:nvPr/>
        </p:nvSpPr>
        <p:spPr bwMode="auto">
          <a:xfrm>
            <a:off x="4025900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3265" name="Rectangle 32"/>
          <p:cNvSpPr>
            <a:spLocks noChangeArrowheads="1"/>
          </p:cNvSpPr>
          <p:nvPr/>
        </p:nvSpPr>
        <p:spPr bwMode="auto">
          <a:xfrm>
            <a:off x="4406900" y="1373188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FF"/>
                </a:solidFill>
              </a:rPr>
              <a:t>n</a:t>
            </a:r>
            <a:endParaRPr lang="en-US" altLang="en-US" sz="3600" b="1" i="1"/>
          </a:p>
        </p:txBody>
      </p:sp>
      <p:sp>
        <p:nvSpPr>
          <p:cNvPr id="53266" name="Rectangle 33"/>
          <p:cNvSpPr>
            <a:spLocks noChangeArrowheads="1"/>
          </p:cNvSpPr>
          <p:nvPr/>
        </p:nvSpPr>
        <p:spPr bwMode="auto">
          <a:xfrm>
            <a:off x="4776788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=</a:t>
            </a:r>
            <a:endParaRPr lang="en-US" altLang="en-US" sz="3600" b="1"/>
          </a:p>
        </p:txBody>
      </p:sp>
      <p:sp>
        <p:nvSpPr>
          <p:cNvPr id="53267" name="Rectangle 34"/>
          <p:cNvSpPr>
            <a:spLocks noChangeArrowheads="1"/>
          </p:cNvSpPr>
          <p:nvPr/>
        </p:nvSpPr>
        <p:spPr bwMode="auto">
          <a:xfrm>
            <a:off x="5162550" y="1373188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FF"/>
                </a:solidFill>
              </a:rPr>
              <a:t>S</a:t>
            </a:r>
            <a:endParaRPr lang="en-US" altLang="en-US" sz="3600" b="1" i="1"/>
          </a:p>
        </p:txBody>
      </p:sp>
      <p:sp>
        <p:nvSpPr>
          <p:cNvPr id="53268" name="Rectangle 35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76200" y="1763713"/>
            <a:ext cx="5334000" cy="38100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275" name="Rectangle 3"/>
          <p:cNvSpPr>
            <a:spLocks noChangeArrowheads="1"/>
          </p:cNvSpPr>
          <p:nvPr/>
        </p:nvSpPr>
        <p:spPr bwMode="auto">
          <a:xfrm>
            <a:off x="280988" y="1308100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1</a:t>
            </a:r>
            <a:endParaRPr lang="en-US" altLang="en-US" sz="3600" b="1"/>
          </a:p>
        </p:txBody>
      </p:sp>
      <p:sp>
        <p:nvSpPr>
          <p:cNvPr id="54276" name="Rectangle 4"/>
          <p:cNvSpPr>
            <a:spLocks noChangeArrowheads="1"/>
          </p:cNvSpPr>
          <p:nvPr/>
        </p:nvSpPr>
        <p:spPr bwMode="auto">
          <a:xfrm>
            <a:off x="650875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4277" name="Rectangle 5"/>
          <p:cNvSpPr>
            <a:spLocks noChangeArrowheads="1"/>
          </p:cNvSpPr>
          <p:nvPr/>
        </p:nvSpPr>
        <p:spPr bwMode="auto">
          <a:xfrm>
            <a:off x="1031875" y="1308100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2</a:t>
            </a:r>
            <a:endParaRPr lang="en-US" altLang="en-US" sz="3600" b="1"/>
          </a:p>
        </p:txBody>
      </p:sp>
      <p:sp>
        <p:nvSpPr>
          <p:cNvPr id="54278" name="Rectangle 6"/>
          <p:cNvSpPr>
            <a:spLocks noChangeArrowheads="1"/>
          </p:cNvSpPr>
          <p:nvPr/>
        </p:nvSpPr>
        <p:spPr bwMode="auto">
          <a:xfrm>
            <a:off x="1401763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4279" name="Rectangle 7"/>
          <p:cNvSpPr>
            <a:spLocks noChangeArrowheads="1"/>
          </p:cNvSpPr>
          <p:nvPr/>
        </p:nvSpPr>
        <p:spPr bwMode="auto">
          <a:xfrm>
            <a:off x="1782763" y="1308100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3</a:t>
            </a:r>
            <a:endParaRPr lang="en-US" altLang="en-US" sz="3600" b="1"/>
          </a:p>
        </p:txBody>
      </p:sp>
      <p:sp>
        <p:nvSpPr>
          <p:cNvPr id="54280" name="Rectangle 8"/>
          <p:cNvSpPr>
            <a:spLocks noChangeArrowheads="1"/>
          </p:cNvSpPr>
          <p:nvPr/>
        </p:nvSpPr>
        <p:spPr bwMode="auto">
          <a:xfrm>
            <a:off x="2152650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4281" name="Rectangle 9"/>
          <p:cNvSpPr>
            <a:spLocks noChangeArrowheads="1"/>
          </p:cNvSpPr>
          <p:nvPr/>
        </p:nvSpPr>
        <p:spPr bwMode="auto">
          <a:xfrm>
            <a:off x="2538413" y="1308100"/>
            <a:ext cx="2222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. . .</a:t>
            </a:r>
            <a:endParaRPr lang="en-US" altLang="en-US" sz="3600" b="1"/>
          </a:p>
        </p:txBody>
      </p:sp>
      <p:sp>
        <p:nvSpPr>
          <p:cNvPr id="54282" name="Rectangle 10"/>
          <p:cNvSpPr>
            <a:spLocks noChangeArrowheads="1"/>
          </p:cNvSpPr>
          <p:nvPr/>
        </p:nvSpPr>
        <p:spPr bwMode="auto">
          <a:xfrm>
            <a:off x="3278188" y="1308100"/>
            <a:ext cx="1460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 </a:t>
            </a:r>
            <a:endParaRPr lang="en-US" altLang="en-US" sz="3600" b="1"/>
          </a:p>
        </p:txBody>
      </p:sp>
      <p:sp>
        <p:nvSpPr>
          <p:cNvPr id="54283" name="Rectangle 11"/>
          <p:cNvSpPr>
            <a:spLocks noChangeArrowheads="1"/>
          </p:cNvSpPr>
          <p:nvPr/>
        </p:nvSpPr>
        <p:spPr bwMode="auto">
          <a:xfrm>
            <a:off x="3665538" y="1308100"/>
            <a:ext cx="2460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FF"/>
                </a:solidFill>
              </a:rPr>
              <a:t>n</a:t>
            </a:r>
            <a:r>
              <a:rPr lang="en-US" altLang="en-US" sz="1400" b="1">
                <a:solidFill>
                  <a:srgbClr val="FFFFFF"/>
                </a:solidFill>
              </a:rPr>
              <a:t>-1</a:t>
            </a:r>
            <a:endParaRPr lang="en-US" altLang="en-US" sz="3600" b="1"/>
          </a:p>
        </p:txBody>
      </p:sp>
      <p:sp>
        <p:nvSpPr>
          <p:cNvPr id="54284" name="Rectangle 12"/>
          <p:cNvSpPr>
            <a:spLocks noChangeArrowheads="1"/>
          </p:cNvSpPr>
          <p:nvPr/>
        </p:nvSpPr>
        <p:spPr bwMode="auto">
          <a:xfrm>
            <a:off x="4025900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4285" name="Rectangle 13"/>
          <p:cNvSpPr>
            <a:spLocks noChangeArrowheads="1"/>
          </p:cNvSpPr>
          <p:nvPr/>
        </p:nvSpPr>
        <p:spPr bwMode="auto">
          <a:xfrm>
            <a:off x="4406900" y="1308100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FF"/>
                </a:solidFill>
              </a:rPr>
              <a:t>n</a:t>
            </a:r>
            <a:endParaRPr lang="en-US" altLang="en-US" sz="3600" b="1" i="1"/>
          </a:p>
        </p:txBody>
      </p:sp>
      <p:sp>
        <p:nvSpPr>
          <p:cNvPr id="54286" name="Rectangle 14"/>
          <p:cNvSpPr>
            <a:spLocks noChangeArrowheads="1"/>
          </p:cNvSpPr>
          <p:nvPr/>
        </p:nvSpPr>
        <p:spPr bwMode="auto">
          <a:xfrm>
            <a:off x="4776788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=</a:t>
            </a:r>
            <a:endParaRPr lang="en-US" altLang="en-US" sz="3600" b="1"/>
          </a:p>
        </p:txBody>
      </p:sp>
      <p:sp>
        <p:nvSpPr>
          <p:cNvPr id="54287" name="Rectangle 15"/>
          <p:cNvSpPr>
            <a:spLocks noChangeArrowheads="1"/>
          </p:cNvSpPr>
          <p:nvPr/>
        </p:nvSpPr>
        <p:spPr bwMode="auto">
          <a:xfrm>
            <a:off x="5162550" y="1308100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FF"/>
                </a:solidFill>
              </a:rPr>
              <a:t>S</a:t>
            </a:r>
            <a:endParaRPr lang="en-US" altLang="en-US" sz="3600" b="1" i="1"/>
          </a:p>
        </p:txBody>
      </p:sp>
      <p:sp>
        <p:nvSpPr>
          <p:cNvPr id="54288" name="Rectangle 16"/>
          <p:cNvSpPr>
            <a:spLocks noChangeArrowheads="1"/>
          </p:cNvSpPr>
          <p:nvPr/>
        </p:nvSpPr>
        <p:spPr bwMode="auto">
          <a:xfrm>
            <a:off x="280988" y="1851025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00"/>
                </a:solidFill>
              </a:rPr>
              <a:t>n</a:t>
            </a:r>
            <a:endParaRPr lang="en-US" altLang="en-US" sz="3600" b="1" i="1"/>
          </a:p>
        </p:txBody>
      </p:sp>
      <p:sp>
        <p:nvSpPr>
          <p:cNvPr id="54289" name="Rectangle 17"/>
          <p:cNvSpPr>
            <a:spLocks noChangeArrowheads="1"/>
          </p:cNvSpPr>
          <p:nvPr/>
        </p:nvSpPr>
        <p:spPr bwMode="auto">
          <a:xfrm>
            <a:off x="650875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4290" name="Rectangle 18"/>
          <p:cNvSpPr>
            <a:spLocks noChangeArrowheads="1"/>
          </p:cNvSpPr>
          <p:nvPr/>
        </p:nvSpPr>
        <p:spPr bwMode="auto">
          <a:xfrm>
            <a:off x="1041400" y="1851025"/>
            <a:ext cx="24606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00"/>
                </a:solidFill>
              </a:rPr>
              <a:t>n</a:t>
            </a:r>
            <a:r>
              <a:rPr lang="en-US" altLang="en-US" sz="1400" b="1">
                <a:solidFill>
                  <a:srgbClr val="FFFF00"/>
                </a:solidFill>
              </a:rPr>
              <a:t>-1</a:t>
            </a:r>
            <a:endParaRPr lang="en-US" altLang="en-US" sz="3600" b="1"/>
          </a:p>
        </p:txBody>
      </p:sp>
      <p:sp>
        <p:nvSpPr>
          <p:cNvPr id="54291" name="Rectangle 19"/>
          <p:cNvSpPr>
            <a:spLocks noChangeArrowheads="1"/>
          </p:cNvSpPr>
          <p:nvPr/>
        </p:nvSpPr>
        <p:spPr bwMode="auto">
          <a:xfrm>
            <a:off x="1401763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4292" name="Rectangle 20"/>
          <p:cNvSpPr>
            <a:spLocks noChangeArrowheads="1"/>
          </p:cNvSpPr>
          <p:nvPr/>
        </p:nvSpPr>
        <p:spPr bwMode="auto">
          <a:xfrm>
            <a:off x="1792288" y="1851025"/>
            <a:ext cx="2460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00"/>
                </a:solidFill>
              </a:rPr>
              <a:t>n</a:t>
            </a:r>
            <a:r>
              <a:rPr lang="en-US" altLang="en-US" sz="1400" b="1">
                <a:solidFill>
                  <a:srgbClr val="FFFF00"/>
                </a:solidFill>
              </a:rPr>
              <a:t>-2</a:t>
            </a:r>
            <a:endParaRPr lang="en-US" altLang="en-US" sz="3600" b="1"/>
          </a:p>
        </p:txBody>
      </p:sp>
      <p:sp>
        <p:nvSpPr>
          <p:cNvPr id="54293" name="Rectangle 21"/>
          <p:cNvSpPr>
            <a:spLocks noChangeArrowheads="1"/>
          </p:cNvSpPr>
          <p:nvPr/>
        </p:nvSpPr>
        <p:spPr bwMode="auto">
          <a:xfrm>
            <a:off x="2152650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4294" name="Rectangle 22"/>
          <p:cNvSpPr>
            <a:spLocks noChangeArrowheads="1"/>
          </p:cNvSpPr>
          <p:nvPr/>
        </p:nvSpPr>
        <p:spPr bwMode="auto">
          <a:xfrm>
            <a:off x="2546350" y="1851025"/>
            <a:ext cx="3111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 . . . </a:t>
            </a:r>
            <a:endParaRPr lang="en-US" altLang="en-US" sz="3600" b="1"/>
          </a:p>
        </p:txBody>
      </p:sp>
      <p:sp>
        <p:nvSpPr>
          <p:cNvPr id="54295" name="Rectangle 23"/>
          <p:cNvSpPr>
            <a:spLocks noChangeArrowheads="1"/>
          </p:cNvSpPr>
          <p:nvPr/>
        </p:nvSpPr>
        <p:spPr bwMode="auto">
          <a:xfrm>
            <a:off x="3278188" y="1851025"/>
            <a:ext cx="1460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 +</a:t>
            </a:r>
            <a:endParaRPr lang="en-US" altLang="en-US" sz="3600" b="1"/>
          </a:p>
        </p:txBody>
      </p:sp>
      <p:sp>
        <p:nvSpPr>
          <p:cNvPr id="54296" name="Rectangle 24"/>
          <p:cNvSpPr>
            <a:spLocks noChangeArrowheads="1"/>
          </p:cNvSpPr>
          <p:nvPr/>
        </p:nvSpPr>
        <p:spPr bwMode="auto">
          <a:xfrm>
            <a:off x="3656013" y="1851025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2</a:t>
            </a:r>
            <a:endParaRPr lang="en-US" altLang="en-US" sz="3600" b="1"/>
          </a:p>
        </p:txBody>
      </p:sp>
      <p:sp>
        <p:nvSpPr>
          <p:cNvPr id="54297" name="Rectangle 25"/>
          <p:cNvSpPr>
            <a:spLocks noChangeArrowheads="1"/>
          </p:cNvSpPr>
          <p:nvPr/>
        </p:nvSpPr>
        <p:spPr bwMode="auto">
          <a:xfrm>
            <a:off x="4025900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+</a:t>
            </a:r>
            <a:endParaRPr lang="en-US" altLang="en-US" sz="3600" b="1"/>
          </a:p>
        </p:txBody>
      </p:sp>
      <p:sp>
        <p:nvSpPr>
          <p:cNvPr id="54298" name="Rectangle 26"/>
          <p:cNvSpPr>
            <a:spLocks noChangeArrowheads="1"/>
          </p:cNvSpPr>
          <p:nvPr/>
        </p:nvSpPr>
        <p:spPr bwMode="auto">
          <a:xfrm>
            <a:off x="4406900" y="1851025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1</a:t>
            </a:r>
            <a:endParaRPr lang="en-US" altLang="en-US" sz="3600" b="1"/>
          </a:p>
        </p:txBody>
      </p:sp>
      <p:sp>
        <p:nvSpPr>
          <p:cNvPr id="54299" name="Rectangle 27"/>
          <p:cNvSpPr>
            <a:spLocks noChangeArrowheads="1"/>
          </p:cNvSpPr>
          <p:nvPr/>
        </p:nvSpPr>
        <p:spPr bwMode="auto">
          <a:xfrm>
            <a:off x="4776788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=</a:t>
            </a:r>
            <a:endParaRPr lang="en-US" altLang="en-US" sz="3600" b="1"/>
          </a:p>
        </p:txBody>
      </p:sp>
      <p:sp>
        <p:nvSpPr>
          <p:cNvPr id="54300" name="Rectangle 28"/>
          <p:cNvSpPr>
            <a:spLocks noChangeArrowheads="1"/>
          </p:cNvSpPr>
          <p:nvPr/>
        </p:nvSpPr>
        <p:spPr bwMode="auto">
          <a:xfrm>
            <a:off x="5162550" y="1851025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1">
                <a:solidFill>
                  <a:srgbClr val="FFFF00"/>
                </a:solidFill>
              </a:rPr>
              <a:t>S</a:t>
            </a:r>
            <a:endParaRPr lang="en-US" altLang="en-US" sz="3600" b="1" i="1"/>
          </a:p>
        </p:txBody>
      </p:sp>
      <p:grpSp>
        <p:nvGrpSpPr>
          <p:cNvPr id="54301" name="Group 29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54323" name="Oval 30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24" name="Oval 31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25" name="Oval 32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26" name="Oval 33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27" name="Oval 34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28" name="Oval 35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29" name="Oval 36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30" name="Oval 37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31" name="Oval 38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32" name="Oval 39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33" name="Oval 40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34" name="Oval 41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35" name="Oval 42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36" name="Oval 43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337" name="Oval 44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54302" name="Text Box 45"/>
          <p:cNvSpPr txBox="1">
            <a:spLocks noChangeArrowheads="1"/>
          </p:cNvSpPr>
          <p:nvPr/>
        </p:nvSpPr>
        <p:spPr bwMode="auto">
          <a:xfrm>
            <a:off x="6237288" y="5967413"/>
            <a:ext cx="2411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 1     2 . . . . . . . . </a:t>
            </a:r>
            <a:r>
              <a:rPr lang="en-US" altLang="en-US" sz="2400" b="1" i="1"/>
              <a:t>n</a:t>
            </a:r>
          </a:p>
        </p:txBody>
      </p:sp>
      <p:sp>
        <p:nvSpPr>
          <p:cNvPr id="54303" name="Text Box 46"/>
          <p:cNvSpPr txBox="1">
            <a:spLocks noChangeArrowheads="1"/>
          </p:cNvSpPr>
          <p:nvPr/>
        </p:nvSpPr>
        <p:spPr bwMode="auto">
          <a:xfrm>
            <a:off x="5661025" y="1752600"/>
            <a:ext cx="3321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tx2"/>
                </a:solidFill>
              </a:rPr>
              <a:t>= number of yellow dots</a:t>
            </a:r>
          </a:p>
        </p:txBody>
      </p:sp>
      <p:sp>
        <p:nvSpPr>
          <p:cNvPr id="54304" name="AutoShape 47"/>
          <p:cNvSpPr>
            <a:spLocks noChangeArrowheads="1"/>
          </p:cNvSpPr>
          <p:nvPr/>
        </p:nvSpPr>
        <p:spPr bwMode="auto">
          <a:xfrm rot="5417507">
            <a:off x="1383507" y="3124993"/>
            <a:ext cx="3117850" cy="3116263"/>
          </a:xfrm>
          <a:prstGeom prst="rtTriangle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rot="10800000"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05" name="Oval 48"/>
          <p:cNvSpPr>
            <a:spLocks noChangeArrowheads="1"/>
          </p:cNvSpPr>
          <p:nvPr/>
        </p:nvSpPr>
        <p:spPr bwMode="auto">
          <a:xfrm rot="28264">
            <a:off x="1917700" y="3705225"/>
            <a:ext cx="534988" cy="534988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06" name="Oval 49"/>
          <p:cNvSpPr>
            <a:spLocks noChangeArrowheads="1"/>
          </p:cNvSpPr>
          <p:nvPr/>
        </p:nvSpPr>
        <p:spPr bwMode="auto">
          <a:xfrm rot="28264">
            <a:off x="1924050" y="3175000"/>
            <a:ext cx="533400" cy="53181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07" name="Oval 50"/>
          <p:cNvSpPr>
            <a:spLocks noChangeArrowheads="1"/>
          </p:cNvSpPr>
          <p:nvPr/>
        </p:nvSpPr>
        <p:spPr bwMode="auto">
          <a:xfrm rot="28264">
            <a:off x="1384300" y="3702050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08" name="Oval 51"/>
          <p:cNvSpPr>
            <a:spLocks noChangeArrowheads="1"/>
          </p:cNvSpPr>
          <p:nvPr/>
        </p:nvSpPr>
        <p:spPr bwMode="auto">
          <a:xfrm rot="28264">
            <a:off x="3524250" y="3186113"/>
            <a:ext cx="533400" cy="53498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09" name="Oval 52"/>
          <p:cNvSpPr>
            <a:spLocks noChangeArrowheads="1"/>
          </p:cNvSpPr>
          <p:nvPr/>
        </p:nvSpPr>
        <p:spPr bwMode="auto">
          <a:xfrm rot="28264">
            <a:off x="2990850" y="3181350"/>
            <a:ext cx="531813" cy="534988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0" name="Oval 53"/>
          <p:cNvSpPr>
            <a:spLocks noChangeArrowheads="1"/>
          </p:cNvSpPr>
          <p:nvPr/>
        </p:nvSpPr>
        <p:spPr bwMode="auto">
          <a:xfrm rot="28264">
            <a:off x="2457450" y="3179763"/>
            <a:ext cx="534988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1" name="Oval 54"/>
          <p:cNvSpPr>
            <a:spLocks noChangeArrowheads="1"/>
          </p:cNvSpPr>
          <p:nvPr/>
        </p:nvSpPr>
        <p:spPr bwMode="auto">
          <a:xfrm rot="28264">
            <a:off x="1389063" y="3170238"/>
            <a:ext cx="534987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2" name="Oval 55"/>
          <p:cNvSpPr>
            <a:spLocks noChangeArrowheads="1"/>
          </p:cNvSpPr>
          <p:nvPr/>
        </p:nvSpPr>
        <p:spPr bwMode="auto">
          <a:xfrm rot="28264">
            <a:off x="2446338" y="4244975"/>
            <a:ext cx="533400" cy="53181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3" name="Oval 56"/>
          <p:cNvSpPr>
            <a:spLocks noChangeArrowheads="1"/>
          </p:cNvSpPr>
          <p:nvPr/>
        </p:nvSpPr>
        <p:spPr bwMode="auto">
          <a:xfrm rot="28264">
            <a:off x="1912938" y="4241800"/>
            <a:ext cx="531812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4" name="Oval 57"/>
          <p:cNvSpPr>
            <a:spLocks noChangeArrowheads="1"/>
          </p:cNvSpPr>
          <p:nvPr/>
        </p:nvSpPr>
        <p:spPr bwMode="auto">
          <a:xfrm rot="28264">
            <a:off x="1381125" y="4237038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5" name="Oval 58"/>
          <p:cNvSpPr>
            <a:spLocks noChangeArrowheads="1"/>
          </p:cNvSpPr>
          <p:nvPr/>
        </p:nvSpPr>
        <p:spPr bwMode="auto">
          <a:xfrm rot="28264">
            <a:off x="2984500" y="3717925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6" name="Oval 59"/>
          <p:cNvSpPr>
            <a:spLocks noChangeArrowheads="1"/>
          </p:cNvSpPr>
          <p:nvPr/>
        </p:nvSpPr>
        <p:spPr bwMode="auto">
          <a:xfrm rot="28264">
            <a:off x="2451100" y="3713163"/>
            <a:ext cx="531813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7" name="Oval 60"/>
          <p:cNvSpPr>
            <a:spLocks noChangeArrowheads="1"/>
          </p:cNvSpPr>
          <p:nvPr/>
        </p:nvSpPr>
        <p:spPr bwMode="auto">
          <a:xfrm rot="28264">
            <a:off x="1379538" y="5303838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8" name="Oval 61"/>
          <p:cNvSpPr>
            <a:spLocks noChangeArrowheads="1"/>
          </p:cNvSpPr>
          <p:nvPr/>
        </p:nvSpPr>
        <p:spPr bwMode="auto">
          <a:xfrm rot="28264">
            <a:off x="1909763" y="4773613"/>
            <a:ext cx="531812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19" name="Oval 62"/>
          <p:cNvSpPr>
            <a:spLocks noChangeArrowheads="1"/>
          </p:cNvSpPr>
          <p:nvPr/>
        </p:nvSpPr>
        <p:spPr bwMode="auto">
          <a:xfrm rot="28264">
            <a:off x="1382713" y="4768850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4320" name="Text Box 63"/>
          <p:cNvSpPr txBox="1">
            <a:spLocks noChangeArrowheads="1"/>
          </p:cNvSpPr>
          <p:nvPr/>
        </p:nvSpPr>
        <p:spPr bwMode="auto">
          <a:xfrm>
            <a:off x="1420813" y="5967413"/>
            <a:ext cx="2259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 </a:t>
            </a:r>
            <a:r>
              <a:rPr lang="en-US" altLang="en-US" sz="2400" b="1" i="1"/>
              <a:t>n</a:t>
            </a:r>
            <a:r>
              <a:rPr lang="en-US" altLang="en-US" sz="2400" b="1"/>
              <a:t>  . . . . . . .  2   1</a:t>
            </a:r>
          </a:p>
        </p:txBody>
      </p:sp>
      <p:sp>
        <p:nvSpPr>
          <p:cNvPr id="54321" name="Text Box 64"/>
          <p:cNvSpPr txBox="1">
            <a:spLocks noChangeArrowheads="1"/>
          </p:cNvSpPr>
          <p:nvPr/>
        </p:nvSpPr>
        <p:spPr bwMode="auto">
          <a:xfrm>
            <a:off x="5638800" y="1154113"/>
            <a:ext cx="320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/>
              <a:t>= number of white dots</a:t>
            </a:r>
          </a:p>
        </p:txBody>
      </p:sp>
      <p:sp>
        <p:nvSpPr>
          <p:cNvPr id="54322" name="Rectangle 65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ChangeArrowheads="1"/>
          </p:cNvSpPr>
          <p:nvPr/>
        </p:nvSpPr>
        <p:spPr bwMode="auto">
          <a:xfrm>
            <a:off x="6211888" y="2743200"/>
            <a:ext cx="2697162" cy="321945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55299" name="Group 3"/>
          <p:cNvGrpSpPr>
            <a:grpSpLocks/>
          </p:cNvGrpSpPr>
          <p:nvPr/>
        </p:nvGrpSpPr>
        <p:grpSpPr bwMode="auto">
          <a:xfrm>
            <a:off x="6248400" y="3276600"/>
            <a:ext cx="2671763" cy="2667000"/>
            <a:chOff x="3932" y="2643"/>
            <a:chExt cx="1683" cy="1680"/>
          </a:xfrm>
        </p:grpSpPr>
        <p:sp>
          <p:nvSpPr>
            <p:cNvPr id="55364" name="Oval 4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65" name="Oval 5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66" name="Oval 6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67" name="Oval 7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68" name="Oval 8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69" name="Oval 9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70" name="Oval 10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71" name="Oval 11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72" name="Oval 12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73" name="Oval 13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74" name="Oval 14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75" name="Oval 15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76" name="Oval 16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77" name="Oval 17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78" name="Oval 18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55300" name="Group 19"/>
          <p:cNvGrpSpPr>
            <a:grpSpLocks/>
          </p:cNvGrpSpPr>
          <p:nvPr/>
        </p:nvGrpSpPr>
        <p:grpSpPr bwMode="auto">
          <a:xfrm>
            <a:off x="280988" y="1219200"/>
            <a:ext cx="8643937" cy="922338"/>
            <a:chOff x="177" y="96"/>
            <a:chExt cx="5445" cy="581"/>
          </a:xfrm>
        </p:grpSpPr>
        <p:sp>
          <p:nvSpPr>
            <p:cNvPr id="55337" name="Rectangle 20"/>
            <p:cNvSpPr>
              <a:spLocks noChangeArrowheads="1"/>
            </p:cNvSpPr>
            <p:nvPr/>
          </p:nvSpPr>
          <p:spPr bwMode="auto">
            <a:xfrm>
              <a:off x="177" y="2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1</a:t>
              </a:r>
              <a:endParaRPr lang="en-US" altLang="en-US" sz="3600" b="1"/>
            </a:p>
          </p:txBody>
        </p:sp>
        <p:sp>
          <p:nvSpPr>
            <p:cNvPr id="55338" name="Rectangle 21"/>
            <p:cNvSpPr>
              <a:spLocks noChangeArrowheads="1"/>
            </p:cNvSpPr>
            <p:nvPr/>
          </p:nvSpPr>
          <p:spPr bwMode="auto">
            <a:xfrm>
              <a:off x="410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+</a:t>
              </a:r>
              <a:endParaRPr lang="en-US" altLang="en-US" sz="3600" b="1"/>
            </a:p>
          </p:txBody>
        </p:sp>
        <p:sp>
          <p:nvSpPr>
            <p:cNvPr id="55339" name="Rectangle 22"/>
            <p:cNvSpPr>
              <a:spLocks noChangeArrowheads="1"/>
            </p:cNvSpPr>
            <p:nvPr/>
          </p:nvSpPr>
          <p:spPr bwMode="auto">
            <a:xfrm>
              <a:off x="650" y="2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2</a:t>
              </a:r>
              <a:endParaRPr lang="en-US" altLang="en-US" sz="3600" b="1"/>
            </a:p>
          </p:txBody>
        </p:sp>
        <p:sp>
          <p:nvSpPr>
            <p:cNvPr id="55340" name="Rectangle 23"/>
            <p:cNvSpPr>
              <a:spLocks noChangeArrowheads="1"/>
            </p:cNvSpPr>
            <p:nvPr/>
          </p:nvSpPr>
          <p:spPr bwMode="auto">
            <a:xfrm>
              <a:off x="883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+</a:t>
              </a:r>
              <a:endParaRPr lang="en-US" altLang="en-US" sz="3600" b="1"/>
            </a:p>
          </p:txBody>
        </p:sp>
        <p:sp>
          <p:nvSpPr>
            <p:cNvPr id="55341" name="Rectangle 24"/>
            <p:cNvSpPr>
              <a:spLocks noChangeArrowheads="1"/>
            </p:cNvSpPr>
            <p:nvPr/>
          </p:nvSpPr>
          <p:spPr bwMode="auto">
            <a:xfrm>
              <a:off x="1123" y="2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3</a:t>
              </a:r>
              <a:endParaRPr lang="en-US" altLang="en-US" sz="3600" b="1"/>
            </a:p>
          </p:txBody>
        </p:sp>
        <p:sp>
          <p:nvSpPr>
            <p:cNvPr id="55342" name="Rectangle 25"/>
            <p:cNvSpPr>
              <a:spLocks noChangeArrowheads="1"/>
            </p:cNvSpPr>
            <p:nvPr/>
          </p:nvSpPr>
          <p:spPr bwMode="auto">
            <a:xfrm>
              <a:off x="1356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+</a:t>
              </a:r>
              <a:endParaRPr lang="en-US" altLang="en-US" sz="3600" b="1"/>
            </a:p>
          </p:txBody>
        </p:sp>
        <p:sp>
          <p:nvSpPr>
            <p:cNvPr id="55343" name="Rectangle 26"/>
            <p:cNvSpPr>
              <a:spLocks noChangeArrowheads="1"/>
            </p:cNvSpPr>
            <p:nvPr/>
          </p:nvSpPr>
          <p:spPr bwMode="auto">
            <a:xfrm>
              <a:off x="1599" y="201"/>
              <a:ext cx="14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. . .</a:t>
              </a:r>
              <a:endParaRPr lang="en-US" altLang="en-US" sz="3600" b="1"/>
            </a:p>
          </p:txBody>
        </p:sp>
        <p:sp>
          <p:nvSpPr>
            <p:cNvPr id="55344" name="Rectangle 27"/>
            <p:cNvSpPr>
              <a:spLocks noChangeArrowheads="1"/>
            </p:cNvSpPr>
            <p:nvPr/>
          </p:nvSpPr>
          <p:spPr bwMode="auto">
            <a:xfrm>
              <a:off x="2065" y="201"/>
              <a:ext cx="9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+ </a:t>
              </a:r>
              <a:endParaRPr lang="en-US" altLang="en-US" sz="3600" b="1"/>
            </a:p>
          </p:txBody>
        </p:sp>
        <p:sp>
          <p:nvSpPr>
            <p:cNvPr id="55345" name="Rectangle 28"/>
            <p:cNvSpPr>
              <a:spLocks noChangeArrowheads="1"/>
            </p:cNvSpPr>
            <p:nvPr/>
          </p:nvSpPr>
          <p:spPr bwMode="auto">
            <a:xfrm>
              <a:off x="2309" y="201"/>
              <a:ext cx="1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1">
                  <a:solidFill>
                    <a:srgbClr val="FFFFFF"/>
                  </a:solidFill>
                </a:rPr>
                <a:t>n</a:t>
              </a:r>
              <a:r>
                <a:rPr lang="en-US" altLang="en-US" sz="1400" b="1">
                  <a:solidFill>
                    <a:srgbClr val="FFFFFF"/>
                  </a:solidFill>
                </a:rPr>
                <a:t>-1</a:t>
              </a:r>
              <a:endParaRPr lang="en-US" altLang="en-US" sz="3600" b="1"/>
            </a:p>
          </p:txBody>
        </p:sp>
        <p:sp>
          <p:nvSpPr>
            <p:cNvPr id="55346" name="Rectangle 29"/>
            <p:cNvSpPr>
              <a:spLocks noChangeArrowheads="1"/>
            </p:cNvSpPr>
            <p:nvPr/>
          </p:nvSpPr>
          <p:spPr bwMode="auto">
            <a:xfrm>
              <a:off x="2536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+</a:t>
              </a:r>
              <a:endParaRPr lang="en-US" altLang="en-US" sz="3600" b="1"/>
            </a:p>
          </p:txBody>
        </p:sp>
        <p:sp>
          <p:nvSpPr>
            <p:cNvPr id="55347" name="Rectangle 30"/>
            <p:cNvSpPr>
              <a:spLocks noChangeArrowheads="1"/>
            </p:cNvSpPr>
            <p:nvPr/>
          </p:nvSpPr>
          <p:spPr bwMode="auto">
            <a:xfrm>
              <a:off x="2776" y="201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1">
                  <a:solidFill>
                    <a:srgbClr val="FFFFFF"/>
                  </a:solidFill>
                </a:rPr>
                <a:t>n</a:t>
              </a:r>
              <a:endParaRPr lang="en-US" altLang="en-US" sz="3600" b="1" i="1"/>
            </a:p>
          </p:txBody>
        </p:sp>
        <p:sp>
          <p:nvSpPr>
            <p:cNvPr id="55348" name="Rectangle 31"/>
            <p:cNvSpPr>
              <a:spLocks noChangeArrowheads="1"/>
            </p:cNvSpPr>
            <p:nvPr/>
          </p:nvSpPr>
          <p:spPr bwMode="auto">
            <a:xfrm>
              <a:off x="3009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=</a:t>
              </a:r>
              <a:endParaRPr lang="en-US" altLang="en-US" sz="3600" b="1"/>
            </a:p>
          </p:txBody>
        </p:sp>
        <p:sp>
          <p:nvSpPr>
            <p:cNvPr id="55349" name="Rectangle 32"/>
            <p:cNvSpPr>
              <a:spLocks noChangeArrowheads="1"/>
            </p:cNvSpPr>
            <p:nvPr/>
          </p:nvSpPr>
          <p:spPr bwMode="auto">
            <a:xfrm>
              <a:off x="3252" y="201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S</a:t>
              </a:r>
              <a:endParaRPr lang="en-US" altLang="en-US" sz="3600" b="1"/>
            </a:p>
          </p:txBody>
        </p:sp>
        <p:sp>
          <p:nvSpPr>
            <p:cNvPr id="55350" name="Rectangle 33"/>
            <p:cNvSpPr>
              <a:spLocks noChangeArrowheads="1"/>
            </p:cNvSpPr>
            <p:nvPr/>
          </p:nvSpPr>
          <p:spPr bwMode="auto">
            <a:xfrm>
              <a:off x="177" y="543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1">
                  <a:solidFill>
                    <a:srgbClr val="FFFF00"/>
                  </a:solidFill>
                </a:rPr>
                <a:t>n</a:t>
              </a:r>
              <a:endParaRPr lang="en-US" altLang="en-US" sz="3600" b="1" i="1"/>
            </a:p>
          </p:txBody>
        </p:sp>
        <p:sp>
          <p:nvSpPr>
            <p:cNvPr id="55351" name="Rectangle 34"/>
            <p:cNvSpPr>
              <a:spLocks noChangeArrowheads="1"/>
            </p:cNvSpPr>
            <p:nvPr/>
          </p:nvSpPr>
          <p:spPr bwMode="auto">
            <a:xfrm>
              <a:off x="410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+</a:t>
              </a:r>
              <a:endParaRPr lang="en-US" altLang="en-US" sz="3600" b="1"/>
            </a:p>
          </p:txBody>
        </p:sp>
        <p:sp>
          <p:nvSpPr>
            <p:cNvPr id="55352" name="Rectangle 35"/>
            <p:cNvSpPr>
              <a:spLocks noChangeArrowheads="1"/>
            </p:cNvSpPr>
            <p:nvPr/>
          </p:nvSpPr>
          <p:spPr bwMode="auto">
            <a:xfrm>
              <a:off x="656" y="543"/>
              <a:ext cx="1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1">
                  <a:solidFill>
                    <a:srgbClr val="FFFF00"/>
                  </a:solidFill>
                </a:rPr>
                <a:t>n</a:t>
              </a:r>
              <a:r>
                <a:rPr lang="en-US" altLang="en-US" sz="1400" b="1">
                  <a:solidFill>
                    <a:srgbClr val="FFFF00"/>
                  </a:solidFill>
                </a:rPr>
                <a:t>-1</a:t>
              </a:r>
              <a:endParaRPr lang="en-US" altLang="en-US" sz="3600" b="1"/>
            </a:p>
          </p:txBody>
        </p:sp>
        <p:sp>
          <p:nvSpPr>
            <p:cNvPr id="55353" name="Rectangle 36"/>
            <p:cNvSpPr>
              <a:spLocks noChangeArrowheads="1"/>
            </p:cNvSpPr>
            <p:nvPr/>
          </p:nvSpPr>
          <p:spPr bwMode="auto">
            <a:xfrm>
              <a:off x="883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+</a:t>
              </a:r>
              <a:endParaRPr lang="en-US" altLang="en-US" sz="3600" b="1"/>
            </a:p>
          </p:txBody>
        </p:sp>
        <p:sp>
          <p:nvSpPr>
            <p:cNvPr id="55354" name="Rectangle 37"/>
            <p:cNvSpPr>
              <a:spLocks noChangeArrowheads="1"/>
            </p:cNvSpPr>
            <p:nvPr/>
          </p:nvSpPr>
          <p:spPr bwMode="auto">
            <a:xfrm>
              <a:off x="1129" y="543"/>
              <a:ext cx="1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1">
                  <a:solidFill>
                    <a:srgbClr val="FFFF00"/>
                  </a:solidFill>
                </a:rPr>
                <a:t>n</a:t>
              </a:r>
              <a:r>
                <a:rPr lang="en-US" altLang="en-US" sz="1400" b="1">
                  <a:solidFill>
                    <a:srgbClr val="FFFF00"/>
                  </a:solidFill>
                </a:rPr>
                <a:t>-2</a:t>
              </a:r>
              <a:endParaRPr lang="en-US" altLang="en-US" sz="3600" b="1"/>
            </a:p>
          </p:txBody>
        </p:sp>
        <p:sp>
          <p:nvSpPr>
            <p:cNvPr id="55355" name="Rectangle 38"/>
            <p:cNvSpPr>
              <a:spLocks noChangeArrowheads="1"/>
            </p:cNvSpPr>
            <p:nvPr/>
          </p:nvSpPr>
          <p:spPr bwMode="auto">
            <a:xfrm>
              <a:off x="1356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+</a:t>
              </a:r>
              <a:endParaRPr lang="en-US" altLang="en-US" sz="3600" b="1"/>
            </a:p>
          </p:txBody>
        </p:sp>
        <p:sp>
          <p:nvSpPr>
            <p:cNvPr id="55356" name="Rectangle 39"/>
            <p:cNvSpPr>
              <a:spLocks noChangeArrowheads="1"/>
            </p:cNvSpPr>
            <p:nvPr/>
          </p:nvSpPr>
          <p:spPr bwMode="auto">
            <a:xfrm>
              <a:off x="1604" y="543"/>
              <a:ext cx="1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 . . . </a:t>
              </a:r>
              <a:endParaRPr lang="en-US" altLang="en-US" sz="3600" b="1"/>
            </a:p>
          </p:txBody>
        </p:sp>
        <p:sp>
          <p:nvSpPr>
            <p:cNvPr id="55357" name="Rectangle 40"/>
            <p:cNvSpPr>
              <a:spLocks noChangeArrowheads="1"/>
            </p:cNvSpPr>
            <p:nvPr/>
          </p:nvSpPr>
          <p:spPr bwMode="auto">
            <a:xfrm>
              <a:off x="2065" y="543"/>
              <a:ext cx="9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 +</a:t>
              </a:r>
              <a:endParaRPr lang="en-US" altLang="en-US" sz="3600" b="1"/>
            </a:p>
          </p:txBody>
        </p:sp>
        <p:sp>
          <p:nvSpPr>
            <p:cNvPr id="55358" name="Rectangle 41"/>
            <p:cNvSpPr>
              <a:spLocks noChangeArrowheads="1"/>
            </p:cNvSpPr>
            <p:nvPr/>
          </p:nvSpPr>
          <p:spPr bwMode="auto">
            <a:xfrm>
              <a:off x="2303" y="5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2</a:t>
              </a:r>
              <a:endParaRPr lang="en-US" altLang="en-US" sz="3600" b="1"/>
            </a:p>
          </p:txBody>
        </p:sp>
        <p:sp>
          <p:nvSpPr>
            <p:cNvPr id="55359" name="Rectangle 42"/>
            <p:cNvSpPr>
              <a:spLocks noChangeArrowheads="1"/>
            </p:cNvSpPr>
            <p:nvPr/>
          </p:nvSpPr>
          <p:spPr bwMode="auto">
            <a:xfrm>
              <a:off x="2536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+</a:t>
              </a:r>
              <a:endParaRPr lang="en-US" altLang="en-US" sz="3600" b="1"/>
            </a:p>
          </p:txBody>
        </p:sp>
        <p:sp>
          <p:nvSpPr>
            <p:cNvPr id="55360" name="Rectangle 43"/>
            <p:cNvSpPr>
              <a:spLocks noChangeArrowheads="1"/>
            </p:cNvSpPr>
            <p:nvPr/>
          </p:nvSpPr>
          <p:spPr bwMode="auto">
            <a:xfrm>
              <a:off x="2776" y="5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1</a:t>
              </a:r>
              <a:endParaRPr lang="en-US" altLang="en-US" sz="3600" b="1"/>
            </a:p>
          </p:txBody>
        </p:sp>
        <p:sp>
          <p:nvSpPr>
            <p:cNvPr id="55361" name="Rectangle 44"/>
            <p:cNvSpPr>
              <a:spLocks noChangeArrowheads="1"/>
            </p:cNvSpPr>
            <p:nvPr/>
          </p:nvSpPr>
          <p:spPr bwMode="auto">
            <a:xfrm>
              <a:off x="3009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=</a:t>
              </a:r>
              <a:endParaRPr lang="en-US" altLang="en-US" sz="3600" b="1"/>
            </a:p>
          </p:txBody>
        </p:sp>
        <p:sp>
          <p:nvSpPr>
            <p:cNvPr id="55362" name="Rectangle 45"/>
            <p:cNvSpPr>
              <a:spLocks noChangeArrowheads="1"/>
            </p:cNvSpPr>
            <p:nvPr/>
          </p:nvSpPr>
          <p:spPr bwMode="auto">
            <a:xfrm>
              <a:off x="3252" y="543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S</a:t>
              </a:r>
              <a:endParaRPr lang="en-US" altLang="en-US" sz="3600" b="1"/>
            </a:p>
          </p:txBody>
        </p:sp>
        <p:sp>
          <p:nvSpPr>
            <p:cNvPr id="55363" name="Text Box 46"/>
            <p:cNvSpPr txBox="1">
              <a:spLocks noChangeArrowheads="1"/>
            </p:cNvSpPr>
            <p:nvPr/>
          </p:nvSpPr>
          <p:spPr bwMode="auto">
            <a:xfrm>
              <a:off x="3604" y="96"/>
              <a:ext cx="201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/>
                <a:t>= number of white dots</a:t>
              </a:r>
            </a:p>
          </p:txBody>
        </p:sp>
      </p:grpSp>
      <p:sp>
        <p:nvSpPr>
          <p:cNvPr id="55301" name="Text Box 47"/>
          <p:cNvSpPr txBox="1">
            <a:spLocks noChangeArrowheads="1"/>
          </p:cNvSpPr>
          <p:nvPr/>
        </p:nvSpPr>
        <p:spPr bwMode="auto">
          <a:xfrm>
            <a:off x="5661025" y="1828800"/>
            <a:ext cx="3321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tx2"/>
                </a:solidFill>
              </a:rPr>
              <a:t>= number of yellow dots</a:t>
            </a:r>
          </a:p>
        </p:txBody>
      </p:sp>
      <p:grpSp>
        <p:nvGrpSpPr>
          <p:cNvPr id="4" name="Group 48"/>
          <p:cNvGrpSpPr>
            <a:grpSpLocks/>
          </p:cNvGrpSpPr>
          <p:nvPr/>
        </p:nvGrpSpPr>
        <p:grpSpPr bwMode="auto">
          <a:xfrm>
            <a:off x="1905000" y="2673350"/>
            <a:ext cx="6896100" cy="3651250"/>
            <a:chOff x="1200" y="1684"/>
            <a:chExt cx="4344" cy="2300"/>
          </a:xfrm>
        </p:grpSpPr>
        <p:sp>
          <p:nvSpPr>
            <p:cNvPr id="55329" name="Text Box 49"/>
            <p:cNvSpPr txBox="1">
              <a:spLocks noChangeArrowheads="1"/>
            </p:cNvSpPr>
            <p:nvPr/>
          </p:nvSpPr>
          <p:spPr bwMode="auto">
            <a:xfrm>
              <a:off x="3876" y="3772"/>
              <a:ext cx="166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 </a:t>
              </a: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>
                  <a:solidFill>
                    <a:schemeClr val="folHlink"/>
                  </a:solidFill>
                </a:rPr>
                <a:t>+1    </a:t>
              </a: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>
                  <a:solidFill>
                    <a:schemeClr val="folHlink"/>
                  </a:solidFill>
                </a:rPr>
                <a:t>+1     </a:t>
              </a: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>
                  <a:solidFill>
                    <a:schemeClr val="folHlink"/>
                  </a:solidFill>
                </a:rPr>
                <a:t>+1</a:t>
              </a:r>
              <a:endParaRPr lang="en-US" altLang="en-US" sz="1600" b="1"/>
            </a:p>
          </p:txBody>
        </p:sp>
        <p:sp>
          <p:nvSpPr>
            <p:cNvPr id="55330" name="Text Box 50"/>
            <p:cNvSpPr txBox="1">
              <a:spLocks noChangeArrowheads="1"/>
            </p:cNvSpPr>
            <p:nvPr/>
          </p:nvSpPr>
          <p:spPr bwMode="auto">
            <a:xfrm>
              <a:off x="3684" y="3363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endParaRPr lang="en-US" altLang="en-US" sz="2400" b="1" i="1"/>
            </a:p>
          </p:txBody>
        </p:sp>
        <p:sp>
          <p:nvSpPr>
            <p:cNvPr id="55331" name="Text Box 51"/>
            <p:cNvSpPr txBox="1">
              <a:spLocks noChangeArrowheads="1"/>
            </p:cNvSpPr>
            <p:nvPr/>
          </p:nvSpPr>
          <p:spPr bwMode="auto">
            <a:xfrm>
              <a:off x="3684" y="3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endParaRPr lang="en-US" altLang="en-US" sz="2400" b="1" i="1"/>
            </a:p>
          </p:txBody>
        </p:sp>
        <p:sp>
          <p:nvSpPr>
            <p:cNvPr id="55332" name="Text Box 52"/>
            <p:cNvSpPr txBox="1">
              <a:spLocks noChangeArrowheads="1"/>
            </p:cNvSpPr>
            <p:nvPr/>
          </p:nvSpPr>
          <p:spPr bwMode="auto">
            <a:xfrm>
              <a:off x="3684" y="265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endParaRPr lang="en-US" altLang="en-US" sz="2400" b="1" i="1"/>
            </a:p>
          </p:txBody>
        </p:sp>
        <p:sp>
          <p:nvSpPr>
            <p:cNvPr id="55333" name="Text Box 53"/>
            <p:cNvSpPr txBox="1">
              <a:spLocks noChangeArrowheads="1"/>
            </p:cNvSpPr>
            <p:nvPr/>
          </p:nvSpPr>
          <p:spPr bwMode="auto">
            <a:xfrm>
              <a:off x="3684" y="2361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endParaRPr lang="en-US" altLang="en-US" sz="2400" b="1" i="1"/>
            </a:p>
          </p:txBody>
        </p:sp>
        <p:sp>
          <p:nvSpPr>
            <p:cNvPr id="55334" name="Text Box 54"/>
            <p:cNvSpPr txBox="1">
              <a:spLocks noChangeArrowheads="1"/>
            </p:cNvSpPr>
            <p:nvPr/>
          </p:nvSpPr>
          <p:spPr bwMode="auto">
            <a:xfrm>
              <a:off x="3684" y="2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endParaRPr lang="en-US" altLang="en-US" sz="2400" b="1" i="1"/>
            </a:p>
          </p:txBody>
        </p:sp>
        <p:sp>
          <p:nvSpPr>
            <p:cNvPr id="55335" name="Text Box 55"/>
            <p:cNvSpPr txBox="1">
              <a:spLocks noChangeArrowheads="1"/>
            </p:cNvSpPr>
            <p:nvPr/>
          </p:nvSpPr>
          <p:spPr bwMode="auto">
            <a:xfrm>
              <a:off x="3684" y="168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 i="1">
                  <a:solidFill>
                    <a:schemeClr val="folHlink"/>
                  </a:solidFill>
                </a:rPr>
                <a:t>n</a:t>
              </a:r>
              <a:endParaRPr lang="en-US" altLang="en-US" sz="2400" b="1" i="1"/>
            </a:p>
          </p:txBody>
        </p:sp>
        <p:sp>
          <p:nvSpPr>
            <p:cNvPr id="55336" name="Text Box 56"/>
            <p:cNvSpPr txBox="1">
              <a:spLocks noChangeArrowheads="1"/>
            </p:cNvSpPr>
            <p:nvPr/>
          </p:nvSpPr>
          <p:spPr bwMode="auto">
            <a:xfrm>
              <a:off x="1200" y="2519"/>
              <a:ext cx="1824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chemeClr val="accent2"/>
                  </a:solidFill>
                </a:rPr>
                <a:t>= </a:t>
              </a:r>
              <a:r>
                <a:rPr lang="en-US" altLang="en-US" sz="2400" b="1" i="1">
                  <a:solidFill>
                    <a:schemeClr val="accent2"/>
                  </a:solidFill>
                </a:rPr>
                <a:t>n</a:t>
              </a:r>
              <a:r>
                <a:rPr lang="en-US" altLang="en-US" sz="2400" b="1">
                  <a:solidFill>
                    <a:schemeClr val="accent2"/>
                  </a:solidFill>
                </a:rPr>
                <a:t>(</a:t>
              </a:r>
              <a:r>
                <a:rPr lang="en-US" altLang="en-US" sz="2400" b="1" i="1">
                  <a:solidFill>
                    <a:schemeClr val="accent2"/>
                  </a:solidFill>
                </a:rPr>
                <a:t>n</a:t>
              </a:r>
              <a:r>
                <a:rPr lang="en-US" altLang="en-US" sz="2400" b="1">
                  <a:solidFill>
                    <a:schemeClr val="accent2"/>
                  </a:solidFill>
                </a:rPr>
                <a:t>+1) dots in the grid</a:t>
              </a:r>
            </a:p>
          </p:txBody>
        </p:sp>
      </p:grpSp>
      <p:grpSp>
        <p:nvGrpSpPr>
          <p:cNvPr id="5" name="Group 57"/>
          <p:cNvGrpSpPr>
            <a:grpSpLocks/>
          </p:cNvGrpSpPr>
          <p:nvPr/>
        </p:nvGrpSpPr>
        <p:grpSpPr bwMode="auto">
          <a:xfrm>
            <a:off x="1905000" y="2743200"/>
            <a:ext cx="7024688" cy="3297238"/>
            <a:chOff x="1200" y="1720"/>
            <a:chExt cx="4425" cy="2077"/>
          </a:xfrm>
        </p:grpSpPr>
        <p:grpSp>
          <p:nvGrpSpPr>
            <p:cNvPr id="55311" name="Group 58"/>
            <p:cNvGrpSpPr>
              <a:grpSpLocks/>
            </p:cNvGrpSpPr>
            <p:nvPr/>
          </p:nvGrpSpPr>
          <p:grpSpPr bwMode="auto">
            <a:xfrm>
              <a:off x="3934" y="1720"/>
              <a:ext cx="1691" cy="1680"/>
              <a:chOff x="4327" y="1835"/>
              <a:chExt cx="1861" cy="1792"/>
            </a:xfrm>
          </p:grpSpPr>
          <p:sp>
            <p:nvSpPr>
              <p:cNvPr id="55314" name="Oval 59"/>
              <p:cNvSpPr>
                <a:spLocks noChangeArrowheads="1"/>
              </p:cNvSpPr>
              <p:nvPr/>
            </p:nvSpPr>
            <p:spPr bwMode="auto">
              <a:xfrm rot="44464">
                <a:off x="4704" y="2197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15" name="Oval 60"/>
              <p:cNvSpPr>
                <a:spLocks noChangeArrowheads="1"/>
              </p:cNvSpPr>
              <p:nvPr/>
            </p:nvSpPr>
            <p:spPr bwMode="auto">
              <a:xfrm rot="44464">
                <a:off x="4710" y="1840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16" name="Oval 61"/>
              <p:cNvSpPr>
                <a:spLocks noChangeArrowheads="1"/>
              </p:cNvSpPr>
              <p:nvPr/>
            </p:nvSpPr>
            <p:spPr bwMode="auto">
              <a:xfrm rot="44464">
                <a:off x="4335" y="2192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17" name="Oval 62"/>
              <p:cNvSpPr>
                <a:spLocks noChangeArrowheads="1"/>
              </p:cNvSpPr>
              <p:nvPr/>
            </p:nvSpPr>
            <p:spPr bwMode="auto">
              <a:xfrm rot="44464">
                <a:off x="5818" y="185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18" name="Oval 63"/>
              <p:cNvSpPr>
                <a:spLocks noChangeArrowheads="1"/>
              </p:cNvSpPr>
              <p:nvPr/>
            </p:nvSpPr>
            <p:spPr bwMode="auto">
              <a:xfrm rot="44464">
                <a:off x="5448" y="1849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19" name="Oval 64"/>
              <p:cNvSpPr>
                <a:spLocks noChangeArrowheads="1"/>
              </p:cNvSpPr>
              <p:nvPr/>
            </p:nvSpPr>
            <p:spPr bwMode="auto">
              <a:xfrm rot="44464">
                <a:off x="5080" y="1845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20" name="Oval 65"/>
              <p:cNvSpPr>
                <a:spLocks noChangeArrowheads="1"/>
              </p:cNvSpPr>
              <p:nvPr/>
            </p:nvSpPr>
            <p:spPr bwMode="auto">
              <a:xfrm rot="44464">
                <a:off x="4341" y="183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21" name="Oval 66"/>
              <p:cNvSpPr>
                <a:spLocks noChangeArrowheads="1"/>
              </p:cNvSpPr>
              <p:nvPr/>
            </p:nvSpPr>
            <p:spPr bwMode="auto">
              <a:xfrm rot="44464">
                <a:off x="5069" y="2561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22" name="Oval 67"/>
              <p:cNvSpPr>
                <a:spLocks noChangeArrowheads="1"/>
              </p:cNvSpPr>
              <p:nvPr/>
            </p:nvSpPr>
            <p:spPr bwMode="auto">
              <a:xfrm rot="44464">
                <a:off x="4700" y="2557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23" name="Oval 68"/>
              <p:cNvSpPr>
                <a:spLocks noChangeArrowheads="1"/>
              </p:cNvSpPr>
              <p:nvPr/>
            </p:nvSpPr>
            <p:spPr bwMode="auto">
              <a:xfrm rot="44464">
                <a:off x="4331" y="2552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24" name="Oval 69"/>
              <p:cNvSpPr>
                <a:spLocks noChangeArrowheads="1"/>
              </p:cNvSpPr>
              <p:nvPr/>
            </p:nvSpPr>
            <p:spPr bwMode="auto">
              <a:xfrm rot="44464">
                <a:off x="5443" y="2209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25" name="Oval 70"/>
              <p:cNvSpPr>
                <a:spLocks noChangeArrowheads="1"/>
              </p:cNvSpPr>
              <p:nvPr/>
            </p:nvSpPr>
            <p:spPr bwMode="auto">
              <a:xfrm rot="44464">
                <a:off x="5074" y="220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26" name="Oval 71"/>
              <p:cNvSpPr>
                <a:spLocks noChangeArrowheads="1"/>
              </p:cNvSpPr>
              <p:nvPr/>
            </p:nvSpPr>
            <p:spPr bwMode="auto">
              <a:xfrm rot="44464">
                <a:off x="4327" y="3269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27" name="Oval 72"/>
              <p:cNvSpPr>
                <a:spLocks noChangeArrowheads="1"/>
              </p:cNvSpPr>
              <p:nvPr/>
            </p:nvSpPr>
            <p:spPr bwMode="auto">
              <a:xfrm rot="44464">
                <a:off x="4695" y="291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55328" name="Oval 73"/>
              <p:cNvSpPr>
                <a:spLocks noChangeArrowheads="1"/>
              </p:cNvSpPr>
              <p:nvPr/>
            </p:nvSpPr>
            <p:spPr bwMode="auto">
              <a:xfrm rot="44464">
                <a:off x="4330" y="2909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  <p:sp>
          <p:nvSpPr>
            <p:cNvPr id="55312" name="AutoShape 74"/>
            <p:cNvSpPr>
              <a:spLocks/>
            </p:cNvSpPr>
            <p:nvPr/>
          </p:nvSpPr>
          <p:spPr bwMode="auto">
            <a:xfrm>
              <a:off x="3072" y="1751"/>
              <a:ext cx="612" cy="2046"/>
            </a:xfrm>
            <a:prstGeom prst="leftBrace">
              <a:avLst>
                <a:gd name="adj1" fmla="val 27859"/>
                <a:gd name="adj2" fmla="val 50000"/>
              </a:avLst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313" name="Text Box 75"/>
            <p:cNvSpPr txBox="1">
              <a:spLocks noChangeArrowheads="1"/>
            </p:cNvSpPr>
            <p:nvPr/>
          </p:nvSpPr>
          <p:spPr bwMode="auto">
            <a:xfrm>
              <a:off x="1200" y="2016"/>
              <a:ext cx="1824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>
                  <a:solidFill>
                    <a:schemeClr val="accent2"/>
                  </a:solidFill>
                </a:rPr>
                <a:t>2</a:t>
              </a:r>
              <a:r>
                <a:rPr lang="en-US" altLang="en-US" sz="2400" b="1" i="1">
                  <a:solidFill>
                    <a:schemeClr val="accent2"/>
                  </a:solidFill>
                </a:rPr>
                <a:t>S</a:t>
              </a:r>
              <a:r>
                <a:rPr lang="en-US" altLang="en-US" sz="2400" b="1">
                  <a:solidFill>
                    <a:schemeClr val="accent2"/>
                  </a:solidFill>
                </a:rPr>
                <a:t> dots</a:t>
              </a:r>
            </a:p>
          </p:txBody>
        </p:sp>
      </p:grpSp>
      <p:grpSp>
        <p:nvGrpSpPr>
          <p:cNvPr id="7" name="Group 76"/>
          <p:cNvGrpSpPr>
            <a:grpSpLocks/>
          </p:cNvGrpSpPr>
          <p:nvPr/>
        </p:nvGrpSpPr>
        <p:grpSpPr bwMode="auto">
          <a:xfrm>
            <a:off x="1600200" y="5105400"/>
            <a:ext cx="2895600" cy="1600200"/>
            <a:chOff x="336" y="960"/>
            <a:chExt cx="1824" cy="1008"/>
          </a:xfrm>
        </p:grpSpPr>
        <p:sp>
          <p:nvSpPr>
            <p:cNvPr id="55306" name="Text Box 77"/>
            <p:cNvSpPr txBox="1">
              <a:spLocks noChangeArrowheads="1"/>
            </p:cNvSpPr>
            <p:nvPr/>
          </p:nvSpPr>
          <p:spPr bwMode="auto">
            <a:xfrm>
              <a:off x="432" y="1296"/>
              <a:ext cx="48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i="1"/>
                <a:t>S</a:t>
              </a:r>
              <a:r>
                <a:rPr lang="en-US" altLang="en-US" sz="3000"/>
                <a:t> = </a:t>
              </a:r>
            </a:p>
          </p:txBody>
        </p:sp>
        <p:sp>
          <p:nvSpPr>
            <p:cNvPr id="55307" name="Text Box 78"/>
            <p:cNvSpPr txBox="1">
              <a:spLocks noChangeArrowheads="1"/>
            </p:cNvSpPr>
            <p:nvPr/>
          </p:nvSpPr>
          <p:spPr bwMode="auto">
            <a:xfrm>
              <a:off x="1046" y="1035"/>
              <a:ext cx="83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n</a:t>
              </a:r>
              <a:r>
                <a:rPr lang="en-US" altLang="en-US" sz="3000"/>
                <a:t> (</a:t>
              </a:r>
              <a:r>
                <a:rPr lang="en-US" altLang="en-US" sz="3000" i="1"/>
                <a:t>n</a:t>
              </a:r>
              <a:r>
                <a:rPr lang="en-US" altLang="en-US" sz="3000"/>
                <a:t>+1)</a:t>
              </a:r>
            </a:p>
          </p:txBody>
        </p:sp>
        <p:sp>
          <p:nvSpPr>
            <p:cNvPr id="55308" name="Text Box 79"/>
            <p:cNvSpPr txBox="1">
              <a:spLocks noChangeArrowheads="1"/>
            </p:cNvSpPr>
            <p:nvPr/>
          </p:nvSpPr>
          <p:spPr bwMode="auto">
            <a:xfrm>
              <a:off x="1296" y="1440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</a:t>
              </a:r>
            </a:p>
          </p:txBody>
        </p:sp>
        <p:sp>
          <p:nvSpPr>
            <p:cNvPr id="55309" name="Line 80"/>
            <p:cNvSpPr>
              <a:spLocks noChangeShapeType="1"/>
            </p:cNvSpPr>
            <p:nvPr/>
          </p:nvSpPr>
          <p:spPr bwMode="auto">
            <a:xfrm>
              <a:off x="960" y="1440"/>
              <a:ext cx="100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0" name="Rectangle 81"/>
            <p:cNvSpPr>
              <a:spLocks noChangeArrowheads="1"/>
            </p:cNvSpPr>
            <p:nvPr/>
          </p:nvSpPr>
          <p:spPr bwMode="auto">
            <a:xfrm>
              <a:off x="336" y="960"/>
              <a:ext cx="1824" cy="1008"/>
            </a:xfrm>
            <a:prstGeom prst="rect">
              <a:avLst/>
            </a:prstGeom>
            <a:noFill/>
            <a:ln w="50800">
              <a:solidFill>
                <a:srgbClr val="33CC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55305" name="Rectangle 82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6322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30" name="Clip" r:id="rId4" imgW="3124335" imgH="2295457" progId="MS_ClipArt_Gallery.2">
                  <p:embed/>
                </p:oleObj>
              </mc:Choice>
              <mc:Fallback>
                <p:oleObj name="Clip" r:id="rId4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6323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31" name="Equation" r:id="rId6" imgW="95216" imgH="199957" progId="Equation.3">
                  <p:embed/>
                </p:oleObj>
              </mc:Choice>
              <mc:Fallback>
                <p:oleObj name="Equation" r:id="rId6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24" name="Text Box 4"/>
          <p:cNvSpPr txBox="1">
            <a:spLocks noChangeArrowheads="1"/>
          </p:cNvSpPr>
          <p:nvPr/>
        </p:nvSpPr>
        <p:spPr bwMode="auto">
          <a:xfrm>
            <a:off x="534988" y="2667000"/>
            <a:ext cx="966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>
                <a:solidFill>
                  <a:schemeClr val="bg2"/>
                </a:solidFill>
                <a:latin typeface="Arial Rounded MT Bold" pitchFamily="34" charset="0"/>
              </a:rPr>
              <a:t>Gauss</a:t>
            </a:r>
            <a:endParaRPr lang="en-US" altLang="en-US" sz="2400" b="1">
              <a:latin typeface="Arial Rounded MT Bold" pitchFamily="34" charset="0"/>
            </a:endParaRPr>
          </a:p>
        </p:txBody>
      </p:sp>
      <p:sp>
        <p:nvSpPr>
          <p:cNvPr id="56325" name="Text Box 5"/>
          <p:cNvSpPr txBox="1">
            <a:spLocks noChangeArrowheads="1"/>
          </p:cNvSpPr>
          <p:nvPr/>
        </p:nvSpPr>
        <p:spPr bwMode="auto">
          <a:xfrm>
            <a:off x="3352800" y="2438400"/>
            <a:ext cx="5381625" cy="125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000">
                <a:solidFill>
                  <a:schemeClr val="accent2"/>
                </a:solidFill>
              </a:rPr>
              <a:t>∑</a:t>
            </a:r>
            <a:r>
              <a:rPr lang="en-CA" altLang="en-US" sz="4000" baseline="-25000">
                <a:solidFill>
                  <a:schemeClr val="accent2"/>
                </a:solidFill>
              </a:rPr>
              <a:t>i=1..n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CA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i = </a:t>
            </a:r>
            <a:r>
              <a:rPr lang="en-US" altLang="en-US">
                <a:solidFill>
                  <a:schemeClr val="accent2"/>
                </a:solidFill>
                <a:latin typeface="Arial" charset="0"/>
              </a:rPr>
              <a:t>1 + 2 + 3 + . . . + 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Arial" charset="0"/>
              </a:rPr>
              <a:t>  = </a:t>
            </a:r>
            <a:r>
              <a:rPr lang="en-US" altLang="en-US" sz="3600">
                <a:solidFill>
                  <a:schemeClr val="hlink"/>
                </a:solidFill>
                <a:latin typeface="Symbol" pitchFamily="18" charset="2"/>
              </a:rPr>
              <a:t>Q</a:t>
            </a:r>
            <a:r>
              <a:rPr lang="en-US" altLang="en-US" sz="3600">
                <a:solidFill>
                  <a:schemeClr val="hlink"/>
                </a:solidFill>
              </a:rPr>
              <a:t>(# of terms </a:t>
            </a:r>
            <a:r>
              <a:rPr lang="en-US" altLang="en-US" sz="3600">
                <a:solidFill>
                  <a:schemeClr val="hlink"/>
                </a:solidFill>
                <a:latin typeface="Arial" charset="0"/>
              </a:rPr>
              <a:t>·</a:t>
            </a:r>
            <a:r>
              <a:rPr lang="en-US" altLang="en-US" sz="3600">
                <a:solidFill>
                  <a:schemeClr val="hlink"/>
                </a:solidFill>
              </a:rPr>
              <a:t> last term)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56326" name="Text Box 6"/>
          <p:cNvSpPr txBox="1">
            <a:spLocks noChangeArrowheads="1"/>
          </p:cNvSpPr>
          <p:nvPr/>
        </p:nvSpPr>
        <p:spPr bwMode="auto">
          <a:xfrm>
            <a:off x="4114800" y="1447800"/>
            <a:ext cx="37703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Arithmetic Sum</a:t>
            </a:r>
            <a:endParaRPr lang="en-CA" altLang="en-US" sz="4400">
              <a:solidFill>
                <a:schemeClr val="tx2"/>
              </a:solidFill>
            </a:endParaRPr>
          </a:p>
        </p:txBody>
      </p:sp>
      <p:sp>
        <p:nvSpPr>
          <p:cNvPr id="744455" name="Text Box 7"/>
          <p:cNvSpPr txBox="1">
            <a:spLocks noChangeArrowheads="1"/>
          </p:cNvSpPr>
          <p:nvPr/>
        </p:nvSpPr>
        <p:spPr bwMode="auto">
          <a:xfrm>
            <a:off x="2362200" y="5897563"/>
            <a:ext cx="6492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True when ever terms increase slowly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4455" grpId="0" autoUpdateAnimBg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2" name="Clip" r:id="rId4" imgW="3124335" imgH="2295457" progId="MS_ClipArt_Gallery.2">
                  <p:embed/>
                </p:oleObj>
              </mc:Choice>
              <mc:Fallback>
                <p:oleObj name="Clip" r:id="rId4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347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3" name="Equation" r:id="rId6" imgW="95216" imgH="199957" progId="Equation.3">
                  <p:embed/>
                </p:oleObj>
              </mc:Choice>
              <mc:Fallback>
                <p:oleObj name="Equation" r:id="rId6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7348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627688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1 + 2 + 4 + 8 +. . . + 2</a:t>
            </a:r>
            <a:r>
              <a:rPr lang="en-US" altLang="en-US" sz="2800" baseline="30000">
                <a:solidFill>
                  <a:schemeClr val="accent2"/>
                </a:solidFill>
                <a:latin typeface="Arial" charset="0"/>
              </a:rPr>
              <a:t>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        =  </a:t>
            </a:r>
            <a:r>
              <a:rPr lang="en-US" altLang="en-US" sz="3600">
                <a:solidFill>
                  <a:schemeClr val="hlink"/>
                </a:solidFill>
                <a:latin typeface="Arial" charset="0"/>
              </a:rPr>
              <a:t>?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57349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7068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Geometric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  <a:endParaRPr lang="en-CA" altLang="en-US" smtClean="0"/>
          </a:p>
        </p:txBody>
      </p:sp>
      <p:pic>
        <p:nvPicPr>
          <p:cNvPr id="58371" name="Picture 3" descr="Untitled-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190625"/>
            <a:ext cx="7924800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8372" name="Group 4"/>
          <p:cNvGrpSpPr>
            <a:grpSpLocks/>
          </p:cNvGrpSpPr>
          <p:nvPr/>
        </p:nvGrpSpPr>
        <p:grpSpPr bwMode="auto">
          <a:xfrm flipH="1">
            <a:off x="6705600" y="1489075"/>
            <a:ext cx="1066800" cy="2168525"/>
            <a:chOff x="-1200" y="1226"/>
            <a:chExt cx="1132" cy="2304"/>
          </a:xfrm>
        </p:grpSpPr>
        <p:grpSp>
          <p:nvGrpSpPr>
            <p:cNvPr id="58373" name="Group 5"/>
            <p:cNvGrpSpPr>
              <a:grpSpLocks/>
            </p:cNvGrpSpPr>
            <p:nvPr/>
          </p:nvGrpSpPr>
          <p:grpSpPr bwMode="auto">
            <a:xfrm>
              <a:off x="-925" y="1226"/>
              <a:ext cx="857" cy="2304"/>
              <a:chOff x="-925" y="1226"/>
              <a:chExt cx="857" cy="2304"/>
            </a:xfrm>
          </p:grpSpPr>
          <p:sp>
            <p:nvSpPr>
              <p:cNvPr id="58377" name="Freeform 6"/>
              <p:cNvSpPr>
                <a:spLocks/>
              </p:cNvSpPr>
              <p:nvPr/>
            </p:nvSpPr>
            <p:spPr bwMode="auto">
              <a:xfrm>
                <a:off x="-884" y="1636"/>
                <a:ext cx="330" cy="401"/>
              </a:xfrm>
              <a:custGeom>
                <a:avLst/>
                <a:gdLst>
                  <a:gd name="T0" fmla="*/ 230 w 330"/>
                  <a:gd name="T1" fmla="*/ 126 h 401"/>
                  <a:gd name="T2" fmla="*/ 215 w 330"/>
                  <a:gd name="T3" fmla="*/ 61 h 401"/>
                  <a:gd name="T4" fmla="*/ 180 w 330"/>
                  <a:gd name="T5" fmla="*/ 21 h 401"/>
                  <a:gd name="T6" fmla="*/ 130 w 330"/>
                  <a:gd name="T7" fmla="*/ 0 h 401"/>
                  <a:gd name="T8" fmla="*/ 55 w 330"/>
                  <a:gd name="T9" fmla="*/ 16 h 401"/>
                  <a:gd name="T10" fmla="*/ 15 w 330"/>
                  <a:gd name="T11" fmla="*/ 91 h 401"/>
                  <a:gd name="T12" fmla="*/ 0 w 330"/>
                  <a:gd name="T13" fmla="*/ 166 h 401"/>
                  <a:gd name="T14" fmla="*/ 0 w 330"/>
                  <a:gd name="T15" fmla="*/ 246 h 401"/>
                  <a:gd name="T16" fmla="*/ 15 w 330"/>
                  <a:gd name="T17" fmla="*/ 336 h 401"/>
                  <a:gd name="T18" fmla="*/ 70 w 330"/>
                  <a:gd name="T19" fmla="*/ 391 h 401"/>
                  <a:gd name="T20" fmla="*/ 120 w 330"/>
                  <a:gd name="T21" fmla="*/ 401 h 401"/>
                  <a:gd name="T22" fmla="*/ 185 w 330"/>
                  <a:gd name="T23" fmla="*/ 386 h 401"/>
                  <a:gd name="T24" fmla="*/ 215 w 330"/>
                  <a:gd name="T25" fmla="*/ 326 h 401"/>
                  <a:gd name="T26" fmla="*/ 235 w 330"/>
                  <a:gd name="T27" fmla="*/ 266 h 401"/>
                  <a:gd name="T28" fmla="*/ 245 w 330"/>
                  <a:gd name="T29" fmla="*/ 216 h 401"/>
                  <a:gd name="T30" fmla="*/ 245 w 330"/>
                  <a:gd name="T31" fmla="*/ 181 h 401"/>
                  <a:gd name="T32" fmla="*/ 325 w 330"/>
                  <a:gd name="T33" fmla="*/ 106 h 401"/>
                  <a:gd name="T34" fmla="*/ 330 w 330"/>
                  <a:gd name="T35" fmla="*/ 81 h 401"/>
                  <a:gd name="T36" fmla="*/ 315 w 330"/>
                  <a:gd name="T37" fmla="*/ 71 h 401"/>
                  <a:gd name="T38" fmla="*/ 235 w 330"/>
                  <a:gd name="T39" fmla="*/ 156 h 401"/>
                  <a:gd name="T40" fmla="*/ 230 w 330"/>
                  <a:gd name="T41" fmla="*/ 126 h 4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0"/>
                  <a:gd name="T64" fmla="*/ 0 h 401"/>
                  <a:gd name="T65" fmla="*/ 330 w 330"/>
                  <a:gd name="T66" fmla="*/ 401 h 4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0" h="401">
                    <a:moveTo>
                      <a:pt x="230" y="126"/>
                    </a:moveTo>
                    <a:lnTo>
                      <a:pt x="215" y="61"/>
                    </a:lnTo>
                    <a:lnTo>
                      <a:pt x="180" y="21"/>
                    </a:lnTo>
                    <a:lnTo>
                      <a:pt x="130" y="0"/>
                    </a:lnTo>
                    <a:lnTo>
                      <a:pt x="55" y="16"/>
                    </a:lnTo>
                    <a:lnTo>
                      <a:pt x="15" y="91"/>
                    </a:lnTo>
                    <a:lnTo>
                      <a:pt x="0" y="166"/>
                    </a:lnTo>
                    <a:lnTo>
                      <a:pt x="0" y="246"/>
                    </a:lnTo>
                    <a:lnTo>
                      <a:pt x="15" y="336"/>
                    </a:lnTo>
                    <a:lnTo>
                      <a:pt x="70" y="391"/>
                    </a:lnTo>
                    <a:lnTo>
                      <a:pt x="120" y="401"/>
                    </a:lnTo>
                    <a:lnTo>
                      <a:pt x="185" y="386"/>
                    </a:lnTo>
                    <a:lnTo>
                      <a:pt x="215" y="326"/>
                    </a:lnTo>
                    <a:lnTo>
                      <a:pt x="235" y="266"/>
                    </a:lnTo>
                    <a:lnTo>
                      <a:pt x="245" y="216"/>
                    </a:lnTo>
                    <a:lnTo>
                      <a:pt x="245" y="181"/>
                    </a:lnTo>
                    <a:lnTo>
                      <a:pt x="325" y="106"/>
                    </a:lnTo>
                    <a:lnTo>
                      <a:pt x="330" y="81"/>
                    </a:lnTo>
                    <a:lnTo>
                      <a:pt x="315" y="71"/>
                    </a:lnTo>
                    <a:lnTo>
                      <a:pt x="235" y="156"/>
                    </a:lnTo>
                    <a:lnTo>
                      <a:pt x="230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8" name="Freeform 7"/>
              <p:cNvSpPr>
                <a:spLocks/>
              </p:cNvSpPr>
              <p:nvPr/>
            </p:nvSpPr>
            <p:spPr bwMode="auto">
              <a:xfrm>
                <a:off x="-810" y="1226"/>
                <a:ext cx="581" cy="681"/>
              </a:xfrm>
              <a:custGeom>
                <a:avLst/>
                <a:gdLst>
                  <a:gd name="T0" fmla="*/ 11 w 581"/>
                  <a:gd name="T1" fmla="*/ 681 h 681"/>
                  <a:gd name="T2" fmla="*/ 0 w 581"/>
                  <a:gd name="T3" fmla="*/ 620 h 681"/>
                  <a:gd name="T4" fmla="*/ 26 w 581"/>
                  <a:gd name="T5" fmla="*/ 540 h 681"/>
                  <a:gd name="T6" fmla="*/ 96 w 581"/>
                  <a:gd name="T7" fmla="*/ 475 h 681"/>
                  <a:gd name="T8" fmla="*/ 196 w 581"/>
                  <a:gd name="T9" fmla="*/ 385 h 681"/>
                  <a:gd name="T10" fmla="*/ 301 w 581"/>
                  <a:gd name="T11" fmla="*/ 285 h 681"/>
                  <a:gd name="T12" fmla="*/ 396 w 581"/>
                  <a:gd name="T13" fmla="*/ 160 h 681"/>
                  <a:gd name="T14" fmla="*/ 426 w 581"/>
                  <a:gd name="T15" fmla="*/ 85 h 681"/>
                  <a:gd name="T16" fmla="*/ 436 w 581"/>
                  <a:gd name="T17" fmla="*/ 0 h 681"/>
                  <a:gd name="T18" fmla="*/ 456 w 581"/>
                  <a:gd name="T19" fmla="*/ 0 h 681"/>
                  <a:gd name="T20" fmla="*/ 446 w 581"/>
                  <a:gd name="T21" fmla="*/ 90 h 681"/>
                  <a:gd name="T22" fmla="*/ 461 w 581"/>
                  <a:gd name="T23" fmla="*/ 90 h 681"/>
                  <a:gd name="T24" fmla="*/ 541 w 581"/>
                  <a:gd name="T25" fmla="*/ 30 h 681"/>
                  <a:gd name="T26" fmla="*/ 556 w 581"/>
                  <a:gd name="T27" fmla="*/ 50 h 681"/>
                  <a:gd name="T28" fmla="*/ 491 w 581"/>
                  <a:gd name="T29" fmla="*/ 95 h 681"/>
                  <a:gd name="T30" fmla="*/ 481 w 581"/>
                  <a:gd name="T31" fmla="*/ 125 h 681"/>
                  <a:gd name="T32" fmla="*/ 501 w 581"/>
                  <a:gd name="T33" fmla="*/ 135 h 681"/>
                  <a:gd name="T34" fmla="*/ 566 w 581"/>
                  <a:gd name="T35" fmla="*/ 135 h 681"/>
                  <a:gd name="T36" fmla="*/ 581 w 581"/>
                  <a:gd name="T37" fmla="*/ 145 h 681"/>
                  <a:gd name="T38" fmla="*/ 576 w 581"/>
                  <a:gd name="T39" fmla="*/ 160 h 681"/>
                  <a:gd name="T40" fmla="*/ 496 w 581"/>
                  <a:gd name="T41" fmla="*/ 155 h 681"/>
                  <a:gd name="T42" fmla="*/ 471 w 581"/>
                  <a:gd name="T43" fmla="*/ 155 h 681"/>
                  <a:gd name="T44" fmla="*/ 466 w 581"/>
                  <a:gd name="T45" fmla="*/ 170 h 681"/>
                  <a:gd name="T46" fmla="*/ 521 w 581"/>
                  <a:gd name="T47" fmla="*/ 245 h 681"/>
                  <a:gd name="T48" fmla="*/ 506 w 581"/>
                  <a:gd name="T49" fmla="*/ 260 h 681"/>
                  <a:gd name="T50" fmla="*/ 451 w 581"/>
                  <a:gd name="T51" fmla="*/ 190 h 681"/>
                  <a:gd name="T52" fmla="*/ 431 w 581"/>
                  <a:gd name="T53" fmla="*/ 190 h 681"/>
                  <a:gd name="T54" fmla="*/ 391 w 581"/>
                  <a:gd name="T55" fmla="*/ 220 h 681"/>
                  <a:gd name="T56" fmla="*/ 321 w 581"/>
                  <a:gd name="T57" fmla="*/ 315 h 681"/>
                  <a:gd name="T58" fmla="*/ 256 w 581"/>
                  <a:gd name="T59" fmla="*/ 395 h 681"/>
                  <a:gd name="T60" fmla="*/ 181 w 581"/>
                  <a:gd name="T61" fmla="*/ 480 h 681"/>
                  <a:gd name="T62" fmla="*/ 126 w 581"/>
                  <a:gd name="T63" fmla="*/ 565 h 681"/>
                  <a:gd name="T64" fmla="*/ 56 w 581"/>
                  <a:gd name="T65" fmla="*/ 675 h 681"/>
                  <a:gd name="T66" fmla="*/ 11 w 581"/>
                  <a:gd name="T67" fmla="*/ 681 h 6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81"/>
                  <a:gd name="T103" fmla="*/ 0 h 681"/>
                  <a:gd name="T104" fmla="*/ 581 w 581"/>
                  <a:gd name="T105" fmla="*/ 681 h 68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81" h="681">
                    <a:moveTo>
                      <a:pt x="11" y="681"/>
                    </a:moveTo>
                    <a:lnTo>
                      <a:pt x="0" y="620"/>
                    </a:lnTo>
                    <a:lnTo>
                      <a:pt x="26" y="540"/>
                    </a:lnTo>
                    <a:lnTo>
                      <a:pt x="96" y="475"/>
                    </a:lnTo>
                    <a:lnTo>
                      <a:pt x="196" y="385"/>
                    </a:lnTo>
                    <a:lnTo>
                      <a:pt x="301" y="285"/>
                    </a:lnTo>
                    <a:lnTo>
                      <a:pt x="396" y="160"/>
                    </a:lnTo>
                    <a:lnTo>
                      <a:pt x="426" y="85"/>
                    </a:lnTo>
                    <a:lnTo>
                      <a:pt x="436" y="0"/>
                    </a:lnTo>
                    <a:lnTo>
                      <a:pt x="456" y="0"/>
                    </a:lnTo>
                    <a:lnTo>
                      <a:pt x="446" y="90"/>
                    </a:lnTo>
                    <a:lnTo>
                      <a:pt x="461" y="90"/>
                    </a:lnTo>
                    <a:lnTo>
                      <a:pt x="541" y="30"/>
                    </a:lnTo>
                    <a:lnTo>
                      <a:pt x="556" y="50"/>
                    </a:lnTo>
                    <a:lnTo>
                      <a:pt x="491" y="95"/>
                    </a:lnTo>
                    <a:lnTo>
                      <a:pt x="481" y="125"/>
                    </a:lnTo>
                    <a:lnTo>
                      <a:pt x="501" y="135"/>
                    </a:lnTo>
                    <a:lnTo>
                      <a:pt x="566" y="135"/>
                    </a:lnTo>
                    <a:lnTo>
                      <a:pt x="581" y="145"/>
                    </a:lnTo>
                    <a:lnTo>
                      <a:pt x="576" y="160"/>
                    </a:lnTo>
                    <a:lnTo>
                      <a:pt x="496" y="155"/>
                    </a:lnTo>
                    <a:lnTo>
                      <a:pt x="471" y="155"/>
                    </a:lnTo>
                    <a:lnTo>
                      <a:pt x="466" y="170"/>
                    </a:lnTo>
                    <a:lnTo>
                      <a:pt x="521" y="245"/>
                    </a:lnTo>
                    <a:lnTo>
                      <a:pt x="506" y="260"/>
                    </a:lnTo>
                    <a:lnTo>
                      <a:pt x="451" y="190"/>
                    </a:lnTo>
                    <a:lnTo>
                      <a:pt x="431" y="190"/>
                    </a:lnTo>
                    <a:lnTo>
                      <a:pt x="391" y="220"/>
                    </a:lnTo>
                    <a:lnTo>
                      <a:pt x="321" y="315"/>
                    </a:lnTo>
                    <a:lnTo>
                      <a:pt x="256" y="395"/>
                    </a:lnTo>
                    <a:lnTo>
                      <a:pt x="181" y="480"/>
                    </a:lnTo>
                    <a:lnTo>
                      <a:pt x="126" y="565"/>
                    </a:lnTo>
                    <a:lnTo>
                      <a:pt x="56" y="675"/>
                    </a:lnTo>
                    <a:lnTo>
                      <a:pt x="11" y="6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9" name="Freeform 8"/>
              <p:cNvSpPr>
                <a:spLocks/>
              </p:cNvSpPr>
              <p:nvPr/>
            </p:nvSpPr>
            <p:spPr bwMode="auto">
              <a:xfrm>
                <a:off x="-749" y="1742"/>
                <a:ext cx="681" cy="481"/>
              </a:xfrm>
              <a:custGeom>
                <a:avLst/>
                <a:gdLst>
                  <a:gd name="T0" fmla="*/ 0 w 681"/>
                  <a:gd name="T1" fmla="*/ 360 h 481"/>
                  <a:gd name="T2" fmla="*/ 5 w 681"/>
                  <a:gd name="T3" fmla="*/ 400 h 481"/>
                  <a:gd name="T4" fmla="*/ 40 w 681"/>
                  <a:gd name="T5" fmla="*/ 430 h 481"/>
                  <a:gd name="T6" fmla="*/ 125 w 681"/>
                  <a:gd name="T7" fmla="*/ 455 h 481"/>
                  <a:gd name="T8" fmla="*/ 215 w 681"/>
                  <a:gd name="T9" fmla="*/ 475 h 481"/>
                  <a:gd name="T10" fmla="*/ 325 w 681"/>
                  <a:gd name="T11" fmla="*/ 481 h 481"/>
                  <a:gd name="T12" fmla="*/ 370 w 681"/>
                  <a:gd name="T13" fmla="*/ 475 h 481"/>
                  <a:gd name="T14" fmla="*/ 440 w 681"/>
                  <a:gd name="T15" fmla="*/ 315 h 481"/>
                  <a:gd name="T16" fmla="*/ 500 w 681"/>
                  <a:gd name="T17" fmla="*/ 190 h 481"/>
                  <a:gd name="T18" fmla="*/ 550 w 681"/>
                  <a:gd name="T19" fmla="*/ 110 h 481"/>
                  <a:gd name="T20" fmla="*/ 570 w 681"/>
                  <a:gd name="T21" fmla="*/ 110 h 481"/>
                  <a:gd name="T22" fmla="*/ 580 w 681"/>
                  <a:gd name="T23" fmla="*/ 125 h 481"/>
                  <a:gd name="T24" fmla="*/ 580 w 681"/>
                  <a:gd name="T25" fmla="*/ 165 h 481"/>
                  <a:gd name="T26" fmla="*/ 560 w 681"/>
                  <a:gd name="T27" fmla="*/ 190 h 481"/>
                  <a:gd name="T28" fmla="*/ 570 w 681"/>
                  <a:gd name="T29" fmla="*/ 200 h 481"/>
                  <a:gd name="T30" fmla="*/ 595 w 681"/>
                  <a:gd name="T31" fmla="*/ 185 h 481"/>
                  <a:gd name="T32" fmla="*/ 600 w 681"/>
                  <a:gd name="T33" fmla="*/ 160 h 481"/>
                  <a:gd name="T34" fmla="*/ 600 w 681"/>
                  <a:gd name="T35" fmla="*/ 115 h 481"/>
                  <a:gd name="T36" fmla="*/ 620 w 681"/>
                  <a:gd name="T37" fmla="*/ 135 h 481"/>
                  <a:gd name="T38" fmla="*/ 635 w 681"/>
                  <a:gd name="T39" fmla="*/ 170 h 481"/>
                  <a:gd name="T40" fmla="*/ 650 w 681"/>
                  <a:gd name="T41" fmla="*/ 165 h 481"/>
                  <a:gd name="T42" fmla="*/ 635 w 681"/>
                  <a:gd name="T43" fmla="*/ 125 h 481"/>
                  <a:gd name="T44" fmla="*/ 615 w 681"/>
                  <a:gd name="T45" fmla="*/ 105 h 481"/>
                  <a:gd name="T46" fmla="*/ 600 w 681"/>
                  <a:gd name="T47" fmla="*/ 90 h 481"/>
                  <a:gd name="T48" fmla="*/ 635 w 681"/>
                  <a:gd name="T49" fmla="*/ 80 h 481"/>
                  <a:gd name="T50" fmla="*/ 670 w 681"/>
                  <a:gd name="T51" fmla="*/ 95 h 481"/>
                  <a:gd name="T52" fmla="*/ 675 w 681"/>
                  <a:gd name="T53" fmla="*/ 75 h 481"/>
                  <a:gd name="T54" fmla="*/ 635 w 681"/>
                  <a:gd name="T55" fmla="*/ 60 h 481"/>
                  <a:gd name="T56" fmla="*/ 595 w 681"/>
                  <a:gd name="T57" fmla="*/ 65 h 481"/>
                  <a:gd name="T58" fmla="*/ 600 w 681"/>
                  <a:gd name="T59" fmla="*/ 40 h 481"/>
                  <a:gd name="T60" fmla="*/ 625 w 681"/>
                  <a:gd name="T61" fmla="*/ 20 h 481"/>
                  <a:gd name="T62" fmla="*/ 660 w 681"/>
                  <a:gd name="T63" fmla="*/ 20 h 481"/>
                  <a:gd name="T64" fmla="*/ 681 w 681"/>
                  <a:gd name="T65" fmla="*/ 10 h 481"/>
                  <a:gd name="T66" fmla="*/ 640 w 681"/>
                  <a:gd name="T67" fmla="*/ 0 h 481"/>
                  <a:gd name="T68" fmla="*/ 605 w 681"/>
                  <a:gd name="T69" fmla="*/ 5 h 481"/>
                  <a:gd name="T70" fmla="*/ 585 w 681"/>
                  <a:gd name="T71" fmla="*/ 20 h 481"/>
                  <a:gd name="T72" fmla="*/ 535 w 681"/>
                  <a:gd name="T73" fmla="*/ 50 h 481"/>
                  <a:gd name="T74" fmla="*/ 510 w 681"/>
                  <a:gd name="T75" fmla="*/ 90 h 481"/>
                  <a:gd name="T76" fmla="*/ 470 w 681"/>
                  <a:gd name="T77" fmla="*/ 155 h 481"/>
                  <a:gd name="T78" fmla="*/ 420 w 681"/>
                  <a:gd name="T79" fmla="*/ 245 h 481"/>
                  <a:gd name="T80" fmla="*/ 360 w 681"/>
                  <a:gd name="T81" fmla="*/ 350 h 481"/>
                  <a:gd name="T82" fmla="*/ 335 w 681"/>
                  <a:gd name="T83" fmla="*/ 410 h 481"/>
                  <a:gd name="T84" fmla="*/ 310 w 681"/>
                  <a:gd name="T85" fmla="*/ 410 h 481"/>
                  <a:gd name="T86" fmla="*/ 215 w 681"/>
                  <a:gd name="T87" fmla="*/ 405 h 481"/>
                  <a:gd name="T88" fmla="*/ 145 w 681"/>
                  <a:gd name="T89" fmla="*/ 375 h 481"/>
                  <a:gd name="T90" fmla="*/ 80 w 681"/>
                  <a:gd name="T91" fmla="*/ 340 h 481"/>
                  <a:gd name="T92" fmla="*/ 30 w 681"/>
                  <a:gd name="T93" fmla="*/ 330 h 481"/>
                  <a:gd name="T94" fmla="*/ 25 w 681"/>
                  <a:gd name="T95" fmla="*/ 330 h 481"/>
                  <a:gd name="T96" fmla="*/ 0 w 681"/>
                  <a:gd name="T97" fmla="*/ 360 h 4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1"/>
                  <a:gd name="T148" fmla="*/ 0 h 481"/>
                  <a:gd name="T149" fmla="*/ 681 w 681"/>
                  <a:gd name="T150" fmla="*/ 481 h 4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1" h="481">
                    <a:moveTo>
                      <a:pt x="0" y="360"/>
                    </a:moveTo>
                    <a:lnTo>
                      <a:pt x="5" y="400"/>
                    </a:lnTo>
                    <a:lnTo>
                      <a:pt x="40" y="430"/>
                    </a:lnTo>
                    <a:lnTo>
                      <a:pt x="125" y="455"/>
                    </a:lnTo>
                    <a:lnTo>
                      <a:pt x="215" y="475"/>
                    </a:lnTo>
                    <a:lnTo>
                      <a:pt x="325" y="481"/>
                    </a:lnTo>
                    <a:lnTo>
                      <a:pt x="370" y="475"/>
                    </a:lnTo>
                    <a:lnTo>
                      <a:pt x="440" y="315"/>
                    </a:lnTo>
                    <a:lnTo>
                      <a:pt x="500" y="190"/>
                    </a:lnTo>
                    <a:lnTo>
                      <a:pt x="550" y="110"/>
                    </a:lnTo>
                    <a:lnTo>
                      <a:pt x="570" y="110"/>
                    </a:lnTo>
                    <a:lnTo>
                      <a:pt x="580" y="125"/>
                    </a:lnTo>
                    <a:lnTo>
                      <a:pt x="580" y="165"/>
                    </a:lnTo>
                    <a:lnTo>
                      <a:pt x="560" y="190"/>
                    </a:lnTo>
                    <a:lnTo>
                      <a:pt x="570" y="200"/>
                    </a:lnTo>
                    <a:lnTo>
                      <a:pt x="595" y="185"/>
                    </a:lnTo>
                    <a:lnTo>
                      <a:pt x="600" y="160"/>
                    </a:lnTo>
                    <a:lnTo>
                      <a:pt x="600" y="115"/>
                    </a:lnTo>
                    <a:lnTo>
                      <a:pt x="620" y="135"/>
                    </a:lnTo>
                    <a:lnTo>
                      <a:pt x="635" y="170"/>
                    </a:lnTo>
                    <a:lnTo>
                      <a:pt x="650" y="165"/>
                    </a:lnTo>
                    <a:lnTo>
                      <a:pt x="635" y="125"/>
                    </a:lnTo>
                    <a:lnTo>
                      <a:pt x="615" y="105"/>
                    </a:lnTo>
                    <a:lnTo>
                      <a:pt x="600" y="90"/>
                    </a:lnTo>
                    <a:lnTo>
                      <a:pt x="635" y="80"/>
                    </a:lnTo>
                    <a:lnTo>
                      <a:pt x="670" y="95"/>
                    </a:lnTo>
                    <a:lnTo>
                      <a:pt x="675" y="75"/>
                    </a:lnTo>
                    <a:lnTo>
                      <a:pt x="635" y="60"/>
                    </a:lnTo>
                    <a:lnTo>
                      <a:pt x="595" y="65"/>
                    </a:lnTo>
                    <a:lnTo>
                      <a:pt x="600" y="40"/>
                    </a:lnTo>
                    <a:lnTo>
                      <a:pt x="625" y="20"/>
                    </a:lnTo>
                    <a:lnTo>
                      <a:pt x="660" y="20"/>
                    </a:lnTo>
                    <a:lnTo>
                      <a:pt x="681" y="10"/>
                    </a:lnTo>
                    <a:lnTo>
                      <a:pt x="640" y="0"/>
                    </a:lnTo>
                    <a:lnTo>
                      <a:pt x="605" y="5"/>
                    </a:lnTo>
                    <a:lnTo>
                      <a:pt x="585" y="20"/>
                    </a:lnTo>
                    <a:lnTo>
                      <a:pt x="535" y="50"/>
                    </a:lnTo>
                    <a:lnTo>
                      <a:pt x="510" y="90"/>
                    </a:lnTo>
                    <a:lnTo>
                      <a:pt x="470" y="155"/>
                    </a:lnTo>
                    <a:lnTo>
                      <a:pt x="420" y="245"/>
                    </a:lnTo>
                    <a:lnTo>
                      <a:pt x="360" y="350"/>
                    </a:lnTo>
                    <a:lnTo>
                      <a:pt x="335" y="410"/>
                    </a:lnTo>
                    <a:lnTo>
                      <a:pt x="310" y="410"/>
                    </a:lnTo>
                    <a:lnTo>
                      <a:pt x="215" y="405"/>
                    </a:lnTo>
                    <a:lnTo>
                      <a:pt x="145" y="375"/>
                    </a:lnTo>
                    <a:lnTo>
                      <a:pt x="80" y="340"/>
                    </a:lnTo>
                    <a:lnTo>
                      <a:pt x="30" y="330"/>
                    </a:lnTo>
                    <a:lnTo>
                      <a:pt x="25" y="33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0" name="Freeform 9"/>
              <p:cNvSpPr>
                <a:spLocks/>
              </p:cNvSpPr>
              <p:nvPr/>
            </p:nvSpPr>
            <p:spPr bwMode="auto">
              <a:xfrm>
                <a:off x="-925" y="2093"/>
                <a:ext cx="356" cy="726"/>
              </a:xfrm>
              <a:custGeom>
                <a:avLst/>
                <a:gdLst>
                  <a:gd name="T0" fmla="*/ 60 w 356"/>
                  <a:gd name="T1" fmla="*/ 75 h 726"/>
                  <a:gd name="T2" fmla="*/ 110 w 356"/>
                  <a:gd name="T3" fmla="*/ 15 h 726"/>
                  <a:gd name="T4" fmla="*/ 165 w 356"/>
                  <a:gd name="T5" fmla="*/ 0 h 726"/>
                  <a:gd name="T6" fmla="*/ 246 w 356"/>
                  <a:gd name="T7" fmla="*/ 20 h 726"/>
                  <a:gd name="T8" fmla="*/ 261 w 356"/>
                  <a:gd name="T9" fmla="*/ 60 h 726"/>
                  <a:gd name="T10" fmla="*/ 266 w 356"/>
                  <a:gd name="T11" fmla="*/ 135 h 726"/>
                  <a:gd name="T12" fmla="*/ 236 w 356"/>
                  <a:gd name="T13" fmla="*/ 255 h 726"/>
                  <a:gd name="T14" fmla="*/ 221 w 356"/>
                  <a:gd name="T15" fmla="*/ 305 h 726"/>
                  <a:gd name="T16" fmla="*/ 221 w 356"/>
                  <a:gd name="T17" fmla="*/ 360 h 726"/>
                  <a:gd name="T18" fmla="*/ 241 w 356"/>
                  <a:gd name="T19" fmla="*/ 411 h 726"/>
                  <a:gd name="T20" fmla="*/ 271 w 356"/>
                  <a:gd name="T21" fmla="*/ 451 h 726"/>
                  <a:gd name="T22" fmla="*/ 341 w 356"/>
                  <a:gd name="T23" fmla="*/ 511 h 726"/>
                  <a:gd name="T24" fmla="*/ 356 w 356"/>
                  <a:gd name="T25" fmla="*/ 576 h 726"/>
                  <a:gd name="T26" fmla="*/ 346 w 356"/>
                  <a:gd name="T27" fmla="*/ 626 h 726"/>
                  <a:gd name="T28" fmla="*/ 326 w 356"/>
                  <a:gd name="T29" fmla="*/ 666 h 726"/>
                  <a:gd name="T30" fmla="*/ 276 w 356"/>
                  <a:gd name="T31" fmla="*/ 711 h 726"/>
                  <a:gd name="T32" fmla="*/ 236 w 356"/>
                  <a:gd name="T33" fmla="*/ 726 h 726"/>
                  <a:gd name="T34" fmla="*/ 175 w 356"/>
                  <a:gd name="T35" fmla="*/ 721 h 726"/>
                  <a:gd name="T36" fmla="*/ 115 w 356"/>
                  <a:gd name="T37" fmla="*/ 706 h 726"/>
                  <a:gd name="T38" fmla="*/ 80 w 356"/>
                  <a:gd name="T39" fmla="*/ 666 h 726"/>
                  <a:gd name="T40" fmla="*/ 40 w 356"/>
                  <a:gd name="T41" fmla="*/ 601 h 726"/>
                  <a:gd name="T42" fmla="*/ 20 w 356"/>
                  <a:gd name="T43" fmla="*/ 541 h 726"/>
                  <a:gd name="T44" fmla="*/ 0 w 356"/>
                  <a:gd name="T45" fmla="*/ 436 h 726"/>
                  <a:gd name="T46" fmla="*/ 0 w 356"/>
                  <a:gd name="T47" fmla="*/ 320 h 726"/>
                  <a:gd name="T48" fmla="*/ 25 w 356"/>
                  <a:gd name="T49" fmla="*/ 195 h 726"/>
                  <a:gd name="T50" fmla="*/ 45 w 356"/>
                  <a:gd name="T51" fmla="*/ 120 h 726"/>
                  <a:gd name="T52" fmla="*/ 60 w 356"/>
                  <a:gd name="T53" fmla="*/ 75 h 7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6"/>
                  <a:gd name="T82" fmla="*/ 0 h 726"/>
                  <a:gd name="T83" fmla="*/ 356 w 356"/>
                  <a:gd name="T84" fmla="*/ 726 h 7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6" h="726">
                    <a:moveTo>
                      <a:pt x="60" y="75"/>
                    </a:moveTo>
                    <a:lnTo>
                      <a:pt x="110" y="15"/>
                    </a:lnTo>
                    <a:lnTo>
                      <a:pt x="165" y="0"/>
                    </a:lnTo>
                    <a:lnTo>
                      <a:pt x="246" y="20"/>
                    </a:lnTo>
                    <a:lnTo>
                      <a:pt x="261" y="60"/>
                    </a:lnTo>
                    <a:lnTo>
                      <a:pt x="266" y="135"/>
                    </a:lnTo>
                    <a:lnTo>
                      <a:pt x="236" y="255"/>
                    </a:lnTo>
                    <a:lnTo>
                      <a:pt x="221" y="305"/>
                    </a:lnTo>
                    <a:lnTo>
                      <a:pt x="221" y="360"/>
                    </a:lnTo>
                    <a:lnTo>
                      <a:pt x="241" y="411"/>
                    </a:lnTo>
                    <a:lnTo>
                      <a:pt x="271" y="451"/>
                    </a:lnTo>
                    <a:lnTo>
                      <a:pt x="341" y="511"/>
                    </a:lnTo>
                    <a:lnTo>
                      <a:pt x="356" y="576"/>
                    </a:lnTo>
                    <a:lnTo>
                      <a:pt x="346" y="626"/>
                    </a:lnTo>
                    <a:lnTo>
                      <a:pt x="326" y="666"/>
                    </a:lnTo>
                    <a:lnTo>
                      <a:pt x="276" y="711"/>
                    </a:lnTo>
                    <a:lnTo>
                      <a:pt x="236" y="726"/>
                    </a:lnTo>
                    <a:lnTo>
                      <a:pt x="175" y="721"/>
                    </a:lnTo>
                    <a:lnTo>
                      <a:pt x="115" y="706"/>
                    </a:lnTo>
                    <a:lnTo>
                      <a:pt x="80" y="666"/>
                    </a:lnTo>
                    <a:lnTo>
                      <a:pt x="40" y="601"/>
                    </a:lnTo>
                    <a:lnTo>
                      <a:pt x="20" y="541"/>
                    </a:lnTo>
                    <a:lnTo>
                      <a:pt x="0" y="436"/>
                    </a:lnTo>
                    <a:lnTo>
                      <a:pt x="0" y="320"/>
                    </a:lnTo>
                    <a:lnTo>
                      <a:pt x="25" y="195"/>
                    </a:lnTo>
                    <a:lnTo>
                      <a:pt x="45" y="120"/>
                    </a:lnTo>
                    <a:lnTo>
                      <a:pt x="6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1" name="Freeform 10"/>
              <p:cNvSpPr>
                <a:spLocks/>
              </p:cNvSpPr>
              <p:nvPr/>
            </p:nvSpPr>
            <p:spPr bwMode="auto">
              <a:xfrm>
                <a:off x="-774" y="2694"/>
                <a:ext cx="300" cy="836"/>
              </a:xfrm>
              <a:custGeom>
                <a:avLst/>
                <a:gdLst>
                  <a:gd name="T0" fmla="*/ 30 w 300"/>
                  <a:gd name="T1" fmla="*/ 55 h 836"/>
                  <a:gd name="T2" fmla="*/ 45 w 300"/>
                  <a:gd name="T3" fmla="*/ 10 h 836"/>
                  <a:gd name="T4" fmla="*/ 90 w 300"/>
                  <a:gd name="T5" fmla="*/ 0 h 836"/>
                  <a:gd name="T6" fmla="*/ 130 w 300"/>
                  <a:gd name="T7" fmla="*/ 20 h 836"/>
                  <a:gd name="T8" fmla="*/ 180 w 300"/>
                  <a:gd name="T9" fmla="*/ 105 h 836"/>
                  <a:gd name="T10" fmla="*/ 240 w 300"/>
                  <a:gd name="T11" fmla="*/ 205 h 836"/>
                  <a:gd name="T12" fmla="*/ 285 w 300"/>
                  <a:gd name="T13" fmla="*/ 288 h 836"/>
                  <a:gd name="T14" fmla="*/ 300 w 300"/>
                  <a:gd name="T15" fmla="*/ 375 h 836"/>
                  <a:gd name="T16" fmla="*/ 295 w 300"/>
                  <a:gd name="T17" fmla="*/ 436 h 836"/>
                  <a:gd name="T18" fmla="*/ 250 w 300"/>
                  <a:gd name="T19" fmla="*/ 516 h 836"/>
                  <a:gd name="T20" fmla="*/ 195 w 300"/>
                  <a:gd name="T21" fmla="*/ 571 h 836"/>
                  <a:gd name="T22" fmla="*/ 150 w 300"/>
                  <a:gd name="T23" fmla="*/ 596 h 836"/>
                  <a:gd name="T24" fmla="*/ 80 w 300"/>
                  <a:gd name="T25" fmla="*/ 611 h 836"/>
                  <a:gd name="T26" fmla="*/ 55 w 300"/>
                  <a:gd name="T27" fmla="*/ 636 h 836"/>
                  <a:gd name="T28" fmla="*/ 75 w 300"/>
                  <a:gd name="T29" fmla="*/ 676 h 836"/>
                  <a:gd name="T30" fmla="*/ 110 w 300"/>
                  <a:gd name="T31" fmla="*/ 711 h 836"/>
                  <a:gd name="T32" fmla="*/ 135 w 300"/>
                  <a:gd name="T33" fmla="*/ 776 h 836"/>
                  <a:gd name="T34" fmla="*/ 175 w 300"/>
                  <a:gd name="T35" fmla="*/ 771 h 836"/>
                  <a:gd name="T36" fmla="*/ 200 w 300"/>
                  <a:gd name="T37" fmla="*/ 806 h 836"/>
                  <a:gd name="T38" fmla="*/ 165 w 300"/>
                  <a:gd name="T39" fmla="*/ 836 h 836"/>
                  <a:gd name="T40" fmla="*/ 135 w 300"/>
                  <a:gd name="T41" fmla="*/ 821 h 836"/>
                  <a:gd name="T42" fmla="*/ 100 w 300"/>
                  <a:gd name="T43" fmla="*/ 796 h 836"/>
                  <a:gd name="T44" fmla="*/ 85 w 300"/>
                  <a:gd name="T45" fmla="*/ 731 h 836"/>
                  <a:gd name="T46" fmla="*/ 35 w 300"/>
                  <a:gd name="T47" fmla="*/ 686 h 836"/>
                  <a:gd name="T48" fmla="*/ 0 w 300"/>
                  <a:gd name="T49" fmla="*/ 636 h 836"/>
                  <a:gd name="T50" fmla="*/ 5 w 300"/>
                  <a:gd name="T51" fmla="*/ 601 h 836"/>
                  <a:gd name="T52" fmla="*/ 40 w 300"/>
                  <a:gd name="T53" fmla="*/ 586 h 836"/>
                  <a:gd name="T54" fmla="*/ 125 w 300"/>
                  <a:gd name="T55" fmla="*/ 556 h 836"/>
                  <a:gd name="T56" fmla="*/ 195 w 300"/>
                  <a:gd name="T57" fmla="*/ 516 h 836"/>
                  <a:gd name="T58" fmla="*/ 220 w 300"/>
                  <a:gd name="T59" fmla="*/ 456 h 836"/>
                  <a:gd name="T60" fmla="*/ 235 w 300"/>
                  <a:gd name="T61" fmla="*/ 410 h 836"/>
                  <a:gd name="T62" fmla="*/ 235 w 300"/>
                  <a:gd name="T63" fmla="*/ 370 h 836"/>
                  <a:gd name="T64" fmla="*/ 230 w 300"/>
                  <a:gd name="T65" fmla="*/ 320 h 836"/>
                  <a:gd name="T66" fmla="*/ 210 w 300"/>
                  <a:gd name="T67" fmla="*/ 280 h 836"/>
                  <a:gd name="T68" fmla="*/ 175 w 300"/>
                  <a:gd name="T69" fmla="*/ 220 h 836"/>
                  <a:gd name="T70" fmla="*/ 115 w 300"/>
                  <a:gd name="T71" fmla="*/ 155 h 836"/>
                  <a:gd name="T72" fmla="*/ 75 w 300"/>
                  <a:gd name="T73" fmla="*/ 120 h 836"/>
                  <a:gd name="T74" fmla="*/ 40 w 300"/>
                  <a:gd name="T75" fmla="*/ 80 h 836"/>
                  <a:gd name="T76" fmla="*/ 30 w 300"/>
                  <a:gd name="T77" fmla="*/ 55 h 8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0"/>
                  <a:gd name="T118" fmla="*/ 0 h 836"/>
                  <a:gd name="T119" fmla="*/ 300 w 300"/>
                  <a:gd name="T120" fmla="*/ 836 h 8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0" h="836">
                    <a:moveTo>
                      <a:pt x="30" y="55"/>
                    </a:moveTo>
                    <a:lnTo>
                      <a:pt x="45" y="10"/>
                    </a:lnTo>
                    <a:lnTo>
                      <a:pt x="90" y="0"/>
                    </a:lnTo>
                    <a:lnTo>
                      <a:pt x="130" y="20"/>
                    </a:lnTo>
                    <a:lnTo>
                      <a:pt x="180" y="105"/>
                    </a:lnTo>
                    <a:lnTo>
                      <a:pt x="240" y="205"/>
                    </a:lnTo>
                    <a:lnTo>
                      <a:pt x="285" y="288"/>
                    </a:lnTo>
                    <a:lnTo>
                      <a:pt x="300" y="375"/>
                    </a:lnTo>
                    <a:lnTo>
                      <a:pt x="295" y="436"/>
                    </a:lnTo>
                    <a:lnTo>
                      <a:pt x="250" y="516"/>
                    </a:lnTo>
                    <a:lnTo>
                      <a:pt x="195" y="571"/>
                    </a:lnTo>
                    <a:lnTo>
                      <a:pt x="150" y="596"/>
                    </a:lnTo>
                    <a:lnTo>
                      <a:pt x="80" y="611"/>
                    </a:lnTo>
                    <a:lnTo>
                      <a:pt x="55" y="636"/>
                    </a:lnTo>
                    <a:lnTo>
                      <a:pt x="75" y="676"/>
                    </a:lnTo>
                    <a:lnTo>
                      <a:pt x="110" y="711"/>
                    </a:lnTo>
                    <a:lnTo>
                      <a:pt x="135" y="776"/>
                    </a:lnTo>
                    <a:lnTo>
                      <a:pt x="175" y="771"/>
                    </a:lnTo>
                    <a:lnTo>
                      <a:pt x="200" y="806"/>
                    </a:lnTo>
                    <a:lnTo>
                      <a:pt x="165" y="836"/>
                    </a:lnTo>
                    <a:lnTo>
                      <a:pt x="135" y="821"/>
                    </a:lnTo>
                    <a:lnTo>
                      <a:pt x="100" y="796"/>
                    </a:lnTo>
                    <a:lnTo>
                      <a:pt x="85" y="731"/>
                    </a:lnTo>
                    <a:lnTo>
                      <a:pt x="35" y="686"/>
                    </a:lnTo>
                    <a:lnTo>
                      <a:pt x="0" y="636"/>
                    </a:lnTo>
                    <a:lnTo>
                      <a:pt x="5" y="601"/>
                    </a:lnTo>
                    <a:lnTo>
                      <a:pt x="40" y="586"/>
                    </a:lnTo>
                    <a:lnTo>
                      <a:pt x="125" y="556"/>
                    </a:lnTo>
                    <a:lnTo>
                      <a:pt x="195" y="516"/>
                    </a:lnTo>
                    <a:lnTo>
                      <a:pt x="220" y="456"/>
                    </a:lnTo>
                    <a:lnTo>
                      <a:pt x="235" y="410"/>
                    </a:lnTo>
                    <a:lnTo>
                      <a:pt x="235" y="370"/>
                    </a:lnTo>
                    <a:lnTo>
                      <a:pt x="230" y="320"/>
                    </a:lnTo>
                    <a:lnTo>
                      <a:pt x="210" y="280"/>
                    </a:lnTo>
                    <a:lnTo>
                      <a:pt x="175" y="220"/>
                    </a:lnTo>
                    <a:lnTo>
                      <a:pt x="115" y="155"/>
                    </a:lnTo>
                    <a:lnTo>
                      <a:pt x="75" y="120"/>
                    </a:lnTo>
                    <a:lnTo>
                      <a:pt x="40" y="80"/>
                    </a:lnTo>
                    <a:lnTo>
                      <a:pt x="3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2" name="Freeform 11"/>
              <p:cNvSpPr>
                <a:spLocks/>
              </p:cNvSpPr>
              <p:nvPr/>
            </p:nvSpPr>
            <p:spPr bwMode="auto">
              <a:xfrm>
                <a:off x="-764" y="2508"/>
                <a:ext cx="621" cy="441"/>
              </a:xfrm>
              <a:custGeom>
                <a:avLst/>
                <a:gdLst>
                  <a:gd name="T0" fmla="*/ 0 w 621"/>
                  <a:gd name="T1" fmla="*/ 225 h 441"/>
                  <a:gd name="T2" fmla="*/ 5 w 621"/>
                  <a:gd name="T3" fmla="*/ 265 h 441"/>
                  <a:gd name="T4" fmla="*/ 80 w 621"/>
                  <a:gd name="T5" fmla="*/ 295 h 441"/>
                  <a:gd name="T6" fmla="*/ 160 w 621"/>
                  <a:gd name="T7" fmla="*/ 300 h 441"/>
                  <a:gd name="T8" fmla="*/ 235 w 621"/>
                  <a:gd name="T9" fmla="*/ 270 h 441"/>
                  <a:gd name="T10" fmla="*/ 290 w 621"/>
                  <a:gd name="T11" fmla="*/ 185 h 441"/>
                  <a:gd name="T12" fmla="*/ 330 w 621"/>
                  <a:gd name="T13" fmla="*/ 100 h 441"/>
                  <a:gd name="T14" fmla="*/ 345 w 621"/>
                  <a:gd name="T15" fmla="*/ 85 h 441"/>
                  <a:gd name="T16" fmla="*/ 370 w 621"/>
                  <a:gd name="T17" fmla="*/ 90 h 441"/>
                  <a:gd name="T18" fmla="*/ 405 w 621"/>
                  <a:gd name="T19" fmla="*/ 160 h 441"/>
                  <a:gd name="T20" fmla="*/ 435 w 621"/>
                  <a:gd name="T21" fmla="*/ 285 h 441"/>
                  <a:gd name="T22" fmla="*/ 455 w 621"/>
                  <a:gd name="T23" fmla="*/ 380 h 441"/>
                  <a:gd name="T24" fmla="*/ 465 w 621"/>
                  <a:gd name="T25" fmla="*/ 430 h 441"/>
                  <a:gd name="T26" fmla="*/ 495 w 621"/>
                  <a:gd name="T27" fmla="*/ 441 h 441"/>
                  <a:gd name="T28" fmla="*/ 520 w 621"/>
                  <a:gd name="T29" fmla="*/ 420 h 441"/>
                  <a:gd name="T30" fmla="*/ 540 w 621"/>
                  <a:gd name="T31" fmla="*/ 350 h 441"/>
                  <a:gd name="T32" fmla="*/ 570 w 621"/>
                  <a:gd name="T33" fmla="*/ 285 h 441"/>
                  <a:gd name="T34" fmla="*/ 585 w 621"/>
                  <a:gd name="T35" fmla="*/ 205 h 441"/>
                  <a:gd name="T36" fmla="*/ 615 w 621"/>
                  <a:gd name="T37" fmla="*/ 200 h 441"/>
                  <a:gd name="T38" fmla="*/ 621 w 621"/>
                  <a:gd name="T39" fmla="*/ 185 h 441"/>
                  <a:gd name="T40" fmla="*/ 600 w 621"/>
                  <a:gd name="T41" fmla="*/ 165 h 441"/>
                  <a:gd name="T42" fmla="*/ 565 w 621"/>
                  <a:gd name="T43" fmla="*/ 170 h 441"/>
                  <a:gd name="T44" fmla="*/ 550 w 621"/>
                  <a:gd name="T45" fmla="*/ 220 h 441"/>
                  <a:gd name="T46" fmla="*/ 545 w 621"/>
                  <a:gd name="T47" fmla="*/ 260 h 441"/>
                  <a:gd name="T48" fmla="*/ 525 w 621"/>
                  <a:gd name="T49" fmla="*/ 315 h 441"/>
                  <a:gd name="T50" fmla="*/ 500 w 621"/>
                  <a:gd name="T51" fmla="*/ 335 h 441"/>
                  <a:gd name="T52" fmla="*/ 480 w 621"/>
                  <a:gd name="T53" fmla="*/ 275 h 441"/>
                  <a:gd name="T54" fmla="*/ 455 w 621"/>
                  <a:gd name="T55" fmla="*/ 170 h 441"/>
                  <a:gd name="T56" fmla="*/ 440 w 621"/>
                  <a:gd name="T57" fmla="*/ 120 h 441"/>
                  <a:gd name="T58" fmla="*/ 410 w 621"/>
                  <a:gd name="T59" fmla="*/ 60 h 441"/>
                  <a:gd name="T60" fmla="*/ 385 w 621"/>
                  <a:gd name="T61" fmla="*/ 15 h 441"/>
                  <a:gd name="T62" fmla="*/ 340 w 621"/>
                  <a:gd name="T63" fmla="*/ 0 h 441"/>
                  <a:gd name="T64" fmla="*/ 320 w 621"/>
                  <a:gd name="T65" fmla="*/ 5 h 441"/>
                  <a:gd name="T66" fmla="*/ 290 w 621"/>
                  <a:gd name="T67" fmla="*/ 70 h 441"/>
                  <a:gd name="T68" fmla="*/ 255 w 621"/>
                  <a:gd name="T69" fmla="*/ 150 h 441"/>
                  <a:gd name="T70" fmla="*/ 220 w 621"/>
                  <a:gd name="T71" fmla="*/ 185 h 441"/>
                  <a:gd name="T72" fmla="*/ 175 w 621"/>
                  <a:gd name="T73" fmla="*/ 220 h 441"/>
                  <a:gd name="T74" fmla="*/ 120 w 621"/>
                  <a:gd name="T75" fmla="*/ 190 h 441"/>
                  <a:gd name="T76" fmla="*/ 55 w 621"/>
                  <a:gd name="T77" fmla="*/ 170 h 441"/>
                  <a:gd name="T78" fmla="*/ 30 w 621"/>
                  <a:gd name="T79" fmla="*/ 190 h 441"/>
                  <a:gd name="T80" fmla="*/ 0 w 621"/>
                  <a:gd name="T81" fmla="*/ 225 h 4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1"/>
                  <a:gd name="T124" fmla="*/ 0 h 441"/>
                  <a:gd name="T125" fmla="*/ 621 w 621"/>
                  <a:gd name="T126" fmla="*/ 441 h 44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1" h="441">
                    <a:moveTo>
                      <a:pt x="0" y="225"/>
                    </a:moveTo>
                    <a:lnTo>
                      <a:pt x="5" y="265"/>
                    </a:lnTo>
                    <a:lnTo>
                      <a:pt x="80" y="295"/>
                    </a:lnTo>
                    <a:lnTo>
                      <a:pt x="160" y="300"/>
                    </a:lnTo>
                    <a:lnTo>
                      <a:pt x="235" y="270"/>
                    </a:lnTo>
                    <a:lnTo>
                      <a:pt x="290" y="185"/>
                    </a:lnTo>
                    <a:lnTo>
                      <a:pt x="330" y="100"/>
                    </a:lnTo>
                    <a:lnTo>
                      <a:pt x="345" y="85"/>
                    </a:lnTo>
                    <a:lnTo>
                      <a:pt x="370" y="90"/>
                    </a:lnTo>
                    <a:lnTo>
                      <a:pt x="405" y="160"/>
                    </a:lnTo>
                    <a:lnTo>
                      <a:pt x="435" y="285"/>
                    </a:lnTo>
                    <a:lnTo>
                      <a:pt x="455" y="380"/>
                    </a:lnTo>
                    <a:lnTo>
                      <a:pt x="465" y="430"/>
                    </a:lnTo>
                    <a:lnTo>
                      <a:pt x="495" y="441"/>
                    </a:lnTo>
                    <a:lnTo>
                      <a:pt x="520" y="420"/>
                    </a:lnTo>
                    <a:lnTo>
                      <a:pt x="540" y="350"/>
                    </a:lnTo>
                    <a:lnTo>
                      <a:pt x="570" y="285"/>
                    </a:lnTo>
                    <a:lnTo>
                      <a:pt x="585" y="205"/>
                    </a:lnTo>
                    <a:lnTo>
                      <a:pt x="615" y="200"/>
                    </a:lnTo>
                    <a:lnTo>
                      <a:pt x="621" y="185"/>
                    </a:lnTo>
                    <a:lnTo>
                      <a:pt x="600" y="165"/>
                    </a:lnTo>
                    <a:lnTo>
                      <a:pt x="565" y="170"/>
                    </a:lnTo>
                    <a:lnTo>
                      <a:pt x="550" y="220"/>
                    </a:lnTo>
                    <a:lnTo>
                      <a:pt x="545" y="260"/>
                    </a:lnTo>
                    <a:lnTo>
                      <a:pt x="525" y="315"/>
                    </a:lnTo>
                    <a:lnTo>
                      <a:pt x="500" y="335"/>
                    </a:lnTo>
                    <a:lnTo>
                      <a:pt x="480" y="275"/>
                    </a:lnTo>
                    <a:lnTo>
                      <a:pt x="455" y="170"/>
                    </a:lnTo>
                    <a:lnTo>
                      <a:pt x="440" y="120"/>
                    </a:lnTo>
                    <a:lnTo>
                      <a:pt x="410" y="60"/>
                    </a:lnTo>
                    <a:lnTo>
                      <a:pt x="385" y="15"/>
                    </a:lnTo>
                    <a:lnTo>
                      <a:pt x="340" y="0"/>
                    </a:lnTo>
                    <a:lnTo>
                      <a:pt x="320" y="5"/>
                    </a:lnTo>
                    <a:lnTo>
                      <a:pt x="290" y="70"/>
                    </a:lnTo>
                    <a:lnTo>
                      <a:pt x="255" y="150"/>
                    </a:lnTo>
                    <a:lnTo>
                      <a:pt x="220" y="185"/>
                    </a:lnTo>
                    <a:lnTo>
                      <a:pt x="175" y="220"/>
                    </a:lnTo>
                    <a:lnTo>
                      <a:pt x="120" y="190"/>
                    </a:lnTo>
                    <a:lnTo>
                      <a:pt x="55" y="170"/>
                    </a:lnTo>
                    <a:lnTo>
                      <a:pt x="30" y="19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374" name="Group 12"/>
            <p:cNvGrpSpPr>
              <a:grpSpLocks/>
            </p:cNvGrpSpPr>
            <p:nvPr/>
          </p:nvGrpSpPr>
          <p:grpSpPr bwMode="auto">
            <a:xfrm>
              <a:off x="-1200" y="2038"/>
              <a:ext cx="421" cy="686"/>
              <a:chOff x="-1200" y="2038"/>
              <a:chExt cx="421" cy="686"/>
            </a:xfrm>
          </p:grpSpPr>
          <p:sp>
            <p:nvSpPr>
              <p:cNvPr id="58375" name="Freeform 13"/>
              <p:cNvSpPr>
                <a:spLocks/>
              </p:cNvSpPr>
              <p:nvPr/>
            </p:nvSpPr>
            <p:spPr bwMode="auto">
              <a:xfrm>
                <a:off x="-1185" y="2048"/>
                <a:ext cx="391" cy="656"/>
              </a:xfrm>
              <a:custGeom>
                <a:avLst/>
                <a:gdLst>
                  <a:gd name="T0" fmla="*/ 100 w 391"/>
                  <a:gd name="T1" fmla="*/ 95 h 656"/>
                  <a:gd name="T2" fmla="*/ 130 w 391"/>
                  <a:gd name="T3" fmla="*/ 35 h 656"/>
                  <a:gd name="T4" fmla="*/ 150 w 391"/>
                  <a:gd name="T5" fmla="*/ 15 h 656"/>
                  <a:gd name="T6" fmla="*/ 180 w 391"/>
                  <a:gd name="T7" fmla="*/ 5 h 656"/>
                  <a:gd name="T8" fmla="*/ 220 w 391"/>
                  <a:gd name="T9" fmla="*/ 0 h 656"/>
                  <a:gd name="T10" fmla="*/ 270 w 391"/>
                  <a:gd name="T11" fmla="*/ 10 h 656"/>
                  <a:gd name="T12" fmla="*/ 340 w 391"/>
                  <a:gd name="T13" fmla="*/ 45 h 656"/>
                  <a:gd name="T14" fmla="*/ 360 w 391"/>
                  <a:gd name="T15" fmla="*/ 75 h 656"/>
                  <a:gd name="T16" fmla="*/ 380 w 391"/>
                  <a:gd name="T17" fmla="*/ 105 h 656"/>
                  <a:gd name="T18" fmla="*/ 385 w 391"/>
                  <a:gd name="T19" fmla="*/ 135 h 656"/>
                  <a:gd name="T20" fmla="*/ 391 w 391"/>
                  <a:gd name="T21" fmla="*/ 175 h 656"/>
                  <a:gd name="T22" fmla="*/ 391 w 391"/>
                  <a:gd name="T23" fmla="*/ 225 h 656"/>
                  <a:gd name="T24" fmla="*/ 385 w 391"/>
                  <a:gd name="T25" fmla="*/ 275 h 656"/>
                  <a:gd name="T26" fmla="*/ 380 w 391"/>
                  <a:gd name="T27" fmla="*/ 315 h 656"/>
                  <a:gd name="T28" fmla="*/ 380 w 391"/>
                  <a:gd name="T29" fmla="*/ 356 h 656"/>
                  <a:gd name="T30" fmla="*/ 380 w 391"/>
                  <a:gd name="T31" fmla="*/ 391 h 656"/>
                  <a:gd name="T32" fmla="*/ 385 w 391"/>
                  <a:gd name="T33" fmla="*/ 436 h 656"/>
                  <a:gd name="T34" fmla="*/ 391 w 391"/>
                  <a:gd name="T35" fmla="*/ 476 h 656"/>
                  <a:gd name="T36" fmla="*/ 385 w 391"/>
                  <a:gd name="T37" fmla="*/ 506 h 656"/>
                  <a:gd name="T38" fmla="*/ 370 w 391"/>
                  <a:gd name="T39" fmla="*/ 556 h 656"/>
                  <a:gd name="T40" fmla="*/ 350 w 391"/>
                  <a:gd name="T41" fmla="*/ 586 h 656"/>
                  <a:gd name="T42" fmla="*/ 330 w 391"/>
                  <a:gd name="T43" fmla="*/ 611 h 656"/>
                  <a:gd name="T44" fmla="*/ 285 w 391"/>
                  <a:gd name="T45" fmla="*/ 626 h 656"/>
                  <a:gd name="T46" fmla="*/ 235 w 391"/>
                  <a:gd name="T47" fmla="*/ 641 h 656"/>
                  <a:gd name="T48" fmla="*/ 180 w 391"/>
                  <a:gd name="T49" fmla="*/ 646 h 656"/>
                  <a:gd name="T50" fmla="*/ 135 w 391"/>
                  <a:gd name="T51" fmla="*/ 656 h 656"/>
                  <a:gd name="T52" fmla="*/ 80 w 391"/>
                  <a:gd name="T53" fmla="*/ 641 h 656"/>
                  <a:gd name="T54" fmla="*/ 30 w 391"/>
                  <a:gd name="T55" fmla="*/ 591 h 656"/>
                  <a:gd name="T56" fmla="*/ 10 w 391"/>
                  <a:gd name="T57" fmla="*/ 541 h 656"/>
                  <a:gd name="T58" fmla="*/ 0 w 391"/>
                  <a:gd name="T59" fmla="*/ 471 h 656"/>
                  <a:gd name="T60" fmla="*/ 0 w 391"/>
                  <a:gd name="T61" fmla="*/ 391 h 656"/>
                  <a:gd name="T62" fmla="*/ 15 w 391"/>
                  <a:gd name="T63" fmla="*/ 320 h 656"/>
                  <a:gd name="T64" fmla="*/ 30 w 391"/>
                  <a:gd name="T65" fmla="*/ 255 h 656"/>
                  <a:gd name="T66" fmla="*/ 50 w 391"/>
                  <a:gd name="T67" fmla="*/ 200 h 656"/>
                  <a:gd name="T68" fmla="*/ 60 w 391"/>
                  <a:gd name="T69" fmla="*/ 170 h 656"/>
                  <a:gd name="T70" fmla="*/ 75 w 391"/>
                  <a:gd name="T71" fmla="*/ 120 h 656"/>
                  <a:gd name="T72" fmla="*/ 100 w 391"/>
                  <a:gd name="T73" fmla="*/ 95 h 65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1"/>
                  <a:gd name="T112" fmla="*/ 0 h 656"/>
                  <a:gd name="T113" fmla="*/ 391 w 391"/>
                  <a:gd name="T114" fmla="*/ 656 h 65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1" h="656">
                    <a:moveTo>
                      <a:pt x="100" y="95"/>
                    </a:moveTo>
                    <a:lnTo>
                      <a:pt x="130" y="35"/>
                    </a:lnTo>
                    <a:lnTo>
                      <a:pt x="150" y="15"/>
                    </a:lnTo>
                    <a:lnTo>
                      <a:pt x="180" y="5"/>
                    </a:lnTo>
                    <a:lnTo>
                      <a:pt x="220" y="0"/>
                    </a:lnTo>
                    <a:lnTo>
                      <a:pt x="270" y="10"/>
                    </a:lnTo>
                    <a:lnTo>
                      <a:pt x="340" y="45"/>
                    </a:lnTo>
                    <a:lnTo>
                      <a:pt x="360" y="75"/>
                    </a:lnTo>
                    <a:lnTo>
                      <a:pt x="380" y="105"/>
                    </a:lnTo>
                    <a:lnTo>
                      <a:pt x="385" y="135"/>
                    </a:lnTo>
                    <a:lnTo>
                      <a:pt x="391" y="175"/>
                    </a:lnTo>
                    <a:lnTo>
                      <a:pt x="391" y="225"/>
                    </a:lnTo>
                    <a:lnTo>
                      <a:pt x="385" y="275"/>
                    </a:lnTo>
                    <a:lnTo>
                      <a:pt x="380" y="315"/>
                    </a:lnTo>
                    <a:lnTo>
                      <a:pt x="380" y="356"/>
                    </a:lnTo>
                    <a:lnTo>
                      <a:pt x="380" y="391"/>
                    </a:lnTo>
                    <a:lnTo>
                      <a:pt x="385" y="436"/>
                    </a:lnTo>
                    <a:lnTo>
                      <a:pt x="391" y="476"/>
                    </a:lnTo>
                    <a:lnTo>
                      <a:pt x="385" y="506"/>
                    </a:lnTo>
                    <a:lnTo>
                      <a:pt x="370" y="556"/>
                    </a:lnTo>
                    <a:lnTo>
                      <a:pt x="350" y="586"/>
                    </a:lnTo>
                    <a:lnTo>
                      <a:pt x="330" y="611"/>
                    </a:lnTo>
                    <a:lnTo>
                      <a:pt x="285" y="626"/>
                    </a:lnTo>
                    <a:lnTo>
                      <a:pt x="235" y="641"/>
                    </a:lnTo>
                    <a:lnTo>
                      <a:pt x="180" y="646"/>
                    </a:lnTo>
                    <a:lnTo>
                      <a:pt x="135" y="656"/>
                    </a:lnTo>
                    <a:lnTo>
                      <a:pt x="80" y="641"/>
                    </a:lnTo>
                    <a:lnTo>
                      <a:pt x="30" y="591"/>
                    </a:lnTo>
                    <a:lnTo>
                      <a:pt x="10" y="541"/>
                    </a:lnTo>
                    <a:lnTo>
                      <a:pt x="0" y="471"/>
                    </a:lnTo>
                    <a:lnTo>
                      <a:pt x="0" y="391"/>
                    </a:lnTo>
                    <a:lnTo>
                      <a:pt x="15" y="320"/>
                    </a:lnTo>
                    <a:lnTo>
                      <a:pt x="30" y="255"/>
                    </a:lnTo>
                    <a:lnTo>
                      <a:pt x="50" y="200"/>
                    </a:lnTo>
                    <a:lnTo>
                      <a:pt x="60" y="170"/>
                    </a:lnTo>
                    <a:lnTo>
                      <a:pt x="75" y="120"/>
                    </a:lnTo>
                    <a:lnTo>
                      <a:pt x="100" y="95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6" name="Freeform 14"/>
              <p:cNvSpPr>
                <a:spLocks/>
              </p:cNvSpPr>
              <p:nvPr/>
            </p:nvSpPr>
            <p:spPr bwMode="auto">
              <a:xfrm>
                <a:off x="-1200" y="2038"/>
                <a:ext cx="421" cy="686"/>
              </a:xfrm>
              <a:custGeom>
                <a:avLst/>
                <a:gdLst>
                  <a:gd name="T0" fmla="*/ 190 w 421"/>
                  <a:gd name="T1" fmla="*/ 25 h 686"/>
                  <a:gd name="T2" fmla="*/ 255 w 421"/>
                  <a:gd name="T3" fmla="*/ 70 h 686"/>
                  <a:gd name="T4" fmla="*/ 240 w 421"/>
                  <a:gd name="T5" fmla="*/ 220 h 686"/>
                  <a:gd name="T6" fmla="*/ 290 w 421"/>
                  <a:gd name="T7" fmla="*/ 95 h 686"/>
                  <a:gd name="T8" fmla="*/ 365 w 421"/>
                  <a:gd name="T9" fmla="*/ 85 h 686"/>
                  <a:gd name="T10" fmla="*/ 395 w 421"/>
                  <a:gd name="T11" fmla="*/ 185 h 686"/>
                  <a:gd name="T12" fmla="*/ 265 w 421"/>
                  <a:gd name="T13" fmla="*/ 240 h 686"/>
                  <a:gd name="T14" fmla="*/ 290 w 421"/>
                  <a:gd name="T15" fmla="*/ 260 h 686"/>
                  <a:gd name="T16" fmla="*/ 395 w 421"/>
                  <a:gd name="T17" fmla="*/ 230 h 686"/>
                  <a:gd name="T18" fmla="*/ 380 w 421"/>
                  <a:gd name="T19" fmla="*/ 386 h 686"/>
                  <a:gd name="T20" fmla="*/ 300 w 421"/>
                  <a:gd name="T21" fmla="*/ 481 h 686"/>
                  <a:gd name="T22" fmla="*/ 200 w 421"/>
                  <a:gd name="T23" fmla="*/ 506 h 686"/>
                  <a:gd name="T24" fmla="*/ 375 w 421"/>
                  <a:gd name="T25" fmla="*/ 486 h 686"/>
                  <a:gd name="T26" fmla="*/ 350 w 421"/>
                  <a:gd name="T27" fmla="*/ 601 h 686"/>
                  <a:gd name="T28" fmla="*/ 225 w 421"/>
                  <a:gd name="T29" fmla="*/ 641 h 686"/>
                  <a:gd name="T30" fmla="*/ 200 w 421"/>
                  <a:gd name="T31" fmla="*/ 516 h 686"/>
                  <a:gd name="T32" fmla="*/ 220 w 421"/>
                  <a:gd name="T33" fmla="*/ 356 h 686"/>
                  <a:gd name="T34" fmla="*/ 235 w 421"/>
                  <a:gd name="T35" fmla="*/ 230 h 686"/>
                  <a:gd name="T36" fmla="*/ 140 w 421"/>
                  <a:gd name="T37" fmla="*/ 145 h 686"/>
                  <a:gd name="T38" fmla="*/ 130 w 421"/>
                  <a:gd name="T39" fmla="*/ 185 h 686"/>
                  <a:gd name="T40" fmla="*/ 220 w 421"/>
                  <a:gd name="T41" fmla="*/ 265 h 686"/>
                  <a:gd name="T42" fmla="*/ 180 w 421"/>
                  <a:gd name="T43" fmla="*/ 421 h 686"/>
                  <a:gd name="T44" fmla="*/ 95 w 421"/>
                  <a:gd name="T45" fmla="*/ 416 h 686"/>
                  <a:gd name="T46" fmla="*/ 50 w 421"/>
                  <a:gd name="T47" fmla="*/ 386 h 686"/>
                  <a:gd name="T48" fmla="*/ 120 w 421"/>
                  <a:gd name="T49" fmla="*/ 481 h 686"/>
                  <a:gd name="T50" fmla="*/ 160 w 421"/>
                  <a:gd name="T51" fmla="*/ 536 h 686"/>
                  <a:gd name="T52" fmla="*/ 185 w 421"/>
                  <a:gd name="T53" fmla="*/ 621 h 686"/>
                  <a:gd name="T54" fmla="*/ 135 w 421"/>
                  <a:gd name="T55" fmla="*/ 651 h 686"/>
                  <a:gd name="T56" fmla="*/ 50 w 421"/>
                  <a:gd name="T57" fmla="*/ 541 h 686"/>
                  <a:gd name="T58" fmla="*/ 35 w 421"/>
                  <a:gd name="T59" fmla="*/ 406 h 686"/>
                  <a:gd name="T60" fmla="*/ 65 w 421"/>
                  <a:gd name="T61" fmla="*/ 240 h 686"/>
                  <a:gd name="T62" fmla="*/ 45 w 421"/>
                  <a:gd name="T63" fmla="*/ 235 h 686"/>
                  <a:gd name="T64" fmla="*/ 0 w 421"/>
                  <a:gd name="T65" fmla="*/ 406 h 686"/>
                  <a:gd name="T66" fmla="*/ 35 w 421"/>
                  <a:gd name="T67" fmla="*/ 611 h 686"/>
                  <a:gd name="T68" fmla="*/ 180 w 421"/>
                  <a:gd name="T69" fmla="*/ 686 h 686"/>
                  <a:gd name="T70" fmla="*/ 275 w 421"/>
                  <a:gd name="T71" fmla="*/ 666 h 686"/>
                  <a:gd name="T72" fmla="*/ 390 w 421"/>
                  <a:gd name="T73" fmla="*/ 581 h 686"/>
                  <a:gd name="T74" fmla="*/ 415 w 421"/>
                  <a:gd name="T75" fmla="*/ 466 h 686"/>
                  <a:gd name="T76" fmla="*/ 410 w 421"/>
                  <a:gd name="T77" fmla="*/ 340 h 686"/>
                  <a:gd name="T78" fmla="*/ 415 w 421"/>
                  <a:gd name="T79" fmla="*/ 175 h 686"/>
                  <a:gd name="T80" fmla="*/ 370 w 421"/>
                  <a:gd name="T81" fmla="*/ 35 h 686"/>
                  <a:gd name="T82" fmla="*/ 225 w 421"/>
                  <a:gd name="T83" fmla="*/ 0 h 686"/>
                  <a:gd name="T84" fmla="*/ 120 w 421"/>
                  <a:gd name="T85" fmla="*/ 80 h 686"/>
                  <a:gd name="T86" fmla="*/ 95 w 421"/>
                  <a:gd name="T87" fmla="*/ 155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21"/>
                  <a:gd name="T133" fmla="*/ 0 h 686"/>
                  <a:gd name="T134" fmla="*/ 421 w 421"/>
                  <a:gd name="T135" fmla="*/ 686 h 6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21" h="686">
                    <a:moveTo>
                      <a:pt x="130" y="100"/>
                    </a:moveTo>
                    <a:lnTo>
                      <a:pt x="160" y="50"/>
                    </a:lnTo>
                    <a:lnTo>
                      <a:pt x="190" y="25"/>
                    </a:lnTo>
                    <a:lnTo>
                      <a:pt x="250" y="25"/>
                    </a:lnTo>
                    <a:lnTo>
                      <a:pt x="290" y="35"/>
                    </a:lnTo>
                    <a:lnTo>
                      <a:pt x="255" y="70"/>
                    </a:lnTo>
                    <a:lnTo>
                      <a:pt x="235" y="135"/>
                    </a:lnTo>
                    <a:lnTo>
                      <a:pt x="235" y="200"/>
                    </a:lnTo>
                    <a:lnTo>
                      <a:pt x="240" y="220"/>
                    </a:lnTo>
                    <a:lnTo>
                      <a:pt x="255" y="185"/>
                    </a:lnTo>
                    <a:lnTo>
                      <a:pt x="265" y="130"/>
                    </a:lnTo>
                    <a:lnTo>
                      <a:pt x="290" y="95"/>
                    </a:lnTo>
                    <a:lnTo>
                      <a:pt x="305" y="75"/>
                    </a:lnTo>
                    <a:lnTo>
                      <a:pt x="335" y="55"/>
                    </a:lnTo>
                    <a:lnTo>
                      <a:pt x="365" y="85"/>
                    </a:lnTo>
                    <a:lnTo>
                      <a:pt x="390" y="120"/>
                    </a:lnTo>
                    <a:lnTo>
                      <a:pt x="395" y="165"/>
                    </a:lnTo>
                    <a:lnTo>
                      <a:pt x="395" y="185"/>
                    </a:lnTo>
                    <a:lnTo>
                      <a:pt x="360" y="225"/>
                    </a:lnTo>
                    <a:lnTo>
                      <a:pt x="305" y="240"/>
                    </a:lnTo>
                    <a:lnTo>
                      <a:pt x="265" y="240"/>
                    </a:lnTo>
                    <a:lnTo>
                      <a:pt x="250" y="235"/>
                    </a:lnTo>
                    <a:lnTo>
                      <a:pt x="245" y="260"/>
                    </a:lnTo>
                    <a:lnTo>
                      <a:pt x="290" y="260"/>
                    </a:lnTo>
                    <a:lnTo>
                      <a:pt x="350" y="255"/>
                    </a:lnTo>
                    <a:lnTo>
                      <a:pt x="385" y="245"/>
                    </a:lnTo>
                    <a:lnTo>
                      <a:pt x="395" y="230"/>
                    </a:lnTo>
                    <a:lnTo>
                      <a:pt x="395" y="275"/>
                    </a:lnTo>
                    <a:lnTo>
                      <a:pt x="385" y="330"/>
                    </a:lnTo>
                    <a:lnTo>
                      <a:pt x="380" y="386"/>
                    </a:lnTo>
                    <a:lnTo>
                      <a:pt x="390" y="436"/>
                    </a:lnTo>
                    <a:lnTo>
                      <a:pt x="350" y="466"/>
                    </a:lnTo>
                    <a:lnTo>
                      <a:pt x="300" y="481"/>
                    </a:lnTo>
                    <a:lnTo>
                      <a:pt x="245" y="481"/>
                    </a:lnTo>
                    <a:lnTo>
                      <a:pt x="205" y="481"/>
                    </a:lnTo>
                    <a:lnTo>
                      <a:pt x="200" y="506"/>
                    </a:lnTo>
                    <a:lnTo>
                      <a:pt x="260" y="506"/>
                    </a:lnTo>
                    <a:lnTo>
                      <a:pt x="315" y="496"/>
                    </a:lnTo>
                    <a:lnTo>
                      <a:pt x="375" y="486"/>
                    </a:lnTo>
                    <a:lnTo>
                      <a:pt x="395" y="471"/>
                    </a:lnTo>
                    <a:lnTo>
                      <a:pt x="390" y="526"/>
                    </a:lnTo>
                    <a:lnTo>
                      <a:pt x="350" y="601"/>
                    </a:lnTo>
                    <a:lnTo>
                      <a:pt x="310" y="621"/>
                    </a:lnTo>
                    <a:lnTo>
                      <a:pt x="265" y="636"/>
                    </a:lnTo>
                    <a:lnTo>
                      <a:pt x="225" y="641"/>
                    </a:lnTo>
                    <a:lnTo>
                      <a:pt x="200" y="606"/>
                    </a:lnTo>
                    <a:lnTo>
                      <a:pt x="185" y="551"/>
                    </a:lnTo>
                    <a:lnTo>
                      <a:pt x="200" y="516"/>
                    </a:lnTo>
                    <a:lnTo>
                      <a:pt x="200" y="476"/>
                    </a:lnTo>
                    <a:lnTo>
                      <a:pt x="200" y="426"/>
                    </a:lnTo>
                    <a:lnTo>
                      <a:pt x="220" y="356"/>
                    </a:lnTo>
                    <a:lnTo>
                      <a:pt x="240" y="295"/>
                    </a:lnTo>
                    <a:lnTo>
                      <a:pt x="240" y="255"/>
                    </a:lnTo>
                    <a:lnTo>
                      <a:pt x="235" y="230"/>
                    </a:lnTo>
                    <a:lnTo>
                      <a:pt x="205" y="225"/>
                    </a:lnTo>
                    <a:lnTo>
                      <a:pt x="160" y="190"/>
                    </a:lnTo>
                    <a:lnTo>
                      <a:pt x="140" y="145"/>
                    </a:lnTo>
                    <a:lnTo>
                      <a:pt x="120" y="120"/>
                    </a:lnTo>
                    <a:lnTo>
                      <a:pt x="115" y="145"/>
                    </a:lnTo>
                    <a:lnTo>
                      <a:pt x="130" y="185"/>
                    </a:lnTo>
                    <a:lnTo>
                      <a:pt x="160" y="220"/>
                    </a:lnTo>
                    <a:lnTo>
                      <a:pt x="190" y="250"/>
                    </a:lnTo>
                    <a:lnTo>
                      <a:pt x="220" y="265"/>
                    </a:lnTo>
                    <a:lnTo>
                      <a:pt x="200" y="330"/>
                    </a:lnTo>
                    <a:lnTo>
                      <a:pt x="185" y="376"/>
                    </a:lnTo>
                    <a:lnTo>
                      <a:pt x="180" y="421"/>
                    </a:lnTo>
                    <a:lnTo>
                      <a:pt x="170" y="461"/>
                    </a:lnTo>
                    <a:lnTo>
                      <a:pt x="140" y="461"/>
                    </a:lnTo>
                    <a:lnTo>
                      <a:pt x="95" y="416"/>
                    </a:lnTo>
                    <a:lnTo>
                      <a:pt x="70" y="381"/>
                    </a:lnTo>
                    <a:lnTo>
                      <a:pt x="50" y="356"/>
                    </a:lnTo>
                    <a:lnTo>
                      <a:pt x="50" y="386"/>
                    </a:lnTo>
                    <a:lnTo>
                      <a:pt x="70" y="416"/>
                    </a:lnTo>
                    <a:lnTo>
                      <a:pt x="105" y="451"/>
                    </a:lnTo>
                    <a:lnTo>
                      <a:pt x="120" y="481"/>
                    </a:lnTo>
                    <a:lnTo>
                      <a:pt x="150" y="496"/>
                    </a:lnTo>
                    <a:lnTo>
                      <a:pt x="165" y="511"/>
                    </a:lnTo>
                    <a:lnTo>
                      <a:pt x="160" y="536"/>
                    </a:lnTo>
                    <a:lnTo>
                      <a:pt x="165" y="571"/>
                    </a:lnTo>
                    <a:lnTo>
                      <a:pt x="170" y="601"/>
                    </a:lnTo>
                    <a:lnTo>
                      <a:pt x="185" y="621"/>
                    </a:lnTo>
                    <a:lnTo>
                      <a:pt x="190" y="646"/>
                    </a:lnTo>
                    <a:lnTo>
                      <a:pt x="175" y="656"/>
                    </a:lnTo>
                    <a:lnTo>
                      <a:pt x="135" y="651"/>
                    </a:lnTo>
                    <a:lnTo>
                      <a:pt x="95" y="626"/>
                    </a:lnTo>
                    <a:lnTo>
                      <a:pt x="65" y="586"/>
                    </a:lnTo>
                    <a:lnTo>
                      <a:pt x="50" y="541"/>
                    </a:lnTo>
                    <a:lnTo>
                      <a:pt x="35" y="506"/>
                    </a:lnTo>
                    <a:lnTo>
                      <a:pt x="35" y="461"/>
                    </a:lnTo>
                    <a:lnTo>
                      <a:pt x="35" y="406"/>
                    </a:lnTo>
                    <a:lnTo>
                      <a:pt x="45" y="371"/>
                    </a:lnTo>
                    <a:lnTo>
                      <a:pt x="50" y="325"/>
                    </a:lnTo>
                    <a:lnTo>
                      <a:pt x="65" y="240"/>
                    </a:lnTo>
                    <a:lnTo>
                      <a:pt x="90" y="165"/>
                    </a:lnTo>
                    <a:lnTo>
                      <a:pt x="65" y="175"/>
                    </a:lnTo>
                    <a:lnTo>
                      <a:pt x="45" y="235"/>
                    </a:lnTo>
                    <a:lnTo>
                      <a:pt x="20" y="295"/>
                    </a:lnTo>
                    <a:lnTo>
                      <a:pt x="10" y="361"/>
                    </a:lnTo>
                    <a:lnTo>
                      <a:pt x="0" y="406"/>
                    </a:lnTo>
                    <a:lnTo>
                      <a:pt x="0" y="481"/>
                    </a:lnTo>
                    <a:lnTo>
                      <a:pt x="10" y="561"/>
                    </a:lnTo>
                    <a:lnTo>
                      <a:pt x="35" y="611"/>
                    </a:lnTo>
                    <a:lnTo>
                      <a:pt x="75" y="651"/>
                    </a:lnTo>
                    <a:lnTo>
                      <a:pt x="130" y="671"/>
                    </a:lnTo>
                    <a:lnTo>
                      <a:pt x="180" y="686"/>
                    </a:lnTo>
                    <a:lnTo>
                      <a:pt x="215" y="676"/>
                    </a:lnTo>
                    <a:lnTo>
                      <a:pt x="230" y="671"/>
                    </a:lnTo>
                    <a:lnTo>
                      <a:pt x="275" y="666"/>
                    </a:lnTo>
                    <a:lnTo>
                      <a:pt x="325" y="651"/>
                    </a:lnTo>
                    <a:lnTo>
                      <a:pt x="370" y="621"/>
                    </a:lnTo>
                    <a:lnTo>
                      <a:pt x="390" y="581"/>
                    </a:lnTo>
                    <a:lnTo>
                      <a:pt x="415" y="536"/>
                    </a:lnTo>
                    <a:lnTo>
                      <a:pt x="421" y="501"/>
                    </a:lnTo>
                    <a:lnTo>
                      <a:pt x="415" y="466"/>
                    </a:lnTo>
                    <a:lnTo>
                      <a:pt x="410" y="421"/>
                    </a:lnTo>
                    <a:lnTo>
                      <a:pt x="410" y="381"/>
                    </a:lnTo>
                    <a:lnTo>
                      <a:pt x="410" y="340"/>
                    </a:lnTo>
                    <a:lnTo>
                      <a:pt x="415" y="285"/>
                    </a:lnTo>
                    <a:lnTo>
                      <a:pt x="415" y="220"/>
                    </a:lnTo>
                    <a:lnTo>
                      <a:pt x="415" y="175"/>
                    </a:lnTo>
                    <a:lnTo>
                      <a:pt x="410" y="115"/>
                    </a:lnTo>
                    <a:lnTo>
                      <a:pt x="390" y="70"/>
                    </a:lnTo>
                    <a:lnTo>
                      <a:pt x="370" y="35"/>
                    </a:lnTo>
                    <a:lnTo>
                      <a:pt x="320" y="15"/>
                    </a:lnTo>
                    <a:lnTo>
                      <a:pt x="265" y="0"/>
                    </a:lnTo>
                    <a:lnTo>
                      <a:pt x="225" y="0"/>
                    </a:lnTo>
                    <a:lnTo>
                      <a:pt x="170" y="5"/>
                    </a:lnTo>
                    <a:lnTo>
                      <a:pt x="135" y="35"/>
                    </a:lnTo>
                    <a:lnTo>
                      <a:pt x="120" y="80"/>
                    </a:lnTo>
                    <a:lnTo>
                      <a:pt x="80" y="115"/>
                    </a:lnTo>
                    <a:lnTo>
                      <a:pt x="75" y="150"/>
                    </a:lnTo>
                    <a:lnTo>
                      <a:pt x="95" y="155"/>
                    </a:lnTo>
                    <a:lnTo>
                      <a:pt x="120" y="120"/>
                    </a:lnTo>
                    <a:lnTo>
                      <a:pt x="130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394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0" name="Clip" r:id="rId4" imgW="3124335" imgH="2295457" progId="MS_ClipArt_Gallery.2">
                  <p:embed/>
                </p:oleObj>
              </mc:Choice>
              <mc:Fallback>
                <p:oleObj name="Clip" r:id="rId4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9395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1" name="Equation" r:id="rId6" imgW="95216" imgH="199957" progId="Equation.3">
                  <p:embed/>
                </p:oleObj>
              </mc:Choice>
              <mc:Fallback>
                <p:oleObj name="Equation" r:id="rId6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9396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627688" cy="1068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1 + 2 + 4 + 8 +. . . + 2</a:t>
            </a:r>
            <a:r>
              <a:rPr lang="en-US" altLang="en-US" sz="2800" baseline="30000">
                <a:solidFill>
                  <a:schemeClr val="accent2"/>
                </a:solidFill>
                <a:latin typeface="Arial" charset="0"/>
              </a:rPr>
              <a:t>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        = 2 · last term  - 1</a:t>
            </a:r>
            <a:endParaRPr lang="en-CA" altLang="en-US" sz="2800" baseline="300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59397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7068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Geometric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418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4" name="Clip" r:id="rId4" imgW="3124335" imgH="2295457" progId="MS_ClipArt_Gallery.2">
                  <p:embed/>
                </p:oleObj>
              </mc:Choice>
              <mc:Fallback>
                <p:oleObj name="Clip" r:id="rId4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419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5" name="Equation" r:id="rId6" imgW="95216" imgH="199957" progId="Equation.3">
                  <p:embed/>
                </p:oleObj>
              </mc:Choice>
              <mc:Fallback>
                <p:oleObj name="Equation" r:id="rId6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420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091113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+. . .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n</a:t>
            </a:r>
            <a:endParaRPr lang="en-US" altLang="en-US" sz="2800" baseline="30000">
              <a:solidFill>
                <a:schemeClr val="accent2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        =  </a:t>
            </a:r>
            <a:r>
              <a:rPr lang="en-US" altLang="en-US" sz="3600">
                <a:solidFill>
                  <a:schemeClr val="hlink"/>
                </a:solidFill>
                <a:latin typeface="Arial" charset="0"/>
              </a:rPr>
              <a:t>?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60421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7068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Geometric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Line 2"/>
          <p:cNvSpPr>
            <a:spLocks noChangeShapeType="1"/>
          </p:cNvSpPr>
          <p:nvPr/>
        </p:nvSpPr>
        <p:spPr bwMode="auto">
          <a:xfrm>
            <a:off x="2711450" y="5813425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3" name="Rectangle 3"/>
          <p:cNvSpPr>
            <a:spLocks noChangeArrowheads="1"/>
          </p:cNvSpPr>
          <p:nvPr/>
        </p:nvSpPr>
        <p:spPr bwMode="auto">
          <a:xfrm>
            <a:off x="1936750" y="1433513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44" name="Rectangle 4"/>
          <p:cNvSpPr>
            <a:spLocks noChangeArrowheads="1"/>
          </p:cNvSpPr>
          <p:nvPr/>
        </p:nvSpPr>
        <p:spPr bwMode="auto">
          <a:xfrm>
            <a:off x="1690688" y="2374900"/>
            <a:ext cx="4968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45" name="Rectangle 5"/>
          <p:cNvSpPr>
            <a:spLocks noChangeArrowheads="1"/>
          </p:cNvSpPr>
          <p:nvPr/>
        </p:nvSpPr>
        <p:spPr bwMode="auto">
          <a:xfrm>
            <a:off x="3519488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46" name="Rectangle 6"/>
          <p:cNvSpPr>
            <a:spLocks noChangeArrowheads="1"/>
          </p:cNvSpPr>
          <p:nvPr/>
        </p:nvSpPr>
        <p:spPr bwMode="auto">
          <a:xfrm>
            <a:off x="4351338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47" name="Rectangle 7"/>
          <p:cNvSpPr>
            <a:spLocks noChangeArrowheads="1"/>
          </p:cNvSpPr>
          <p:nvPr/>
        </p:nvSpPr>
        <p:spPr bwMode="auto">
          <a:xfrm>
            <a:off x="5414963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48" name="Rectangle 8"/>
          <p:cNvSpPr>
            <a:spLocks noChangeArrowheads="1"/>
          </p:cNvSpPr>
          <p:nvPr/>
        </p:nvSpPr>
        <p:spPr bwMode="auto">
          <a:xfrm>
            <a:off x="6232525" y="23749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.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49" name="Rectangle 9"/>
          <p:cNvSpPr>
            <a:spLocks noChangeArrowheads="1"/>
          </p:cNvSpPr>
          <p:nvPr/>
        </p:nvSpPr>
        <p:spPr bwMode="auto">
          <a:xfrm>
            <a:off x="6391275" y="23749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.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0" name="Rectangle 10"/>
          <p:cNvSpPr>
            <a:spLocks noChangeArrowheads="1"/>
          </p:cNvSpPr>
          <p:nvPr/>
        </p:nvSpPr>
        <p:spPr bwMode="auto">
          <a:xfrm>
            <a:off x="6551613" y="23749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.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1" name="Rectangle 11"/>
          <p:cNvSpPr>
            <a:spLocks noChangeArrowheads="1"/>
          </p:cNvSpPr>
          <p:nvPr/>
        </p:nvSpPr>
        <p:spPr bwMode="auto">
          <a:xfrm>
            <a:off x="7069138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2" name="Rectangle 12"/>
          <p:cNvSpPr>
            <a:spLocks noChangeArrowheads="1"/>
          </p:cNvSpPr>
          <p:nvPr/>
        </p:nvSpPr>
        <p:spPr bwMode="auto">
          <a:xfrm>
            <a:off x="8135938" y="2374900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3" name="Rectangle 13"/>
          <p:cNvSpPr>
            <a:spLocks noChangeArrowheads="1"/>
          </p:cNvSpPr>
          <p:nvPr/>
        </p:nvSpPr>
        <p:spPr bwMode="auto">
          <a:xfrm>
            <a:off x="846138" y="3314700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4" name="Rectangle 14"/>
          <p:cNvSpPr>
            <a:spLocks noChangeArrowheads="1"/>
          </p:cNvSpPr>
          <p:nvPr/>
        </p:nvSpPr>
        <p:spPr bwMode="auto">
          <a:xfrm>
            <a:off x="1690688" y="3314700"/>
            <a:ext cx="4968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5" name="Rectangle 15"/>
          <p:cNvSpPr>
            <a:spLocks noChangeArrowheads="1"/>
          </p:cNvSpPr>
          <p:nvPr/>
        </p:nvSpPr>
        <p:spPr bwMode="auto">
          <a:xfrm>
            <a:off x="2811463" y="3314700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6" name="Rectangle 16"/>
          <p:cNvSpPr>
            <a:spLocks noChangeArrowheads="1"/>
          </p:cNvSpPr>
          <p:nvPr/>
        </p:nvSpPr>
        <p:spPr bwMode="auto">
          <a:xfrm>
            <a:off x="8118475" y="3314700"/>
            <a:ext cx="2174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7" name="Rectangle 17"/>
          <p:cNvSpPr>
            <a:spLocks noChangeArrowheads="1"/>
          </p:cNvSpPr>
          <p:nvPr/>
        </p:nvSpPr>
        <p:spPr bwMode="auto">
          <a:xfrm>
            <a:off x="1936750" y="5457825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S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8" name="Rectangle 18"/>
          <p:cNvSpPr>
            <a:spLocks noChangeArrowheads="1"/>
          </p:cNvSpPr>
          <p:nvPr/>
        </p:nvSpPr>
        <p:spPr bwMode="auto">
          <a:xfrm>
            <a:off x="2906713" y="5100638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59" name="Rectangle 19"/>
          <p:cNvSpPr>
            <a:spLocks noChangeArrowheads="1"/>
          </p:cNvSpPr>
          <p:nvPr/>
        </p:nvSpPr>
        <p:spPr bwMode="auto">
          <a:xfrm>
            <a:off x="4275138" y="5100638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0" name="Rectangle 20"/>
          <p:cNvSpPr>
            <a:spLocks noChangeArrowheads="1"/>
          </p:cNvSpPr>
          <p:nvPr/>
        </p:nvSpPr>
        <p:spPr bwMode="auto">
          <a:xfrm>
            <a:off x="3198813" y="5891213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1" name="Rectangle 21"/>
          <p:cNvSpPr>
            <a:spLocks noChangeArrowheads="1"/>
          </p:cNvSpPr>
          <p:nvPr/>
        </p:nvSpPr>
        <p:spPr bwMode="auto">
          <a:xfrm>
            <a:off x="3979863" y="5891213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2" name="Rectangle 22"/>
          <p:cNvSpPr>
            <a:spLocks noChangeArrowheads="1"/>
          </p:cNvSpPr>
          <p:nvPr/>
        </p:nvSpPr>
        <p:spPr bwMode="auto">
          <a:xfrm>
            <a:off x="4584700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2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3" name="Rectangle 23"/>
          <p:cNvSpPr>
            <a:spLocks noChangeArrowheads="1"/>
          </p:cNvSpPr>
          <p:nvPr/>
        </p:nvSpPr>
        <p:spPr bwMode="auto">
          <a:xfrm>
            <a:off x="5648325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3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4" name="Rectangle 24"/>
          <p:cNvSpPr>
            <a:spLocks noChangeArrowheads="1"/>
          </p:cNvSpPr>
          <p:nvPr/>
        </p:nvSpPr>
        <p:spPr bwMode="auto">
          <a:xfrm>
            <a:off x="7286625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5" name="Rectangle 25"/>
          <p:cNvSpPr>
            <a:spLocks noChangeArrowheads="1"/>
          </p:cNvSpPr>
          <p:nvPr/>
        </p:nvSpPr>
        <p:spPr bwMode="auto">
          <a:xfrm>
            <a:off x="8353425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6" name="Rectangle 26"/>
          <p:cNvSpPr>
            <a:spLocks noChangeArrowheads="1"/>
          </p:cNvSpPr>
          <p:nvPr/>
        </p:nvSpPr>
        <p:spPr bwMode="auto">
          <a:xfrm>
            <a:off x="8737600" y="23288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7" name="Rectangle 27"/>
          <p:cNvSpPr>
            <a:spLocks noChangeArrowheads="1"/>
          </p:cNvSpPr>
          <p:nvPr/>
        </p:nvSpPr>
        <p:spPr bwMode="auto">
          <a:xfrm>
            <a:off x="8335963" y="3270250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8" name="Rectangle 28"/>
          <p:cNvSpPr>
            <a:spLocks noChangeArrowheads="1"/>
          </p:cNvSpPr>
          <p:nvPr/>
        </p:nvSpPr>
        <p:spPr bwMode="auto">
          <a:xfrm>
            <a:off x="8720138" y="3270250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69" name="Rectangle 29"/>
          <p:cNvSpPr>
            <a:spLocks noChangeArrowheads="1"/>
          </p:cNvSpPr>
          <p:nvPr/>
        </p:nvSpPr>
        <p:spPr bwMode="auto">
          <a:xfrm>
            <a:off x="3124200" y="505618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70" name="Rectangle 30"/>
          <p:cNvSpPr>
            <a:spLocks noChangeArrowheads="1"/>
          </p:cNvSpPr>
          <p:nvPr/>
        </p:nvSpPr>
        <p:spPr bwMode="auto">
          <a:xfrm>
            <a:off x="3508375" y="505618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71" name="Rectangle 31"/>
          <p:cNvSpPr>
            <a:spLocks noChangeArrowheads="1"/>
          </p:cNvSpPr>
          <p:nvPr/>
        </p:nvSpPr>
        <p:spPr bwMode="auto">
          <a:xfrm>
            <a:off x="2420938" y="1368425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grpSp>
        <p:nvGrpSpPr>
          <p:cNvPr id="61472" name="Group 32"/>
          <p:cNvGrpSpPr>
            <a:grpSpLocks/>
          </p:cNvGrpSpPr>
          <p:nvPr/>
        </p:nvGrpSpPr>
        <p:grpSpPr bwMode="auto">
          <a:xfrm>
            <a:off x="2811463" y="1368425"/>
            <a:ext cx="4745037" cy="735013"/>
            <a:chOff x="1771" y="862"/>
            <a:chExt cx="2989" cy="463"/>
          </a:xfrm>
        </p:grpSpPr>
        <p:sp>
          <p:nvSpPr>
            <p:cNvPr id="61491" name="Rectangle 33"/>
            <p:cNvSpPr>
              <a:spLocks noChangeArrowheads="1"/>
            </p:cNvSpPr>
            <p:nvPr/>
          </p:nvSpPr>
          <p:spPr bwMode="auto">
            <a:xfrm>
              <a:off x="1771" y="903"/>
              <a:ext cx="176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1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492" name="Rectangle 34"/>
            <p:cNvSpPr>
              <a:spLocks noChangeArrowheads="1"/>
            </p:cNvSpPr>
            <p:nvPr/>
          </p:nvSpPr>
          <p:spPr bwMode="auto">
            <a:xfrm>
              <a:off x="2283" y="903"/>
              <a:ext cx="13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r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493" name="Rectangle 35"/>
            <p:cNvSpPr>
              <a:spLocks noChangeArrowheads="1"/>
            </p:cNvSpPr>
            <p:nvPr/>
          </p:nvSpPr>
          <p:spPr bwMode="auto">
            <a:xfrm>
              <a:off x="2807" y="903"/>
              <a:ext cx="13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r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494" name="Rectangle 36"/>
            <p:cNvSpPr>
              <a:spLocks noChangeArrowheads="1"/>
            </p:cNvSpPr>
            <p:nvPr/>
          </p:nvSpPr>
          <p:spPr bwMode="auto">
            <a:xfrm>
              <a:off x="3476" y="903"/>
              <a:ext cx="13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r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495" name="Rectangle 37"/>
            <p:cNvSpPr>
              <a:spLocks noChangeArrowheads="1"/>
            </p:cNvSpPr>
            <p:nvPr/>
          </p:nvSpPr>
          <p:spPr bwMode="auto">
            <a:xfrm>
              <a:off x="3991" y="903"/>
              <a:ext cx="8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.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496" name="Rectangle 38"/>
            <p:cNvSpPr>
              <a:spLocks noChangeArrowheads="1"/>
            </p:cNvSpPr>
            <p:nvPr/>
          </p:nvSpPr>
          <p:spPr bwMode="auto">
            <a:xfrm>
              <a:off x="4092" y="903"/>
              <a:ext cx="8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.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497" name="Rectangle 39"/>
            <p:cNvSpPr>
              <a:spLocks noChangeArrowheads="1"/>
            </p:cNvSpPr>
            <p:nvPr/>
          </p:nvSpPr>
          <p:spPr bwMode="auto">
            <a:xfrm>
              <a:off x="4193" y="903"/>
              <a:ext cx="8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.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498" name="Rectangle 40"/>
            <p:cNvSpPr>
              <a:spLocks noChangeArrowheads="1"/>
            </p:cNvSpPr>
            <p:nvPr/>
          </p:nvSpPr>
          <p:spPr bwMode="auto">
            <a:xfrm>
              <a:off x="2954" y="87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2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499" name="Rectangle 41"/>
            <p:cNvSpPr>
              <a:spLocks noChangeArrowheads="1"/>
            </p:cNvSpPr>
            <p:nvPr/>
          </p:nvSpPr>
          <p:spPr bwMode="auto">
            <a:xfrm>
              <a:off x="3623" y="87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3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500" name="Rectangle 42"/>
            <p:cNvSpPr>
              <a:spLocks noChangeArrowheads="1"/>
            </p:cNvSpPr>
            <p:nvPr/>
          </p:nvSpPr>
          <p:spPr bwMode="auto">
            <a:xfrm>
              <a:off x="4519" y="903"/>
              <a:ext cx="13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 i="1">
                  <a:solidFill>
                    <a:schemeClr val="tx2"/>
                  </a:solidFill>
                </a:rPr>
                <a:t>r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501" name="Rectangle 43"/>
            <p:cNvSpPr>
              <a:spLocks noChangeArrowheads="1"/>
            </p:cNvSpPr>
            <p:nvPr/>
          </p:nvSpPr>
          <p:spPr bwMode="auto">
            <a:xfrm>
              <a:off x="4656" y="87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n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502" name="Rectangle 44"/>
            <p:cNvSpPr>
              <a:spLocks noChangeArrowheads="1"/>
            </p:cNvSpPr>
            <p:nvPr/>
          </p:nvSpPr>
          <p:spPr bwMode="auto">
            <a:xfrm>
              <a:off x="2026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503" name="Rectangle 45"/>
            <p:cNvSpPr>
              <a:spLocks noChangeArrowheads="1"/>
            </p:cNvSpPr>
            <p:nvPr/>
          </p:nvSpPr>
          <p:spPr bwMode="auto">
            <a:xfrm>
              <a:off x="2550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504" name="Rectangle 46"/>
            <p:cNvSpPr>
              <a:spLocks noChangeArrowheads="1"/>
            </p:cNvSpPr>
            <p:nvPr/>
          </p:nvSpPr>
          <p:spPr bwMode="auto">
            <a:xfrm>
              <a:off x="3219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505" name="Rectangle 47"/>
            <p:cNvSpPr>
              <a:spLocks noChangeArrowheads="1"/>
            </p:cNvSpPr>
            <p:nvPr/>
          </p:nvSpPr>
          <p:spPr bwMode="auto">
            <a:xfrm>
              <a:off x="3836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1506" name="Rectangle 48"/>
            <p:cNvSpPr>
              <a:spLocks noChangeArrowheads="1"/>
            </p:cNvSpPr>
            <p:nvPr/>
          </p:nvSpPr>
          <p:spPr bwMode="auto">
            <a:xfrm>
              <a:off x="4317" y="862"/>
              <a:ext cx="19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44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</p:grpSp>
      <p:sp>
        <p:nvSpPr>
          <p:cNvPr id="61473" name="Rectangle 49"/>
          <p:cNvSpPr>
            <a:spLocks noChangeArrowheads="1"/>
          </p:cNvSpPr>
          <p:nvPr/>
        </p:nvSpPr>
        <p:spPr bwMode="auto">
          <a:xfrm>
            <a:off x="2420938" y="2309813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74" name="Rectangle 50"/>
          <p:cNvSpPr>
            <a:spLocks noChangeArrowheads="1"/>
          </p:cNvSpPr>
          <p:nvPr/>
        </p:nvSpPr>
        <p:spPr bwMode="auto">
          <a:xfrm>
            <a:off x="3943350" y="23098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75" name="Rectangle 51"/>
          <p:cNvSpPr>
            <a:spLocks noChangeArrowheads="1"/>
          </p:cNvSpPr>
          <p:nvPr/>
        </p:nvSpPr>
        <p:spPr bwMode="auto">
          <a:xfrm>
            <a:off x="5005388" y="2309813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76" name="Rectangle 52"/>
          <p:cNvSpPr>
            <a:spLocks noChangeArrowheads="1"/>
          </p:cNvSpPr>
          <p:nvPr/>
        </p:nvSpPr>
        <p:spPr bwMode="auto">
          <a:xfrm>
            <a:off x="5984875" y="23098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77" name="Rectangle 53"/>
          <p:cNvSpPr>
            <a:spLocks noChangeArrowheads="1"/>
          </p:cNvSpPr>
          <p:nvPr/>
        </p:nvSpPr>
        <p:spPr bwMode="auto">
          <a:xfrm>
            <a:off x="6748463" y="2309813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78" name="Rectangle 54"/>
          <p:cNvSpPr>
            <a:spLocks noChangeArrowheads="1"/>
          </p:cNvSpPr>
          <p:nvPr/>
        </p:nvSpPr>
        <p:spPr bwMode="auto">
          <a:xfrm>
            <a:off x="7727950" y="23098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79" name="Rectangle 55"/>
          <p:cNvSpPr>
            <a:spLocks noChangeArrowheads="1"/>
          </p:cNvSpPr>
          <p:nvPr/>
        </p:nvSpPr>
        <p:spPr bwMode="auto">
          <a:xfrm>
            <a:off x="1301750" y="32496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80" name="Rectangle 56"/>
          <p:cNvSpPr>
            <a:spLocks noChangeArrowheads="1"/>
          </p:cNvSpPr>
          <p:nvPr/>
        </p:nvSpPr>
        <p:spPr bwMode="auto">
          <a:xfrm>
            <a:off x="2420938" y="3249613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81" name="Rectangle 57"/>
          <p:cNvSpPr>
            <a:spLocks noChangeArrowheads="1"/>
          </p:cNvSpPr>
          <p:nvPr/>
        </p:nvSpPr>
        <p:spPr bwMode="auto">
          <a:xfrm>
            <a:off x="7712075" y="3249613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82" name="Rectangle 58"/>
          <p:cNvSpPr>
            <a:spLocks noChangeArrowheads="1"/>
          </p:cNvSpPr>
          <p:nvPr/>
        </p:nvSpPr>
        <p:spPr bwMode="auto">
          <a:xfrm>
            <a:off x="2420938" y="5392738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83" name="Rectangle 59"/>
          <p:cNvSpPr>
            <a:spLocks noChangeArrowheads="1"/>
          </p:cNvSpPr>
          <p:nvPr/>
        </p:nvSpPr>
        <p:spPr bwMode="auto">
          <a:xfrm>
            <a:off x="3914775" y="5035550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84" name="Rectangle 60"/>
          <p:cNvSpPr>
            <a:spLocks noChangeArrowheads="1"/>
          </p:cNvSpPr>
          <p:nvPr/>
        </p:nvSpPr>
        <p:spPr bwMode="auto">
          <a:xfrm>
            <a:off x="3619500" y="582612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85" name="Rectangle 61"/>
          <p:cNvSpPr>
            <a:spLocks noChangeArrowheads="1"/>
          </p:cNvSpPr>
          <p:nvPr/>
        </p:nvSpPr>
        <p:spPr bwMode="auto">
          <a:xfrm>
            <a:off x="8572500" y="2292350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86" name="Rectangle 62"/>
          <p:cNvSpPr>
            <a:spLocks noChangeArrowheads="1"/>
          </p:cNvSpPr>
          <p:nvPr/>
        </p:nvSpPr>
        <p:spPr bwMode="auto">
          <a:xfrm>
            <a:off x="8555038" y="3233738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87" name="Rectangle 63"/>
          <p:cNvSpPr>
            <a:spLocks noChangeArrowheads="1"/>
          </p:cNvSpPr>
          <p:nvPr/>
        </p:nvSpPr>
        <p:spPr bwMode="auto">
          <a:xfrm>
            <a:off x="3343275" y="5019675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1488" name="Rectangle 6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sp>
        <p:nvSpPr>
          <p:cNvPr id="61489" name="Line 65"/>
          <p:cNvSpPr>
            <a:spLocks noChangeShapeType="1"/>
          </p:cNvSpPr>
          <p:nvPr/>
        </p:nvSpPr>
        <p:spPr bwMode="auto">
          <a:xfrm>
            <a:off x="457200" y="3124200"/>
            <a:ext cx="82296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90" name="Rectangle 66"/>
          <p:cNvSpPr>
            <a:spLocks noChangeArrowheads="1"/>
          </p:cNvSpPr>
          <p:nvPr/>
        </p:nvSpPr>
        <p:spPr bwMode="auto">
          <a:xfrm>
            <a:off x="1682750" y="5035550"/>
            <a:ext cx="4594225" cy="17526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Purpose</a:t>
            </a:r>
            <a:r>
              <a:rPr lang="en-US" altLang="en-US" smtClean="0"/>
              <a:t>?</a:t>
            </a:r>
            <a:endParaRPr lang="en-CA" altLang="en-US" smtClean="0"/>
          </a:p>
        </p:txBody>
      </p:sp>
      <p:grpSp>
        <p:nvGrpSpPr>
          <p:cNvPr id="7171" name="Group 3"/>
          <p:cNvGrpSpPr>
            <a:grpSpLocks/>
          </p:cNvGrpSpPr>
          <p:nvPr/>
        </p:nvGrpSpPr>
        <p:grpSpPr bwMode="auto">
          <a:xfrm>
            <a:off x="3962400" y="2667000"/>
            <a:ext cx="990600" cy="1981200"/>
            <a:chOff x="5760" y="720"/>
            <a:chExt cx="1021" cy="2477"/>
          </a:xfrm>
        </p:grpSpPr>
        <p:grpSp>
          <p:nvGrpSpPr>
            <p:cNvPr id="7172" name="Group 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7176" name="Freeform 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" name="Freeform 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" name="Freeform 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" name="Freeform 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" name="Freeform 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" name="Freeform 1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73" name="Group 1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7174" name="Freeform 1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" name="Oval 1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Line 2"/>
          <p:cNvSpPr>
            <a:spLocks noChangeShapeType="1"/>
          </p:cNvSpPr>
          <p:nvPr/>
        </p:nvSpPr>
        <p:spPr bwMode="auto">
          <a:xfrm>
            <a:off x="2711450" y="2301875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67" name="Rectangle 3"/>
          <p:cNvSpPr>
            <a:spLocks noChangeArrowheads="1"/>
          </p:cNvSpPr>
          <p:nvPr/>
        </p:nvSpPr>
        <p:spPr bwMode="auto">
          <a:xfrm>
            <a:off x="331788" y="1866900"/>
            <a:ext cx="18923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800">
                <a:solidFill>
                  <a:schemeClr val="tx2"/>
                </a:solidFill>
              </a:rPr>
              <a:t>∑</a:t>
            </a:r>
            <a:r>
              <a:rPr lang="en-CA" altLang="en-US" sz="4800" baseline="-25000">
                <a:solidFill>
                  <a:schemeClr val="tx2"/>
                </a:solidFill>
              </a:rPr>
              <a:t>i=</a:t>
            </a:r>
            <a:r>
              <a:rPr lang="en-US" altLang="en-US" sz="4800" baseline="-25000">
                <a:solidFill>
                  <a:schemeClr val="tx2"/>
                </a:solidFill>
              </a:rPr>
              <a:t>0</a:t>
            </a:r>
            <a:r>
              <a:rPr lang="en-CA" altLang="en-US" sz="4800" baseline="-25000">
                <a:solidFill>
                  <a:schemeClr val="tx2"/>
                </a:solidFill>
              </a:rPr>
              <a:t>..n</a:t>
            </a:r>
            <a:r>
              <a:rPr lang="en-CA" altLang="en-US" sz="4000">
                <a:solidFill>
                  <a:schemeClr val="tx2"/>
                </a:solidFill>
              </a:rPr>
              <a:t> </a:t>
            </a:r>
            <a:r>
              <a:rPr lang="en-CA" altLang="en-US" sz="4000" baseline="-25000">
                <a:solidFill>
                  <a:schemeClr val="tx2"/>
                </a:solidFill>
              </a:rPr>
              <a:t> </a:t>
            </a:r>
            <a:r>
              <a:rPr lang="en-US" altLang="en-US" sz="4000" i="1">
                <a:solidFill>
                  <a:schemeClr val="tx2"/>
                </a:solidFill>
              </a:rPr>
              <a:t>r</a:t>
            </a:r>
            <a:r>
              <a:rPr lang="en-US" altLang="en-US" sz="4000" i="1" baseline="30000">
                <a:solidFill>
                  <a:schemeClr val="tx2"/>
                </a:solidFill>
              </a:rPr>
              <a:t>i</a:t>
            </a:r>
            <a:endParaRPr lang="en-CA" altLang="en-US" sz="4000" i="1" baseline="30000">
              <a:solidFill>
                <a:schemeClr val="tx2"/>
              </a:solidFill>
            </a:endParaRPr>
          </a:p>
        </p:txBody>
      </p:sp>
      <p:sp>
        <p:nvSpPr>
          <p:cNvPr id="62468" name="Rectangle 4"/>
          <p:cNvSpPr>
            <a:spLocks noChangeArrowheads="1"/>
          </p:cNvSpPr>
          <p:nvPr/>
        </p:nvSpPr>
        <p:spPr bwMode="auto">
          <a:xfrm>
            <a:off x="2905125" y="1589088"/>
            <a:ext cx="2174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69" name="Rectangle 5"/>
          <p:cNvSpPr>
            <a:spLocks noChangeArrowheads="1"/>
          </p:cNvSpPr>
          <p:nvPr/>
        </p:nvSpPr>
        <p:spPr bwMode="auto">
          <a:xfrm>
            <a:off x="4275138" y="1589088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70" name="Rectangle 6"/>
          <p:cNvSpPr>
            <a:spLocks noChangeArrowheads="1"/>
          </p:cNvSpPr>
          <p:nvPr/>
        </p:nvSpPr>
        <p:spPr bwMode="auto">
          <a:xfrm>
            <a:off x="3198813" y="2379663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71" name="Rectangle 7"/>
          <p:cNvSpPr>
            <a:spLocks noChangeArrowheads="1"/>
          </p:cNvSpPr>
          <p:nvPr/>
        </p:nvSpPr>
        <p:spPr bwMode="auto">
          <a:xfrm>
            <a:off x="3979863" y="2379663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72" name="Rectangle 8"/>
          <p:cNvSpPr>
            <a:spLocks noChangeArrowheads="1"/>
          </p:cNvSpPr>
          <p:nvPr/>
        </p:nvSpPr>
        <p:spPr bwMode="auto">
          <a:xfrm>
            <a:off x="3124200" y="154463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73" name="Rectangle 9"/>
          <p:cNvSpPr>
            <a:spLocks noChangeArrowheads="1"/>
          </p:cNvSpPr>
          <p:nvPr/>
        </p:nvSpPr>
        <p:spPr bwMode="auto">
          <a:xfrm>
            <a:off x="3508375" y="154463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74" name="Rectangle 10"/>
          <p:cNvSpPr>
            <a:spLocks noChangeArrowheads="1"/>
          </p:cNvSpPr>
          <p:nvPr/>
        </p:nvSpPr>
        <p:spPr bwMode="auto">
          <a:xfrm>
            <a:off x="2362200" y="1881188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75" name="Rectangle 11"/>
          <p:cNvSpPr>
            <a:spLocks noChangeArrowheads="1"/>
          </p:cNvSpPr>
          <p:nvPr/>
        </p:nvSpPr>
        <p:spPr bwMode="auto">
          <a:xfrm>
            <a:off x="3914775" y="1524000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76" name="Rectangle 12"/>
          <p:cNvSpPr>
            <a:spLocks noChangeArrowheads="1"/>
          </p:cNvSpPr>
          <p:nvPr/>
        </p:nvSpPr>
        <p:spPr bwMode="auto">
          <a:xfrm>
            <a:off x="3619500" y="231457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77" name="Rectangle 13"/>
          <p:cNvSpPr>
            <a:spLocks noChangeArrowheads="1"/>
          </p:cNvSpPr>
          <p:nvPr/>
        </p:nvSpPr>
        <p:spPr bwMode="auto">
          <a:xfrm>
            <a:off x="3343275" y="1508125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2478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sp>
        <p:nvSpPr>
          <p:cNvPr id="62479" name="Rectangle 15"/>
          <p:cNvSpPr>
            <a:spLocks noChangeArrowheads="1"/>
          </p:cNvSpPr>
          <p:nvPr/>
        </p:nvSpPr>
        <p:spPr bwMode="auto">
          <a:xfrm>
            <a:off x="152400" y="1409700"/>
            <a:ext cx="6124575" cy="18669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2480" name="Text Box 16"/>
          <p:cNvSpPr txBox="1">
            <a:spLocks noChangeArrowheads="1"/>
          </p:cNvSpPr>
          <p:nvPr/>
        </p:nvSpPr>
        <p:spPr bwMode="auto">
          <a:xfrm>
            <a:off x="6324600" y="1181100"/>
            <a:ext cx="22574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When </a:t>
            </a:r>
            <a:r>
              <a:rPr lang="en-US" altLang="en-US" sz="3600" i="1">
                <a:solidFill>
                  <a:schemeClr val="tx2"/>
                </a:solidFill>
              </a:rPr>
              <a:t>r</a:t>
            </a:r>
            <a:r>
              <a:rPr lang="en-US" altLang="en-US" sz="3600">
                <a:solidFill>
                  <a:schemeClr val="tx2"/>
                </a:solidFill>
              </a:rPr>
              <a:t>&gt;1</a:t>
            </a: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grpSp>
        <p:nvGrpSpPr>
          <p:cNvPr id="62481" name="Group 17"/>
          <p:cNvGrpSpPr>
            <a:grpSpLocks/>
          </p:cNvGrpSpPr>
          <p:nvPr/>
        </p:nvGrpSpPr>
        <p:grpSpPr bwMode="auto">
          <a:xfrm>
            <a:off x="8458200" y="1593850"/>
            <a:ext cx="401638" cy="1143000"/>
            <a:chOff x="5760" y="720"/>
            <a:chExt cx="1021" cy="2477"/>
          </a:xfrm>
        </p:grpSpPr>
        <p:grpSp>
          <p:nvGrpSpPr>
            <p:cNvPr id="62483" name="Group 1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62487" name="Freeform 1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8" name="Freeform 2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9" name="Freeform 2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0" name="Freeform 2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1" name="Freeform 2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2" name="Freeform 2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484" name="Group 2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62485" name="Freeform 2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6" name="Oval 2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pic>
        <p:nvPicPr>
          <p:cNvPr id="62482" name="Picture 28" descr="sumG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581400"/>
            <a:ext cx="46402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Line 2"/>
          <p:cNvSpPr>
            <a:spLocks noChangeShapeType="1"/>
          </p:cNvSpPr>
          <p:nvPr/>
        </p:nvSpPr>
        <p:spPr bwMode="auto">
          <a:xfrm>
            <a:off x="2711450" y="2301875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1" name="Rectangle 3"/>
          <p:cNvSpPr>
            <a:spLocks noChangeArrowheads="1"/>
          </p:cNvSpPr>
          <p:nvPr/>
        </p:nvSpPr>
        <p:spPr bwMode="auto">
          <a:xfrm>
            <a:off x="333375" y="1866900"/>
            <a:ext cx="18923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800">
                <a:solidFill>
                  <a:schemeClr val="tx2"/>
                </a:solidFill>
              </a:rPr>
              <a:t>∑</a:t>
            </a:r>
            <a:r>
              <a:rPr lang="en-CA" altLang="en-US" sz="4800" baseline="-25000">
                <a:solidFill>
                  <a:schemeClr val="tx2"/>
                </a:solidFill>
              </a:rPr>
              <a:t>i=</a:t>
            </a:r>
            <a:r>
              <a:rPr lang="en-US" altLang="en-US" sz="4800" baseline="-25000">
                <a:solidFill>
                  <a:schemeClr val="tx2"/>
                </a:solidFill>
              </a:rPr>
              <a:t>0</a:t>
            </a:r>
            <a:r>
              <a:rPr lang="en-CA" altLang="en-US" sz="4800" baseline="-25000">
                <a:solidFill>
                  <a:schemeClr val="tx2"/>
                </a:solidFill>
              </a:rPr>
              <a:t>..n</a:t>
            </a:r>
            <a:r>
              <a:rPr lang="en-CA" altLang="en-US" sz="4000">
                <a:solidFill>
                  <a:schemeClr val="tx2"/>
                </a:solidFill>
              </a:rPr>
              <a:t> </a:t>
            </a:r>
            <a:r>
              <a:rPr lang="en-CA" altLang="en-US" sz="4000" baseline="-25000">
                <a:solidFill>
                  <a:schemeClr val="tx2"/>
                </a:solidFill>
              </a:rPr>
              <a:t> </a:t>
            </a:r>
            <a:r>
              <a:rPr lang="en-US" altLang="en-US" sz="4000" i="1">
                <a:solidFill>
                  <a:schemeClr val="tx2"/>
                </a:solidFill>
              </a:rPr>
              <a:t>r</a:t>
            </a:r>
            <a:r>
              <a:rPr lang="en-US" altLang="en-US" sz="4000" i="1" baseline="30000">
                <a:solidFill>
                  <a:schemeClr val="tx2"/>
                </a:solidFill>
              </a:rPr>
              <a:t>i</a:t>
            </a:r>
            <a:endParaRPr lang="en-CA" altLang="en-US" sz="4000" i="1" baseline="30000">
              <a:solidFill>
                <a:schemeClr val="tx2"/>
              </a:solidFill>
            </a:endParaRPr>
          </a:p>
        </p:txBody>
      </p:sp>
      <p:sp>
        <p:nvSpPr>
          <p:cNvPr id="63492" name="Rectangle 4"/>
          <p:cNvSpPr>
            <a:spLocks noChangeArrowheads="1"/>
          </p:cNvSpPr>
          <p:nvPr/>
        </p:nvSpPr>
        <p:spPr bwMode="auto">
          <a:xfrm>
            <a:off x="2906713" y="1589088"/>
            <a:ext cx="21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493" name="Rectangle 5"/>
          <p:cNvSpPr>
            <a:spLocks noChangeArrowheads="1"/>
          </p:cNvSpPr>
          <p:nvPr/>
        </p:nvSpPr>
        <p:spPr bwMode="auto">
          <a:xfrm>
            <a:off x="4275138" y="1589088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494" name="Rectangle 6"/>
          <p:cNvSpPr>
            <a:spLocks noChangeArrowheads="1"/>
          </p:cNvSpPr>
          <p:nvPr/>
        </p:nvSpPr>
        <p:spPr bwMode="auto">
          <a:xfrm>
            <a:off x="3200400" y="2379663"/>
            <a:ext cx="2174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495" name="Rectangle 7"/>
          <p:cNvSpPr>
            <a:spLocks noChangeArrowheads="1"/>
          </p:cNvSpPr>
          <p:nvPr/>
        </p:nvSpPr>
        <p:spPr bwMode="auto">
          <a:xfrm>
            <a:off x="3979863" y="2379663"/>
            <a:ext cx="279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496" name="Rectangle 8"/>
          <p:cNvSpPr>
            <a:spLocks noChangeArrowheads="1"/>
          </p:cNvSpPr>
          <p:nvPr/>
        </p:nvSpPr>
        <p:spPr bwMode="auto">
          <a:xfrm>
            <a:off x="3124200" y="154463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n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497" name="Rectangle 9"/>
          <p:cNvSpPr>
            <a:spLocks noChangeArrowheads="1"/>
          </p:cNvSpPr>
          <p:nvPr/>
        </p:nvSpPr>
        <p:spPr bwMode="auto">
          <a:xfrm>
            <a:off x="3508375" y="1544638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 i="1">
                <a:solidFill>
                  <a:schemeClr val="tx2"/>
                </a:solidFill>
              </a:rPr>
              <a:t>1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498" name="Rectangle 10"/>
          <p:cNvSpPr>
            <a:spLocks noChangeArrowheads="1"/>
          </p:cNvSpPr>
          <p:nvPr/>
        </p:nvSpPr>
        <p:spPr bwMode="auto">
          <a:xfrm>
            <a:off x="2362200" y="1881188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499" name="Rectangle 11"/>
          <p:cNvSpPr>
            <a:spLocks noChangeArrowheads="1"/>
          </p:cNvSpPr>
          <p:nvPr/>
        </p:nvSpPr>
        <p:spPr bwMode="auto">
          <a:xfrm>
            <a:off x="3914775" y="1524000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500" name="Rectangle 12"/>
          <p:cNvSpPr>
            <a:spLocks noChangeArrowheads="1"/>
          </p:cNvSpPr>
          <p:nvPr/>
        </p:nvSpPr>
        <p:spPr bwMode="auto">
          <a:xfrm>
            <a:off x="3619500" y="231457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501" name="Rectangle 13"/>
          <p:cNvSpPr>
            <a:spLocks noChangeArrowheads="1"/>
          </p:cNvSpPr>
          <p:nvPr/>
        </p:nvSpPr>
        <p:spPr bwMode="auto">
          <a:xfrm>
            <a:off x="3343275" y="1508125"/>
            <a:ext cx="180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600">
                <a:solidFill>
                  <a:schemeClr val="tx2"/>
                </a:solidFill>
                <a:latin typeface="Symbol" pitchFamily="18" charset="2"/>
              </a:rPr>
              <a:t>+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3502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pic>
        <p:nvPicPr>
          <p:cNvPr id="63503" name="Picture 15" descr="sumG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581400"/>
            <a:ext cx="46402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04" name="Rectangle 16"/>
          <p:cNvSpPr>
            <a:spLocks noChangeArrowheads="1"/>
          </p:cNvSpPr>
          <p:nvPr/>
        </p:nvSpPr>
        <p:spPr bwMode="auto">
          <a:xfrm>
            <a:off x="4745038" y="1936750"/>
            <a:ext cx="14874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r>
              <a:rPr lang="en-US" altLang="en-US" sz="440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CA" altLang="en-US" sz="4400">
                <a:solidFill>
                  <a:schemeClr val="tx2"/>
                </a:solidFill>
                <a:cs typeface="Times New Roman" pitchFamily="18" charset="0"/>
              </a:rPr>
              <a:t>θ</a:t>
            </a:r>
            <a:r>
              <a:rPr lang="en-US" altLang="en-US" sz="4400">
                <a:solidFill>
                  <a:schemeClr val="tx2"/>
                </a:solidFill>
                <a:cs typeface="Times New Roman" pitchFamily="18" charset="0"/>
              </a:rPr>
              <a:t>(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r>
              <a:rPr lang="en-CA" altLang="en-US" sz="4400" i="1" baseline="30000">
                <a:solidFill>
                  <a:schemeClr val="tx2"/>
                </a:solidFill>
              </a:rPr>
              <a:t>n</a:t>
            </a:r>
            <a:r>
              <a:rPr lang="en-US" altLang="en-US" sz="4400">
                <a:solidFill>
                  <a:schemeClr val="tx2"/>
                </a:solidFill>
                <a:cs typeface="Times New Roman" pitchFamily="18" charset="0"/>
              </a:rPr>
              <a:t>)</a:t>
            </a:r>
            <a:endParaRPr lang="en-CA" altLang="en-US" sz="4400">
              <a:solidFill>
                <a:schemeClr val="tx2"/>
              </a:solidFill>
              <a:cs typeface="Times New Roman" pitchFamily="18" charset="0"/>
            </a:endParaRPr>
          </a:p>
        </p:txBody>
      </p:sp>
      <p:sp>
        <p:nvSpPr>
          <p:cNvPr id="63505" name="Text Box 17"/>
          <p:cNvSpPr txBox="1">
            <a:spLocks noChangeArrowheads="1"/>
          </p:cNvSpPr>
          <p:nvPr/>
        </p:nvSpPr>
        <p:spPr bwMode="auto">
          <a:xfrm>
            <a:off x="6351588" y="1858963"/>
            <a:ext cx="28352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latin typeface="Arial Rounded MT Bold" pitchFamily="34" charset="0"/>
              </a:rPr>
              <a:t>Biggest Term</a:t>
            </a:r>
            <a:endParaRPr lang="en-CA" altLang="en-US">
              <a:solidFill>
                <a:schemeClr val="hlink"/>
              </a:solidFill>
              <a:latin typeface="Arial Rounded MT Bold" pitchFamily="34" charset="0"/>
            </a:endParaRPr>
          </a:p>
        </p:txBody>
      </p:sp>
      <p:sp>
        <p:nvSpPr>
          <p:cNvPr id="63506" name="Freeform 18"/>
          <p:cNvSpPr>
            <a:spLocks/>
          </p:cNvSpPr>
          <p:nvPr/>
        </p:nvSpPr>
        <p:spPr bwMode="auto">
          <a:xfrm>
            <a:off x="5876925" y="1771650"/>
            <a:ext cx="609600" cy="241300"/>
          </a:xfrm>
          <a:custGeom>
            <a:avLst/>
            <a:gdLst>
              <a:gd name="T0" fmla="*/ 2147483647 w 384"/>
              <a:gd name="T1" fmla="*/ 2147483647 h 152"/>
              <a:gd name="T2" fmla="*/ 2147483647 w 384"/>
              <a:gd name="T3" fmla="*/ 2147483647 h 152"/>
              <a:gd name="T4" fmla="*/ 0 w 384"/>
              <a:gd name="T5" fmla="*/ 2147483647 h 152"/>
              <a:gd name="T6" fmla="*/ 0 60000 65536"/>
              <a:gd name="T7" fmla="*/ 0 60000 65536"/>
              <a:gd name="T8" fmla="*/ 0 60000 65536"/>
              <a:gd name="T9" fmla="*/ 0 w 384"/>
              <a:gd name="T10" fmla="*/ 0 h 152"/>
              <a:gd name="T11" fmla="*/ 384 w 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152">
                <a:moveTo>
                  <a:pt x="384" y="104"/>
                </a:moveTo>
                <a:cubicBezTo>
                  <a:pt x="296" y="52"/>
                  <a:pt x="208" y="0"/>
                  <a:pt x="144" y="8"/>
                </a:cubicBezTo>
                <a:cubicBezTo>
                  <a:pt x="80" y="16"/>
                  <a:pt x="40" y="84"/>
                  <a:pt x="0" y="152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7" name="Text Box 19"/>
          <p:cNvSpPr txBox="1">
            <a:spLocks noChangeArrowheads="1"/>
          </p:cNvSpPr>
          <p:nvPr/>
        </p:nvSpPr>
        <p:spPr bwMode="auto">
          <a:xfrm>
            <a:off x="6334125" y="1219200"/>
            <a:ext cx="20542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When </a:t>
            </a:r>
            <a:r>
              <a:rPr lang="en-US" altLang="en-US" sz="3600" i="1">
                <a:solidFill>
                  <a:schemeClr val="tx2"/>
                </a:solidFill>
              </a:rPr>
              <a:t>r</a:t>
            </a:r>
            <a:r>
              <a:rPr lang="en-US" altLang="en-US" sz="3600">
                <a:solidFill>
                  <a:schemeClr val="tx2"/>
                </a:solidFill>
              </a:rPr>
              <a:t>&gt;1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sp>
        <p:nvSpPr>
          <p:cNvPr id="63508" name="Rectangle 20"/>
          <p:cNvSpPr>
            <a:spLocks noChangeArrowheads="1"/>
          </p:cNvSpPr>
          <p:nvPr/>
        </p:nvSpPr>
        <p:spPr bwMode="auto">
          <a:xfrm>
            <a:off x="152400" y="1409700"/>
            <a:ext cx="6124575" cy="18669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4514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1" name="Clip" r:id="rId4" imgW="3124335" imgH="2295457" progId="MS_ClipArt_Gallery.2">
                  <p:embed/>
                </p:oleObj>
              </mc:Choice>
              <mc:Fallback>
                <p:oleObj name="Clip" r:id="rId4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515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2" name="Equation" r:id="rId6" imgW="95216" imgH="199957" progId="Equation.3">
                  <p:embed/>
                </p:oleObj>
              </mc:Choice>
              <mc:Fallback>
                <p:oleObj name="Equation" r:id="rId6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516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091113" cy="173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+. . .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n</a:t>
            </a:r>
            <a:endParaRPr lang="en-US" altLang="en-US" sz="2800" baseline="30000">
              <a:solidFill>
                <a:schemeClr val="accent2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=  </a:t>
            </a:r>
            <a:r>
              <a:rPr lang="en-US" altLang="en-US" sz="4400">
                <a:solidFill>
                  <a:schemeClr val="hlink"/>
                </a:solidFill>
                <a:latin typeface="Symbol" pitchFamily="18" charset="2"/>
              </a:rPr>
              <a:t>Q</a:t>
            </a:r>
            <a:r>
              <a:rPr lang="en-US" altLang="en-US" sz="4400">
                <a:solidFill>
                  <a:schemeClr val="hlink"/>
                </a:solidFill>
              </a:rPr>
              <a:t>(biggest term)</a:t>
            </a:r>
            <a:endParaRPr lang="en-CA" altLang="en-US" sz="4400">
              <a:solidFill>
                <a:schemeClr val="hlink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 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64517" name="Text Box 5"/>
          <p:cNvSpPr txBox="1">
            <a:spLocks noChangeArrowheads="1"/>
          </p:cNvSpPr>
          <p:nvPr/>
        </p:nvSpPr>
        <p:spPr bwMode="auto">
          <a:xfrm>
            <a:off x="3505200" y="1447800"/>
            <a:ext cx="5006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Geometric Increasing</a:t>
            </a:r>
            <a:endParaRPr lang="en-CA" altLang="en-US" sz="4400">
              <a:solidFill>
                <a:schemeClr val="tx2"/>
              </a:solidFill>
            </a:endParaRPr>
          </a:p>
        </p:txBody>
      </p:sp>
      <p:sp>
        <p:nvSpPr>
          <p:cNvPr id="752646" name="Text Box 6"/>
          <p:cNvSpPr txBox="1">
            <a:spLocks noChangeArrowheads="1"/>
          </p:cNvSpPr>
          <p:nvPr/>
        </p:nvSpPr>
        <p:spPr bwMode="auto">
          <a:xfrm>
            <a:off x="2362200" y="5897563"/>
            <a:ext cx="7315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True when ever terms increase quickly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2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2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646" grpId="0" autoUpdateAnimBg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ChangeArrowheads="1"/>
          </p:cNvSpPr>
          <p:nvPr/>
        </p:nvSpPr>
        <p:spPr bwMode="auto">
          <a:xfrm>
            <a:off x="333375" y="1866900"/>
            <a:ext cx="18923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800">
                <a:solidFill>
                  <a:schemeClr val="tx2"/>
                </a:solidFill>
              </a:rPr>
              <a:t>∑</a:t>
            </a:r>
            <a:r>
              <a:rPr lang="en-CA" altLang="en-US" sz="4800" baseline="-25000">
                <a:solidFill>
                  <a:schemeClr val="tx2"/>
                </a:solidFill>
              </a:rPr>
              <a:t>i=</a:t>
            </a:r>
            <a:r>
              <a:rPr lang="en-US" altLang="en-US" sz="4800" baseline="-25000">
                <a:solidFill>
                  <a:schemeClr val="tx2"/>
                </a:solidFill>
              </a:rPr>
              <a:t>0</a:t>
            </a:r>
            <a:r>
              <a:rPr lang="en-CA" altLang="en-US" sz="4800" baseline="-25000">
                <a:solidFill>
                  <a:schemeClr val="tx2"/>
                </a:solidFill>
              </a:rPr>
              <a:t>..n</a:t>
            </a:r>
            <a:r>
              <a:rPr lang="en-CA" altLang="en-US" sz="4000">
                <a:solidFill>
                  <a:schemeClr val="tx2"/>
                </a:solidFill>
              </a:rPr>
              <a:t> </a:t>
            </a:r>
            <a:r>
              <a:rPr lang="en-CA" altLang="en-US" sz="4000" baseline="-25000">
                <a:solidFill>
                  <a:schemeClr val="tx2"/>
                </a:solidFill>
              </a:rPr>
              <a:t> </a:t>
            </a:r>
            <a:r>
              <a:rPr lang="en-US" altLang="en-US" sz="4000" i="1">
                <a:solidFill>
                  <a:schemeClr val="tx2"/>
                </a:solidFill>
              </a:rPr>
              <a:t>r</a:t>
            </a:r>
            <a:r>
              <a:rPr lang="en-US" altLang="en-US" sz="4000" i="1" baseline="30000">
                <a:solidFill>
                  <a:schemeClr val="tx2"/>
                </a:solidFill>
              </a:rPr>
              <a:t>i</a:t>
            </a:r>
            <a:endParaRPr lang="en-CA" altLang="en-US" sz="4000" i="1" baseline="30000">
              <a:solidFill>
                <a:schemeClr val="tx2"/>
              </a:solidFill>
            </a:endParaRPr>
          </a:p>
        </p:txBody>
      </p:sp>
      <p:sp>
        <p:nvSpPr>
          <p:cNvPr id="65539" name="Rectangle 3"/>
          <p:cNvSpPr>
            <a:spLocks noChangeArrowheads="1"/>
          </p:cNvSpPr>
          <p:nvPr/>
        </p:nvSpPr>
        <p:spPr bwMode="auto">
          <a:xfrm>
            <a:off x="2362200" y="1881188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5540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sp>
        <p:nvSpPr>
          <p:cNvPr id="65541" name="Rectangle 5"/>
          <p:cNvSpPr>
            <a:spLocks noChangeArrowheads="1"/>
          </p:cNvSpPr>
          <p:nvPr/>
        </p:nvSpPr>
        <p:spPr bwMode="auto">
          <a:xfrm>
            <a:off x="152400" y="1409700"/>
            <a:ext cx="6124575" cy="18669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5542" name="Text Box 6"/>
          <p:cNvSpPr txBox="1">
            <a:spLocks noChangeArrowheads="1"/>
          </p:cNvSpPr>
          <p:nvPr/>
        </p:nvSpPr>
        <p:spPr bwMode="auto">
          <a:xfrm>
            <a:off x="6324600" y="1181100"/>
            <a:ext cx="22574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When </a:t>
            </a:r>
            <a:r>
              <a:rPr lang="en-US" altLang="en-US" sz="3600" i="1">
                <a:solidFill>
                  <a:schemeClr val="tx2"/>
                </a:solidFill>
              </a:rPr>
              <a:t>r</a:t>
            </a:r>
            <a:r>
              <a:rPr lang="en-US" altLang="en-US" sz="3600">
                <a:solidFill>
                  <a:schemeClr val="tx2"/>
                </a:solidFill>
              </a:rPr>
              <a:t>&lt;1</a:t>
            </a:r>
            <a:r>
              <a:rPr lang="en-US" altLang="en-US" sz="3600">
                <a:solidFill>
                  <a:schemeClr val="hlink"/>
                </a:solidFill>
              </a:rPr>
              <a:t>?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grpSp>
        <p:nvGrpSpPr>
          <p:cNvPr id="65543" name="Group 7"/>
          <p:cNvGrpSpPr>
            <a:grpSpLocks/>
          </p:cNvGrpSpPr>
          <p:nvPr/>
        </p:nvGrpSpPr>
        <p:grpSpPr bwMode="auto">
          <a:xfrm>
            <a:off x="8458200" y="1593850"/>
            <a:ext cx="401638" cy="1143000"/>
            <a:chOff x="5760" y="720"/>
            <a:chExt cx="1021" cy="2477"/>
          </a:xfrm>
        </p:grpSpPr>
        <p:grpSp>
          <p:nvGrpSpPr>
            <p:cNvPr id="65554" name="Group 8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65558" name="Freeform 9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59" name="Freeform 10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0" name="Freeform 11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1" name="Freeform 12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2" name="Freeform 13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3" name="Freeform 14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5555" name="Group 15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65556" name="Freeform 16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57" name="Oval 17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65544" name="Line 18"/>
          <p:cNvSpPr>
            <a:spLocks noChangeShapeType="1"/>
          </p:cNvSpPr>
          <p:nvPr/>
        </p:nvSpPr>
        <p:spPr bwMode="auto">
          <a:xfrm>
            <a:off x="2711450" y="2317750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5" name="Rectangle 19"/>
          <p:cNvSpPr>
            <a:spLocks noChangeArrowheads="1"/>
          </p:cNvSpPr>
          <p:nvPr/>
        </p:nvSpPr>
        <p:spPr bwMode="auto">
          <a:xfrm>
            <a:off x="2933700" y="1604963"/>
            <a:ext cx="1195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</a:rPr>
              <a:t>1     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5546" name="Rectangle 20"/>
          <p:cNvSpPr>
            <a:spLocks noChangeArrowheads="1"/>
          </p:cNvSpPr>
          <p:nvPr/>
        </p:nvSpPr>
        <p:spPr bwMode="auto">
          <a:xfrm>
            <a:off x="2881313" y="2395538"/>
            <a:ext cx="1195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</a:rPr>
              <a:t>1     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grpSp>
        <p:nvGrpSpPr>
          <p:cNvPr id="65547" name="Group 21"/>
          <p:cNvGrpSpPr>
            <a:grpSpLocks/>
          </p:cNvGrpSpPr>
          <p:nvPr/>
        </p:nvGrpSpPr>
        <p:grpSpPr bwMode="auto">
          <a:xfrm>
            <a:off x="4175125" y="1524000"/>
            <a:ext cx="549275" cy="433388"/>
            <a:chOff x="1968" y="3162"/>
            <a:chExt cx="346" cy="273"/>
          </a:xfrm>
        </p:grpSpPr>
        <p:sp>
          <p:nvSpPr>
            <p:cNvPr id="65551" name="Rectangle 22"/>
            <p:cNvSpPr>
              <a:spLocks noChangeArrowheads="1"/>
            </p:cNvSpPr>
            <p:nvPr/>
          </p:nvSpPr>
          <p:spPr bwMode="auto">
            <a:xfrm>
              <a:off x="1968" y="318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n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5552" name="Rectangle 23"/>
            <p:cNvSpPr>
              <a:spLocks noChangeArrowheads="1"/>
            </p:cNvSpPr>
            <p:nvPr/>
          </p:nvSpPr>
          <p:spPr bwMode="auto">
            <a:xfrm>
              <a:off x="2210" y="318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1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5553" name="Rectangle 24"/>
            <p:cNvSpPr>
              <a:spLocks noChangeArrowheads="1"/>
            </p:cNvSpPr>
            <p:nvPr/>
          </p:nvSpPr>
          <p:spPr bwMode="auto">
            <a:xfrm>
              <a:off x="2099" y="3162"/>
              <a:ext cx="1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</p:grpSp>
      <p:sp>
        <p:nvSpPr>
          <p:cNvPr id="65548" name="Rectangle 25"/>
          <p:cNvSpPr>
            <a:spLocks noChangeArrowheads="1"/>
          </p:cNvSpPr>
          <p:nvPr/>
        </p:nvSpPr>
        <p:spPr bwMode="auto">
          <a:xfrm>
            <a:off x="3352800" y="160972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5549" name="Rectangle 26"/>
          <p:cNvSpPr>
            <a:spLocks noChangeArrowheads="1"/>
          </p:cNvSpPr>
          <p:nvPr/>
        </p:nvSpPr>
        <p:spPr bwMode="auto">
          <a:xfrm>
            <a:off x="3351213" y="2371725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pic>
        <p:nvPicPr>
          <p:cNvPr id="65550" name="Picture 27" descr="sumG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581400"/>
            <a:ext cx="4724400" cy="311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ChangeArrowheads="1"/>
          </p:cNvSpPr>
          <p:nvPr/>
        </p:nvSpPr>
        <p:spPr bwMode="auto">
          <a:xfrm>
            <a:off x="333375" y="1866900"/>
            <a:ext cx="18923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800">
                <a:solidFill>
                  <a:schemeClr val="tx2"/>
                </a:solidFill>
              </a:rPr>
              <a:t>∑</a:t>
            </a:r>
            <a:r>
              <a:rPr lang="en-CA" altLang="en-US" sz="4800" baseline="-25000">
                <a:solidFill>
                  <a:schemeClr val="tx2"/>
                </a:solidFill>
              </a:rPr>
              <a:t>i=</a:t>
            </a:r>
            <a:r>
              <a:rPr lang="en-US" altLang="en-US" sz="4800" baseline="-25000">
                <a:solidFill>
                  <a:schemeClr val="tx2"/>
                </a:solidFill>
              </a:rPr>
              <a:t>0</a:t>
            </a:r>
            <a:r>
              <a:rPr lang="en-CA" altLang="en-US" sz="4800" baseline="-25000">
                <a:solidFill>
                  <a:schemeClr val="tx2"/>
                </a:solidFill>
              </a:rPr>
              <a:t>..n</a:t>
            </a:r>
            <a:r>
              <a:rPr lang="en-CA" altLang="en-US" sz="4000">
                <a:solidFill>
                  <a:schemeClr val="tx2"/>
                </a:solidFill>
              </a:rPr>
              <a:t> </a:t>
            </a:r>
            <a:r>
              <a:rPr lang="en-CA" altLang="en-US" sz="4000" baseline="-25000">
                <a:solidFill>
                  <a:schemeClr val="tx2"/>
                </a:solidFill>
              </a:rPr>
              <a:t> </a:t>
            </a:r>
            <a:r>
              <a:rPr lang="en-US" altLang="en-US" sz="4000" i="1">
                <a:solidFill>
                  <a:schemeClr val="tx2"/>
                </a:solidFill>
              </a:rPr>
              <a:t>r</a:t>
            </a:r>
            <a:r>
              <a:rPr lang="en-US" altLang="en-US" sz="4000" i="1" baseline="30000">
                <a:solidFill>
                  <a:schemeClr val="tx2"/>
                </a:solidFill>
              </a:rPr>
              <a:t>i</a:t>
            </a:r>
            <a:endParaRPr lang="en-CA" altLang="en-US" sz="4000" i="1" baseline="30000">
              <a:solidFill>
                <a:schemeClr val="tx2"/>
              </a:solidFill>
            </a:endParaRPr>
          </a:p>
        </p:txBody>
      </p:sp>
      <p:sp>
        <p:nvSpPr>
          <p:cNvPr id="66563" name="Rectangle 3"/>
          <p:cNvSpPr>
            <a:spLocks noChangeArrowheads="1"/>
          </p:cNvSpPr>
          <p:nvPr/>
        </p:nvSpPr>
        <p:spPr bwMode="auto">
          <a:xfrm>
            <a:off x="2362200" y="1881188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6564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Geometric Sum</a:t>
            </a:r>
          </a:p>
        </p:txBody>
      </p:sp>
      <p:sp>
        <p:nvSpPr>
          <p:cNvPr id="66565" name="Rectangle 5"/>
          <p:cNvSpPr>
            <a:spLocks noChangeArrowheads="1"/>
          </p:cNvSpPr>
          <p:nvPr/>
        </p:nvSpPr>
        <p:spPr bwMode="auto">
          <a:xfrm>
            <a:off x="152400" y="1409700"/>
            <a:ext cx="6124575" cy="18669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6566" name="Line 6"/>
          <p:cNvSpPr>
            <a:spLocks noChangeShapeType="1"/>
          </p:cNvSpPr>
          <p:nvPr/>
        </p:nvSpPr>
        <p:spPr bwMode="auto">
          <a:xfrm>
            <a:off x="2711450" y="2317750"/>
            <a:ext cx="1711325" cy="1588"/>
          </a:xfrm>
          <a:prstGeom prst="line">
            <a:avLst/>
          </a:prstGeom>
          <a:noFill/>
          <a:ln w="23876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67" name="Rectangle 7"/>
          <p:cNvSpPr>
            <a:spLocks noChangeArrowheads="1"/>
          </p:cNvSpPr>
          <p:nvPr/>
        </p:nvSpPr>
        <p:spPr bwMode="auto">
          <a:xfrm>
            <a:off x="2933700" y="1604963"/>
            <a:ext cx="1195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</a:rPr>
              <a:t>1     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6568" name="Rectangle 8"/>
          <p:cNvSpPr>
            <a:spLocks noChangeArrowheads="1"/>
          </p:cNvSpPr>
          <p:nvPr/>
        </p:nvSpPr>
        <p:spPr bwMode="auto">
          <a:xfrm>
            <a:off x="2881313" y="2395538"/>
            <a:ext cx="1195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</a:rPr>
              <a:t>1     </a:t>
            </a:r>
            <a:r>
              <a:rPr lang="en-CA" altLang="en-US" sz="4400" i="1">
                <a:solidFill>
                  <a:schemeClr val="tx2"/>
                </a:solidFill>
              </a:rPr>
              <a:t>r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grpSp>
        <p:nvGrpSpPr>
          <p:cNvPr id="66569" name="Group 9"/>
          <p:cNvGrpSpPr>
            <a:grpSpLocks/>
          </p:cNvGrpSpPr>
          <p:nvPr/>
        </p:nvGrpSpPr>
        <p:grpSpPr bwMode="auto">
          <a:xfrm>
            <a:off x="4175125" y="1524000"/>
            <a:ext cx="549275" cy="433388"/>
            <a:chOff x="1968" y="3162"/>
            <a:chExt cx="346" cy="273"/>
          </a:xfrm>
        </p:grpSpPr>
        <p:sp>
          <p:nvSpPr>
            <p:cNvPr id="66577" name="Rectangle 10"/>
            <p:cNvSpPr>
              <a:spLocks noChangeArrowheads="1"/>
            </p:cNvSpPr>
            <p:nvPr/>
          </p:nvSpPr>
          <p:spPr bwMode="auto">
            <a:xfrm>
              <a:off x="1968" y="318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n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6578" name="Rectangle 11"/>
            <p:cNvSpPr>
              <a:spLocks noChangeArrowheads="1"/>
            </p:cNvSpPr>
            <p:nvPr/>
          </p:nvSpPr>
          <p:spPr bwMode="auto">
            <a:xfrm>
              <a:off x="2210" y="3185"/>
              <a:ext cx="1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 i="1">
                  <a:solidFill>
                    <a:schemeClr val="tx2"/>
                  </a:solidFill>
                </a:rPr>
                <a:t>1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  <p:sp>
          <p:nvSpPr>
            <p:cNvPr id="66579" name="Rectangle 12"/>
            <p:cNvSpPr>
              <a:spLocks noChangeArrowheads="1"/>
            </p:cNvSpPr>
            <p:nvPr/>
          </p:nvSpPr>
          <p:spPr bwMode="auto">
            <a:xfrm>
              <a:off x="2099" y="3162"/>
              <a:ext cx="1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CA" altLang="en-US" sz="2600">
                  <a:solidFill>
                    <a:schemeClr val="tx2"/>
                  </a:solidFill>
                  <a:latin typeface="Symbol" pitchFamily="18" charset="2"/>
                </a:rPr>
                <a:t>+</a:t>
              </a:r>
              <a:endParaRPr lang="en-CA" altLang="en-US" sz="2400">
                <a:solidFill>
                  <a:schemeClr val="tx2"/>
                </a:solidFill>
                <a:latin typeface="Arial Rounded MT Bold" pitchFamily="34" charset="0"/>
              </a:endParaRPr>
            </a:p>
          </p:txBody>
        </p:sp>
      </p:grpSp>
      <p:sp>
        <p:nvSpPr>
          <p:cNvPr id="66570" name="Rectangle 13"/>
          <p:cNvSpPr>
            <a:spLocks noChangeArrowheads="1"/>
          </p:cNvSpPr>
          <p:nvPr/>
        </p:nvSpPr>
        <p:spPr bwMode="auto">
          <a:xfrm>
            <a:off x="3352800" y="1609725"/>
            <a:ext cx="3063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6571" name="Rectangle 14"/>
          <p:cNvSpPr>
            <a:spLocks noChangeArrowheads="1"/>
          </p:cNvSpPr>
          <p:nvPr/>
        </p:nvSpPr>
        <p:spPr bwMode="auto">
          <a:xfrm>
            <a:off x="3351213" y="2371725"/>
            <a:ext cx="306387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-</a:t>
            </a:r>
            <a:endParaRPr lang="en-CA" altLang="en-US" sz="2400">
              <a:solidFill>
                <a:schemeClr val="tx2"/>
              </a:solidFill>
              <a:latin typeface="Arial Rounded MT Bold" pitchFamily="34" charset="0"/>
            </a:endParaRPr>
          </a:p>
        </p:txBody>
      </p:sp>
      <p:sp>
        <p:nvSpPr>
          <p:cNvPr id="66572" name="Rectangle 15"/>
          <p:cNvSpPr>
            <a:spLocks noChangeArrowheads="1"/>
          </p:cNvSpPr>
          <p:nvPr/>
        </p:nvSpPr>
        <p:spPr bwMode="auto">
          <a:xfrm>
            <a:off x="4806950" y="1936750"/>
            <a:ext cx="136525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  <a:latin typeface="Symbol" pitchFamily="18" charset="2"/>
              </a:rPr>
              <a:t>=</a:t>
            </a:r>
            <a:r>
              <a:rPr lang="en-US" altLang="en-US" sz="440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CA" altLang="en-US" sz="4400">
                <a:solidFill>
                  <a:schemeClr val="tx2"/>
                </a:solidFill>
                <a:cs typeface="Times New Roman" pitchFamily="18" charset="0"/>
              </a:rPr>
              <a:t>θ</a:t>
            </a:r>
            <a:r>
              <a:rPr lang="en-US" altLang="en-US" sz="4400">
                <a:solidFill>
                  <a:schemeClr val="tx2"/>
                </a:solidFill>
                <a:cs typeface="Times New Roman" pitchFamily="18" charset="0"/>
              </a:rPr>
              <a:t>(1)</a:t>
            </a:r>
            <a:endParaRPr lang="en-CA" altLang="en-US" sz="4400">
              <a:solidFill>
                <a:schemeClr val="tx2"/>
              </a:solidFill>
              <a:cs typeface="Times New Roman" pitchFamily="18" charset="0"/>
            </a:endParaRPr>
          </a:p>
        </p:txBody>
      </p:sp>
      <p:sp>
        <p:nvSpPr>
          <p:cNvPr id="66573" name="Freeform 16"/>
          <p:cNvSpPr>
            <a:spLocks/>
          </p:cNvSpPr>
          <p:nvPr/>
        </p:nvSpPr>
        <p:spPr bwMode="auto">
          <a:xfrm>
            <a:off x="5867400" y="1771650"/>
            <a:ext cx="609600" cy="241300"/>
          </a:xfrm>
          <a:custGeom>
            <a:avLst/>
            <a:gdLst>
              <a:gd name="T0" fmla="*/ 2147483647 w 384"/>
              <a:gd name="T1" fmla="*/ 2147483647 h 152"/>
              <a:gd name="T2" fmla="*/ 2147483647 w 384"/>
              <a:gd name="T3" fmla="*/ 2147483647 h 152"/>
              <a:gd name="T4" fmla="*/ 0 w 384"/>
              <a:gd name="T5" fmla="*/ 2147483647 h 152"/>
              <a:gd name="T6" fmla="*/ 0 60000 65536"/>
              <a:gd name="T7" fmla="*/ 0 60000 65536"/>
              <a:gd name="T8" fmla="*/ 0 60000 65536"/>
              <a:gd name="T9" fmla="*/ 0 w 384"/>
              <a:gd name="T10" fmla="*/ 0 h 152"/>
              <a:gd name="T11" fmla="*/ 384 w 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152">
                <a:moveTo>
                  <a:pt x="384" y="104"/>
                </a:moveTo>
                <a:cubicBezTo>
                  <a:pt x="296" y="52"/>
                  <a:pt x="208" y="0"/>
                  <a:pt x="144" y="8"/>
                </a:cubicBezTo>
                <a:cubicBezTo>
                  <a:pt x="80" y="16"/>
                  <a:pt x="40" y="84"/>
                  <a:pt x="0" y="152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74" name="Text Box 17"/>
          <p:cNvSpPr txBox="1">
            <a:spLocks noChangeArrowheads="1"/>
          </p:cNvSpPr>
          <p:nvPr/>
        </p:nvSpPr>
        <p:spPr bwMode="auto">
          <a:xfrm>
            <a:off x="6324600" y="1219200"/>
            <a:ext cx="20542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When </a:t>
            </a:r>
            <a:r>
              <a:rPr lang="en-US" altLang="en-US" sz="3600" i="1">
                <a:solidFill>
                  <a:schemeClr val="tx2"/>
                </a:solidFill>
              </a:rPr>
              <a:t>r</a:t>
            </a:r>
            <a:r>
              <a:rPr lang="en-US" altLang="en-US" sz="3600">
                <a:solidFill>
                  <a:schemeClr val="tx2"/>
                </a:solidFill>
              </a:rPr>
              <a:t>&lt;1</a:t>
            </a:r>
            <a:endParaRPr lang="en-CA" altLang="en-US" sz="3600">
              <a:solidFill>
                <a:schemeClr val="hlink"/>
              </a:solidFill>
            </a:endParaRPr>
          </a:p>
        </p:txBody>
      </p:sp>
      <p:pic>
        <p:nvPicPr>
          <p:cNvPr id="66575" name="Picture 18" descr="sumG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581400"/>
            <a:ext cx="4724400" cy="311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76" name="Text Box 19"/>
          <p:cNvSpPr txBox="1">
            <a:spLocks noChangeArrowheads="1"/>
          </p:cNvSpPr>
          <p:nvPr/>
        </p:nvSpPr>
        <p:spPr bwMode="auto">
          <a:xfrm>
            <a:off x="6351588" y="1905000"/>
            <a:ext cx="2835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latin typeface="Arial Rounded MT Bold" pitchFamily="34" charset="0"/>
              </a:rPr>
              <a:t>Biggest Term</a:t>
            </a:r>
            <a:endParaRPr lang="en-CA" altLang="en-US">
              <a:solidFill>
                <a:schemeClr val="hlink"/>
              </a:solidFill>
              <a:latin typeface="Arial Rounded MT Bold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586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93" name="Clip" r:id="rId4" imgW="3124335" imgH="2295457" progId="MS_ClipArt_Gallery.2">
                  <p:embed/>
                </p:oleObj>
              </mc:Choice>
              <mc:Fallback>
                <p:oleObj name="Clip" r:id="rId4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587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94" name="Equation" r:id="rId6" imgW="95216" imgH="199957" progId="Equation.3">
                  <p:embed/>
                </p:oleObj>
              </mc:Choice>
              <mc:Fallback>
                <p:oleObj name="Equation" r:id="rId6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7588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091113" cy="173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</a:t>
            </a:r>
            <a:r>
              <a:rPr lang="en-US" altLang="en-US" sz="3600" baseline="-25000">
                <a:solidFill>
                  <a:schemeClr val="accent2"/>
                </a:solidFill>
              </a:rPr>
              <a:t>0</a:t>
            </a:r>
            <a:r>
              <a:rPr lang="en-CA" altLang="en-US" sz="3600" baseline="-25000">
                <a:solidFill>
                  <a:schemeClr val="accent2"/>
                </a:solidFill>
              </a:rPr>
              <a:t>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i</a:t>
            </a:r>
            <a:r>
              <a:rPr lang="en-US" altLang="en-US" sz="2800">
                <a:solidFill>
                  <a:schemeClr val="accent2"/>
                </a:solidFill>
              </a:rPr>
              <a:t>  =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2</a:t>
            </a: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+. . . + </a:t>
            </a:r>
            <a:r>
              <a:rPr lang="en-US" altLang="en-US" sz="2800" i="1">
                <a:solidFill>
                  <a:schemeClr val="accent2"/>
                </a:solidFill>
              </a:rPr>
              <a:t>r</a:t>
            </a:r>
            <a:r>
              <a:rPr lang="en-US" altLang="en-US" sz="2800" baseline="30000">
                <a:solidFill>
                  <a:schemeClr val="accent2"/>
                </a:solidFill>
              </a:rPr>
              <a:t>n</a:t>
            </a:r>
            <a:endParaRPr lang="en-US" altLang="en-US" sz="2800" baseline="30000">
              <a:solidFill>
                <a:schemeClr val="accent2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Arial" charset="0"/>
              </a:rPr>
              <a:t>        =  </a:t>
            </a:r>
            <a:r>
              <a:rPr lang="en-US" altLang="en-US" sz="4400">
                <a:solidFill>
                  <a:schemeClr val="hlink"/>
                </a:solidFill>
                <a:latin typeface="Symbol" pitchFamily="18" charset="2"/>
              </a:rPr>
              <a:t>Q</a:t>
            </a:r>
            <a:r>
              <a:rPr lang="en-US" altLang="en-US" sz="4400">
                <a:solidFill>
                  <a:schemeClr val="hlink"/>
                </a:solidFill>
              </a:rPr>
              <a:t>(1)</a:t>
            </a:r>
            <a:endParaRPr lang="en-CA" altLang="en-US" sz="4400">
              <a:solidFill>
                <a:schemeClr val="hlink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 </a:t>
            </a: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67589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3813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Bounded  Tail</a:t>
            </a:r>
            <a:endParaRPr lang="en-CA" altLang="en-US" sz="4400">
              <a:solidFill>
                <a:schemeClr val="tx2"/>
              </a:solidFill>
            </a:endParaRPr>
          </a:p>
        </p:txBody>
      </p:sp>
      <p:sp>
        <p:nvSpPr>
          <p:cNvPr id="755718" name="Text Box 6"/>
          <p:cNvSpPr txBox="1">
            <a:spLocks noChangeArrowheads="1"/>
          </p:cNvSpPr>
          <p:nvPr/>
        </p:nvSpPr>
        <p:spPr bwMode="auto">
          <a:xfrm>
            <a:off x="2362200" y="5897563"/>
            <a:ext cx="7315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True when ever terms decrease quickly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5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5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5718" grpId="0" autoUpdateAnimBg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8610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6" name="Clip" r:id="rId4" imgW="3124335" imgH="2295457" progId="MS_ClipArt_Gallery.2">
                  <p:embed/>
                </p:oleObj>
              </mc:Choice>
              <mc:Fallback>
                <p:oleObj name="Clip" r:id="rId4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11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7" name="Equation" r:id="rId6" imgW="95216" imgH="199957" progId="Equation.3">
                  <p:embed/>
                </p:oleObj>
              </mc:Choice>
              <mc:Fallback>
                <p:oleObj name="Equation" r:id="rId6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8612" name="Text Box 4"/>
          <p:cNvSpPr txBox="1">
            <a:spLocks noChangeArrowheads="1"/>
          </p:cNvSpPr>
          <p:nvPr/>
        </p:nvSpPr>
        <p:spPr bwMode="auto">
          <a:xfrm>
            <a:off x="3200400" y="2581275"/>
            <a:ext cx="5292725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 baseline="-250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aseline="-25000">
                <a:solidFill>
                  <a:schemeClr val="accent2"/>
                </a:solidFill>
              </a:rPr>
              <a:t>   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   =  </a:t>
            </a:r>
            <a:r>
              <a:rPr lang="en-US" altLang="en-US" sz="2800">
                <a:solidFill>
                  <a:schemeClr val="hlink"/>
                </a:solidFill>
              </a:rPr>
              <a:t>?</a:t>
            </a:r>
            <a:r>
              <a:rPr lang="en-CA" altLang="en-US" sz="2800">
                <a:solidFill>
                  <a:schemeClr val="accent2"/>
                </a:solidFill>
              </a:rPr>
              <a:t/>
            </a:r>
            <a:br>
              <a:rPr lang="en-CA" altLang="en-US" sz="2800">
                <a:solidFill>
                  <a:schemeClr val="accent2"/>
                </a:solidFill>
              </a:rPr>
            </a:b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68613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5829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Harmonic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Freeform 2"/>
          <p:cNvSpPr>
            <a:spLocks/>
          </p:cNvSpPr>
          <p:nvPr/>
        </p:nvSpPr>
        <p:spPr bwMode="auto">
          <a:xfrm>
            <a:off x="990600" y="609600"/>
            <a:ext cx="7821613" cy="4346575"/>
          </a:xfrm>
          <a:custGeom>
            <a:avLst/>
            <a:gdLst>
              <a:gd name="T0" fmla="*/ 2147483647 w 4927"/>
              <a:gd name="T1" fmla="*/ 2147483647 h 2738"/>
              <a:gd name="T2" fmla="*/ 2147483647 w 4927"/>
              <a:gd name="T3" fmla="*/ 2147483647 h 2738"/>
              <a:gd name="T4" fmla="*/ 2147483647 w 4927"/>
              <a:gd name="T5" fmla="*/ 2147483647 h 2738"/>
              <a:gd name="T6" fmla="*/ 0 w 4927"/>
              <a:gd name="T7" fmla="*/ 2147483647 h 2738"/>
              <a:gd name="T8" fmla="*/ 0 w 4927"/>
              <a:gd name="T9" fmla="*/ 0 h 2738"/>
              <a:gd name="T10" fmla="*/ 2147483647 w 4927"/>
              <a:gd name="T11" fmla="*/ 2147483647 h 27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927"/>
              <a:gd name="T19" fmla="*/ 0 h 2738"/>
              <a:gd name="T20" fmla="*/ 4927 w 4927"/>
              <a:gd name="T21" fmla="*/ 2738 h 273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927" h="2738">
                <a:moveTo>
                  <a:pt x="4927" y="11"/>
                </a:moveTo>
                <a:lnTo>
                  <a:pt x="4901" y="2638"/>
                </a:lnTo>
                <a:lnTo>
                  <a:pt x="4917" y="2738"/>
                </a:lnTo>
                <a:lnTo>
                  <a:pt x="0" y="2738"/>
                </a:lnTo>
                <a:lnTo>
                  <a:pt x="0" y="0"/>
                </a:lnTo>
                <a:lnTo>
                  <a:pt x="4927" y="1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5" name="Line 3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6" name="Line 4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7" name="Text Box 5"/>
          <p:cNvSpPr txBox="1">
            <a:spLocks noChangeArrowheads="1"/>
          </p:cNvSpPr>
          <p:nvPr/>
        </p:nvSpPr>
        <p:spPr bwMode="auto">
          <a:xfrm>
            <a:off x="2508250" y="5130800"/>
            <a:ext cx="14827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1</a:t>
            </a:r>
          </a:p>
        </p:txBody>
      </p:sp>
      <p:sp>
        <p:nvSpPr>
          <p:cNvPr id="69638" name="Text Box 6"/>
          <p:cNvSpPr txBox="1">
            <a:spLocks noChangeArrowheads="1"/>
          </p:cNvSpPr>
          <p:nvPr/>
        </p:nvSpPr>
        <p:spPr bwMode="auto">
          <a:xfrm>
            <a:off x="2438400" y="5735638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n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sp>
        <p:nvSpPr>
          <p:cNvPr id="69639" name="Text Box 7"/>
          <p:cNvSpPr txBox="1">
            <a:spLocks noChangeArrowheads="1"/>
          </p:cNvSpPr>
          <p:nvPr/>
        </p:nvSpPr>
        <p:spPr bwMode="auto">
          <a:xfrm>
            <a:off x="8594725" y="48196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</a:t>
            </a:r>
          </a:p>
        </p:txBody>
      </p:sp>
      <p:sp>
        <p:nvSpPr>
          <p:cNvPr id="69640" name="Line 8"/>
          <p:cNvSpPr>
            <a:spLocks noChangeShapeType="1"/>
          </p:cNvSpPr>
          <p:nvPr/>
        </p:nvSpPr>
        <p:spPr bwMode="auto">
          <a:xfrm>
            <a:off x="990600" y="609600"/>
            <a:ext cx="815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1" name="Rectangle 9"/>
          <p:cNvSpPr>
            <a:spLocks noChangeArrowheads="1"/>
          </p:cNvSpPr>
          <p:nvPr/>
        </p:nvSpPr>
        <p:spPr bwMode="auto">
          <a:xfrm>
            <a:off x="1752600" y="-15240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Freeform 2"/>
          <p:cNvSpPr>
            <a:spLocks/>
          </p:cNvSpPr>
          <p:nvPr/>
        </p:nvSpPr>
        <p:spPr bwMode="auto">
          <a:xfrm>
            <a:off x="903288" y="-138113"/>
            <a:ext cx="7893050" cy="5076826"/>
          </a:xfrm>
          <a:custGeom>
            <a:avLst/>
            <a:gdLst>
              <a:gd name="T0" fmla="*/ 2147483647 w 4972"/>
              <a:gd name="T1" fmla="*/ 2147483647 h 3198"/>
              <a:gd name="T2" fmla="*/ 2147483647 w 4972"/>
              <a:gd name="T3" fmla="*/ 2147483647 h 3198"/>
              <a:gd name="T4" fmla="*/ 2147483647 w 4972"/>
              <a:gd name="T5" fmla="*/ 2147483647 h 3198"/>
              <a:gd name="T6" fmla="*/ 2147483647 w 4972"/>
              <a:gd name="T7" fmla="*/ 2147483647 h 3198"/>
              <a:gd name="T8" fmla="*/ 2147483647 w 4972"/>
              <a:gd name="T9" fmla="*/ 2147483647 h 3198"/>
              <a:gd name="T10" fmla="*/ 2147483647 w 4972"/>
              <a:gd name="T11" fmla="*/ 2147483647 h 3198"/>
              <a:gd name="T12" fmla="*/ 2147483647 w 4972"/>
              <a:gd name="T13" fmla="*/ 2147483647 h 3198"/>
              <a:gd name="T14" fmla="*/ 2147483647 w 4972"/>
              <a:gd name="T15" fmla="*/ 2147483647 h 3198"/>
              <a:gd name="T16" fmla="*/ 2147483647 w 4972"/>
              <a:gd name="T17" fmla="*/ 2147483647 h 319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72"/>
              <a:gd name="T28" fmla="*/ 0 h 3198"/>
              <a:gd name="T29" fmla="*/ 4972 w 4972"/>
              <a:gd name="T30" fmla="*/ 3198 h 319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72" h="3198">
                <a:moveTo>
                  <a:pt x="1217" y="1857"/>
                </a:moveTo>
                <a:cubicBezTo>
                  <a:pt x="1730" y="2194"/>
                  <a:pt x="2746" y="2466"/>
                  <a:pt x="3371" y="2625"/>
                </a:cubicBezTo>
                <a:cubicBezTo>
                  <a:pt x="3996" y="2784"/>
                  <a:pt x="4699" y="2712"/>
                  <a:pt x="4966" y="2808"/>
                </a:cubicBezTo>
                <a:lnTo>
                  <a:pt x="4972" y="3198"/>
                </a:lnTo>
                <a:lnTo>
                  <a:pt x="55" y="3198"/>
                </a:lnTo>
                <a:lnTo>
                  <a:pt x="55" y="460"/>
                </a:lnTo>
                <a:cubicBezTo>
                  <a:pt x="58" y="0"/>
                  <a:pt x="0" y="339"/>
                  <a:pt x="74" y="438"/>
                </a:cubicBezTo>
                <a:cubicBezTo>
                  <a:pt x="148" y="537"/>
                  <a:pt x="309" y="818"/>
                  <a:pt x="500" y="1055"/>
                </a:cubicBezTo>
                <a:cubicBezTo>
                  <a:pt x="691" y="1292"/>
                  <a:pt x="1068" y="1690"/>
                  <a:pt x="1217" y="185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59" name="Freeform 3"/>
          <p:cNvSpPr>
            <a:spLocks/>
          </p:cNvSpPr>
          <p:nvPr/>
        </p:nvSpPr>
        <p:spPr bwMode="auto">
          <a:xfrm>
            <a:off x="1058863" y="612775"/>
            <a:ext cx="7727950" cy="3721100"/>
          </a:xfrm>
          <a:custGeom>
            <a:avLst/>
            <a:gdLst>
              <a:gd name="T0" fmla="*/ 0 w 4868"/>
              <a:gd name="T1" fmla="*/ 0 h 2344"/>
              <a:gd name="T2" fmla="*/ 2147483647 w 4868"/>
              <a:gd name="T3" fmla="*/ 2147483647 h 2344"/>
              <a:gd name="T4" fmla="*/ 2147483647 w 4868"/>
              <a:gd name="T5" fmla="*/ 2147483647 h 2344"/>
              <a:gd name="T6" fmla="*/ 2147483647 w 4868"/>
              <a:gd name="T7" fmla="*/ 2147483647 h 2344"/>
              <a:gd name="T8" fmla="*/ 0 60000 65536"/>
              <a:gd name="T9" fmla="*/ 0 60000 65536"/>
              <a:gd name="T10" fmla="*/ 0 60000 65536"/>
              <a:gd name="T11" fmla="*/ 0 60000 65536"/>
              <a:gd name="T12" fmla="*/ 0 w 4868"/>
              <a:gd name="T13" fmla="*/ 0 h 2344"/>
              <a:gd name="T14" fmla="*/ 4868 w 4868"/>
              <a:gd name="T15" fmla="*/ 2344 h 2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68" h="2344">
                <a:moveTo>
                  <a:pt x="0" y="0"/>
                </a:moveTo>
                <a:cubicBezTo>
                  <a:pt x="207" y="243"/>
                  <a:pt x="697" y="1098"/>
                  <a:pt x="1245" y="1459"/>
                </a:cubicBezTo>
                <a:cubicBezTo>
                  <a:pt x="1793" y="1820"/>
                  <a:pt x="2686" y="2021"/>
                  <a:pt x="3290" y="2168"/>
                </a:cubicBezTo>
                <a:cubicBezTo>
                  <a:pt x="3894" y="2315"/>
                  <a:pt x="4539" y="2307"/>
                  <a:pt x="4868" y="2344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0" name="Line 4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1" name="Line 5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2" name="Text Box 6"/>
          <p:cNvSpPr txBox="1">
            <a:spLocks noChangeArrowheads="1"/>
          </p:cNvSpPr>
          <p:nvPr/>
        </p:nvSpPr>
        <p:spPr bwMode="auto">
          <a:xfrm>
            <a:off x="2508250" y="5130800"/>
            <a:ext cx="14573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?</a:t>
            </a:r>
            <a:endParaRPr lang="en-US" altLang="en-US" sz="3600" baseline="30000">
              <a:solidFill>
                <a:schemeClr val="hlink"/>
              </a:solidFill>
            </a:endParaRPr>
          </a:p>
        </p:txBody>
      </p:sp>
      <p:sp>
        <p:nvSpPr>
          <p:cNvPr id="70663" name="Text Box 7"/>
          <p:cNvSpPr txBox="1">
            <a:spLocks noChangeArrowheads="1"/>
          </p:cNvSpPr>
          <p:nvPr/>
        </p:nvSpPr>
        <p:spPr bwMode="auto">
          <a:xfrm>
            <a:off x="2438400" y="5735638"/>
            <a:ext cx="3024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n</a:t>
            </a:r>
            <a:r>
              <a:rPr lang="en-CA" altLang="en-US" sz="3600" baseline="30000">
                <a:solidFill>
                  <a:schemeClr val="accent2"/>
                </a:solidFill>
                <a:cs typeface="Times New Roman" pitchFamily="18" charset="0"/>
              </a:rPr>
              <a:t>1/2</a:t>
            </a:r>
            <a:endParaRPr lang="en-CA" altLang="en-US" sz="3600" baseline="30000">
              <a:solidFill>
                <a:schemeClr val="accent2"/>
              </a:solidFill>
            </a:endParaRPr>
          </a:p>
        </p:txBody>
      </p:sp>
      <p:sp>
        <p:nvSpPr>
          <p:cNvPr id="70664" name="Text Box 8"/>
          <p:cNvSpPr txBox="1">
            <a:spLocks noChangeArrowheads="1"/>
          </p:cNvSpPr>
          <p:nvPr/>
        </p:nvSpPr>
        <p:spPr bwMode="auto">
          <a:xfrm>
            <a:off x="8594725" y="48196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</a:t>
            </a:r>
          </a:p>
        </p:txBody>
      </p:sp>
      <p:sp>
        <p:nvSpPr>
          <p:cNvPr id="70665" name="Rectangle 9"/>
          <p:cNvSpPr>
            <a:spLocks noChangeArrowheads="1"/>
          </p:cNvSpPr>
          <p:nvPr/>
        </p:nvSpPr>
        <p:spPr bwMode="auto">
          <a:xfrm>
            <a:off x="1752600" y="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Freeform 2"/>
          <p:cNvSpPr>
            <a:spLocks/>
          </p:cNvSpPr>
          <p:nvPr/>
        </p:nvSpPr>
        <p:spPr bwMode="auto">
          <a:xfrm>
            <a:off x="990600" y="428625"/>
            <a:ext cx="7805738" cy="4510088"/>
          </a:xfrm>
          <a:custGeom>
            <a:avLst/>
            <a:gdLst>
              <a:gd name="T0" fmla="*/ 2147483647 w 4917"/>
              <a:gd name="T1" fmla="*/ 2147483647 h 2841"/>
              <a:gd name="T2" fmla="*/ 2147483647 w 4917"/>
              <a:gd name="T3" fmla="*/ 2147483647 h 2841"/>
              <a:gd name="T4" fmla="*/ 2147483647 w 4917"/>
              <a:gd name="T5" fmla="*/ 2147483647 h 2841"/>
              <a:gd name="T6" fmla="*/ 2147483647 w 4917"/>
              <a:gd name="T7" fmla="*/ 2147483647 h 2841"/>
              <a:gd name="T8" fmla="*/ 0 w 4917"/>
              <a:gd name="T9" fmla="*/ 2147483647 h 2841"/>
              <a:gd name="T10" fmla="*/ 0 w 4917"/>
              <a:gd name="T11" fmla="*/ 2147483647 h 2841"/>
              <a:gd name="T12" fmla="*/ 2147483647 w 4917"/>
              <a:gd name="T13" fmla="*/ 2147483647 h 28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17"/>
              <a:gd name="T22" fmla="*/ 0 h 2841"/>
              <a:gd name="T23" fmla="*/ 4917 w 4917"/>
              <a:gd name="T24" fmla="*/ 2841 h 28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17" h="2841">
                <a:moveTo>
                  <a:pt x="561" y="2226"/>
                </a:moveTo>
                <a:cubicBezTo>
                  <a:pt x="1065" y="2660"/>
                  <a:pt x="2299" y="2614"/>
                  <a:pt x="3024" y="2710"/>
                </a:cubicBezTo>
                <a:cubicBezTo>
                  <a:pt x="3749" y="2806"/>
                  <a:pt x="4596" y="2780"/>
                  <a:pt x="4911" y="2802"/>
                </a:cubicBezTo>
                <a:lnTo>
                  <a:pt x="4917" y="2841"/>
                </a:lnTo>
                <a:lnTo>
                  <a:pt x="0" y="2841"/>
                </a:lnTo>
                <a:lnTo>
                  <a:pt x="0" y="103"/>
                </a:lnTo>
                <a:cubicBezTo>
                  <a:pt x="94" y="0"/>
                  <a:pt x="35" y="1823"/>
                  <a:pt x="561" y="222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3" name="Freeform 3"/>
          <p:cNvSpPr>
            <a:spLocks/>
          </p:cNvSpPr>
          <p:nvPr/>
        </p:nvSpPr>
        <p:spPr bwMode="auto">
          <a:xfrm>
            <a:off x="1058863" y="612775"/>
            <a:ext cx="7780337" cy="4265613"/>
          </a:xfrm>
          <a:custGeom>
            <a:avLst/>
            <a:gdLst>
              <a:gd name="T0" fmla="*/ 0 w 4901"/>
              <a:gd name="T1" fmla="*/ 0 h 2687"/>
              <a:gd name="T2" fmla="*/ 2147483647 w 4901"/>
              <a:gd name="T3" fmla="*/ 2147483647 h 2687"/>
              <a:gd name="T4" fmla="*/ 2147483647 w 4901"/>
              <a:gd name="T5" fmla="*/ 2147483647 h 2687"/>
              <a:gd name="T6" fmla="*/ 2147483647 w 4901"/>
              <a:gd name="T7" fmla="*/ 2147483647 h 2687"/>
              <a:gd name="T8" fmla="*/ 0 60000 65536"/>
              <a:gd name="T9" fmla="*/ 0 60000 65536"/>
              <a:gd name="T10" fmla="*/ 0 60000 65536"/>
              <a:gd name="T11" fmla="*/ 0 60000 65536"/>
              <a:gd name="T12" fmla="*/ 0 w 4901"/>
              <a:gd name="T13" fmla="*/ 0 h 2687"/>
              <a:gd name="T14" fmla="*/ 4901 w 4901"/>
              <a:gd name="T15" fmla="*/ 2687 h 26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901" h="2687">
                <a:moveTo>
                  <a:pt x="0" y="0"/>
                </a:moveTo>
                <a:cubicBezTo>
                  <a:pt x="92" y="356"/>
                  <a:pt x="33" y="1701"/>
                  <a:pt x="552" y="2135"/>
                </a:cubicBezTo>
                <a:cubicBezTo>
                  <a:pt x="1071" y="2569"/>
                  <a:pt x="2390" y="2519"/>
                  <a:pt x="3115" y="2603"/>
                </a:cubicBezTo>
                <a:cubicBezTo>
                  <a:pt x="3840" y="2687"/>
                  <a:pt x="4529" y="2631"/>
                  <a:pt x="4901" y="2638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4" name="Line 4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5" name="Line 5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6" name="Text Box 6"/>
          <p:cNvSpPr txBox="1">
            <a:spLocks noChangeArrowheads="1"/>
          </p:cNvSpPr>
          <p:nvPr/>
        </p:nvSpPr>
        <p:spPr bwMode="auto">
          <a:xfrm>
            <a:off x="2508250" y="5130800"/>
            <a:ext cx="19224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1/2</a:t>
            </a:r>
            <a:r>
              <a:rPr lang="en-US" altLang="en-US" sz="3600" baseline="30000">
                <a:solidFill>
                  <a:schemeClr val="hlink"/>
                </a:solidFill>
              </a:rPr>
              <a:t>i</a:t>
            </a:r>
          </a:p>
        </p:txBody>
      </p:sp>
      <p:sp>
        <p:nvSpPr>
          <p:cNvPr id="71687" name="Text Box 7"/>
          <p:cNvSpPr txBox="1">
            <a:spLocks noChangeArrowheads="1"/>
          </p:cNvSpPr>
          <p:nvPr/>
        </p:nvSpPr>
        <p:spPr bwMode="auto">
          <a:xfrm>
            <a:off x="2438400" y="5735638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2</a:t>
            </a:r>
          </a:p>
        </p:txBody>
      </p:sp>
      <p:sp>
        <p:nvSpPr>
          <p:cNvPr id="71688" name="Text Box 8"/>
          <p:cNvSpPr txBox="1">
            <a:spLocks noChangeArrowheads="1"/>
          </p:cNvSpPr>
          <p:nvPr/>
        </p:nvSpPr>
        <p:spPr bwMode="auto">
          <a:xfrm>
            <a:off x="8594725" y="4811713"/>
            <a:ext cx="4746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  <a:latin typeface="Symbol" pitchFamily="18" charset="2"/>
              </a:rPr>
              <a:t>¥</a:t>
            </a:r>
          </a:p>
        </p:txBody>
      </p:sp>
      <p:sp>
        <p:nvSpPr>
          <p:cNvPr id="71689" name="Rectangle 9"/>
          <p:cNvSpPr>
            <a:spLocks noChangeArrowheads="1"/>
          </p:cNvSpPr>
          <p:nvPr/>
        </p:nvSpPr>
        <p:spPr bwMode="auto">
          <a:xfrm>
            <a:off x="1752600" y="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Purpose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81200"/>
            <a:ext cx="8839200" cy="4114800"/>
          </a:xfrm>
        </p:spPr>
        <p:txBody>
          <a:bodyPr/>
          <a:lstStyle/>
          <a:p>
            <a:pPr eaLnBrk="1" hangingPunct="1"/>
            <a:r>
              <a:rPr lang="en-CA" altLang="en-US" smtClean="0"/>
              <a:t>To estimate how long a program will run. </a:t>
            </a:r>
          </a:p>
          <a:p>
            <a:pPr eaLnBrk="1" hangingPunct="1"/>
            <a:r>
              <a:rPr lang="en-CA" altLang="en-US" smtClean="0"/>
              <a:t>To estimate the largest input that can reasonably be given to the program. </a:t>
            </a:r>
          </a:p>
          <a:p>
            <a:pPr eaLnBrk="1" hangingPunct="1"/>
            <a:r>
              <a:rPr lang="en-CA" altLang="en-US" smtClean="0"/>
              <a:t>To compare the efficiency of different algorithms</a:t>
            </a:r>
            <a:r>
              <a:rPr lang="en-US" altLang="en-US" smtClean="0"/>
              <a:t>.</a:t>
            </a:r>
            <a:r>
              <a:rPr lang="en-CA" altLang="en-US" smtClean="0"/>
              <a:t> </a:t>
            </a:r>
            <a:endParaRPr lang="en-US" altLang="en-US" smtClean="0"/>
          </a:p>
          <a:p>
            <a:pPr eaLnBrk="1" hangingPunct="1"/>
            <a:r>
              <a:rPr lang="en-CA" altLang="en-US" smtClean="0"/>
              <a:t>To help focus on the parts of code that are executed the largest number of times. </a:t>
            </a:r>
            <a:endParaRPr lang="en-US" altLang="en-US" smtClean="0"/>
          </a:p>
          <a:p>
            <a:pPr eaLnBrk="1" hangingPunct="1"/>
            <a:r>
              <a:rPr lang="en-CA" altLang="en-US" smtClean="0"/>
              <a:t>To choose an algorithm for an application.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Freeform 2"/>
          <p:cNvSpPr>
            <a:spLocks/>
          </p:cNvSpPr>
          <p:nvPr/>
        </p:nvSpPr>
        <p:spPr bwMode="auto">
          <a:xfrm>
            <a:off x="990600" y="304800"/>
            <a:ext cx="7805738" cy="4633913"/>
          </a:xfrm>
          <a:custGeom>
            <a:avLst/>
            <a:gdLst>
              <a:gd name="T0" fmla="*/ 2147483647 w 4917"/>
              <a:gd name="T1" fmla="*/ 2147483647 h 2919"/>
              <a:gd name="T2" fmla="*/ 2147483647 w 4917"/>
              <a:gd name="T3" fmla="*/ 2147483647 h 2919"/>
              <a:gd name="T4" fmla="*/ 2147483647 w 4917"/>
              <a:gd name="T5" fmla="*/ 2147483647 h 2919"/>
              <a:gd name="T6" fmla="*/ 2147483647 w 4917"/>
              <a:gd name="T7" fmla="*/ 2147483647 h 2919"/>
              <a:gd name="T8" fmla="*/ 0 w 4917"/>
              <a:gd name="T9" fmla="*/ 2147483647 h 2919"/>
              <a:gd name="T10" fmla="*/ 0 w 4917"/>
              <a:gd name="T11" fmla="*/ 2147483647 h 2919"/>
              <a:gd name="T12" fmla="*/ 2147483647 w 4917"/>
              <a:gd name="T13" fmla="*/ 2147483647 h 29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17"/>
              <a:gd name="T22" fmla="*/ 0 h 2919"/>
              <a:gd name="T23" fmla="*/ 4917 w 4917"/>
              <a:gd name="T24" fmla="*/ 2919 h 29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17" h="2919">
                <a:moveTo>
                  <a:pt x="806" y="1832"/>
                </a:moveTo>
                <a:cubicBezTo>
                  <a:pt x="1332" y="2235"/>
                  <a:pt x="2476" y="2436"/>
                  <a:pt x="3158" y="2600"/>
                </a:cubicBezTo>
                <a:cubicBezTo>
                  <a:pt x="3840" y="2764"/>
                  <a:pt x="4608" y="2766"/>
                  <a:pt x="4901" y="2819"/>
                </a:cubicBezTo>
                <a:lnTo>
                  <a:pt x="4917" y="2919"/>
                </a:lnTo>
                <a:lnTo>
                  <a:pt x="0" y="2919"/>
                </a:lnTo>
                <a:lnTo>
                  <a:pt x="0" y="181"/>
                </a:lnTo>
                <a:cubicBezTo>
                  <a:pt x="134" y="0"/>
                  <a:pt x="280" y="1429"/>
                  <a:pt x="806" y="18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7" name="Freeform 3"/>
          <p:cNvSpPr>
            <a:spLocks/>
          </p:cNvSpPr>
          <p:nvPr/>
        </p:nvSpPr>
        <p:spPr bwMode="auto">
          <a:xfrm>
            <a:off x="1058863" y="612775"/>
            <a:ext cx="7780337" cy="4187825"/>
          </a:xfrm>
          <a:custGeom>
            <a:avLst/>
            <a:gdLst>
              <a:gd name="T0" fmla="*/ 0 w 4901"/>
              <a:gd name="T1" fmla="*/ 0 h 2638"/>
              <a:gd name="T2" fmla="*/ 2147483647 w 4901"/>
              <a:gd name="T3" fmla="*/ 2147483647 h 2638"/>
              <a:gd name="T4" fmla="*/ 2147483647 w 4901"/>
              <a:gd name="T5" fmla="*/ 2147483647 h 2638"/>
              <a:gd name="T6" fmla="*/ 2147483647 w 4901"/>
              <a:gd name="T7" fmla="*/ 2147483647 h 2638"/>
              <a:gd name="T8" fmla="*/ 0 60000 65536"/>
              <a:gd name="T9" fmla="*/ 0 60000 65536"/>
              <a:gd name="T10" fmla="*/ 0 60000 65536"/>
              <a:gd name="T11" fmla="*/ 0 60000 65536"/>
              <a:gd name="T12" fmla="*/ 0 w 4901"/>
              <a:gd name="T13" fmla="*/ 0 h 2638"/>
              <a:gd name="T14" fmla="*/ 4901 w 4901"/>
              <a:gd name="T15" fmla="*/ 2638 h 263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901" h="2638">
                <a:moveTo>
                  <a:pt x="0" y="0"/>
                </a:moveTo>
                <a:cubicBezTo>
                  <a:pt x="134" y="275"/>
                  <a:pt x="280" y="1248"/>
                  <a:pt x="806" y="1651"/>
                </a:cubicBezTo>
                <a:cubicBezTo>
                  <a:pt x="1332" y="2054"/>
                  <a:pt x="2476" y="2255"/>
                  <a:pt x="3158" y="2419"/>
                </a:cubicBezTo>
                <a:cubicBezTo>
                  <a:pt x="3840" y="2583"/>
                  <a:pt x="4610" y="2601"/>
                  <a:pt x="4901" y="2638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8" name="Line 4"/>
          <p:cNvSpPr>
            <a:spLocks noChangeShapeType="1"/>
          </p:cNvSpPr>
          <p:nvPr/>
        </p:nvSpPr>
        <p:spPr bwMode="auto">
          <a:xfrm>
            <a:off x="990600" y="228600"/>
            <a:ext cx="0" cy="472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9" name="Line 5"/>
          <p:cNvSpPr>
            <a:spLocks noChangeShapeType="1"/>
          </p:cNvSpPr>
          <p:nvPr/>
        </p:nvSpPr>
        <p:spPr bwMode="auto">
          <a:xfrm>
            <a:off x="838200" y="4953000"/>
            <a:ext cx="8305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0" name="Text Box 6"/>
          <p:cNvSpPr txBox="1">
            <a:spLocks noChangeArrowheads="1"/>
          </p:cNvSpPr>
          <p:nvPr/>
        </p:nvSpPr>
        <p:spPr bwMode="auto">
          <a:xfrm>
            <a:off x="2508250" y="5130800"/>
            <a:ext cx="17367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hlink"/>
                </a:solidFill>
              </a:rPr>
              <a:t>f(i) = 1/i</a:t>
            </a:r>
          </a:p>
        </p:txBody>
      </p:sp>
      <p:sp>
        <p:nvSpPr>
          <p:cNvPr id="72711" name="Text Box 7"/>
          <p:cNvSpPr txBox="1">
            <a:spLocks noChangeArrowheads="1"/>
          </p:cNvSpPr>
          <p:nvPr/>
        </p:nvSpPr>
        <p:spPr bwMode="auto">
          <a:xfrm>
            <a:off x="2438400" y="5735638"/>
            <a:ext cx="260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>
                <a:solidFill>
                  <a:schemeClr val="accent2"/>
                </a:solidFill>
              </a:rPr>
              <a:t>∑</a:t>
            </a:r>
            <a:r>
              <a:rPr lang="en-CA" altLang="en-US" sz="3600" baseline="-25000">
                <a:solidFill>
                  <a:schemeClr val="accent2"/>
                </a:solidFill>
              </a:rPr>
              <a:t>i=1..n</a:t>
            </a:r>
            <a:r>
              <a:rPr lang="en-CA" altLang="en-US" sz="3600">
                <a:solidFill>
                  <a:schemeClr val="accent2"/>
                </a:solidFill>
              </a:rPr>
              <a:t> f(i) </a:t>
            </a:r>
            <a:r>
              <a:rPr lang="en-CA" altLang="en-US" sz="3600">
                <a:solidFill>
                  <a:schemeClr val="accent2"/>
                </a:solidFill>
                <a:cs typeface="Times New Roman" pitchFamily="18" charset="0"/>
              </a:rPr>
              <a:t>= ?</a:t>
            </a:r>
            <a:endParaRPr lang="en-CA" altLang="en-US" sz="3600">
              <a:solidFill>
                <a:schemeClr val="accent2"/>
              </a:solidFill>
            </a:endParaRPr>
          </a:p>
        </p:txBody>
      </p:sp>
      <p:sp>
        <p:nvSpPr>
          <p:cNvPr id="72712" name="Text Box 8"/>
          <p:cNvSpPr txBox="1">
            <a:spLocks noChangeArrowheads="1"/>
          </p:cNvSpPr>
          <p:nvPr/>
        </p:nvSpPr>
        <p:spPr bwMode="auto">
          <a:xfrm>
            <a:off x="8594725" y="481965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n</a:t>
            </a:r>
          </a:p>
        </p:txBody>
      </p:sp>
      <p:sp>
        <p:nvSpPr>
          <p:cNvPr id="72713" name="Rectangle 9"/>
          <p:cNvSpPr>
            <a:spLocks noChangeArrowheads="1"/>
          </p:cNvSpPr>
          <p:nvPr/>
        </p:nvSpPr>
        <p:spPr bwMode="auto">
          <a:xfrm>
            <a:off x="1752600" y="0"/>
            <a:ext cx="6286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tx2"/>
                </a:solidFill>
              </a:rPr>
              <a:t>Sum of Shrinking Function</a:t>
            </a:r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685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Harmonic Sum</a:t>
            </a:r>
          </a:p>
        </p:txBody>
      </p:sp>
      <p:pic>
        <p:nvPicPr>
          <p:cNvPr id="73731" name="Picture 3" descr="m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763000" cy="273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754" name="Object 2"/>
          <p:cNvGraphicFramePr>
            <a:graphicFrameLocks noChangeAspect="1"/>
          </p:cNvGraphicFramePr>
          <p:nvPr/>
        </p:nvGraphicFramePr>
        <p:xfrm>
          <a:off x="0" y="106363"/>
          <a:ext cx="9144000" cy="6751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760" name="Clip" r:id="rId4" imgW="3124335" imgH="2295457" progId="MS_ClipArt_Gallery.2">
                  <p:embed/>
                </p:oleObj>
              </mc:Choice>
              <mc:Fallback>
                <p:oleObj name="Clip" r:id="rId4" imgW="3124335" imgH="2295457" progId="MS_ClipArt_Gallery.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106363"/>
                        <a:ext cx="9144000" cy="67516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55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761" name="Equation" r:id="rId6" imgW="95216" imgH="199957" progId="Equation.3">
                  <p:embed/>
                </p:oleObj>
              </mc:Choice>
              <mc:Fallback>
                <p:oleObj name="Equation" r:id="rId6" imgW="95216" imgH="19995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756" name="Text Box 4"/>
          <p:cNvSpPr txBox="1">
            <a:spLocks noChangeArrowheads="1"/>
          </p:cNvSpPr>
          <p:nvPr/>
        </p:nvSpPr>
        <p:spPr bwMode="auto">
          <a:xfrm>
            <a:off x="3200400" y="2581275"/>
            <a:ext cx="5292725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2"/>
                </a:solidFill>
              </a:rPr>
              <a:t>∑</a:t>
            </a:r>
            <a:r>
              <a:rPr lang="en-CA" altLang="en-US" sz="2800" baseline="-25000">
                <a:solidFill>
                  <a:schemeClr val="accent2"/>
                </a:solidFill>
              </a:rPr>
              <a:t>i=1..n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i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 baseline="-250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aseline="-25000">
                <a:solidFill>
                  <a:schemeClr val="accent2"/>
                </a:solidFill>
              </a:rPr>
              <a:t>    </a:t>
            </a:r>
            <a:r>
              <a:rPr lang="en-US" altLang="en-US" sz="2800">
                <a:solidFill>
                  <a:schemeClr val="accent2"/>
                </a:solidFill>
              </a:rPr>
              <a:t>= 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1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2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3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4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5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olidFill>
                  <a:schemeClr val="accent2"/>
                </a:solidFill>
              </a:rPr>
              <a:t>…+</a:t>
            </a:r>
            <a:r>
              <a:rPr lang="en-CA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 baseline="30000">
                <a:solidFill>
                  <a:schemeClr val="accent2"/>
                </a:solidFill>
              </a:rPr>
              <a:t>1</a:t>
            </a:r>
            <a:r>
              <a:rPr lang="en-US" altLang="en-US" sz="2800">
                <a:solidFill>
                  <a:schemeClr val="accent2"/>
                </a:solidFill>
              </a:rPr>
              <a:t>/</a:t>
            </a:r>
            <a:r>
              <a:rPr lang="en-US" altLang="en-US" sz="2800" baseline="-25000">
                <a:solidFill>
                  <a:schemeClr val="accent2"/>
                </a:solidFill>
              </a:rPr>
              <a:t>n</a:t>
            </a:r>
            <a:r>
              <a:rPr lang="en-CA" altLang="en-US" sz="2800" baseline="-25000">
                <a:solidFill>
                  <a:schemeClr val="accent2"/>
                </a:solidFill>
              </a:rPr>
              <a:t> </a:t>
            </a:r>
            <a:endParaRPr lang="en-US" altLang="en-US" sz="2800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   =  </a:t>
            </a:r>
            <a:r>
              <a:rPr lang="en-US" altLang="en-US" sz="2800">
                <a:solidFill>
                  <a:schemeClr val="hlink"/>
                </a:solidFill>
                <a:latin typeface="Symbol" pitchFamily="18" charset="2"/>
              </a:rPr>
              <a:t>Q</a:t>
            </a:r>
            <a:r>
              <a:rPr lang="en-US" altLang="en-US" sz="2800">
                <a:solidFill>
                  <a:schemeClr val="hlink"/>
                </a:solidFill>
              </a:rPr>
              <a:t>(log(n))</a:t>
            </a:r>
            <a:r>
              <a:rPr lang="en-CA" altLang="en-US" sz="2800">
                <a:solidFill>
                  <a:schemeClr val="accent2"/>
                </a:solidFill>
              </a:rPr>
              <a:t/>
            </a:r>
            <a:br>
              <a:rPr lang="en-CA" altLang="en-US" sz="2800">
                <a:solidFill>
                  <a:schemeClr val="accent2"/>
                </a:solidFill>
              </a:rPr>
            </a:br>
            <a:endParaRPr lang="en-CA" altLang="en-US" sz="2800">
              <a:solidFill>
                <a:schemeClr val="accent2"/>
              </a:solidFill>
            </a:endParaRPr>
          </a:p>
        </p:txBody>
      </p:sp>
      <p:sp>
        <p:nvSpPr>
          <p:cNvPr id="74757" name="Text Box 5"/>
          <p:cNvSpPr txBox="1">
            <a:spLocks noChangeArrowheads="1"/>
          </p:cNvSpPr>
          <p:nvPr/>
        </p:nvSpPr>
        <p:spPr bwMode="auto">
          <a:xfrm>
            <a:off x="4114800" y="1447800"/>
            <a:ext cx="35829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Harmonic Sum</a:t>
            </a:r>
            <a:endParaRPr lang="en-CA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Approximating Sum </a:t>
            </a:r>
            <a:br>
              <a:rPr lang="en-US" altLang="en-US" smtClean="0"/>
            </a:br>
            <a:r>
              <a:rPr lang="en-US" altLang="en-US" smtClean="0"/>
              <a:t>by Integrating</a:t>
            </a:r>
            <a:endParaRPr lang="en-CA" altLang="en-US" smtClean="0"/>
          </a:p>
        </p:txBody>
      </p:sp>
      <p:pic>
        <p:nvPicPr>
          <p:cNvPr id="75779" name="Picture 3" descr="integrat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1219200"/>
            <a:ext cx="4032250" cy="394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Text Box 4"/>
          <p:cNvSpPr txBox="1">
            <a:spLocks noChangeArrowheads="1"/>
          </p:cNvSpPr>
          <p:nvPr/>
        </p:nvSpPr>
        <p:spPr bwMode="auto">
          <a:xfrm>
            <a:off x="2479675" y="5791200"/>
            <a:ext cx="42259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area under the curve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approximates the sum</a:t>
            </a:r>
            <a:endParaRPr lang="en-CA" altLang="en-US"/>
          </a:p>
        </p:txBody>
      </p:sp>
      <p:sp>
        <p:nvSpPr>
          <p:cNvPr id="75781" name="Text Box 5"/>
          <p:cNvSpPr txBox="1">
            <a:spLocks noChangeArrowheads="1"/>
          </p:cNvSpPr>
          <p:nvPr/>
        </p:nvSpPr>
        <p:spPr bwMode="auto">
          <a:xfrm>
            <a:off x="1981200" y="5105400"/>
            <a:ext cx="5572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4400">
                <a:solidFill>
                  <a:schemeClr val="accent2"/>
                </a:solidFill>
              </a:rPr>
              <a:t>∑</a:t>
            </a:r>
            <a:r>
              <a:rPr lang="en-CA" altLang="en-US" sz="4400" baseline="-25000">
                <a:solidFill>
                  <a:schemeClr val="accent2"/>
                </a:solidFill>
              </a:rPr>
              <a:t>i=1..n</a:t>
            </a:r>
            <a:r>
              <a:rPr lang="en-CA" altLang="en-US" sz="4400">
                <a:solidFill>
                  <a:schemeClr val="accent2"/>
                </a:solidFill>
              </a:rPr>
              <a:t> f(i) </a:t>
            </a:r>
            <a:r>
              <a:rPr lang="en-CA" altLang="en-US">
                <a:solidFill>
                  <a:schemeClr val="accent2"/>
                </a:solidFill>
                <a:cs typeface="Times New Roman" pitchFamily="18" charset="0"/>
              </a:rPr>
              <a:t>≈</a:t>
            </a:r>
            <a:r>
              <a:rPr lang="en-CA" altLang="en-US" sz="4400">
                <a:solidFill>
                  <a:schemeClr val="accent2"/>
                </a:solidFill>
              </a:rPr>
              <a:t> ∫</a:t>
            </a:r>
            <a:r>
              <a:rPr lang="en-CA" altLang="en-US" sz="4400" baseline="-25000">
                <a:solidFill>
                  <a:schemeClr val="accent2"/>
                </a:solidFill>
              </a:rPr>
              <a:t>x=1</a:t>
            </a:r>
            <a:r>
              <a:rPr lang="en-US" altLang="en-US" sz="4400" baseline="-25000">
                <a:solidFill>
                  <a:schemeClr val="accent2"/>
                </a:solidFill>
              </a:rPr>
              <a:t>..</a:t>
            </a:r>
            <a:r>
              <a:rPr lang="en-CA" altLang="en-US" sz="4400" baseline="-25000">
                <a:solidFill>
                  <a:schemeClr val="accent2"/>
                </a:solidFill>
              </a:rPr>
              <a:t>n</a:t>
            </a:r>
            <a:r>
              <a:rPr lang="en-CA" altLang="en-US" sz="4400">
                <a:solidFill>
                  <a:schemeClr val="accent2"/>
                </a:solidFill>
              </a:rPr>
              <a:t> f(x) dx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2" descr="capture2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85800" y="838200"/>
            <a:ext cx="7821613" cy="5465763"/>
          </a:xfrm>
          <a:noFill/>
        </p:spPr>
      </p:pic>
      <p:sp>
        <p:nvSpPr>
          <p:cNvPr id="76803" name="Rectangle 3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Adding Made Easy</a:t>
            </a:r>
          </a:p>
        </p:txBody>
      </p:sp>
      <p:sp>
        <p:nvSpPr>
          <p:cNvPr id="76804" name="Rectangle 5"/>
          <p:cNvSpPr>
            <a:spLocks noChangeArrowheads="1"/>
          </p:cNvSpPr>
          <p:nvPr/>
        </p:nvSpPr>
        <p:spPr bwMode="auto">
          <a:xfrm>
            <a:off x="1279525" y="6202363"/>
            <a:ext cx="65849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(For +, -, ×, </a:t>
            </a:r>
            <a:r>
              <a:rPr lang="en-US" altLang="en-US">
                <a:sym typeface="Symbol" pitchFamily="18" charset="2"/>
              </a:rPr>
              <a:t></a:t>
            </a:r>
            <a:r>
              <a:rPr lang="en-US" altLang="en-US"/>
              <a:t> , exp, log  functions f(n))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Picture 2" descr="capture1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700" y="1727200"/>
            <a:ext cx="9220200" cy="4292600"/>
          </a:xfrm>
          <a:noFill/>
        </p:spPr>
      </p:pic>
      <p:sp>
        <p:nvSpPr>
          <p:cNvPr id="77827" name="Rectangle 3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752600"/>
            <a:ext cx="8915400" cy="4114800"/>
          </a:xfrm>
        </p:spPr>
        <p:txBody>
          <a:bodyPr/>
          <a:lstStyle/>
          <a:p>
            <a:pPr eaLnBrk="1" hangingPunct="1"/>
            <a:r>
              <a:rPr lang="en-CA" altLang="en-US" sz="2400" smtClean="0"/>
              <a:t>Geometric Like: </a:t>
            </a:r>
            <a:r>
              <a:rPr lang="en-US" altLang="en-US" sz="2400" smtClean="0"/>
              <a:t> </a:t>
            </a:r>
            <a:r>
              <a:rPr lang="en-CA" altLang="en-US" sz="2400" smtClean="0">
                <a:solidFill>
                  <a:schemeClr val="accent1"/>
                </a:solidFill>
              </a:rPr>
              <a:t>If f(n) </a:t>
            </a:r>
            <a:r>
              <a:rPr lang="en-CA" altLang="en-US" sz="2400" smtClean="0">
                <a:solidFill>
                  <a:schemeClr val="accent1"/>
                </a:solidFill>
                <a:latin typeface="Symbol" pitchFamily="18" charset="2"/>
              </a:rPr>
              <a:t>³</a:t>
            </a:r>
            <a:r>
              <a:rPr lang="en-CA" altLang="en-US" sz="2400" smtClean="0">
                <a:solidFill>
                  <a:schemeClr val="accent1"/>
                </a:solidFill>
              </a:rPr>
              <a:t> 2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Ω(n)</a:t>
            </a:r>
            <a:r>
              <a:rPr lang="en-CA" altLang="en-US" sz="2400" smtClean="0">
                <a:solidFill>
                  <a:schemeClr val="accent1"/>
                </a:solidFill>
              </a:rPr>
              <a:t>,</a:t>
            </a:r>
            <a:r>
              <a:rPr lang="en-US" altLang="en-US" sz="2400" smtClean="0">
                <a:solidFill>
                  <a:schemeClr val="accent1"/>
                </a:solidFill>
              </a:rPr>
              <a:t>      </a:t>
            </a:r>
            <a:r>
              <a:rPr lang="en-CA" altLang="en-US" sz="2400" smtClean="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θ(f(n)).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 smtClean="0"/>
              <a:t>Arithmetic Like: </a:t>
            </a:r>
            <a:r>
              <a:rPr lang="en-US" altLang="en-US" sz="2400" smtClean="0"/>
              <a:t> </a:t>
            </a:r>
            <a:r>
              <a:rPr lang="en-CA" altLang="en-US" sz="2400" smtClean="0">
                <a:solidFill>
                  <a:schemeClr val="accent1"/>
                </a:solidFill>
              </a:rPr>
              <a:t>If f(n) = n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θ(1)-1</a:t>
            </a:r>
            <a:r>
              <a:rPr lang="en-CA" altLang="en-US" sz="2400" smtClean="0">
                <a:solidFill>
                  <a:schemeClr val="accent1"/>
                </a:solidFill>
              </a:rPr>
              <a:t>,    </a:t>
            </a:r>
            <a:r>
              <a:rPr lang="en-US" altLang="en-US" sz="2400" smtClean="0">
                <a:solidFill>
                  <a:schemeClr val="accent1"/>
                </a:solidFill>
              </a:rPr>
              <a:t> </a:t>
            </a:r>
            <a:r>
              <a:rPr lang="en-CA" altLang="en-US" sz="2400" smtClean="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θ(n · f(n)).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 smtClean="0"/>
              <a:t>Harmonic:     </a:t>
            </a:r>
            <a:r>
              <a:rPr lang="en-US" altLang="en-US" sz="2400" smtClean="0"/>
              <a:t>      </a:t>
            </a:r>
            <a:r>
              <a:rPr lang="en-CA" altLang="en-US" sz="2400" smtClean="0">
                <a:solidFill>
                  <a:schemeClr val="accent1"/>
                </a:solidFill>
              </a:rPr>
              <a:t>If f(n) =  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1</a:t>
            </a:r>
            <a:r>
              <a:rPr lang="en-CA" altLang="en-US" sz="2400" smtClean="0">
                <a:solidFill>
                  <a:schemeClr val="accent1"/>
                </a:solidFill>
              </a:rPr>
              <a:t>/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n</a:t>
            </a:r>
            <a:r>
              <a:rPr lang="en-CA" altLang="en-US" sz="2400" smtClean="0">
                <a:solidFill>
                  <a:schemeClr val="accent1"/>
                </a:solidFill>
              </a:rPr>
              <a:t> , </a:t>
            </a:r>
            <a:r>
              <a:rPr lang="en-US" altLang="en-US" sz="2400" smtClean="0">
                <a:solidFill>
                  <a:schemeClr val="accent1"/>
                </a:solidFill>
              </a:rPr>
              <a:t>       </a:t>
            </a:r>
            <a:r>
              <a:rPr lang="en-CA" altLang="en-US" sz="2400" smtClean="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log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e</a:t>
            </a:r>
            <a:r>
              <a:rPr lang="en-CA" altLang="en-US" sz="2400" smtClean="0">
                <a:solidFill>
                  <a:schemeClr val="accent1"/>
                </a:solidFill>
              </a:rPr>
              <a:t>n + θ(1).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 smtClean="0"/>
              <a:t>Bounded Tail:     </a:t>
            </a:r>
            <a:r>
              <a:rPr lang="en-CA" altLang="en-US" sz="2400" smtClean="0">
                <a:solidFill>
                  <a:schemeClr val="accent1"/>
                </a:solidFill>
              </a:rPr>
              <a:t>If f(n)</a:t>
            </a:r>
            <a:r>
              <a:rPr lang="en-CA" altLang="en-US" smtClean="0">
                <a:solidFill>
                  <a:schemeClr val="accent1"/>
                </a:solidFill>
              </a:rPr>
              <a:t> </a:t>
            </a:r>
            <a:r>
              <a:rPr lang="en-CA" altLang="en-US" sz="2400" smtClean="0">
                <a:solidFill>
                  <a:schemeClr val="accent1"/>
                </a:solidFill>
                <a:latin typeface="Symbol" pitchFamily="18" charset="2"/>
              </a:rPr>
              <a:t>£</a:t>
            </a:r>
            <a:r>
              <a:rPr lang="en-CA" altLang="en-US" sz="2400" smtClean="0">
                <a:solidFill>
                  <a:schemeClr val="accent1"/>
                </a:solidFill>
              </a:rPr>
              <a:t> n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-1-Ω(1)</a:t>
            </a:r>
            <a:r>
              <a:rPr lang="en-CA" altLang="en-US" sz="2400" smtClean="0">
                <a:solidFill>
                  <a:schemeClr val="accent1"/>
                </a:solidFill>
              </a:rPr>
              <a:t>,   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θ(1).  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algn="r" eaLnBrk="1" hangingPunct="1">
              <a:buFontTx/>
              <a:buNone/>
            </a:pPr>
            <a:r>
              <a:rPr lang="en-US" altLang="en-US" sz="2800" smtClean="0"/>
              <a:t>(</a:t>
            </a:r>
            <a:r>
              <a:rPr lang="en-US" altLang="en-US" sz="2000" smtClean="0"/>
              <a:t>For +, -, </a:t>
            </a:r>
            <a:r>
              <a:rPr lang="en-US" altLang="en-US" sz="2400" smtClean="0">
                <a:latin typeface="Symbol" pitchFamily="18" charset="2"/>
              </a:rPr>
              <a:t>×</a:t>
            </a:r>
            <a:r>
              <a:rPr lang="en-US" altLang="en-US" sz="2000" smtClean="0"/>
              <a:t>, </a:t>
            </a:r>
            <a:r>
              <a:rPr lang="en-US" altLang="en-US" sz="2400" smtClean="0">
                <a:latin typeface="WP MathA" pitchFamily="2" charset="2"/>
                <a:sym typeface="Symbol" pitchFamily="18" charset="2"/>
              </a:rPr>
              <a:t></a:t>
            </a:r>
            <a:r>
              <a:rPr lang="en-US" altLang="en-US" sz="2000" smtClean="0"/>
              <a:t> , exp, log  functions f(n)</a:t>
            </a:r>
            <a:r>
              <a:rPr lang="en-US" altLang="en-US" sz="2800" smtClean="0"/>
              <a:t>)</a:t>
            </a:r>
            <a:r>
              <a:rPr lang="en-CA" altLang="en-US" sz="3600" smtClean="0">
                <a:solidFill>
                  <a:schemeClr val="accent1"/>
                </a:solidFill>
              </a:rPr>
              <a:t/>
            </a:r>
            <a:br>
              <a:rPr lang="en-CA" altLang="en-US" sz="3600" smtClean="0">
                <a:solidFill>
                  <a:schemeClr val="accent1"/>
                </a:solidFill>
              </a:rPr>
            </a:br>
            <a:r>
              <a:rPr lang="en-CA" altLang="en-US" sz="3600" smtClean="0">
                <a:solidFill>
                  <a:schemeClr val="accent1"/>
                </a:solidFill>
              </a:rPr>
              <a:t>  </a:t>
            </a:r>
            <a:endParaRPr lang="en-US" altLang="en-US" sz="3600" smtClean="0">
              <a:solidFill>
                <a:schemeClr val="accent1"/>
              </a:solidFill>
            </a:endParaRPr>
          </a:p>
        </p:txBody>
      </p:sp>
      <p:sp>
        <p:nvSpPr>
          <p:cNvPr id="765956" name="Rectangle 4"/>
          <p:cNvSpPr>
            <a:spLocks noChangeArrowheads="1"/>
          </p:cNvSpPr>
          <p:nvPr/>
        </p:nvSpPr>
        <p:spPr bwMode="auto">
          <a:xfrm>
            <a:off x="533400" y="5241925"/>
            <a:ext cx="83820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This may seem confusing, but it is really not.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It should help you compute most sums easily. </a:t>
            </a:r>
          </a:p>
        </p:txBody>
      </p:sp>
      <p:sp>
        <p:nvSpPr>
          <p:cNvPr id="78852" name="Rectangle 6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5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5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5956" grpId="0" autoUpdateAnimBg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endParaRPr lang="en-CA" altLang="en-US" smtClean="0"/>
          </a:p>
        </p:txBody>
      </p:sp>
      <p:sp>
        <p:nvSpPr>
          <p:cNvPr id="79875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US" altLang="en-US" sz="4000" smtClean="0">
                <a:solidFill>
                  <a:schemeClr val="accent2"/>
                </a:solidFill>
              </a:rPr>
              <a:t>T(1) = 1</a:t>
            </a:r>
          </a:p>
          <a:p>
            <a:pPr eaLnBrk="1" hangingPunct="1"/>
            <a:r>
              <a:rPr lang="en-US" altLang="en-US" sz="4000" smtClean="0">
                <a:solidFill>
                  <a:schemeClr val="accent2"/>
                </a:solidFill>
              </a:rPr>
              <a:t>T(n) = a T(n/b) + f(n)</a:t>
            </a:r>
          </a:p>
          <a:p>
            <a:pPr eaLnBrk="1" hangingPunct="1"/>
            <a:endParaRPr lang="en-CA" altLang="en-US" sz="4000" smtClean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3733800" y="2743200"/>
            <a:ext cx="4953000" cy="13716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mtClean="0"/>
              <a:t>With all this recursing and looping, how do we determine the running time of this recursive program?</a:t>
            </a:r>
            <a:endParaRPr lang="en-US" altLang="en-US" smtClean="0"/>
          </a:p>
          <a:p>
            <a:pPr eaLnBrk="1" hangingPunct="1">
              <a:buFontTx/>
              <a:buNone/>
            </a:pPr>
            <a:endParaRPr lang="en-CA" altLang="en-US" sz="2400" smtClean="0"/>
          </a:p>
        </p:txBody>
      </p:sp>
      <p:sp>
        <p:nvSpPr>
          <p:cNvPr id="80900" name="Rectangle 4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3886200" y="4724400"/>
            <a:ext cx="49530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kern="0" dirty="0" smtClean="0"/>
              <a:t>Recurrence relations.</a:t>
            </a:r>
            <a:endParaRPr lang="en-US" altLang="en-US" kern="0" dirty="0" smtClean="0"/>
          </a:p>
          <a:p>
            <a:pPr eaLnBrk="1" hangingPunct="1">
              <a:buFontTx/>
              <a:buNone/>
              <a:defRPr/>
            </a:pPr>
            <a:endParaRPr lang="en-CA" altLang="en-US" sz="2400" kern="0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3733800" y="2743200"/>
            <a:ext cx="4953000" cy="13716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Let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r>
              <a:rPr lang="en-US" altLang="en-US" smtClean="0"/>
              <a:t> be the “size” of our input.</a:t>
            </a:r>
          </a:p>
        </p:txBody>
      </p:sp>
      <p:sp>
        <p:nvSpPr>
          <p:cNvPr id="81924" name="Rectangle 4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80902" name="Oval 6"/>
          <p:cNvSpPr>
            <a:spLocks noChangeArrowheads="1"/>
          </p:cNvSpPr>
          <p:nvPr/>
        </p:nvSpPr>
        <p:spPr bwMode="auto">
          <a:xfrm rot="-896793">
            <a:off x="685800" y="1676400"/>
            <a:ext cx="2667000" cy="1066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1926" name="Rectangle 2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  <p:sp>
        <p:nvSpPr>
          <p:cNvPr id="7" name="Oval 6"/>
          <p:cNvSpPr>
            <a:spLocks noChangeArrowheads="1"/>
          </p:cNvSpPr>
          <p:nvPr/>
        </p:nvSpPr>
        <p:spPr bwMode="auto">
          <a:xfrm>
            <a:off x="4583113" y="2057400"/>
            <a:ext cx="398462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0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2" grpId="0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Time Complexity Is a Function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 smtClean="0"/>
              <a:t>Specifies</a:t>
            </a:r>
            <a:r>
              <a:rPr lang="en-CA" altLang="en-US" sz="2800" smtClean="0"/>
              <a:t> how the running time depends on the size of the input. 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800" smtClean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 smtClean="0"/>
              <a:t>A</a:t>
            </a:r>
            <a:r>
              <a:rPr lang="en-CA" altLang="en-US" sz="2800" smtClean="0"/>
              <a:t> function mapping  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2800" smtClean="0"/>
              <a:t>“size” of input</a:t>
            </a:r>
            <a:endParaRPr lang="en-US" altLang="en-US" sz="2800" smtClean="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CA" altLang="en-US" sz="2800" smtClean="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2800" smtClean="0"/>
              <a:t>“time” T(n) executed .  </a:t>
            </a:r>
          </a:p>
          <a:p>
            <a:pPr algn="ctr" eaLnBrk="1" hangingPunct="1">
              <a:lnSpc>
                <a:spcPct val="90000"/>
              </a:lnSpc>
            </a:pPr>
            <a:endParaRPr lang="en-CA" altLang="en-US" sz="2800" smtClean="0"/>
          </a:p>
        </p:txBody>
      </p:sp>
      <p:sp>
        <p:nvSpPr>
          <p:cNvPr id="9220" name="AutoShape 4"/>
          <p:cNvSpPr>
            <a:spLocks noChangeArrowheads="1"/>
          </p:cNvSpPr>
          <p:nvPr/>
        </p:nvSpPr>
        <p:spPr bwMode="auto">
          <a:xfrm>
            <a:off x="3657600" y="4891088"/>
            <a:ext cx="1219200" cy="4429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pic>
        <p:nvPicPr>
          <p:cNvPr id="9221" name="Picture 5" descr="j0078707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948238" y="2071688"/>
            <a:ext cx="3209925" cy="3932237"/>
          </a:xfr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3733800" y="2743200"/>
            <a:ext cx="4953000" cy="13716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Let </a:t>
            </a:r>
            <a:r>
              <a:rPr lang="en-US" altLang="en-US" smtClean="0">
                <a:solidFill>
                  <a:schemeClr val="accent2"/>
                </a:solidFill>
              </a:rPr>
              <a:t>T(n)</a:t>
            </a:r>
            <a:r>
              <a:rPr lang="en-US" altLang="en-US" smtClean="0"/>
              <a:t> be the # of  “Hi”s </a:t>
            </a:r>
            <a:br>
              <a:rPr lang="en-US" altLang="en-US" smtClean="0"/>
            </a:br>
            <a:r>
              <a:rPr lang="en-US" altLang="en-US" smtClean="0"/>
              <a:t>printed by me</a:t>
            </a:r>
          </a:p>
        </p:txBody>
      </p:sp>
      <p:sp>
        <p:nvSpPr>
          <p:cNvPr id="82948" name="Rectangle 4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80902" name="Oval 6"/>
          <p:cNvSpPr>
            <a:spLocks noChangeArrowheads="1"/>
          </p:cNvSpPr>
          <p:nvPr/>
        </p:nvSpPr>
        <p:spPr bwMode="auto">
          <a:xfrm>
            <a:off x="2133600" y="4572000"/>
            <a:ext cx="1219200" cy="630238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2950" name="Rectangle 2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  <p:sp>
        <p:nvSpPr>
          <p:cNvPr id="7" name="Oval 6"/>
          <p:cNvSpPr>
            <a:spLocks noChangeArrowheads="1"/>
          </p:cNvSpPr>
          <p:nvPr/>
        </p:nvSpPr>
        <p:spPr bwMode="auto">
          <a:xfrm>
            <a:off x="1700213" y="3124200"/>
            <a:ext cx="1219200" cy="630238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0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2" grpId="0" animBg="1"/>
      <p:bldP spid="7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3733800" y="2743200"/>
            <a:ext cx="4953000" cy="13716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Let </a:t>
            </a:r>
            <a:r>
              <a:rPr lang="en-US" altLang="en-US" smtClean="0">
                <a:solidFill>
                  <a:schemeClr val="accent2"/>
                </a:solidFill>
              </a:rPr>
              <a:t>T(n)</a:t>
            </a:r>
            <a:r>
              <a:rPr lang="en-US" altLang="en-US" smtClean="0"/>
              <a:t> be the # of  “Hi”s </a:t>
            </a:r>
            <a:br>
              <a:rPr lang="en-US" altLang="en-US" smtClean="0"/>
            </a:br>
            <a:r>
              <a:rPr lang="en-US" altLang="en-US" smtClean="0"/>
              <a:t>printed by me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And by all of my friends.</a:t>
            </a:r>
          </a:p>
        </p:txBody>
      </p:sp>
      <p:sp>
        <p:nvSpPr>
          <p:cNvPr id="83972" name="Rectangle 4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80902" name="Oval 6"/>
          <p:cNvSpPr>
            <a:spLocks noChangeArrowheads="1"/>
          </p:cNvSpPr>
          <p:nvPr/>
        </p:nvSpPr>
        <p:spPr bwMode="auto">
          <a:xfrm>
            <a:off x="1447800" y="6096000"/>
            <a:ext cx="1828800" cy="630238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3974" name="Rectangle 2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8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8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0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2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3810000" y="2819400"/>
            <a:ext cx="5181600" cy="20574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If my input is sufficiently small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smtClean="0"/>
              <a:t>(according to my measure of size)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then I  print </a:t>
            </a:r>
            <a:r>
              <a:rPr lang="en-US" altLang="en-US" smtClean="0">
                <a:solidFill>
                  <a:schemeClr val="accent2"/>
                </a:solidFill>
                <a:sym typeface="Symbol" pitchFamily="18" charset="2"/>
              </a:rPr>
              <a:t></a:t>
            </a:r>
            <a:r>
              <a:rPr lang="en-US" altLang="en-US" smtClean="0">
                <a:solidFill>
                  <a:schemeClr val="accent2"/>
                </a:solidFill>
              </a:rPr>
              <a:t>(1)</a:t>
            </a:r>
            <a:r>
              <a:rPr lang="en-US" altLang="en-US" smtClean="0"/>
              <a:t> “Hi”s.</a:t>
            </a:r>
          </a:p>
        </p:txBody>
      </p:sp>
      <p:sp>
        <p:nvSpPr>
          <p:cNvPr id="81923" name="Oval 3"/>
          <p:cNvSpPr>
            <a:spLocks noChangeArrowheads="1"/>
          </p:cNvSpPr>
          <p:nvPr/>
        </p:nvSpPr>
        <p:spPr bwMode="auto">
          <a:xfrm>
            <a:off x="1143000" y="2601913"/>
            <a:ext cx="8382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4996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84997" name="Rectangle 5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84998" name="Rectangle 5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  <p:sp>
        <p:nvSpPr>
          <p:cNvPr id="7" name="Oval 3"/>
          <p:cNvSpPr>
            <a:spLocks noChangeArrowheads="1"/>
          </p:cNvSpPr>
          <p:nvPr/>
        </p:nvSpPr>
        <p:spPr bwMode="auto">
          <a:xfrm>
            <a:off x="4191000" y="1484313"/>
            <a:ext cx="1524000" cy="573087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19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19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19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9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9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9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22" grpId="0" build="p"/>
      <p:bldP spid="81923" grpId="0" animBg="1"/>
      <p:bldP spid="7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2895600"/>
            <a:ext cx="4343400" cy="4114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I personally output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f(n)</a:t>
            </a:r>
            <a:r>
              <a:rPr lang="en-US" altLang="en-US" smtClean="0"/>
              <a:t> “Hi”s,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i.e. top level stack frame.</a:t>
            </a:r>
            <a:endParaRPr lang="en-CA" altLang="en-US" smtClean="0"/>
          </a:p>
        </p:txBody>
      </p:sp>
      <p:sp>
        <p:nvSpPr>
          <p:cNvPr id="82947" name="Oval 3"/>
          <p:cNvSpPr>
            <a:spLocks noChangeArrowheads="1"/>
          </p:cNvSpPr>
          <p:nvPr/>
        </p:nvSpPr>
        <p:spPr bwMode="auto">
          <a:xfrm>
            <a:off x="2819400" y="4114800"/>
            <a:ext cx="8382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6020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86021" name="Rectangle 5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86022" name="Rectangle 5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  <p:sp>
        <p:nvSpPr>
          <p:cNvPr id="7" name="Oval 3"/>
          <p:cNvSpPr>
            <a:spLocks noChangeArrowheads="1"/>
          </p:cNvSpPr>
          <p:nvPr/>
        </p:nvSpPr>
        <p:spPr bwMode="auto">
          <a:xfrm>
            <a:off x="6746875" y="1881188"/>
            <a:ext cx="8382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29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29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6" grpId="0" build="p"/>
      <p:bldP spid="82947" grpId="0" animBg="1"/>
      <p:bldP spid="7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2895600"/>
            <a:ext cx="4343400" cy="4114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I have </a:t>
            </a:r>
            <a:r>
              <a:rPr lang="en-US" altLang="en-US" smtClean="0">
                <a:solidFill>
                  <a:schemeClr val="accent2"/>
                </a:solidFill>
              </a:rPr>
              <a:t>a</a:t>
            </a:r>
            <a:r>
              <a:rPr lang="en-US" altLang="en-US" smtClean="0"/>
              <a:t> friends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i.e. recurse </a:t>
            </a:r>
            <a:r>
              <a:rPr lang="en-US" altLang="en-US" smtClean="0">
                <a:solidFill>
                  <a:schemeClr val="accent2"/>
                </a:solidFill>
              </a:rPr>
              <a:t>a</a:t>
            </a:r>
            <a:r>
              <a:rPr lang="en-US" altLang="en-US" smtClean="0"/>
              <a:t> times.</a:t>
            </a:r>
            <a:endParaRPr lang="en-CA" altLang="en-US" smtClean="0"/>
          </a:p>
        </p:txBody>
      </p:sp>
      <p:sp>
        <p:nvSpPr>
          <p:cNvPr id="82947" name="Oval 3"/>
          <p:cNvSpPr>
            <a:spLocks noChangeArrowheads="1"/>
          </p:cNvSpPr>
          <p:nvPr/>
        </p:nvSpPr>
        <p:spPr bwMode="auto">
          <a:xfrm>
            <a:off x="1143000" y="5157788"/>
            <a:ext cx="22098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7044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87045" name="Rectangle 5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87046" name="Rectangle 5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  <p:sp>
        <p:nvSpPr>
          <p:cNvPr id="7" name="Oval 3"/>
          <p:cNvSpPr>
            <a:spLocks noChangeArrowheads="1"/>
          </p:cNvSpPr>
          <p:nvPr/>
        </p:nvSpPr>
        <p:spPr bwMode="auto">
          <a:xfrm>
            <a:off x="5181600" y="1981200"/>
            <a:ext cx="5334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6" grpId="0" build="p"/>
      <p:bldP spid="82947" grpId="0" animBg="1"/>
      <p:bldP spid="7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4343400" y="2895600"/>
            <a:ext cx="4572000" cy="4114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Let </a:t>
            </a:r>
            <a:r>
              <a:rPr lang="en-US" altLang="en-US" smtClean="0">
                <a:solidFill>
                  <a:schemeClr val="accent2"/>
                </a:solidFill>
              </a:rPr>
              <a:t>b</a:t>
            </a:r>
            <a:r>
              <a:rPr lang="en-US" altLang="en-US" smtClean="0"/>
              <a:t> be the factor by which I shrink the input before giving it to a friend.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i.e. if my input has size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r>
              <a:rPr lang="en-US" altLang="en-US" smtClean="0"/>
              <a:t> then my friends are of size</a:t>
            </a:r>
            <a:r>
              <a:rPr lang="en-US" altLang="en-US" smtClean="0">
                <a:solidFill>
                  <a:schemeClr val="accent2"/>
                </a:solidFill>
              </a:rPr>
              <a:t> n/b</a:t>
            </a:r>
            <a:r>
              <a:rPr lang="en-US" altLang="en-US" smtClean="0"/>
              <a:t>.</a:t>
            </a:r>
            <a:endParaRPr lang="en-CA" altLang="en-US" smtClean="0"/>
          </a:p>
        </p:txBody>
      </p:sp>
      <p:sp>
        <p:nvSpPr>
          <p:cNvPr id="82947" name="Oval 3"/>
          <p:cNvSpPr>
            <a:spLocks noChangeArrowheads="1"/>
          </p:cNvSpPr>
          <p:nvPr/>
        </p:nvSpPr>
        <p:spPr bwMode="auto">
          <a:xfrm>
            <a:off x="2174875" y="6096000"/>
            <a:ext cx="8382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8068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88069" name="Rectangle 5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88070" name="Rectangle 5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  <p:sp>
        <p:nvSpPr>
          <p:cNvPr id="7" name="Oval 3"/>
          <p:cNvSpPr>
            <a:spLocks noChangeArrowheads="1"/>
          </p:cNvSpPr>
          <p:nvPr/>
        </p:nvSpPr>
        <p:spPr bwMode="auto">
          <a:xfrm>
            <a:off x="5802313" y="1970088"/>
            <a:ext cx="739775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6" grpId="0" build="p"/>
      <p:bldP spid="82947" grpId="0" animBg="1"/>
      <p:bldP spid="7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2895600"/>
            <a:ext cx="4572000" cy="1828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By definition of </a:t>
            </a:r>
            <a:r>
              <a:rPr lang="en-US" altLang="en-US" smtClean="0">
                <a:solidFill>
                  <a:schemeClr val="accent2"/>
                </a:solidFill>
              </a:rPr>
              <a:t>T</a:t>
            </a:r>
            <a:r>
              <a:rPr lang="en-US" altLang="en-US" smtClean="0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the number of “Hi”s printed by one of my friends </a:t>
            </a:r>
            <a:br>
              <a:rPr lang="en-US" altLang="en-US" smtClean="0"/>
            </a:br>
            <a:r>
              <a:rPr lang="en-US" altLang="en-US" smtClean="0"/>
              <a:t>and all of his friends is </a:t>
            </a:r>
            <a:r>
              <a:rPr lang="en-US" altLang="en-US" smtClean="0">
                <a:solidFill>
                  <a:schemeClr val="accent2"/>
                </a:solidFill>
              </a:rPr>
              <a:t>T(n/b)</a:t>
            </a:r>
            <a:r>
              <a:rPr lang="en-US" altLang="en-US" smtClean="0"/>
              <a:t>.</a:t>
            </a:r>
            <a:endParaRPr lang="en-CA" altLang="en-US" smtClean="0"/>
          </a:p>
        </p:txBody>
      </p:sp>
      <p:sp>
        <p:nvSpPr>
          <p:cNvPr id="83971" name="Oval 3"/>
          <p:cNvSpPr>
            <a:spLocks noChangeArrowheads="1"/>
          </p:cNvSpPr>
          <p:nvPr/>
        </p:nvSpPr>
        <p:spPr bwMode="auto">
          <a:xfrm>
            <a:off x="1676400" y="6019800"/>
            <a:ext cx="13716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9092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89093" name="Rectangle 5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89094" name="Rectangle 5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  <p:sp>
        <p:nvSpPr>
          <p:cNvPr id="7" name="Oval 3"/>
          <p:cNvSpPr>
            <a:spLocks noChangeArrowheads="1"/>
          </p:cNvSpPr>
          <p:nvPr/>
        </p:nvSpPr>
        <p:spPr bwMode="auto">
          <a:xfrm>
            <a:off x="5521325" y="1970088"/>
            <a:ext cx="1055688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3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3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9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9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0" grpId="0" build="p"/>
      <p:bldP spid="83971" grpId="0" animBg="1"/>
      <p:bldP spid="7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4267200" y="2895600"/>
            <a:ext cx="4876800" cy="1828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Hence, the total number printed </a:t>
            </a:r>
            <a:br>
              <a:rPr lang="en-US" altLang="en-US" smtClean="0"/>
            </a:br>
            <a:r>
              <a:rPr lang="en-US" altLang="en-US" smtClean="0"/>
              <a:t>by me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and my </a:t>
            </a:r>
            <a:r>
              <a:rPr lang="en-US" altLang="en-US" smtClean="0">
                <a:solidFill>
                  <a:schemeClr val="accent2"/>
                </a:solidFill>
              </a:rPr>
              <a:t>a</a:t>
            </a:r>
            <a:r>
              <a:rPr lang="en-US" altLang="en-US" smtClean="0"/>
              <a:t> friends is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T(n) = a T(n/b) + f(n)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mtClean="0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mtClean="0"/>
          </a:p>
        </p:txBody>
      </p:sp>
      <p:sp>
        <p:nvSpPr>
          <p:cNvPr id="83971" name="Oval 3"/>
          <p:cNvSpPr>
            <a:spLocks noChangeArrowheads="1"/>
          </p:cNvSpPr>
          <p:nvPr/>
        </p:nvSpPr>
        <p:spPr bwMode="auto">
          <a:xfrm>
            <a:off x="1676400" y="6019800"/>
            <a:ext cx="13716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90116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Recurrence Relations</a:t>
            </a:r>
            <a:br>
              <a:rPr lang="en-US" altLang="en-US" smtClean="0"/>
            </a:br>
            <a:r>
              <a:rPr lang="en-US" altLang="en-US" smtClean="0">
                <a:latin typeface="Symbol" pitchFamily="18" charset="2"/>
              </a:rPr>
              <a:t>»</a:t>
            </a:r>
            <a:r>
              <a:rPr lang="en-US" altLang="en-US" smtClean="0"/>
              <a:t> Time of Recursive Program</a:t>
            </a:r>
            <a:endParaRPr lang="en-CA" altLang="en-US" smtClean="0"/>
          </a:p>
        </p:txBody>
      </p:sp>
      <p:sp>
        <p:nvSpPr>
          <p:cNvPr id="90117" name="Rectangle 5"/>
          <p:cNvSpPr>
            <a:spLocks noChangeArrowheads="1"/>
          </p:cNvSpPr>
          <p:nvPr/>
        </p:nvSpPr>
        <p:spPr bwMode="auto">
          <a:xfrm>
            <a:off x="228600" y="1693863"/>
            <a:ext cx="45720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procedure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CA" altLang="en-US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n = |I</a:t>
            </a:r>
            <a:r>
              <a:rPr lang="en-US" altLang="en-US" baseline="-25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if(n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loop i=1..f(n)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put “Hi”</a:t>
            </a:r>
            <a:r>
              <a:rPr lang="en-CA" altLang="en-US">
                <a:solidFill>
                  <a:schemeClr val="accent1"/>
                </a:solidFill>
              </a:rPr>
              <a:t>                  </a:t>
            </a:r>
            <a:endParaRPr lang="en-US" altLang="en-US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1"/>
                </a:solidFill>
              </a:rPr>
              <a:t>       loop i=1..a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       I</a:t>
            </a:r>
            <a:r>
              <a:rPr lang="en-US" altLang="en-US" baseline="-25000">
                <a:solidFill>
                  <a:schemeClr val="accent1"/>
                </a:solidFill>
              </a:rPr>
              <a:t>n/b </a:t>
            </a:r>
            <a:r>
              <a:rPr lang="en-US" altLang="en-US">
                <a:solidFill>
                  <a:schemeClr val="accent1"/>
                </a:solidFill>
              </a:rPr>
              <a:t>= I</a:t>
            </a:r>
            <a:r>
              <a:rPr lang="en-US" altLang="en-US" baseline="-25000">
                <a:solidFill>
                  <a:schemeClr val="accent1"/>
                </a:solidFill>
              </a:rPr>
              <a:t>n  </a:t>
            </a:r>
            <a:r>
              <a:rPr lang="en-US" altLang="en-US" sz="200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    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CA" altLang="en-US">
                <a:solidFill>
                  <a:schemeClr val="accent1"/>
                </a:solidFill>
              </a:rPr>
              <a:t>  </a:t>
            </a:r>
            <a:r>
              <a:rPr lang="en-US" altLang="en-US">
                <a:solidFill>
                  <a:schemeClr val="accent1"/>
                </a:solidFill>
              </a:rPr>
              <a:t>Eg(I</a:t>
            </a:r>
            <a:r>
              <a:rPr lang="en-US" altLang="en-US" baseline="-25000">
                <a:solidFill>
                  <a:schemeClr val="accent1"/>
                </a:solidFill>
              </a:rPr>
              <a:t>n/b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  <a:r>
              <a:rPr lang="en-CA" altLang="en-US"/>
              <a:t> </a:t>
            </a:r>
            <a:endParaRPr lang="en-US" altLang="en-US"/>
          </a:p>
        </p:txBody>
      </p:sp>
      <p:sp>
        <p:nvSpPr>
          <p:cNvPr id="90118" name="Rectangle 5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T(1) = 1</a:t>
            </a:r>
          </a:p>
          <a:p>
            <a:pPr algn="l" eaLnBrk="1" hangingPunct="1"/>
            <a:r>
              <a:rPr lang="en-US" altLang="en-US" sz="2800">
                <a:solidFill>
                  <a:schemeClr val="accent2"/>
                </a:solidFill>
              </a:rPr>
              <a:t>T(n) = a T(n/b) + f(n)</a:t>
            </a:r>
          </a:p>
        </p:txBody>
      </p:sp>
      <p:sp>
        <p:nvSpPr>
          <p:cNvPr id="7" name="Oval 3"/>
          <p:cNvSpPr>
            <a:spLocks noChangeArrowheads="1"/>
          </p:cNvSpPr>
          <p:nvPr/>
        </p:nvSpPr>
        <p:spPr bwMode="auto">
          <a:xfrm>
            <a:off x="3962400" y="1928813"/>
            <a:ext cx="38100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" name="Oval 3"/>
          <p:cNvSpPr>
            <a:spLocks noChangeArrowheads="1"/>
          </p:cNvSpPr>
          <p:nvPr/>
        </p:nvSpPr>
        <p:spPr bwMode="auto">
          <a:xfrm>
            <a:off x="2667000" y="5170488"/>
            <a:ext cx="6858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9" name="Oval 3"/>
          <p:cNvSpPr>
            <a:spLocks noChangeArrowheads="1"/>
          </p:cNvSpPr>
          <p:nvPr/>
        </p:nvSpPr>
        <p:spPr bwMode="auto">
          <a:xfrm>
            <a:off x="2843213" y="4138613"/>
            <a:ext cx="6858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3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3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9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9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9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9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0" grpId="0" build="p"/>
      <p:bldP spid="83971" grpId="0" animBg="1"/>
      <p:bldP spid="7" grpId="0" animBg="1"/>
      <p:bldP spid="8" grpId="0" animBg="1"/>
      <p:bldP spid="9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i="1" smtClean="0"/>
              <a:t>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 =</a:t>
            </a:r>
            <a:r>
              <a:rPr lang="en-US" altLang="en-US" sz="3600" smtClean="0"/>
              <a:t> </a:t>
            </a:r>
            <a:r>
              <a:rPr lang="en-CA" altLang="en-US" sz="3600" i="1" smtClean="0"/>
              <a:t>aT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/</a:t>
            </a:r>
            <a:r>
              <a:rPr lang="en-CA" altLang="en-US" sz="3600" i="1" smtClean="0"/>
              <a:t>b</a:t>
            </a:r>
            <a:r>
              <a:rPr lang="en-CA" altLang="en-US" sz="3600" smtClean="0"/>
              <a:t>)+</a:t>
            </a:r>
            <a:r>
              <a:rPr lang="en-CA" altLang="en-US" sz="3600" i="1" smtClean="0"/>
              <a:t>f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</a:t>
            </a:r>
          </a:p>
        </p:txBody>
      </p:sp>
      <p:graphicFrame>
        <p:nvGraphicFramePr>
          <p:cNvPr id="775171" name="Group 3"/>
          <p:cNvGraphicFramePr>
            <a:graphicFrameLocks noGrp="1"/>
          </p:cNvGraphicFramePr>
          <p:nvPr/>
        </p:nvGraphicFramePr>
        <p:xfrm>
          <a:off x="76200" y="1219200"/>
          <a:ext cx="8991600" cy="4535488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7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2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5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 in 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 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91204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91270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71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91272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73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91205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91206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91253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54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55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56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57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58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59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0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1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2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3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4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5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6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7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8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69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91207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91219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0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1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2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3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4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5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6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7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8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29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0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1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2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3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4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5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6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7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8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39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0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1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2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3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4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5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6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7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8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49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50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51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252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91208" name="Group 127"/>
          <p:cNvGrpSpPr>
            <a:grpSpLocks/>
          </p:cNvGrpSpPr>
          <p:nvPr/>
        </p:nvGrpSpPr>
        <p:grpSpPr bwMode="auto">
          <a:xfrm>
            <a:off x="6064250" y="5257800"/>
            <a:ext cx="1031875" cy="549275"/>
            <a:chOff x="2860" y="3974"/>
            <a:chExt cx="650" cy="346"/>
          </a:xfrm>
        </p:grpSpPr>
        <p:sp>
          <p:nvSpPr>
            <p:cNvPr id="91217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1"/>
                <a:t>n</a:t>
              </a:r>
              <a:endParaRPr lang="en-CA" altLang="en-US" sz="2400" i="1" baseline="-25000"/>
            </a:p>
          </p:txBody>
        </p:sp>
        <p:sp>
          <p:nvSpPr>
            <p:cNvPr id="91218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8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</a:t>
              </a:r>
              <a:r>
                <a:rPr lang="en-US" altLang="en-US" sz="2000" i="1" baseline="30000"/>
                <a:t>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</a:t>
              </a:r>
              <a:r>
                <a:rPr lang="en-US" altLang="en-US" sz="2000" i="1" baseline="-25000"/>
                <a:t>b</a:t>
              </a:r>
              <a:endParaRPr lang="en-CA" altLang="en-US" sz="2000" i="1"/>
            </a:p>
          </p:txBody>
        </p:sp>
      </p:grpSp>
      <p:grpSp>
        <p:nvGrpSpPr>
          <p:cNvPr id="91209" name="Group 130"/>
          <p:cNvGrpSpPr>
            <a:grpSpLocks/>
          </p:cNvGrpSpPr>
          <p:nvPr/>
        </p:nvGrpSpPr>
        <p:grpSpPr bwMode="auto">
          <a:xfrm>
            <a:off x="7315200" y="5257800"/>
            <a:ext cx="1674813" cy="549275"/>
            <a:chOff x="2860" y="3974"/>
            <a:chExt cx="1055" cy="346"/>
          </a:xfrm>
        </p:grpSpPr>
        <p:sp>
          <p:nvSpPr>
            <p:cNvPr id="91215" name="Text Box 131"/>
            <p:cNvSpPr txBox="1">
              <a:spLocks noChangeArrowheads="1"/>
            </p:cNvSpPr>
            <p:nvPr/>
          </p:nvSpPr>
          <p:spPr bwMode="auto">
            <a:xfrm>
              <a:off x="2860" y="4032"/>
              <a:ext cx="10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1"/>
                <a:t>n</a:t>
              </a:r>
              <a:r>
                <a:rPr lang="en-US" altLang="en-US" sz="2400"/>
                <a:t>          </a:t>
              </a:r>
              <a:r>
                <a:rPr lang="en-CA" altLang="en-US" sz="2000"/>
                <a:t>·</a:t>
              </a:r>
              <a:r>
                <a:rPr lang="en-US" altLang="en-US" sz="2400"/>
                <a:t> </a:t>
              </a:r>
              <a:r>
                <a:rPr lang="en-US" altLang="en-US" sz="2000" i="1"/>
                <a:t>T</a:t>
              </a:r>
              <a:r>
                <a:rPr lang="en-US" altLang="en-US" sz="2000"/>
                <a:t>(1)</a:t>
              </a:r>
              <a:endParaRPr lang="en-CA" altLang="en-US" sz="2000"/>
            </a:p>
          </p:txBody>
        </p:sp>
        <p:sp>
          <p:nvSpPr>
            <p:cNvPr id="91216" name="Text Box 132"/>
            <p:cNvSpPr txBox="1">
              <a:spLocks noChangeArrowheads="1"/>
            </p:cNvSpPr>
            <p:nvPr/>
          </p:nvSpPr>
          <p:spPr bwMode="auto">
            <a:xfrm>
              <a:off x="2928" y="3974"/>
              <a:ext cx="6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</a:t>
              </a:r>
              <a:r>
                <a:rPr lang="en-US" altLang="en-US" sz="2000" i="1" baseline="30000"/>
                <a:t>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</a:t>
              </a:r>
              <a:r>
                <a:rPr lang="en-US" altLang="en-US" sz="2000" i="1" baseline="-25000"/>
                <a:t>b</a:t>
              </a:r>
              <a:r>
                <a:rPr lang="en-US" altLang="en-US" sz="2000" baseline="-25000"/>
                <a:t> </a:t>
              </a:r>
              <a:endParaRPr lang="en-CA" altLang="en-US" sz="2000"/>
            </a:p>
          </p:txBody>
        </p:sp>
      </p:grpSp>
      <p:sp>
        <p:nvSpPr>
          <p:cNvPr id="91210" name="Oval 133"/>
          <p:cNvSpPr>
            <a:spLocks noChangeArrowheads="1"/>
          </p:cNvSpPr>
          <p:nvPr/>
        </p:nvSpPr>
        <p:spPr bwMode="auto">
          <a:xfrm>
            <a:off x="7162800" y="5257800"/>
            <a:ext cx="19812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91211" name="Oval 134"/>
          <p:cNvSpPr>
            <a:spLocks noChangeArrowheads="1"/>
          </p:cNvSpPr>
          <p:nvPr/>
        </p:nvSpPr>
        <p:spPr bwMode="auto">
          <a:xfrm>
            <a:off x="7162800" y="2449513"/>
            <a:ext cx="19812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91212" name="Text Box 135"/>
          <p:cNvSpPr txBox="1">
            <a:spLocks noChangeArrowheads="1"/>
          </p:cNvSpPr>
          <p:nvPr/>
        </p:nvSpPr>
        <p:spPr bwMode="auto">
          <a:xfrm>
            <a:off x="746125" y="5995988"/>
            <a:ext cx="5724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Dominated by    Top Level   or   Base Cases  </a:t>
            </a:r>
            <a:endParaRPr lang="en-CA" altLang="en-US" sz="2400"/>
          </a:p>
        </p:txBody>
      </p:sp>
      <p:sp>
        <p:nvSpPr>
          <p:cNvPr id="91213" name="Freeform 136"/>
          <p:cNvSpPr>
            <a:spLocks/>
          </p:cNvSpPr>
          <p:nvPr/>
        </p:nvSpPr>
        <p:spPr bwMode="auto">
          <a:xfrm>
            <a:off x="3657600" y="2830513"/>
            <a:ext cx="3429000" cy="3276600"/>
          </a:xfrm>
          <a:custGeom>
            <a:avLst/>
            <a:gdLst>
              <a:gd name="T0" fmla="*/ 0 w 2160"/>
              <a:gd name="T1" fmla="*/ 2147483647 h 2064"/>
              <a:gd name="T2" fmla="*/ 2147483647 w 2160"/>
              <a:gd name="T3" fmla="*/ 2147483647 h 2064"/>
              <a:gd name="T4" fmla="*/ 2147483647 w 2160"/>
              <a:gd name="T5" fmla="*/ 0 h 2064"/>
              <a:gd name="T6" fmla="*/ 0 60000 65536"/>
              <a:gd name="T7" fmla="*/ 0 60000 65536"/>
              <a:gd name="T8" fmla="*/ 0 60000 65536"/>
              <a:gd name="T9" fmla="*/ 0 w 2160"/>
              <a:gd name="T10" fmla="*/ 0 h 2064"/>
              <a:gd name="T11" fmla="*/ 2160 w 2160"/>
              <a:gd name="T12" fmla="*/ 2064 h 20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" h="2064">
                <a:moveTo>
                  <a:pt x="0" y="2064"/>
                </a:moveTo>
                <a:cubicBezTo>
                  <a:pt x="252" y="1492"/>
                  <a:pt x="504" y="920"/>
                  <a:pt x="864" y="576"/>
                </a:cubicBezTo>
                <a:cubicBezTo>
                  <a:pt x="1224" y="232"/>
                  <a:pt x="1692" y="116"/>
                  <a:pt x="2160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14" name="Freeform 137"/>
          <p:cNvSpPr>
            <a:spLocks/>
          </p:cNvSpPr>
          <p:nvPr/>
        </p:nvSpPr>
        <p:spPr bwMode="auto">
          <a:xfrm>
            <a:off x="5486400" y="5562600"/>
            <a:ext cx="1600200" cy="533400"/>
          </a:xfrm>
          <a:custGeom>
            <a:avLst/>
            <a:gdLst>
              <a:gd name="T0" fmla="*/ 0 w 1008"/>
              <a:gd name="T1" fmla="*/ 2147483647 h 336"/>
              <a:gd name="T2" fmla="*/ 2147483647 w 1008"/>
              <a:gd name="T3" fmla="*/ 2147483647 h 336"/>
              <a:gd name="T4" fmla="*/ 2147483647 w 1008"/>
              <a:gd name="T5" fmla="*/ 0 h 336"/>
              <a:gd name="T6" fmla="*/ 0 60000 65536"/>
              <a:gd name="T7" fmla="*/ 0 60000 65536"/>
              <a:gd name="T8" fmla="*/ 0 60000 65536"/>
              <a:gd name="T9" fmla="*/ 0 w 1008"/>
              <a:gd name="T10" fmla="*/ 0 h 336"/>
              <a:gd name="T11" fmla="*/ 1008 w 1008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08" h="336">
                <a:moveTo>
                  <a:pt x="0" y="336"/>
                </a:moveTo>
                <a:cubicBezTo>
                  <a:pt x="61" y="295"/>
                  <a:pt x="197" y="147"/>
                  <a:pt x="365" y="91"/>
                </a:cubicBezTo>
                <a:cubicBezTo>
                  <a:pt x="533" y="35"/>
                  <a:pt x="874" y="19"/>
                  <a:pt x="1008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i="1" smtClean="0"/>
              <a:t>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 =</a:t>
            </a:r>
            <a:r>
              <a:rPr lang="en-US" altLang="en-US" sz="3600" smtClean="0"/>
              <a:t> </a:t>
            </a:r>
            <a:r>
              <a:rPr lang="en-CA" altLang="en-US" sz="3600" i="1" smtClean="0"/>
              <a:t>aT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/</a:t>
            </a:r>
            <a:r>
              <a:rPr lang="en-CA" altLang="en-US" sz="3600" i="1" smtClean="0"/>
              <a:t>b</a:t>
            </a:r>
            <a:r>
              <a:rPr lang="en-CA" altLang="en-US" sz="3600" smtClean="0"/>
              <a:t>)+</a:t>
            </a:r>
            <a:r>
              <a:rPr lang="en-CA" altLang="en-US" sz="3600" i="1" smtClean="0"/>
              <a:t>f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</a:t>
            </a:r>
          </a:p>
        </p:txBody>
      </p:sp>
      <p:pic>
        <p:nvPicPr>
          <p:cNvPr id="92163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913" y="1976438"/>
            <a:ext cx="9067800" cy="3814762"/>
          </a:xfrm>
          <a:noFill/>
        </p:spPr>
      </p:pic>
      <p:sp useBgFill="1">
        <p:nvSpPr>
          <p:cNvPr id="92164" name="Rectangle 4"/>
          <p:cNvSpPr>
            <a:spLocks noChangeArrowheads="1"/>
          </p:cNvSpPr>
          <p:nvPr/>
        </p:nvSpPr>
        <p:spPr bwMode="auto">
          <a:xfrm>
            <a:off x="0" y="4191000"/>
            <a:ext cx="9372600" cy="2057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774151" name="Rectangle 7"/>
          <p:cNvSpPr>
            <a:spLocks noChangeArrowheads="1"/>
          </p:cNvSpPr>
          <p:nvPr/>
        </p:nvSpPr>
        <p:spPr bwMode="auto">
          <a:xfrm>
            <a:off x="195263" y="2667000"/>
            <a:ext cx="8791575" cy="3048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774152" name="Rectangle 8"/>
          <p:cNvSpPr>
            <a:spLocks noChangeArrowheads="1"/>
          </p:cNvSpPr>
          <p:nvPr/>
        </p:nvSpPr>
        <p:spPr bwMode="auto">
          <a:xfrm>
            <a:off x="152400" y="3200400"/>
            <a:ext cx="8905875" cy="8382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774153" name="Rectangle 9"/>
          <p:cNvSpPr>
            <a:spLocks noChangeArrowheads="1"/>
          </p:cNvSpPr>
          <p:nvPr/>
        </p:nvSpPr>
        <p:spPr bwMode="auto">
          <a:xfrm>
            <a:off x="157163" y="2957513"/>
            <a:ext cx="8915400" cy="319087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4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4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74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74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74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74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4151" grpId="0" animBg="1"/>
      <p:bldP spid="774151" grpId="1" animBg="1"/>
      <p:bldP spid="774152" grpId="0" animBg="1"/>
      <p:bldP spid="774152" grpId="1" animBg="1"/>
      <p:bldP spid="77415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Definition of Time?</a:t>
            </a:r>
            <a:endParaRPr lang="en-CA" altLang="en-US" smtClean="0"/>
          </a:p>
        </p:txBody>
      </p:sp>
      <p:pic>
        <p:nvPicPr>
          <p:cNvPr id="10243" name="Picture 3" descr="j00787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935163"/>
            <a:ext cx="3209925" cy="393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4" name="Group 4"/>
          <p:cNvGrpSpPr>
            <a:grpSpLocks/>
          </p:cNvGrpSpPr>
          <p:nvPr/>
        </p:nvGrpSpPr>
        <p:grpSpPr bwMode="auto">
          <a:xfrm>
            <a:off x="7315200" y="685800"/>
            <a:ext cx="401638" cy="1143000"/>
            <a:chOff x="5760" y="720"/>
            <a:chExt cx="1021" cy="2477"/>
          </a:xfrm>
        </p:grpSpPr>
        <p:grpSp>
          <p:nvGrpSpPr>
            <p:cNvPr id="10245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249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0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1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2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3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4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46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247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8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6" name="Picture 2" descr="02-16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62200"/>
            <a:ext cx="5791200" cy="416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Merge Sort Sort</a:t>
            </a:r>
          </a:p>
        </p:txBody>
      </p:sp>
      <p:sp>
        <p:nvSpPr>
          <p:cNvPr id="93188" name="Text Box 4"/>
          <p:cNvSpPr txBox="1">
            <a:spLocks noChangeArrowheads="1"/>
          </p:cNvSpPr>
          <p:nvPr/>
        </p:nvSpPr>
        <p:spPr bwMode="auto">
          <a:xfrm>
            <a:off x="2003425" y="990600"/>
            <a:ext cx="2284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Time: </a:t>
            </a:r>
            <a:r>
              <a:rPr lang="en-US" altLang="en-US" i="1"/>
              <a:t>T</a:t>
            </a:r>
            <a:r>
              <a:rPr lang="en-US" altLang="en-US"/>
              <a:t>(</a:t>
            </a:r>
            <a:r>
              <a:rPr lang="en-US" altLang="en-US" i="1"/>
              <a:t>n</a:t>
            </a:r>
            <a:r>
              <a:rPr lang="en-US" altLang="en-US"/>
              <a:t>) =</a:t>
            </a:r>
          </a:p>
        </p:txBody>
      </p:sp>
      <p:sp>
        <p:nvSpPr>
          <p:cNvPr id="800773" name="Rectangle 5"/>
          <p:cNvSpPr>
            <a:spLocks noChangeArrowheads="1"/>
          </p:cNvSpPr>
          <p:nvPr/>
        </p:nvSpPr>
        <p:spPr bwMode="auto">
          <a:xfrm>
            <a:off x="3763963" y="1439863"/>
            <a:ext cx="24844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= </a:t>
            </a:r>
            <a:r>
              <a:rPr lang="en-US" altLang="en-US">
                <a:latin typeface="Symbol" pitchFamily="18" charset="2"/>
              </a:rPr>
              <a:t>Q</a:t>
            </a:r>
            <a:r>
              <a:rPr lang="en-US" altLang="en-US"/>
              <a:t>(</a:t>
            </a:r>
            <a:r>
              <a:rPr lang="en-US" altLang="en-US" i="1"/>
              <a:t>n</a:t>
            </a:r>
            <a:r>
              <a:rPr lang="en-US" altLang="en-US"/>
              <a:t> log(</a:t>
            </a:r>
            <a:r>
              <a:rPr lang="en-US" altLang="en-US" i="1"/>
              <a:t>n</a:t>
            </a:r>
            <a:r>
              <a:rPr lang="en-US" altLang="en-US"/>
              <a:t>))</a:t>
            </a:r>
          </a:p>
        </p:txBody>
      </p:sp>
      <p:sp>
        <p:nvSpPr>
          <p:cNvPr id="800774" name="Rectangle 6"/>
          <p:cNvSpPr>
            <a:spLocks noChangeArrowheads="1"/>
          </p:cNvSpPr>
          <p:nvPr/>
        </p:nvSpPr>
        <p:spPr bwMode="auto">
          <a:xfrm>
            <a:off x="4191000" y="1001713"/>
            <a:ext cx="26082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2</a:t>
            </a:r>
            <a:r>
              <a:rPr lang="en-US" altLang="en-US" i="1"/>
              <a:t>T</a:t>
            </a:r>
            <a:r>
              <a:rPr lang="en-US" altLang="en-US"/>
              <a:t>(</a:t>
            </a:r>
            <a:r>
              <a:rPr lang="en-US" altLang="en-US" i="1"/>
              <a:t>n</a:t>
            </a:r>
            <a:r>
              <a:rPr lang="en-US" altLang="en-US"/>
              <a:t>/2) + </a:t>
            </a:r>
            <a:r>
              <a:rPr lang="en-US" altLang="en-US">
                <a:latin typeface="Symbol" pitchFamily="18" charset="2"/>
              </a:rPr>
              <a:t>Q</a:t>
            </a:r>
            <a:r>
              <a:rPr lang="en-US" altLang="en-US"/>
              <a:t>(</a:t>
            </a:r>
            <a:r>
              <a:rPr lang="en-US" altLang="en-US" i="1"/>
              <a:t>n</a:t>
            </a:r>
            <a:r>
              <a:rPr lang="en-US" altLang="en-US"/>
              <a:t>)</a:t>
            </a:r>
          </a:p>
        </p:txBody>
      </p:sp>
      <p:sp>
        <p:nvSpPr>
          <p:cNvPr id="800775" name="Rectangle 7"/>
          <p:cNvSpPr>
            <a:spLocks noChangeArrowheads="1"/>
          </p:cNvSpPr>
          <p:nvPr/>
        </p:nvSpPr>
        <p:spPr bwMode="auto">
          <a:xfrm>
            <a:off x="6705600" y="3627438"/>
            <a:ext cx="2181225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Total work </a:t>
            </a:r>
            <a:br>
              <a:rPr lang="en-US" altLang="en-US"/>
            </a:br>
            <a:r>
              <a:rPr lang="en-US" altLang="en-US"/>
              <a:t>at any level </a:t>
            </a:r>
            <a:br>
              <a:rPr lang="en-US" altLang="en-US"/>
            </a:br>
            <a:r>
              <a:rPr lang="en-US" altLang="en-US"/>
              <a:t>= </a:t>
            </a:r>
            <a:r>
              <a:rPr lang="en-US" altLang="en-US">
                <a:latin typeface="Symbol" pitchFamily="18" charset="2"/>
              </a:rPr>
              <a:t>Q</a:t>
            </a:r>
            <a:r>
              <a:rPr lang="en-US" altLang="en-US"/>
              <a:t>(</a:t>
            </a:r>
            <a:r>
              <a:rPr lang="en-US" altLang="en-US" i="1"/>
              <a:t>n</a:t>
            </a:r>
            <a:r>
              <a:rPr lang="en-US" altLang="en-US"/>
              <a:t>)</a:t>
            </a:r>
          </a:p>
        </p:txBody>
      </p:sp>
      <p:sp>
        <p:nvSpPr>
          <p:cNvPr id="800776" name="Rectangle 8"/>
          <p:cNvSpPr>
            <a:spLocks noChangeArrowheads="1"/>
          </p:cNvSpPr>
          <p:nvPr/>
        </p:nvSpPr>
        <p:spPr bwMode="auto">
          <a:xfrm>
            <a:off x="6837363" y="5334000"/>
            <a:ext cx="2078037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# levels </a:t>
            </a:r>
            <a:br>
              <a:rPr lang="en-US" altLang="en-US"/>
            </a:br>
            <a:r>
              <a:rPr lang="en-US" altLang="en-US"/>
              <a:t>= </a:t>
            </a:r>
            <a:r>
              <a:rPr lang="en-US" altLang="en-US">
                <a:latin typeface="Symbol" pitchFamily="18" charset="2"/>
              </a:rPr>
              <a:t>Q</a:t>
            </a:r>
            <a:r>
              <a:rPr lang="en-US" altLang="en-US"/>
              <a:t>(log(</a:t>
            </a:r>
            <a:r>
              <a:rPr lang="en-US" altLang="en-US" i="1"/>
              <a:t>n</a:t>
            </a:r>
            <a:r>
              <a:rPr lang="en-US" altLang="en-US"/>
              <a:t>))</a:t>
            </a:r>
          </a:p>
        </p:txBody>
      </p:sp>
      <p:sp>
        <p:nvSpPr>
          <p:cNvPr id="800777" name="Oval 9"/>
          <p:cNvSpPr>
            <a:spLocks noChangeArrowheads="1"/>
          </p:cNvSpPr>
          <p:nvPr/>
        </p:nvSpPr>
        <p:spPr bwMode="auto">
          <a:xfrm>
            <a:off x="76200" y="3810000"/>
            <a:ext cx="6477000" cy="1143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00778" name="Line 10"/>
          <p:cNvSpPr>
            <a:spLocks noChangeShapeType="1"/>
          </p:cNvSpPr>
          <p:nvPr/>
        </p:nvSpPr>
        <p:spPr bwMode="auto">
          <a:xfrm flipV="1">
            <a:off x="5867400" y="2362200"/>
            <a:ext cx="0" cy="4038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0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0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00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00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0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0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00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0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0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0773" grpId="0" autoUpdateAnimBg="0"/>
      <p:bldP spid="800774" grpId="0" autoUpdateAnimBg="0"/>
      <p:bldP spid="800775" grpId="0" autoUpdateAnimBg="0"/>
      <p:bldP spid="800776" grpId="0"/>
      <p:bldP spid="800777" grpId="0" animBg="1"/>
      <p:bldP spid="800777" grpId="1" animBg="1"/>
      <p:bldP spid="800778" grpId="0" animBg="1"/>
      <p:bldP spid="800778" grpId="1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</a:t>
            </a:r>
            <a:r>
              <a:rPr lang="en-US" altLang="en-US" smtClean="0">
                <a:solidFill>
                  <a:schemeClr val="tx1"/>
                </a:solidFill>
              </a:rPr>
              <a:t> </a:t>
            </a:r>
            <a:r>
              <a:rPr lang="en-CA" altLang="en-US" sz="3600" i="1" smtClean="0">
                <a:solidFill>
                  <a:schemeClr val="tx1"/>
                </a:solidFill>
              </a:rPr>
              <a:t>T</a:t>
            </a:r>
            <a:r>
              <a:rPr lang="en-CA" altLang="en-US" sz="3600" smtClean="0">
                <a:solidFill>
                  <a:schemeClr val="tx1"/>
                </a:solidFill>
              </a:rPr>
              <a:t>(</a:t>
            </a:r>
            <a:r>
              <a:rPr lang="en-CA" altLang="en-US" sz="3600" i="1" smtClean="0">
                <a:solidFill>
                  <a:schemeClr val="tx1"/>
                </a:solidFill>
              </a:rPr>
              <a:t>n</a:t>
            </a:r>
            <a:r>
              <a:rPr lang="en-CA" altLang="en-US" sz="3600" smtClean="0">
                <a:solidFill>
                  <a:schemeClr val="tx1"/>
                </a:solidFill>
              </a:rPr>
              <a:t>) =</a:t>
            </a:r>
            <a:r>
              <a:rPr lang="en-US" altLang="en-US" sz="3600" smtClean="0">
                <a:solidFill>
                  <a:schemeClr val="tx1"/>
                </a:solidFill>
              </a:rPr>
              <a:t> </a:t>
            </a:r>
            <a:r>
              <a:rPr lang="en-CA" altLang="en-US" sz="3600" i="1" smtClean="0">
                <a:solidFill>
                  <a:schemeClr val="tx1"/>
                </a:solidFill>
              </a:rPr>
              <a:t>aT</a:t>
            </a:r>
            <a:r>
              <a:rPr lang="en-CA" altLang="en-US" sz="3600" smtClean="0">
                <a:solidFill>
                  <a:schemeClr val="tx1"/>
                </a:solidFill>
              </a:rPr>
              <a:t>(</a:t>
            </a:r>
            <a:r>
              <a:rPr lang="en-CA" altLang="en-US" sz="3600" i="1" smtClean="0">
                <a:solidFill>
                  <a:schemeClr val="tx1"/>
                </a:solidFill>
              </a:rPr>
              <a:t>n</a:t>
            </a:r>
            <a:r>
              <a:rPr lang="en-CA" altLang="en-US" sz="3600" smtClean="0">
                <a:solidFill>
                  <a:schemeClr val="tx1"/>
                </a:solidFill>
              </a:rPr>
              <a:t>/</a:t>
            </a:r>
            <a:r>
              <a:rPr lang="en-CA" altLang="en-US" sz="3600" i="1" smtClean="0">
                <a:solidFill>
                  <a:schemeClr val="tx1"/>
                </a:solidFill>
              </a:rPr>
              <a:t>b</a:t>
            </a:r>
            <a:r>
              <a:rPr lang="en-CA" altLang="en-US" sz="3600" smtClean="0">
                <a:solidFill>
                  <a:schemeClr val="tx1"/>
                </a:solidFill>
              </a:rPr>
              <a:t>)+</a:t>
            </a:r>
            <a:r>
              <a:rPr lang="en-CA" altLang="en-US" sz="3600" i="1" smtClean="0">
                <a:solidFill>
                  <a:schemeClr val="tx1"/>
                </a:solidFill>
              </a:rPr>
              <a:t>f</a:t>
            </a:r>
            <a:r>
              <a:rPr lang="en-CA" altLang="en-US" sz="3600" smtClean="0">
                <a:solidFill>
                  <a:schemeClr val="tx1"/>
                </a:solidFill>
              </a:rPr>
              <a:t>(</a:t>
            </a:r>
            <a:r>
              <a:rPr lang="en-CA" altLang="en-US" sz="3600" i="1" smtClean="0">
                <a:solidFill>
                  <a:schemeClr val="tx1"/>
                </a:solidFill>
              </a:rPr>
              <a:t>n</a:t>
            </a:r>
            <a:r>
              <a:rPr lang="en-CA" altLang="en-US" sz="3600" smtClean="0">
                <a:solidFill>
                  <a:schemeClr val="tx1"/>
                </a:solidFill>
              </a:rPr>
              <a:t>)</a:t>
            </a:r>
          </a:p>
        </p:txBody>
      </p:sp>
      <p:graphicFrame>
        <p:nvGraphicFramePr>
          <p:cNvPr id="801795" name="Group 3"/>
          <p:cNvGraphicFramePr>
            <a:graphicFrameLocks noGrp="1"/>
          </p:cNvGraphicFramePr>
          <p:nvPr/>
        </p:nvGraphicFramePr>
        <p:xfrm>
          <a:off x="76200" y="1219200"/>
          <a:ext cx="8991600" cy="4535488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7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2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5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 in 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94276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94342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43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94344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45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</p:grpSp>
      <p:sp>
        <p:nvSpPr>
          <p:cNvPr id="94277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grpSp>
        <p:nvGrpSpPr>
          <p:cNvPr id="94278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94325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26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27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28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29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0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1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2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3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4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5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6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7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8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39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40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41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94279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94291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292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293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294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295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296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297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298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299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0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1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2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3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4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5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6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7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8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09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0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1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2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3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4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5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6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7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8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19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20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21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22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23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4324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94280" name="Group 127"/>
          <p:cNvGrpSpPr>
            <a:grpSpLocks/>
          </p:cNvGrpSpPr>
          <p:nvPr/>
        </p:nvGrpSpPr>
        <p:grpSpPr bwMode="auto">
          <a:xfrm>
            <a:off x="6064250" y="5257800"/>
            <a:ext cx="1031875" cy="549275"/>
            <a:chOff x="2860" y="3974"/>
            <a:chExt cx="650" cy="346"/>
          </a:xfrm>
        </p:grpSpPr>
        <p:sp>
          <p:nvSpPr>
            <p:cNvPr id="94289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1"/>
                <a:t>n</a:t>
              </a:r>
              <a:endParaRPr lang="en-CA" altLang="en-US" sz="2400" i="1" baseline="-25000"/>
            </a:p>
          </p:txBody>
        </p:sp>
        <p:sp>
          <p:nvSpPr>
            <p:cNvPr id="94290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8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</a:t>
              </a:r>
              <a:r>
                <a:rPr lang="en-US" altLang="en-US" sz="2000" i="1" baseline="30000"/>
                <a:t>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</a:t>
              </a:r>
              <a:r>
                <a:rPr lang="en-US" altLang="en-US" sz="2000" i="1" baseline="-25000"/>
                <a:t> b</a:t>
              </a:r>
              <a:endParaRPr lang="en-CA" altLang="en-US" sz="2000" i="1"/>
            </a:p>
          </p:txBody>
        </p:sp>
      </p:grpSp>
      <p:grpSp>
        <p:nvGrpSpPr>
          <p:cNvPr id="94281" name="Group 130"/>
          <p:cNvGrpSpPr>
            <a:grpSpLocks/>
          </p:cNvGrpSpPr>
          <p:nvPr/>
        </p:nvGrpSpPr>
        <p:grpSpPr bwMode="auto">
          <a:xfrm>
            <a:off x="7440613" y="5257800"/>
            <a:ext cx="1703387" cy="549275"/>
            <a:chOff x="2860" y="3974"/>
            <a:chExt cx="1073" cy="346"/>
          </a:xfrm>
        </p:grpSpPr>
        <p:sp>
          <p:nvSpPr>
            <p:cNvPr id="94287" name="Text Box 131"/>
            <p:cNvSpPr txBox="1">
              <a:spLocks noChangeArrowheads="1"/>
            </p:cNvSpPr>
            <p:nvPr/>
          </p:nvSpPr>
          <p:spPr bwMode="auto">
            <a:xfrm>
              <a:off x="2860" y="4032"/>
              <a:ext cx="107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1"/>
                <a:t>n</a:t>
              </a:r>
              <a:r>
                <a:rPr lang="en-US" altLang="en-US" sz="2400"/>
                <a:t>          </a:t>
              </a:r>
              <a:r>
                <a:rPr lang="en-CA" altLang="en-US" sz="2000"/>
                <a:t>·</a:t>
              </a:r>
              <a:r>
                <a:rPr lang="en-US" altLang="en-US" sz="2400"/>
                <a:t> </a:t>
              </a:r>
              <a:r>
                <a:rPr lang="en-US" altLang="en-US" sz="2000" i="1">
                  <a:latin typeface="Arial Rounded MT Bold" pitchFamily="34" charset="0"/>
                </a:rPr>
                <a:t>T</a:t>
              </a:r>
              <a:r>
                <a:rPr lang="en-US" altLang="en-US" sz="2000">
                  <a:latin typeface="Arial Rounded MT Bold" pitchFamily="34" charset="0"/>
                </a:rPr>
                <a:t>(1)</a:t>
              </a:r>
              <a:endParaRPr lang="en-CA" altLang="en-US" sz="2000">
                <a:latin typeface="Arial Rounded MT Bold" pitchFamily="34" charset="0"/>
              </a:endParaRPr>
            </a:p>
          </p:txBody>
        </p:sp>
        <p:sp>
          <p:nvSpPr>
            <p:cNvPr id="94288" name="Text Box 132"/>
            <p:cNvSpPr txBox="1">
              <a:spLocks noChangeArrowheads="1"/>
            </p:cNvSpPr>
            <p:nvPr/>
          </p:nvSpPr>
          <p:spPr bwMode="auto">
            <a:xfrm>
              <a:off x="2928" y="3974"/>
              <a:ext cx="6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aseline="30000"/>
                <a:t>log </a:t>
              </a:r>
              <a:r>
                <a:rPr lang="en-US" altLang="en-US" sz="2000" i="1" baseline="30000"/>
                <a:t>a</a:t>
              </a:r>
              <a:r>
                <a:rPr lang="en-US" altLang="en-US" sz="2000"/>
                <a:t>/</a:t>
              </a:r>
              <a:r>
                <a:rPr lang="en-US" altLang="en-US" sz="2000" baseline="-25000"/>
                <a:t>log </a:t>
              </a:r>
              <a:r>
                <a:rPr lang="en-US" altLang="en-US" sz="2000" i="1" baseline="-25000"/>
                <a:t>b</a:t>
              </a:r>
              <a:r>
                <a:rPr lang="en-US" altLang="en-US" sz="2000" baseline="-25000"/>
                <a:t> </a:t>
              </a:r>
              <a:endParaRPr lang="en-CA" altLang="en-US" sz="2000"/>
            </a:p>
          </p:txBody>
        </p:sp>
      </p:grpSp>
      <p:sp>
        <p:nvSpPr>
          <p:cNvPr id="94282" name="Text Box 133"/>
          <p:cNvSpPr txBox="1">
            <a:spLocks noChangeArrowheads="1"/>
          </p:cNvSpPr>
          <p:nvPr/>
        </p:nvSpPr>
        <p:spPr bwMode="auto">
          <a:xfrm>
            <a:off x="2193925" y="6038850"/>
            <a:ext cx="45323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Total Work  </a:t>
            </a:r>
            <a:r>
              <a:rPr lang="en-US" altLang="en-US" sz="2400" i="1"/>
              <a:t>T</a:t>
            </a:r>
            <a:r>
              <a:rPr lang="en-US" altLang="en-US" sz="2400"/>
              <a:t>(</a:t>
            </a:r>
            <a:r>
              <a:rPr lang="en-US" altLang="en-US" sz="2400" i="1"/>
              <a:t>n</a:t>
            </a:r>
            <a:r>
              <a:rPr lang="en-US" altLang="en-US" sz="2400"/>
              <a:t>) = </a:t>
            </a:r>
            <a:r>
              <a:rPr lang="en-CA" altLang="en-US">
                <a:cs typeface="Times New Roman" pitchFamily="18" charset="0"/>
              </a:rPr>
              <a:t>∑</a:t>
            </a:r>
            <a:r>
              <a:rPr lang="en-US" altLang="en-US" i="1" baseline="-25000">
                <a:cs typeface="Times New Roman" pitchFamily="18" charset="0"/>
              </a:rPr>
              <a:t>i</a:t>
            </a:r>
            <a:r>
              <a:rPr lang="en-US" altLang="en-US" baseline="-25000">
                <a:cs typeface="Times New Roman" pitchFamily="18" charset="0"/>
              </a:rPr>
              <a:t>=0..</a:t>
            </a:r>
            <a:r>
              <a:rPr lang="en-US" altLang="en-US" i="1" baseline="-25000">
                <a:cs typeface="Times New Roman" pitchFamily="18" charset="0"/>
              </a:rPr>
              <a:t>h</a:t>
            </a:r>
            <a:r>
              <a:rPr lang="en-US" altLang="en-US">
                <a:cs typeface="Times New Roman" pitchFamily="18" charset="0"/>
              </a:rPr>
              <a:t> </a:t>
            </a:r>
            <a:r>
              <a:rPr lang="en-US" altLang="en-US" sz="2400" i="1">
                <a:latin typeface="Arial Rounded MT Bold" pitchFamily="34" charset="0"/>
              </a:rPr>
              <a:t>a</a:t>
            </a:r>
            <a:r>
              <a:rPr lang="en-US" altLang="en-US" sz="2400" i="1" baseline="30000">
                <a:latin typeface="Arial Rounded MT Bold" pitchFamily="34" charset="0"/>
              </a:rPr>
              <a:t>i</a:t>
            </a:r>
            <a:r>
              <a:rPr lang="en-US" altLang="en-US" sz="2400">
                <a:latin typeface="Symbol" pitchFamily="18" charset="2"/>
              </a:rPr>
              <a:t>×</a:t>
            </a:r>
            <a:r>
              <a:rPr lang="en-US" altLang="en-US" sz="2000" i="1">
                <a:latin typeface="Arial Rounded MT Bold" pitchFamily="34" charset="0"/>
              </a:rPr>
              <a:t>f</a:t>
            </a:r>
            <a:r>
              <a:rPr lang="en-US" altLang="en-US" sz="2000">
                <a:latin typeface="Arial Rounded MT Bold" pitchFamily="34" charset="0"/>
              </a:rPr>
              <a:t>(</a:t>
            </a:r>
            <a:r>
              <a:rPr lang="en-US" altLang="en-US" sz="2000" i="1">
                <a:latin typeface="Arial Rounded MT Bold" pitchFamily="34" charset="0"/>
              </a:rPr>
              <a:t>n</a:t>
            </a:r>
            <a:r>
              <a:rPr lang="en-US" altLang="en-US" sz="2000">
                <a:latin typeface="Arial Rounded MT Bold" pitchFamily="34" charset="0"/>
              </a:rPr>
              <a:t>/</a:t>
            </a:r>
            <a:r>
              <a:rPr lang="en-US" altLang="en-US" sz="2000" i="1">
                <a:latin typeface="Arial Rounded MT Bold" pitchFamily="34" charset="0"/>
              </a:rPr>
              <a:t>b</a:t>
            </a:r>
            <a:r>
              <a:rPr lang="en-US" altLang="en-US" sz="2000" i="1" baseline="30000">
                <a:latin typeface="Arial Rounded MT Bold" pitchFamily="34" charset="0"/>
              </a:rPr>
              <a:t>i</a:t>
            </a:r>
            <a:r>
              <a:rPr lang="en-US" altLang="en-US" sz="2000">
                <a:latin typeface="Arial Rounded MT Bold" pitchFamily="34" charset="0"/>
              </a:rPr>
              <a:t>)</a:t>
            </a:r>
            <a:endParaRPr lang="en-CA" altLang="en-US" sz="2000">
              <a:latin typeface="Arial Rounded MT Bold" pitchFamily="34" charset="0"/>
            </a:endParaRPr>
          </a:p>
        </p:txBody>
      </p:sp>
      <p:sp>
        <p:nvSpPr>
          <p:cNvPr id="801926" name="Rectangle 134"/>
          <p:cNvSpPr>
            <a:spLocks noChangeArrowheads="1"/>
          </p:cNvSpPr>
          <p:nvPr/>
        </p:nvSpPr>
        <p:spPr bwMode="auto">
          <a:xfrm>
            <a:off x="5257800" y="76200"/>
            <a:ext cx="26082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2</a:t>
            </a:r>
            <a:r>
              <a:rPr lang="en-US" altLang="en-US" i="1"/>
              <a:t>T</a:t>
            </a:r>
            <a:r>
              <a:rPr lang="en-US" altLang="en-US"/>
              <a:t>(</a:t>
            </a:r>
            <a:r>
              <a:rPr lang="en-US" altLang="en-US" i="1"/>
              <a:t>n</a:t>
            </a:r>
            <a:r>
              <a:rPr lang="en-US" altLang="en-US"/>
              <a:t>/2) + </a:t>
            </a:r>
            <a:r>
              <a:rPr lang="en-US" altLang="en-US">
                <a:latin typeface="Symbol" pitchFamily="18" charset="2"/>
              </a:rPr>
              <a:t>Q</a:t>
            </a:r>
            <a:r>
              <a:rPr lang="en-US" altLang="en-US"/>
              <a:t>(</a:t>
            </a:r>
            <a:r>
              <a:rPr lang="en-US" altLang="en-US" i="1"/>
              <a:t>n</a:t>
            </a:r>
            <a:r>
              <a:rPr lang="en-US" altLang="en-US"/>
              <a:t>)</a:t>
            </a:r>
          </a:p>
        </p:txBody>
      </p:sp>
      <p:sp>
        <p:nvSpPr>
          <p:cNvPr id="801927" name="Rectangle 135"/>
          <p:cNvSpPr>
            <a:spLocks noChangeArrowheads="1"/>
          </p:cNvSpPr>
          <p:nvPr/>
        </p:nvSpPr>
        <p:spPr bwMode="auto">
          <a:xfrm>
            <a:off x="7242175" y="4876800"/>
            <a:ext cx="19018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2</a:t>
            </a:r>
            <a:r>
              <a:rPr lang="en-US" altLang="en-US" sz="2000" i="1" baseline="30000"/>
              <a:t>i</a:t>
            </a:r>
            <a:r>
              <a:rPr lang="en-CA" altLang="en-US" sz="2000"/>
              <a:t>·</a:t>
            </a:r>
            <a:r>
              <a:rPr lang="en-US" altLang="en-US" sz="2000">
                <a:latin typeface="Symbol" pitchFamily="18" charset="2"/>
              </a:rPr>
              <a:t>Q</a:t>
            </a:r>
            <a:r>
              <a:rPr lang="en-US" altLang="en-US" sz="2000"/>
              <a:t>(</a:t>
            </a:r>
            <a:r>
              <a:rPr lang="en-US" altLang="en-US" sz="2000" i="1"/>
              <a:t>n</a:t>
            </a:r>
            <a:r>
              <a:rPr lang="en-US" altLang="en-US" sz="2000"/>
              <a:t>/2</a:t>
            </a:r>
            <a:r>
              <a:rPr lang="en-US" altLang="en-US" sz="2000" i="1" baseline="30000"/>
              <a:t>i</a:t>
            </a:r>
            <a:r>
              <a:rPr lang="en-US" altLang="en-US" sz="2000"/>
              <a:t>) = </a:t>
            </a:r>
            <a:r>
              <a:rPr lang="en-US" altLang="en-US" sz="2000">
                <a:latin typeface="Symbol" pitchFamily="18" charset="2"/>
              </a:rPr>
              <a:t>Q</a:t>
            </a:r>
            <a:r>
              <a:rPr lang="en-US" altLang="en-US" sz="2000"/>
              <a:t>(</a:t>
            </a:r>
            <a:r>
              <a:rPr lang="en-US" altLang="en-US" sz="2000" i="1"/>
              <a:t>n</a:t>
            </a:r>
            <a:r>
              <a:rPr lang="en-US" altLang="en-US" sz="2000"/>
              <a:t>)</a:t>
            </a:r>
          </a:p>
        </p:txBody>
      </p:sp>
      <p:sp>
        <p:nvSpPr>
          <p:cNvPr id="801928" name="Rectangle 136"/>
          <p:cNvSpPr>
            <a:spLocks noChangeArrowheads="1"/>
          </p:cNvSpPr>
          <p:nvPr/>
        </p:nvSpPr>
        <p:spPr bwMode="auto">
          <a:xfrm>
            <a:off x="6789738" y="6119813"/>
            <a:ext cx="1985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= </a:t>
            </a:r>
            <a:r>
              <a:rPr lang="en-US" altLang="en-US" sz="2400">
                <a:latin typeface="Symbol" pitchFamily="18" charset="2"/>
              </a:rPr>
              <a:t>Q</a:t>
            </a:r>
            <a:r>
              <a:rPr lang="en-US" altLang="en-US" sz="2400"/>
              <a:t>(</a:t>
            </a:r>
            <a:r>
              <a:rPr lang="en-US" altLang="en-US" sz="2400" i="1"/>
              <a:t>n</a:t>
            </a:r>
            <a:r>
              <a:rPr lang="en-US" altLang="en-US" sz="2400"/>
              <a:t>) </a:t>
            </a:r>
            <a:r>
              <a:rPr lang="en-CA" altLang="en-US" sz="2400"/>
              <a:t>· log(</a:t>
            </a:r>
            <a:r>
              <a:rPr lang="en-CA" altLang="en-US" sz="2400" i="1"/>
              <a:t>n</a:t>
            </a:r>
            <a:r>
              <a:rPr lang="en-CA" altLang="en-US" sz="2400"/>
              <a:t>)</a:t>
            </a:r>
            <a:endParaRPr lang="en-US" altLang="en-US" sz="2400"/>
          </a:p>
        </p:txBody>
      </p:sp>
      <p:sp>
        <p:nvSpPr>
          <p:cNvPr id="801929" name="Text Box 137"/>
          <p:cNvSpPr txBox="1">
            <a:spLocks noChangeArrowheads="1"/>
          </p:cNvSpPr>
          <p:nvPr/>
        </p:nvSpPr>
        <p:spPr bwMode="auto">
          <a:xfrm>
            <a:off x="5921375" y="5715000"/>
            <a:ext cx="31464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All levels basically the same.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1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1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19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19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01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01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1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1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926" grpId="0"/>
      <p:bldP spid="801927" grpId="0"/>
      <p:bldP spid="801928" grpId="0"/>
      <p:bldP spid="801929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i="1" smtClean="0"/>
              <a:t>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 =</a:t>
            </a:r>
            <a:r>
              <a:rPr lang="en-US" altLang="en-US" sz="3600" smtClean="0"/>
              <a:t> </a:t>
            </a:r>
            <a:r>
              <a:rPr lang="en-CA" altLang="en-US" sz="3600" i="1" smtClean="0"/>
              <a:t>aT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/</a:t>
            </a:r>
            <a:r>
              <a:rPr lang="en-CA" altLang="en-US" sz="3600" i="1" smtClean="0"/>
              <a:t>b</a:t>
            </a:r>
            <a:r>
              <a:rPr lang="en-CA" altLang="en-US" sz="3600" smtClean="0"/>
              <a:t>)+</a:t>
            </a:r>
            <a:r>
              <a:rPr lang="en-CA" altLang="en-US" sz="3600" i="1" smtClean="0"/>
              <a:t>f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</a:t>
            </a:r>
          </a:p>
        </p:txBody>
      </p:sp>
      <p:pic>
        <p:nvPicPr>
          <p:cNvPr id="95235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913" y="1976438"/>
            <a:ext cx="9067800" cy="3814762"/>
          </a:xfrm>
          <a:noFill/>
        </p:spPr>
      </p:pic>
      <p:sp useBgFill="1">
        <p:nvSpPr>
          <p:cNvPr id="95236" name="Rectangle 4"/>
          <p:cNvSpPr>
            <a:spLocks noChangeArrowheads="1"/>
          </p:cNvSpPr>
          <p:nvPr/>
        </p:nvSpPr>
        <p:spPr bwMode="auto">
          <a:xfrm>
            <a:off x="0" y="4191000"/>
            <a:ext cx="9372600" cy="2057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02821" name="Rectangle 5"/>
          <p:cNvSpPr>
            <a:spLocks noChangeArrowheads="1"/>
          </p:cNvSpPr>
          <p:nvPr/>
        </p:nvSpPr>
        <p:spPr bwMode="auto">
          <a:xfrm>
            <a:off x="200025" y="2971800"/>
            <a:ext cx="8715375" cy="3048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2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2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2821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Logs</a:t>
            </a:r>
          </a:p>
        </p:txBody>
      </p:sp>
      <p:sp>
        <p:nvSpPr>
          <p:cNvPr id="96259" name="Rectangle 3"/>
          <p:cNvSpPr>
            <a:spLocks noChangeArrowheads="1"/>
          </p:cNvSpPr>
          <p:nvPr/>
        </p:nvSpPr>
        <p:spPr bwMode="auto">
          <a:xfrm>
            <a:off x="846138" y="2743200"/>
            <a:ext cx="12112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 27</a:t>
            </a:r>
          </a:p>
        </p:txBody>
      </p:sp>
      <p:sp>
        <p:nvSpPr>
          <p:cNvPr id="96260" name="Rectangle 4"/>
          <p:cNvSpPr>
            <a:spLocks noChangeArrowheads="1"/>
          </p:cNvSpPr>
          <p:nvPr/>
        </p:nvSpPr>
        <p:spPr bwMode="auto">
          <a:xfrm>
            <a:off x="973138" y="3243263"/>
            <a:ext cx="10080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 9</a:t>
            </a:r>
          </a:p>
        </p:txBody>
      </p:sp>
      <p:sp>
        <p:nvSpPr>
          <p:cNvPr id="96261" name="Line 5"/>
          <p:cNvSpPr>
            <a:spLocks noChangeShapeType="1"/>
          </p:cNvSpPr>
          <p:nvPr/>
        </p:nvSpPr>
        <p:spPr bwMode="auto">
          <a:xfrm>
            <a:off x="8382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2" name="Text Box 6"/>
          <p:cNvSpPr txBox="1">
            <a:spLocks noChangeArrowheads="1"/>
          </p:cNvSpPr>
          <p:nvPr/>
        </p:nvSpPr>
        <p:spPr bwMode="auto">
          <a:xfrm>
            <a:off x="22701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Logs</a:t>
            </a:r>
          </a:p>
        </p:txBody>
      </p:sp>
      <p:sp>
        <p:nvSpPr>
          <p:cNvPr id="97283" name="Rectangle 3"/>
          <p:cNvSpPr>
            <a:spLocks noChangeArrowheads="1"/>
          </p:cNvSpPr>
          <p:nvPr/>
        </p:nvSpPr>
        <p:spPr bwMode="auto">
          <a:xfrm>
            <a:off x="727075" y="2743200"/>
            <a:ext cx="1330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?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97284" name="Rectangle 4"/>
          <p:cNvSpPr>
            <a:spLocks noChangeArrowheads="1"/>
          </p:cNvSpPr>
          <p:nvPr/>
        </p:nvSpPr>
        <p:spPr bwMode="auto">
          <a:xfrm>
            <a:off x="854075" y="3243263"/>
            <a:ext cx="11271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?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97285" name="Line 5"/>
          <p:cNvSpPr>
            <a:spLocks noChangeShapeType="1"/>
          </p:cNvSpPr>
          <p:nvPr/>
        </p:nvSpPr>
        <p:spPr bwMode="auto">
          <a:xfrm>
            <a:off x="8382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6" name="Text Box 6"/>
          <p:cNvSpPr txBox="1">
            <a:spLocks noChangeArrowheads="1"/>
          </p:cNvSpPr>
          <p:nvPr/>
        </p:nvSpPr>
        <p:spPr bwMode="auto">
          <a:xfrm>
            <a:off x="22701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97287" name="Text Box 7"/>
          <p:cNvSpPr txBox="1">
            <a:spLocks noChangeArrowheads="1"/>
          </p:cNvSpPr>
          <p:nvPr/>
        </p:nvSpPr>
        <p:spPr bwMode="auto">
          <a:xfrm>
            <a:off x="1143000" y="3916363"/>
            <a:ext cx="22748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Which base?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Logs</a:t>
            </a:r>
          </a:p>
        </p:txBody>
      </p:sp>
      <p:sp>
        <p:nvSpPr>
          <p:cNvPr id="98307" name="Rectangle 3"/>
          <p:cNvSpPr>
            <a:spLocks noChangeArrowheads="1"/>
          </p:cNvSpPr>
          <p:nvPr/>
        </p:nvSpPr>
        <p:spPr bwMode="auto">
          <a:xfrm>
            <a:off x="712788" y="2743200"/>
            <a:ext cx="13446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2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98308" name="Rectangle 4"/>
          <p:cNvSpPr>
            <a:spLocks noChangeArrowheads="1"/>
          </p:cNvSpPr>
          <p:nvPr/>
        </p:nvSpPr>
        <p:spPr bwMode="auto">
          <a:xfrm>
            <a:off x="839788" y="3243263"/>
            <a:ext cx="11414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2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98309" name="Line 5"/>
          <p:cNvSpPr>
            <a:spLocks noChangeShapeType="1"/>
          </p:cNvSpPr>
          <p:nvPr/>
        </p:nvSpPr>
        <p:spPr bwMode="auto">
          <a:xfrm>
            <a:off x="8382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Text Box 6"/>
          <p:cNvSpPr txBox="1">
            <a:spLocks noChangeArrowheads="1"/>
          </p:cNvSpPr>
          <p:nvPr/>
        </p:nvSpPr>
        <p:spPr bwMode="auto">
          <a:xfrm>
            <a:off x="22701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98311" name="Text Box 7"/>
          <p:cNvSpPr txBox="1">
            <a:spLocks noChangeArrowheads="1"/>
          </p:cNvSpPr>
          <p:nvPr/>
        </p:nvSpPr>
        <p:spPr bwMode="auto">
          <a:xfrm>
            <a:off x="1277938" y="3916363"/>
            <a:ext cx="31416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It does not matter.</a:t>
            </a:r>
          </a:p>
        </p:txBody>
      </p:sp>
      <p:sp>
        <p:nvSpPr>
          <p:cNvPr id="98312" name="Rectangle 8"/>
          <p:cNvSpPr>
            <a:spLocks noChangeArrowheads="1"/>
          </p:cNvSpPr>
          <p:nvPr/>
        </p:nvSpPr>
        <p:spPr bwMode="auto">
          <a:xfrm>
            <a:off x="2892425" y="2743200"/>
            <a:ext cx="1119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2</a:t>
            </a:r>
            <a:r>
              <a:rPr lang="en-US" altLang="en-US">
                <a:sym typeface="WP Greek Courier" pitchFamily="49" charset="2"/>
              </a:rPr>
              <a:t> </a:t>
            </a:r>
            <a:r>
              <a:rPr lang="en-US" altLang="en-US">
                <a:solidFill>
                  <a:schemeClr val="hlink"/>
                </a:solidFill>
                <a:sym typeface="WP Greek Courier" pitchFamily="49" charset="2"/>
              </a:rPr>
              <a:t>c</a:t>
            </a:r>
          </a:p>
        </p:txBody>
      </p:sp>
      <p:sp>
        <p:nvSpPr>
          <p:cNvPr id="98313" name="Rectangle 9"/>
          <p:cNvSpPr>
            <a:spLocks noChangeArrowheads="1"/>
          </p:cNvSpPr>
          <p:nvPr/>
        </p:nvSpPr>
        <p:spPr bwMode="auto">
          <a:xfrm>
            <a:off x="2919413" y="3243263"/>
            <a:ext cx="11191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2</a:t>
            </a:r>
            <a:r>
              <a:rPr lang="en-US" altLang="en-US">
                <a:sym typeface="WP Greek Courier" pitchFamily="49" charset="2"/>
              </a:rPr>
              <a:t> </a:t>
            </a:r>
            <a:r>
              <a:rPr lang="en-US" altLang="en-US">
                <a:solidFill>
                  <a:schemeClr val="hlink"/>
                </a:solidFill>
                <a:sym typeface="WP Greek Courier" pitchFamily="49" charset="2"/>
              </a:rPr>
              <a:t>c</a:t>
            </a:r>
          </a:p>
        </p:txBody>
      </p:sp>
      <p:sp>
        <p:nvSpPr>
          <p:cNvPr id="98314" name="Line 10"/>
          <p:cNvSpPr>
            <a:spLocks noChangeShapeType="1"/>
          </p:cNvSpPr>
          <p:nvPr/>
        </p:nvSpPr>
        <p:spPr bwMode="auto">
          <a:xfrm>
            <a:off x="28956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Rectangle 11"/>
          <p:cNvSpPr>
            <a:spLocks noChangeArrowheads="1"/>
          </p:cNvSpPr>
          <p:nvPr/>
        </p:nvSpPr>
        <p:spPr bwMode="auto">
          <a:xfrm>
            <a:off x="4016375" y="2743200"/>
            <a:ext cx="1533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·</a:t>
            </a:r>
            <a:r>
              <a:rPr lang="en-US" altLang="en-US">
                <a:sym typeface="WP Greek Courier" pitchFamily="49" charset="2"/>
              </a:rPr>
              <a:t> 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c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98316" name="Rectangle 12"/>
          <p:cNvSpPr>
            <a:spLocks noChangeArrowheads="1"/>
          </p:cNvSpPr>
          <p:nvPr/>
        </p:nvSpPr>
        <p:spPr bwMode="auto">
          <a:xfrm>
            <a:off x="4000500" y="3243263"/>
            <a:ext cx="1330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·</a:t>
            </a:r>
            <a:r>
              <a:rPr lang="en-US" altLang="en-US">
                <a:sym typeface="WP Greek Courier" pitchFamily="49" charset="2"/>
              </a:rPr>
              <a:t> 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c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98317" name="Line 13"/>
          <p:cNvSpPr>
            <a:spLocks noChangeShapeType="1"/>
          </p:cNvSpPr>
          <p:nvPr/>
        </p:nvSpPr>
        <p:spPr bwMode="auto">
          <a:xfrm>
            <a:off x="4175125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8" name="Text Box 14"/>
          <p:cNvSpPr txBox="1">
            <a:spLocks noChangeArrowheads="1"/>
          </p:cNvSpPr>
          <p:nvPr/>
        </p:nvSpPr>
        <p:spPr bwMode="auto">
          <a:xfrm>
            <a:off x="5607050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98319" name="Rectangle 15"/>
          <p:cNvSpPr>
            <a:spLocks noChangeArrowheads="1"/>
          </p:cNvSpPr>
          <p:nvPr/>
        </p:nvSpPr>
        <p:spPr bwMode="auto">
          <a:xfrm>
            <a:off x="6162675" y="2743200"/>
            <a:ext cx="1330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c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98320" name="Rectangle 16"/>
          <p:cNvSpPr>
            <a:spLocks noChangeArrowheads="1"/>
          </p:cNvSpPr>
          <p:nvPr/>
        </p:nvSpPr>
        <p:spPr bwMode="auto">
          <a:xfrm>
            <a:off x="6248400" y="3243263"/>
            <a:ext cx="11271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c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98321" name="Line 17"/>
          <p:cNvSpPr>
            <a:spLocks noChangeShapeType="1"/>
          </p:cNvSpPr>
          <p:nvPr/>
        </p:nvSpPr>
        <p:spPr bwMode="auto">
          <a:xfrm>
            <a:off x="6118225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7714" name="Text Box 18"/>
          <p:cNvSpPr txBox="1">
            <a:spLocks noChangeArrowheads="1"/>
          </p:cNvSpPr>
          <p:nvPr/>
        </p:nvSpPr>
        <p:spPr bwMode="auto">
          <a:xfrm>
            <a:off x="1295400" y="4373563"/>
            <a:ext cx="3009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hlink"/>
                </a:solidFill>
              </a:rPr>
              <a:t>Which is easiest?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7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7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714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Logs</a:t>
            </a:r>
          </a:p>
        </p:txBody>
      </p:sp>
      <p:sp>
        <p:nvSpPr>
          <p:cNvPr id="99331" name="Rectangle 3"/>
          <p:cNvSpPr>
            <a:spLocks noChangeArrowheads="1"/>
          </p:cNvSpPr>
          <p:nvPr/>
        </p:nvSpPr>
        <p:spPr bwMode="auto">
          <a:xfrm>
            <a:off x="712788" y="2743200"/>
            <a:ext cx="13446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3</a:t>
            </a:r>
            <a:r>
              <a:rPr lang="en-US" altLang="en-US">
                <a:sym typeface="WP Greek Courier" pitchFamily="49" charset="2"/>
              </a:rPr>
              <a:t> 27</a:t>
            </a:r>
          </a:p>
        </p:txBody>
      </p:sp>
      <p:sp>
        <p:nvSpPr>
          <p:cNvPr id="99332" name="Rectangle 4"/>
          <p:cNvSpPr>
            <a:spLocks noChangeArrowheads="1"/>
          </p:cNvSpPr>
          <p:nvPr/>
        </p:nvSpPr>
        <p:spPr bwMode="auto">
          <a:xfrm>
            <a:off x="839788" y="3243263"/>
            <a:ext cx="11414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3</a:t>
            </a:r>
            <a:r>
              <a:rPr lang="en-US" altLang="en-US">
                <a:sym typeface="WP Greek Courier" pitchFamily="49" charset="2"/>
              </a:rPr>
              <a:t> 9</a:t>
            </a:r>
          </a:p>
        </p:txBody>
      </p:sp>
      <p:sp>
        <p:nvSpPr>
          <p:cNvPr id="99333" name="Line 5"/>
          <p:cNvSpPr>
            <a:spLocks noChangeShapeType="1"/>
          </p:cNvSpPr>
          <p:nvPr/>
        </p:nvSpPr>
        <p:spPr bwMode="auto">
          <a:xfrm>
            <a:off x="8382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4" name="Text Box 6"/>
          <p:cNvSpPr txBox="1">
            <a:spLocks noChangeArrowheads="1"/>
          </p:cNvSpPr>
          <p:nvPr/>
        </p:nvSpPr>
        <p:spPr bwMode="auto">
          <a:xfrm>
            <a:off x="22701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99335" name="Rectangle 7"/>
          <p:cNvSpPr>
            <a:spLocks noChangeArrowheads="1"/>
          </p:cNvSpPr>
          <p:nvPr/>
        </p:nvSpPr>
        <p:spPr bwMode="auto">
          <a:xfrm>
            <a:off x="2911475" y="2743200"/>
            <a:ext cx="12747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3</a:t>
            </a:r>
            <a:r>
              <a:rPr lang="en-US" altLang="en-US">
                <a:sym typeface="WP Greek Courier" pitchFamily="49" charset="2"/>
              </a:rPr>
              <a:t> 3</a:t>
            </a:r>
            <a:r>
              <a:rPr lang="en-US" altLang="en-US" baseline="30000">
                <a:sym typeface="WP Greek Courier" pitchFamily="49" charset="2"/>
              </a:rPr>
              <a:t>3</a:t>
            </a:r>
            <a:endParaRPr lang="en-US" altLang="en-US">
              <a:sym typeface="WP Greek Courier" pitchFamily="49" charset="2"/>
            </a:endParaRPr>
          </a:p>
        </p:txBody>
      </p:sp>
      <p:sp>
        <p:nvSpPr>
          <p:cNvPr id="99336" name="Rectangle 8"/>
          <p:cNvSpPr>
            <a:spLocks noChangeArrowheads="1"/>
          </p:cNvSpPr>
          <p:nvPr/>
        </p:nvSpPr>
        <p:spPr bwMode="auto">
          <a:xfrm>
            <a:off x="2897188" y="3243263"/>
            <a:ext cx="12747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log</a:t>
            </a:r>
            <a:r>
              <a:rPr lang="en-US" altLang="en-US" baseline="-25000">
                <a:solidFill>
                  <a:schemeClr val="hlink"/>
                </a:solidFill>
                <a:sym typeface="WP Greek Courier" pitchFamily="49" charset="2"/>
              </a:rPr>
              <a:t>3</a:t>
            </a:r>
            <a:r>
              <a:rPr lang="en-US" altLang="en-US">
                <a:sym typeface="WP Greek Courier" pitchFamily="49" charset="2"/>
              </a:rPr>
              <a:t> 3</a:t>
            </a:r>
            <a:r>
              <a:rPr lang="en-US" altLang="en-US" baseline="30000">
                <a:sym typeface="WP Greek Courier" pitchFamily="49" charset="2"/>
              </a:rPr>
              <a:t>2</a:t>
            </a:r>
          </a:p>
        </p:txBody>
      </p:sp>
      <p:sp>
        <p:nvSpPr>
          <p:cNvPr id="99337" name="Line 9"/>
          <p:cNvSpPr>
            <a:spLocks noChangeShapeType="1"/>
          </p:cNvSpPr>
          <p:nvPr/>
        </p:nvSpPr>
        <p:spPr bwMode="auto">
          <a:xfrm>
            <a:off x="2895600" y="3336925"/>
            <a:ext cx="1295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8" name="Text Box 10"/>
          <p:cNvSpPr txBox="1">
            <a:spLocks noChangeArrowheads="1"/>
          </p:cNvSpPr>
          <p:nvPr/>
        </p:nvSpPr>
        <p:spPr bwMode="auto">
          <a:xfrm>
            <a:off x="4327525" y="2990850"/>
            <a:ext cx="41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=</a:t>
            </a:r>
          </a:p>
        </p:txBody>
      </p:sp>
      <p:sp>
        <p:nvSpPr>
          <p:cNvPr id="99339" name="Rectangle 11"/>
          <p:cNvSpPr>
            <a:spLocks noChangeArrowheads="1"/>
          </p:cNvSpPr>
          <p:nvPr/>
        </p:nvSpPr>
        <p:spPr bwMode="auto">
          <a:xfrm>
            <a:off x="4953000" y="2730500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3</a:t>
            </a:r>
          </a:p>
        </p:txBody>
      </p:sp>
      <p:sp>
        <p:nvSpPr>
          <p:cNvPr id="99340" name="Rectangle 12"/>
          <p:cNvSpPr>
            <a:spLocks noChangeArrowheads="1"/>
          </p:cNvSpPr>
          <p:nvPr/>
        </p:nvSpPr>
        <p:spPr bwMode="auto">
          <a:xfrm>
            <a:off x="4938713" y="3230563"/>
            <a:ext cx="387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WP Greek Courier" pitchFamily="49" charset="2"/>
              </a:rPr>
              <a:t>2</a:t>
            </a:r>
            <a:endParaRPr lang="en-US" altLang="en-US" baseline="30000">
              <a:sym typeface="WP Greek Courier" pitchFamily="49" charset="2"/>
            </a:endParaRPr>
          </a:p>
        </p:txBody>
      </p:sp>
      <p:sp>
        <p:nvSpPr>
          <p:cNvPr id="99341" name="Line 13"/>
          <p:cNvSpPr>
            <a:spLocks noChangeShapeType="1"/>
          </p:cNvSpPr>
          <p:nvPr/>
        </p:nvSpPr>
        <p:spPr bwMode="auto">
          <a:xfrm>
            <a:off x="4876800" y="3314700"/>
            <a:ext cx="533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34" name="Text Box 14"/>
          <p:cNvSpPr txBox="1">
            <a:spLocks noChangeArrowheads="1"/>
          </p:cNvSpPr>
          <p:nvPr/>
        </p:nvSpPr>
        <p:spPr bwMode="auto">
          <a:xfrm>
            <a:off x="685800" y="4191000"/>
            <a:ext cx="52562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Please no calculators in exams.</a:t>
            </a:r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685800" y="4635500"/>
            <a:ext cx="4327525" cy="1079500"/>
            <a:chOff x="432" y="3544"/>
            <a:chExt cx="2726" cy="680"/>
          </a:xfrm>
        </p:grpSpPr>
        <p:sp>
          <p:nvSpPr>
            <p:cNvPr id="99344" name="Text Box 16"/>
            <p:cNvSpPr txBox="1">
              <a:spLocks noChangeArrowheads="1"/>
            </p:cNvSpPr>
            <p:nvPr/>
          </p:nvSpPr>
          <p:spPr bwMode="auto">
            <a:xfrm>
              <a:off x="432" y="3571"/>
              <a:ext cx="175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And I wont ask </a:t>
              </a:r>
            </a:p>
          </p:txBody>
        </p:sp>
        <p:sp>
          <p:nvSpPr>
            <p:cNvPr id="99345" name="Rectangle 17"/>
            <p:cNvSpPr>
              <a:spLocks noChangeArrowheads="1"/>
            </p:cNvSpPr>
            <p:nvPr/>
          </p:nvSpPr>
          <p:spPr bwMode="auto">
            <a:xfrm>
              <a:off x="2347" y="3544"/>
              <a:ext cx="76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WP Greek Courier" pitchFamily="49" charset="2"/>
                </a:rPr>
                <a:t>log 25</a:t>
              </a:r>
            </a:p>
          </p:txBody>
        </p:sp>
        <p:sp>
          <p:nvSpPr>
            <p:cNvPr id="99346" name="Rectangle 18"/>
            <p:cNvSpPr>
              <a:spLocks noChangeArrowheads="1"/>
            </p:cNvSpPr>
            <p:nvPr/>
          </p:nvSpPr>
          <p:spPr bwMode="auto">
            <a:xfrm>
              <a:off x="2427" y="3859"/>
              <a:ext cx="63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WP Greek Courier" pitchFamily="49" charset="2"/>
                </a:rPr>
                <a:t>log 9</a:t>
              </a:r>
            </a:p>
          </p:txBody>
        </p:sp>
        <p:sp>
          <p:nvSpPr>
            <p:cNvPr id="99347" name="Line 19"/>
            <p:cNvSpPr>
              <a:spLocks noChangeShapeType="1"/>
            </p:cNvSpPr>
            <p:nvPr/>
          </p:nvSpPr>
          <p:spPr bwMode="auto">
            <a:xfrm>
              <a:off x="2342" y="3918"/>
              <a:ext cx="816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87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87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34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grpSp>
        <p:nvGrpSpPr>
          <p:cNvPr id="100355" name="Group 3"/>
          <p:cNvGrpSpPr>
            <a:grpSpLocks/>
          </p:cNvGrpSpPr>
          <p:nvPr/>
        </p:nvGrpSpPr>
        <p:grpSpPr bwMode="auto">
          <a:xfrm>
            <a:off x="7924800" y="1143000"/>
            <a:ext cx="401638" cy="1143000"/>
            <a:chOff x="5760" y="720"/>
            <a:chExt cx="1021" cy="2477"/>
          </a:xfrm>
        </p:grpSpPr>
        <p:grpSp>
          <p:nvGrpSpPr>
            <p:cNvPr id="100356" name="Group 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0360" name="Freeform 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1" name="Freeform 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2" name="Freeform 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3" name="Freeform 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4" name="Freeform 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5" name="Freeform 1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357" name="Group 1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0358" name="Freeform 1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59" name="Oval 1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level?: </a:t>
            </a:r>
            <a:r>
              <a:rPr lang="en-CA" altLang="en-US" smtClean="0"/>
              <a:t/>
            </a:r>
            <a:br>
              <a:rPr lang="en-CA" altLang="en-US" smtClean="0"/>
            </a:br>
            <a:endParaRPr lang="en-US" altLang="en-US" smtClean="0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grpSp>
        <p:nvGrpSpPr>
          <p:cNvPr id="101380" name="Group 4"/>
          <p:cNvGrpSpPr>
            <a:grpSpLocks/>
          </p:cNvGrpSpPr>
          <p:nvPr/>
        </p:nvGrpSpPr>
        <p:grpSpPr bwMode="auto">
          <a:xfrm>
            <a:off x="3581400" y="2133600"/>
            <a:ext cx="401638" cy="1143000"/>
            <a:chOff x="5760" y="720"/>
            <a:chExt cx="1021" cy="2477"/>
          </a:xfrm>
        </p:grpSpPr>
        <p:grpSp>
          <p:nvGrpSpPr>
            <p:cNvPr id="101381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1385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6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7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8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9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0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382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1383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4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smtClean="0"/>
              <a:t>Time for top level: </a:t>
            </a:r>
            <a:r>
              <a:rPr lang="en-US" altLang="en-US" sz="2800" smtClean="0">
                <a:solidFill>
                  <a:schemeClr val="accent2"/>
                </a:solidFill>
              </a:rPr>
              <a:t>f(n) = </a:t>
            </a:r>
            <a:r>
              <a:rPr lang="en-CA" altLang="en-US" sz="2800" smtClean="0">
                <a:solidFill>
                  <a:schemeClr val="accent2"/>
                </a:solidFill>
              </a:rPr>
              <a:t>n</a:t>
            </a:r>
            <a:r>
              <a:rPr lang="en-CA" altLang="en-US" sz="28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2400" smtClean="0">
                <a:solidFill>
                  <a:schemeClr val="accent2"/>
                </a:solidFill>
              </a:rPr>
              <a:t>/</a:t>
            </a:r>
            <a:r>
              <a:rPr lang="en-US" altLang="en-US" sz="1600" smtClean="0">
                <a:solidFill>
                  <a:schemeClr val="accent2"/>
                </a:solidFill>
              </a:rPr>
              <a:t>lo</a:t>
            </a:r>
            <a:r>
              <a:rPr lang="en-CA" altLang="en-US" sz="1600" smtClean="0">
                <a:solidFill>
                  <a:schemeClr val="accent2"/>
                </a:solidFill>
              </a:rPr>
              <a:t>g</a:t>
            </a:r>
            <a:r>
              <a:rPr lang="en-US" altLang="en-US" sz="16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1600" smtClean="0">
                <a:solidFill>
                  <a:schemeClr val="accent2"/>
                </a:solidFill>
              </a:rPr>
              <a:t>n</a:t>
            </a:r>
            <a:r>
              <a:rPr lang="en-CA" altLang="en-US" sz="2400" smtClean="0">
                <a:solidFill>
                  <a:schemeClr val="accent2"/>
                </a:solidFill>
              </a:rPr>
              <a:t> </a:t>
            </a:r>
            <a:endParaRPr lang="en-US" altLang="en-US" sz="400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smtClean="0"/>
              <a:t>Time for base cases?:</a:t>
            </a:r>
          </a:p>
          <a:p>
            <a:pPr eaLnBrk="1" hangingPunct="1">
              <a:buFontTx/>
              <a:buNone/>
            </a:pPr>
            <a:endParaRPr lang="en-US" altLang="en-US" smtClean="0"/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smtClean="0">
                <a:solidFill>
                  <a:schemeClr val="accent2"/>
                </a:solidFill>
              </a:rPr>
              <a:t>T(n) =</a:t>
            </a:r>
            <a:r>
              <a:rPr lang="en-US" altLang="en-US" sz="3600" smtClean="0">
                <a:solidFill>
                  <a:schemeClr val="accent2"/>
                </a:solidFill>
              </a:rPr>
              <a:t> 4</a:t>
            </a:r>
            <a:r>
              <a:rPr lang="en-CA" altLang="en-US" sz="3600" smtClean="0">
                <a:solidFill>
                  <a:schemeClr val="accent2"/>
                </a:solidFill>
              </a:rPr>
              <a:t>T(n/</a:t>
            </a:r>
            <a:r>
              <a:rPr lang="en-US" altLang="en-US" sz="3600" smtClean="0">
                <a:solidFill>
                  <a:schemeClr val="accent2"/>
                </a:solidFill>
              </a:rPr>
              <a:t>2</a:t>
            </a:r>
            <a:r>
              <a:rPr lang="en-CA" altLang="en-US" sz="3600" smtClean="0">
                <a:solidFill>
                  <a:schemeClr val="accent2"/>
                </a:solidFill>
              </a:rPr>
              <a:t>)+ n</a:t>
            </a:r>
            <a:r>
              <a:rPr lang="en-CA" altLang="en-US" sz="3600" baseline="30000" smtClean="0">
                <a:solidFill>
                  <a:schemeClr val="accent2"/>
                </a:solidFill>
              </a:rPr>
              <a:t>3</a:t>
            </a:r>
            <a:r>
              <a:rPr lang="en-US" altLang="en-US" sz="3600" smtClean="0">
                <a:solidFill>
                  <a:schemeClr val="accent2"/>
                </a:solidFill>
              </a:rPr>
              <a:t>/</a:t>
            </a:r>
            <a:r>
              <a:rPr lang="en-US" altLang="en-US" sz="2400" smtClean="0">
                <a:solidFill>
                  <a:schemeClr val="accent2"/>
                </a:solidFill>
              </a:rPr>
              <a:t>lo</a:t>
            </a:r>
            <a:r>
              <a:rPr lang="en-CA" altLang="en-US" sz="2400" smtClean="0">
                <a:solidFill>
                  <a:schemeClr val="accent2"/>
                </a:solidFill>
              </a:rPr>
              <a:t>g</a:t>
            </a:r>
            <a:r>
              <a:rPr lang="en-US" altLang="en-US" sz="2400" baseline="30000" smtClean="0">
                <a:solidFill>
                  <a:schemeClr val="accent2"/>
                </a:solidFill>
              </a:rPr>
              <a:t>5</a:t>
            </a:r>
            <a:r>
              <a:rPr lang="en-CA" altLang="en-US" sz="2400" smtClean="0">
                <a:solidFill>
                  <a:schemeClr val="accent2"/>
                </a:solidFill>
              </a:rPr>
              <a:t>n</a:t>
            </a:r>
            <a:r>
              <a:rPr lang="en-CA" altLang="en-US" sz="3600" smtClean="0">
                <a:solidFill>
                  <a:schemeClr val="accent2"/>
                </a:solidFill>
              </a:rPr>
              <a:t> </a:t>
            </a:r>
            <a:endParaRPr lang="en-US" altLang="en-US" sz="3600" smtClean="0">
              <a:solidFill>
                <a:schemeClr val="accent2"/>
              </a:solidFill>
            </a:endParaRPr>
          </a:p>
        </p:txBody>
      </p:sp>
      <p:grpSp>
        <p:nvGrpSpPr>
          <p:cNvPr id="102404" name="Group 4"/>
          <p:cNvGrpSpPr>
            <a:grpSpLocks/>
          </p:cNvGrpSpPr>
          <p:nvPr/>
        </p:nvGrpSpPr>
        <p:grpSpPr bwMode="auto">
          <a:xfrm>
            <a:off x="3581400" y="2667000"/>
            <a:ext cx="401638" cy="1143000"/>
            <a:chOff x="5760" y="720"/>
            <a:chExt cx="1021" cy="2477"/>
          </a:xfrm>
        </p:grpSpPr>
        <p:grpSp>
          <p:nvGrpSpPr>
            <p:cNvPr id="102405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2409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0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1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2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3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4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406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2407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08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10314</TotalTime>
  <Words>16922</Words>
  <Application>Microsoft Office PowerPoint</Application>
  <PresentationFormat>On-screen Show (4:3)</PresentationFormat>
  <Paragraphs>4663</Paragraphs>
  <Slides>421</Slides>
  <Notes>114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421</vt:i4>
      </vt:variant>
    </vt:vector>
  </HeadingPairs>
  <TitlesOfParts>
    <vt:vector size="433" baseType="lpstr">
      <vt:lpstr>Arial</vt:lpstr>
      <vt:lpstr>Arial Rounded MT Bold</vt:lpstr>
      <vt:lpstr>Century Schoolbook</vt:lpstr>
      <vt:lpstr>Comic Sans MS</vt:lpstr>
      <vt:lpstr>Symbol</vt:lpstr>
      <vt:lpstr>Tahoma</vt:lpstr>
      <vt:lpstr>Times New Roman</vt:lpstr>
      <vt:lpstr>WP Greek Courier</vt:lpstr>
      <vt:lpstr>WP MathA</vt:lpstr>
      <vt:lpstr>Default Design</vt:lpstr>
      <vt:lpstr>Equation</vt:lpstr>
      <vt:lpstr>Clip</vt:lpstr>
      <vt:lpstr>Relevant Mathematics </vt:lpstr>
      <vt:lpstr>Some Math</vt:lpstr>
      <vt:lpstr>Some Math</vt:lpstr>
      <vt:lpstr>Some Math</vt:lpstr>
      <vt:lpstr>The Time Complexity of an Algorithm</vt:lpstr>
      <vt:lpstr>Purpose?</vt:lpstr>
      <vt:lpstr>Purpose</vt:lpstr>
      <vt:lpstr>Time Complexity Is a Function</vt:lpstr>
      <vt:lpstr>Definition of Time?</vt:lpstr>
      <vt:lpstr>Definition of Time</vt:lpstr>
      <vt:lpstr>Definition of Time</vt:lpstr>
      <vt:lpstr>Size of Input Instance?</vt:lpstr>
      <vt:lpstr>Size of Input Instance</vt:lpstr>
      <vt:lpstr>Size of Input Instance</vt:lpstr>
      <vt:lpstr>Size of Input Instance</vt:lpstr>
      <vt:lpstr>Size of Input Instance</vt:lpstr>
      <vt:lpstr>Size of Input Instance</vt:lpstr>
      <vt:lpstr>Two Example Algorithms</vt:lpstr>
      <vt:lpstr>Two Example Algorithms</vt:lpstr>
      <vt:lpstr>Two Example Algorithms</vt:lpstr>
      <vt:lpstr>Two Example Algorithms</vt:lpstr>
      <vt:lpstr>Two Example Algorithms</vt:lpstr>
      <vt:lpstr>Size of Input Instance?</vt:lpstr>
      <vt:lpstr>Size of Input Instance</vt:lpstr>
      <vt:lpstr>Size of Input Instance</vt:lpstr>
      <vt:lpstr>Size of Input Instance</vt:lpstr>
      <vt:lpstr>Size of Input Instance</vt:lpstr>
      <vt:lpstr>Time Complexity Is a Function</vt:lpstr>
      <vt:lpstr>Which Input of size n?</vt:lpstr>
      <vt:lpstr>Which Input of size n?</vt:lpstr>
      <vt:lpstr>Which Input of size n?</vt:lpstr>
      <vt:lpstr>What is the height of tallest person in the class?</vt:lpstr>
      <vt:lpstr>Time Complexity of Algorithm</vt:lpstr>
      <vt:lpstr>Time Complexity of Problem</vt:lpstr>
      <vt:lpstr>Classifying Functions</vt:lpstr>
      <vt:lpstr>Classifying Functions</vt:lpstr>
      <vt:lpstr>Classifying Functions</vt:lpstr>
      <vt:lpstr>Classifying Functions</vt:lpstr>
      <vt:lpstr>BigOh and Theta?</vt:lpstr>
      <vt:lpstr>Which Functions are Polynomials?</vt:lpstr>
      <vt:lpstr>Which Functions are Exponential?</vt:lpstr>
      <vt:lpstr>Notations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Order of Quantifiers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Geometric Sum</vt:lpstr>
      <vt:lpstr>PowerPoint Presentation</vt:lpstr>
      <vt:lpstr>PowerPoint Presentation</vt:lpstr>
      <vt:lpstr>Geometric Sum</vt:lpstr>
      <vt:lpstr>Geometric Sum</vt:lpstr>
      <vt:lpstr>Geometric Sum</vt:lpstr>
      <vt:lpstr>PowerPoint Presentation</vt:lpstr>
      <vt:lpstr>Geometric Sum</vt:lpstr>
      <vt:lpstr>Geometric Sum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Harmonic Sum</vt:lpstr>
      <vt:lpstr>PowerPoint Presentation</vt:lpstr>
      <vt:lpstr>Approximating Sum  by Integrating</vt:lpstr>
      <vt:lpstr>PowerPoint Presentation</vt:lpstr>
      <vt:lpstr>PowerPoint Presentation</vt:lpstr>
      <vt:lpstr>PowerPoint Presentation</vt:lpstr>
      <vt:lpstr>Recurrence Relations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Evaluating: T(n) = aT(n/b)+f(n)</vt:lpstr>
      <vt:lpstr>Evaluating: T(n) = aT(n/b)+f(n)</vt:lpstr>
      <vt:lpstr>PowerPoint Presentation</vt:lpstr>
      <vt:lpstr>Evaluating: T(n) = aT(n/b)+f(n)</vt:lpstr>
      <vt:lpstr>Evaluating: T(n) = aT(n/b)+f(n)</vt:lpstr>
      <vt:lpstr>Logs</vt:lpstr>
      <vt:lpstr>Logs</vt:lpstr>
      <vt:lpstr>Logs</vt:lpstr>
      <vt:lpstr>Logs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4T(n/2)+ 2n </vt:lpstr>
      <vt:lpstr>Evaluating: T(n) = 4T(n/2)+ n log5n </vt:lpstr>
      <vt:lpstr>Evaluating: T(n) = 4T(n/2)+ log5n </vt:lpstr>
      <vt:lpstr>Evaluating: T(n) = 4T(n/2)+ n2 </vt:lpstr>
      <vt:lpstr>Evaluating: T(n) = 4T(n/2)+ n2 log5n </vt:lpstr>
      <vt:lpstr>Evaluating: T(n) = aT(n/b)+f(n)</vt:lpstr>
      <vt:lpstr>Evaluating: T(n) = aT(n-b)+f(n)</vt:lpstr>
      <vt:lpstr>Evaluating: T(n) = 1T(n-b)+f(n)</vt:lpstr>
      <vt:lpstr>Evaluating: T(n) = aT(n/b)+f(n)</vt:lpstr>
      <vt:lpstr>Relevant Mathematics In more detail.</vt:lpstr>
      <vt:lpstr>Assumed Knowledge</vt:lpstr>
      <vt:lpstr>Start With Some Math</vt:lpstr>
      <vt:lpstr>Classifying Functions</vt:lpstr>
      <vt:lpstr>Which are more alike?</vt:lpstr>
      <vt:lpstr>Which are more alike?</vt:lpstr>
      <vt:lpstr>Which are more alike?</vt:lpstr>
      <vt:lpstr>Which are more alike?</vt:lpstr>
      <vt:lpstr>Classifying Animals</vt:lpstr>
      <vt:lpstr>Classifying Functions</vt:lpstr>
      <vt:lpstr>Which are more alike?</vt:lpstr>
      <vt:lpstr>Which are more alike?</vt:lpstr>
      <vt:lpstr>Which are more alike?</vt:lpstr>
      <vt:lpstr>Which are more alike?</vt:lpstr>
      <vt:lpstr>Classifying Functions?</vt:lpstr>
      <vt:lpstr>Classifying Functions</vt:lpstr>
      <vt:lpstr>Classifying Functions?</vt:lpstr>
      <vt:lpstr>Classifying Functions</vt:lpstr>
      <vt:lpstr>Classifying Functions</vt:lpstr>
      <vt:lpstr>Logarithmic </vt:lpstr>
      <vt:lpstr>Poly Logarithmic</vt:lpstr>
      <vt:lpstr>Logarithmic  &lt;&lt;  Polynomial</vt:lpstr>
      <vt:lpstr>Linear  &lt;&lt;  Quadratic</vt:lpstr>
      <vt:lpstr>Polynomial  &lt;&lt;  Exponential</vt:lpstr>
      <vt:lpstr>Classifying Functions</vt:lpstr>
      <vt:lpstr>Which Functions are Constant?</vt:lpstr>
      <vt:lpstr>Which Functions are “Constant”?</vt:lpstr>
      <vt:lpstr>Which Functions are Quadratic?</vt:lpstr>
      <vt:lpstr>Which Functions are Quadratic?</vt:lpstr>
      <vt:lpstr>Which Functions are Quadratic?</vt:lpstr>
      <vt:lpstr>Which Functions are Quadratic?</vt:lpstr>
      <vt:lpstr>Which Functions are Quadratic?</vt:lpstr>
      <vt:lpstr>Classifying Functions</vt:lpstr>
      <vt:lpstr>Classifying Functions</vt:lpstr>
      <vt:lpstr>Which Functions are Polynomial?</vt:lpstr>
      <vt:lpstr>Which Functions are Polynomial?</vt:lpstr>
      <vt:lpstr>Which Functions are Polynomial?</vt:lpstr>
      <vt:lpstr>Which Functions are Polynomial?</vt:lpstr>
      <vt:lpstr>Which Functions are Polynomials?</vt:lpstr>
      <vt:lpstr>Classifying Functions</vt:lpstr>
      <vt:lpstr>Which Functions are Polynomials?</vt:lpstr>
      <vt:lpstr>Which Functions are Exponential?</vt:lpstr>
      <vt:lpstr>Which Functions are Exponential?</vt:lpstr>
      <vt:lpstr>Which Functions are Exponential?</vt:lpstr>
      <vt:lpstr>Which Functions are Exponential?</vt:lpstr>
      <vt:lpstr>Which Functions are Exponential?</vt:lpstr>
      <vt:lpstr>Which Functions are Exponential?</vt:lpstr>
      <vt:lpstr>Classifying Functions</vt:lpstr>
      <vt:lpstr>Which Functions are Exponential?</vt:lpstr>
      <vt:lpstr>Classifying Functions</vt:lpstr>
      <vt:lpstr>Classifying Functions</vt:lpstr>
      <vt:lpstr>Exponential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Notations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Understand Quantifiers!!!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Definition of  Theta</vt:lpstr>
      <vt:lpstr>Order of Quantifiers </vt:lpstr>
      <vt:lpstr>Understand Quantifiers!!!</vt:lpstr>
      <vt:lpstr>Order of Quantifiers </vt:lpstr>
      <vt:lpstr>Other Notations</vt:lpstr>
      <vt:lpstr>BigOh Notation</vt:lpstr>
      <vt:lpstr>BigOh Notation</vt:lpstr>
      <vt:lpstr>Adding  The Classic Techniques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Geometric Sum</vt:lpstr>
      <vt:lpstr>PowerPoint Presentation</vt:lpstr>
      <vt:lpstr>PowerPoint Presentation</vt:lpstr>
      <vt:lpstr>Geometric Sum</vt:lpstr>
      <vt:lpstr>Geometric Sum</vt:lpstr>
      <vt:lpstr>Geometric Sum</vt:lpstr>
      <vt:lpstr>PowerPoint Presentation</vt:lpstr>
      <vt:lpstr>Geometric Sum</vt:lpstr>
      <vt:lpstr>Geometric Sum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Harmonic Sum</vt:lpstr>
      <vt:lpstr>PowerPoint Presentation</vt:lpstr>
      <vt:lpstr>Approximating Sum  by Integrating</vt:lpstr>
      <vt:lpstr>Approximating Sum  by Integrating</vt:lpstr>
      <vt:lpstr>Approximating Sum  by Integrating</vt:lpstr>
      <vt:lpstr>PowerPoint Presentation</vt:lpstr>
      <vt:lpstr>PowerPoint Presentation</vt:lpstr>
      <vt:lpstr>Outline</vt:lpstr>
      <vt:lpstr>Adding Made Easy </vt:lpstr>
      <vt:lpstr>Adding Made Easy </vt:lpstr>
      <vt:lpstr>Classifying Animals</vt:lpstr>
      <vt:lpstr>Classifying Functions</vt:lpstr>
      <vt:lpstr>Adding Made Easy</vt:lpstr>
      <vt:lpstr>Adding Made Easy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Adding Made Easy</vt:lpstr>
      <vt:lpstr>Adding Made Easy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Adding Made Easy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Adding Made Easy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Arithmetic Like </vt:lpstr>
      <vt:lpstr>Adding Made Easy</vt:lpstr>
      <vt:lpstr>Adding Made Easy</vt:lpstr>
      <vt:lpstr>Harmonic Sum </vt:lpstr>
      <vt:lpstr>Adding Made Easy</vt:lpstr>
      <vt:lpstr>PowerPoint Presentation</vt:lpstr>
      <vt:lpstr>PowerPoint Presentation</vt:lpstr>
      <vt:lpstr>PowerPoint Presentation</vt:lpstr>
      <vt:lpstr>PowerPoint Presentation</vt:lpstr>
      <vt:lpstr>Bounded Tail</vt:lpstr>
      <vt:lpstr>Bounded Tail</vt:lpstr>
      <vt:lpstr>Adding Made Easy</vt:lpstr>
      <vt:lpstr>Adding Made Easy</vt:lpstr>
      <vt:lpstr>Adding Made Easy </vt:lpstr>
      <vt:lpstr>Recurrence Relations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Recurrence Relations » Time of Recursive Program</vt:lpstr>
      <vt:lpstr>Solving Technique 1 Guess and Verify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Logs</vt:lpstr>
      <vt:lpstr>Logs</vt:lpstr>
      <vt:lpstr>Logs</vt:lpstr>
      <vt:lpstr>Logs</vt:lpstr>
      <vt:lpstr>PowerPoint Presentation</vt:lpstr>
      <vt:lpstr>4: Decorate The Tree</vt:lpstr>
      <vt:lpstr>PowerPoint Presentation</vt:lpstr>
      <vt:lpstr>PowerPoint Presentation</vt:lpstr>
      <vt:lpstr>PowerPoint Presentation</vt:lpstr>
      <vt:lpstr>PowerPoint Presentation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aT(n/b)+f(n)             </vt:lpstr>
      <vt:lpstr>Evaluating: T(n) = aT(n/b)+f(n)</vt:lpstr>
      <vt:lpstr>Evaluating: T(n) = aT(n/b)+f(n)</vt:lpstr>
      <vt:lpstr>Evaluating: T(n) = aT(n/b)+f(n)</vt:lpstr>
      <vt:lpstr>Evaluating: T(n) = aT(n/b)+f(n)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n3/log5n </vt:lpstr>
      <vt:lpstr>Evaluating: T(n) = 4T(n/2)+ 2n </vt:lpstr>
      <vt:lpstr>Evaluating: T(n) = 4T(n/2)+ n log5n </vt:lpstr>
      <vt:lpstr>Evaluating: T(n) = 4T(n/2)+ log5n </vt:lpstr>
      <vt:lpstr>Evaluating: T(n) = 4T(n/2)+ n2 </vt:lpstr>
      <vt:lpstr>Evaluating: T(n) = 4T(n/2)+ n2 log5n </vt:lpstr>
      <vt:lpstr>Evaluating: T(n) = 4T(n/2)+ n2/log5n </vt:lpstr>
      <vt:lpstr>Evaluating: T(n) = 4T(n/2)+ n2/log n </vt:lpstr>
      <vt:lpstr>Evaluating: T2(n) = 4 T2(n/2+n1/2)+ n3</vt:lpstr>
      <vt:lpstr>Evaluating: T(n) = aT(n-b)+f(n)</vt:lpstr>
      <vt:lpstr>Evaluating: T(n) = 1T(n-b)+f(n)</vt:lpstr>
      <vt:lpstr>End</vt:lpstr>
      <vt:lpstr>End of math review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186</cp:revision>
  <dcterms:created xsi:type="dcterms:W3CDTF">2000-08-25T17:31:26Z</dcterms:created>
  <dcterms:modified xsi:type="dcterms:W3CDTF">2020-12-01T19:12:42Z</dcterms:modified>
</cp:coreProperties>
</file>