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512" r:id="rId2"/>
    <p:sldId id="543" r:id="rId3"/>
    <p:sldId id="544" r:id="rId4"/>
    <p:sldId id="614" r:id="rId5"/>
    <p:sldId id="514" r:id="rId6"/>
    <p:sldId id="516" r:id="rId7"/>
    <p:sldId id="575" r:id="rId8"/>
    <p:sldId id="576" r:id="rId9"/>
    <p:sldId id="579" r:id="rId10"/>
    <p:sldId id="580" r:id="rId11"/>
    <p:sldId id="616" r:id="rId12"/>
    <p:sldId id="603" r:id="rId13"/>
    <p:sldId id="604" r:id="rId14"/>
    <p:sldId id="605" r:id="rId15"/>
    <p:sldId id="606" r:id="rId16"/>
    <p:sldId id="607" r:id="rId17"/>
    <p:sldId id="608" r:id="rId18"/>
    <p:sldId id="349" r:id="rId19"/>
    <p:sldId id="448" r:id="rId20"/>
    <p:sldId id="510" r:id="rId21"/>
    <p:sldId id="324" r:id="rId22"/>
    <p:sldId id="325" r:id="rId23"/>
    <p:sldId id="452" r:id="rId24"/>
    <p:sldId id="453" r:id="rId25"/>
    <p:sldId id="455" r:id="rId26"/>
    <p:sldId id="456" r:id="rId27"/>
    <p:sldId id="457" r:id="rId28"/>
    <p:sldId id="326" r:id="rId29"/>
    <p:sldId id="564" r:id="rId30"/>
    <p:sldId id="617" r:id="rId31"/>
    <p:sldId id="565" r:id="rId32"/>
    <p:sldId id="566" r:id="rId33"/>
    <p:sldId id="567" r:id="rId34"/>
    <p:sldId id="568" r:id="rId35"/>
    <p:sldId id="569" r:id="rId36"/>
    <p:sldId id="570" r:id="rId37"/>
    <p:sldId id="437" r:id="rId38"/>
    <p:sldId id="558" r:id="rId39"/>
    <p:sldId id="559" r:id="rId40"/>
    <p:sldId id="560" r:id="rId41"/>
    <p:sldId id="561" r:id="rId42"/>
    <p:sldId id="615" r:id="rId43"/>
    <p:sldId id="609" r:id="rId44"/>
    <p:sldId id="610" r:id="rId45"/>
    <p:sldId id="611" r:id="rId46"/>
    <p:sldId id="612" r:id="rId47"/>
    <p:sldId id="482" r:id="rId48"/>
    <p:sldId id="595" r:id="rId49"/>
    <p:sldId id="305" r:id="rId50"/>
    <p:sldId id="306" r:id="rId51"/>
    <p:sldId id="308" r:id="rId52"/>
    <p:sldId id="363" r:id="rId53"/>
    <p:sldId id="365" r:id="rId54"/>
    <p:sldId id="317" r:id="rId55"/>
    <p:sldId id="318" r:id="rId56"/>
    <p:sldId id="342" r:id="rId57"/>
    <p:sldId id="602" r:id="rId58"/>
    <p:sldId id="596" r:id="rId59"/>
    <p:sldId id="597" r:id="rId60"/>
    <p:sldId id="598" r:id="rId61"/>
    <p:sldId id="599" r:id="rId62"/>
    <p:sldId id="600" r:id="rId63"/>
    <p:sldId id="343" r:id="rId64"/>
    <p:sldId id="344" r:id="rId65"/>
    <p:sldId id="346" r:id="rId66"/>
    <p:sldId id="345" r:id="rId67"/>
    <p:sldId id="347" r:id="rId68"/>
    <p:sldId id="348" r:id="rId69"/>
  </p:sldIdLst>
  <p:sldSz cx="9144000" cy="6858000" type="screen4x3"/>
  <p:notesSz cx="6934200" cy="9120188"/>
  <p:custDataLst>
    <p:tags r:id="rId72"/>
  </p:custDataLst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0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6" autoAdjust="0"/>
    <p:restoredTop sz="98042" autoAdjust="0"/>
  </p:normalViewPr>
  <p:slideViewPr>
    <p:cSldViewPr>
      <p:cViewPr>
        <p:scale>
          <a:sx n="50" d="100"/>
          <a:sy n="50" d="100"/>
        </p:scale>
        <p:origin x="984" y="384"/>
      </p:cViewPr>
      <p:guideLst>
        <p:guide orient="horz" pos="360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65.xml"/><Relationship Id="rId3" Type="http://schemas.openxmlformats.org/officeDocument/2006/relationships/slide" Target="slides/slide50.xml"/><Relationship Id="rId7" Type="http://schemas.openxmlformats.org/officeDocument/2006/relationships/slide" Target="slides/slide62.xml"/><Relationship Id="rId2" Type="http://schemas.openxmlformats.org/officeDocument/2006/relationships/slide" Target="slides/slide49.xml"/><Relationship Id="rId1" Type="http://schemas.openxmlformats.org/officeDocument/2006/relationships/slide" Target="slides/slide32.xml"/><Relationship Id="rId6" Type="http://schemas.openxmlformats.org/officeDocument/2006/relationships/slide" Target="slides/slide54.xml"/><Relationship Id="rId5" Type="http://schemas.openxmlformats.org/officeDocument/2006/relationships/slide" Target="slides/slide52.xml"/><Relationship Id="rId4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974847B2-3536-414A-9CBA-F867BA27B87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026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 New Roman" pitchFamily="18" charset="0"/>
              </a:defRPr>
            </a:lvl1pPr>
          </a:lstStyle>
          <a:p>
            <a:pPr>
              <a:defRPr/>
            </a:pPr>
            <a:fld id="{EA94572F-9AE3-409E-9AD8-4893B0560B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793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716E710-1CF9-4933-9C90-D5B9ECB3404C}" type="slidenum">
              <a:rPr lang="en-CA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CA" alt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97B5C2A-1C13-4FED-A546-BFC1AEF8F42B}" type="slidenum">
              <a:rPr lang="en-CA" altLang="en-US" smtClean="0"/>
              <a:pPr eaLnBrk="1" hangingPunct="1">
                <a:spcBef>
                  <a:spcPct val="50000"/>
                </a:spcBef>
              </a:pPr>
              <a:t>11</a:t>
            </a:fld>
            <a:endParaRPr lang="en-CA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5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12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13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14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1F956B8-2D98-432B-8141-F4599AC1795C}" type="slidenum">
              <a:rPr lang="en-CA" altLang="en-US" smtClean="0"/>
              <a:pPr eaLnBrk="1" hangingPunct="1">
                <a:spcBef>
                  <a:spcPct val="50000"/>
                </a:spcBef>
              </a:pPr>
              <a:t>15</a:t>
            </a:fld>
            <a:endParaRPr lang="en-CA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1F956B8-2D98-432B-8141-F4599AC1795C}" type="slidenum">
              <a:rPr lang="en-CA" altLang="en-US" smtClean="0"/>
              <a:pPr eaLnBrk="1" hangingPunct="1">
                <a:spcBef>
                  <a:spcPct val="50000"/>
                </a:spcBef>
              </a:pPr>
              <a:t>16</a:t>
            </a:fld>
            <a:endParaRPr lang="en-CA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E6F1B9C-57CE-4529-8873-079867659CB7}" type="slidenum">
              <a:rPr lang="en-CA" altLang="en-US" smtClean="0"/>
              <a:pPr eaLnBrk="1" hangingPunct="1">
                <a:spcBef>
                  <a:spcPct val="50000"/>
                </a:spcBef>
              </a:pPr>
              <a:t>17</a:t>
            </a:fld>
            <a:endParaRPr lang="en-CA" alt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645ECFA-3418-4A2F-BA09-ACC7D57B5F5E}" type="slidenum">
              <a:rPr lang="en-CA" altLang="en-US" smtClean="0"/>
              <a:pPr eaLnBrk="1" hangingPunct="1">
                <a:spcBef>
                  <a:spcPct val="50000"/>
                </a:spcBef>
              </a:pPr>
              <a:t>18</a:t>
            </a:fld>
            <a:endParaRPr lang="en-CA" alt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913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B2B2E42-DBE3-4228-B177-956C7EBB9FBD}" type="slidenum">
              <a:rPr lang="en-CA" altLang="en-US" smtClean="0"/>
              <a:pPr eaLnBrk="1" hangingPunct="1">
                <a:spcBef>
                  <a:spcPct val="50000"/>
                </a:spcBef>
              </a:pPr>
              <a:t>19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061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B5FB41C-D9D5-4B73-BC1E-8D2C618CFFBF}" type="slidenum">
              <a:rPr lang="en-CA" altLang="en-US" smtClean="0"/>
              <a:pPr eaLnBrk="1" hangingPunct="1">
                <a:spcBef>
                  <a:spcPct val="50000"/>
                </a:spcBef>
              </a:pPr>
              <a:t>20</a:t>
            </a:fld>
            <a:endParaRPr lang="en-CA" alt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046B8EA-AB3D-41EC-BD96-596A230FDB81}" type="slidenum">
              <a:rPr lang="en-CA" altLang="en-US" i="0"/>
              <a:pPr algn="r" eaLnBrk="1" hangingPunct="1">
                <a:spcBef>
                  <a:spcPct val="50000"/>
                </a:spcBef>
              </a:pPr>
              <a:t>2</a:t>
            </a:fld>
            <a:endParaRPr lang="en-CA" altLang="en-US" i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5622610-9BF9-4A81-88D5-18DC41010D18}" type="slidenum">
              <a:rPr lang="en-CA" altLang="en-US" smtClean="0"/>
              <a:pPr eaLnBrk="1" hangingPunct="1">
                <a:spcBef>
                  <a:spcPct val="50000"/>
                </a:spcBef>
              </a:pPr>
              <a:t>21</a:t>
            </a:fld>
            <a:endParaRPr lang="en-CA" alt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E559200-7F5B-4FF5-8BEE-ED0128FF6121}" type="slidenum">
              <a:rPr lang="en-CA" altLang="en-US" smtClean="0"/>
              <a:pPr eaLnBrk="1" hangingPunct="1">
                <a:spcBef>
                  <a:spcPct val="50000"/>
                </a:spcBef>
              </a:pPr>
              <a:t>22</a:t>
            </a:fld>
            <a:endParaRPr lang="en-CA" alt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EEDE0E6-693F-4A47-9584-3C141A79AAA2}" type="slidenum">
              <a:rPr lang="en-CA" altLang="en-US" smtClean="0"/>
              <a:pPr eaLnBrk="1" hangingPunct="1">
                <a:spcBef>
                  <a:spcPct val="50000"/>
                </a:spcBef>
              </a:pPr>
              <a:t>23</a:t>
            </a:fld>
            <a:endParaRPr lang="en-CA" alt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513DA07-AA68-43F3-B5C2-C99B4A080CF8}" type="slidenum">
              <a:rPr lang="en-CA" altLang="en-US" smtClean="0"/>
              <a:pPr eaLnBrk="1" hangingPunct="1">
                <a:spcBef>
                  <a:spcPct val="50000"/>
                </a:spcBef>
              </a:pPr>
              <a:t>24</a:t>
            </a:fld>
            <a:endParaRPr lang="en-CA" alt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F663913-8881-4AB4-9C82-54361DCB9B14}" type="slidenum">
              <a:rPr lang="en-CA" altLang="en-US" smtClean="0"/>
              <a:pPr eaLnBrk="1" hangingPunct="1">
                <a:spcBef>
                  <a:spcPct val="50000"/>
                </a:spcBef>
              </a:pPr>
              <a:t>25</a:t>
            </a:fld>
            <a:endParaRPr lang="en-CA" alt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1D8F048-F983-40F3-BDB6-6022962825A6}" type="slidenum">
              <a:rPr lang="en-CA" altLang="en-US" smtClean="0"/>
              <a:pPr eaLnBrk="1" hangingPunct="1">
                <a:spcBef>
                  <a:spcPct val="50000"/>
                </a:spcBef>
              </a:pPr>
              <a:t>26</a:t>
            </a:fld>
            <a:endParaRPr lang="en-CA" alt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E690BC02-EDC5-486B-9128-8B66F7246D71}" type="slidenum">
              <a:rPr lang="en-CA" altLang="en-US" smtClean="0"/>
              <a:pPr eaLnBrk="1" hangingPunct="1">
                <a:spcBef>
                  <a:spcPct val="50000"/>
                </a:spcBef>
              </a:pPr>
              <a:t>27</a:t>
            </a:fld>
            <a:endParaRPr lang="en-CA" alt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95E63AA-4182-4F93-94C3-8DA7A75FBC03}" type="slidenum">
              <a:rPr lang="en-CA" altLang="en-US" smtClean="0"/>
              <a:pPr eaLnBrk="1" hangingPunct="1">
                <a:spcBef>
                  <a:spcPct val="50000"/>
                </a:spcBef>
              </a:pPr>
              <a:t>28</a:t>
            </a:fld>
            <a:endParaRPr lang="en-CA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BAAB87C-897C-4FF4-A793-256E7094E14A}" type="slidenum">
              <a:rPr lang="en-CA" altLang="en-US" i="0"/>
              <a:pPr algn="r" eaLnBrk="1" hangingPunct="1">
                <a:spcBef>
                  <a:spcPct val="50000"/>
                </a:spcBef>
              </a:pPr>
              <a:t>29</a:t>
            </a:fld>
            <a:endParaRPr lang="en-CA" altLang="en-US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3BAAB87C-897C-4FF4-A793-256E7094E14A}" type="slidenum">
              <a:rPr lang="en-CA" altLang="en-US" i="0"/>
              <a:pPr algn="r" eaLnBrk="1" hangingPunct="1">
                <a:spcBef>
                  <a:spcPct val="50000"/>
                </a:spcBef>
              </a:pPr>
              <a:t>30</a:t>
            </a:fld>
            <a:endParaRPr lang="en-CA" altLang="en-US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982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B619BA67-BED9-4DD5-8DEB-3AEB69F6E6E0}" type="slidenum">
              <a:rPr lang="en-CA" altLang="en-US" i="0"/>
              <a:pPr algn="r" eaLnBrk="1" hangingPunct="1">
                <a:spcBef>
                  <a:spcPct val="50000"/>
                </a:spcBef>
              </a:pPr>
              <a:t>4</a:t>
            </a:fld>
            <a:endParaRPr lang="en-CA" altLang="en-US" i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660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037BE58-601D-47CD-B9A4-107EA1B8D573}" type="slidenum">
              <a:rPr lang="en-CA" altLang="en-US" smtClean="0"/>
              <a:pPr eaLnBrk="1" hangingPunct="1">
                <a:spcBef>
                  <a:spcPct val="50000"/>
                </a:spcBef>
              </a:pPr>
              <a:t>31</a:t>
            </a:fld>
            <a:endParaRPr lang="en-CA" alt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3A0FC03-0436-4B17-8A23-99F3614D22AF}" type="slidenum">
              <a:rPr lang="en-CA" altLang="en-US" smtClean="0"/>
              <a:pPr eaLnBrk="1" hangingPunct="1">
                <a:spcBef>
                  <a:spcPct val="50000"/>
                </a:spcBef>
              </a:pPr>
              <a:t>32</a:t>
            </a:fld>
            <a:endParaRPr lang="en-CA" alt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6CB5A7E-4BA8-4615-8F4F-D60A56BD3E3C}" type="slidenum">
              <a:rPr lang="en-CA" altLang="en-US" smtClean="0"/>
              <a:pPr eaLnBrk="1" hangingPunct="1">
                <a:spcBef>
                  <a:spcPct val="50000"/>
                </a:spcBef>
              </a:pPr>
              <a:t>33</a:t>
            </a:fld>
            <a:endParaRPr lang="en-CA" alt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9633183D-4A37-4998-872F-4CCAEAD5C263}" type="slidenum">
              <a:rPr lang="en-CA" altLang="en-US" smtClean="0"/>
              <a:pPr eaLnBrk="1" hangingPunct="1">
                <a:spcBef>
                  <a:spcPct val="50000"/>
                </a:spcBef>
              </a:pPr>
              <a:t>34</a:t>
            </a:fld>
            <a:endParaRPr lang="en-CA" alt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EB8F910-0EDB-4EAB-BA6D-86510556284E}" type="slidenum">
              <a:rPr lang="en-CA" altLang="en-US" smtClean="0"/>
              <a:pPr eaLnBrk="1" hangingPunct="1">
                <a:spcBef>
                  <a:spcPct val="50000"/>
                </a:spcBef>
              </a:pPr>
              <a:t>35</a:t>
            </a:fld>
            <a:endParaRPr lang="en-CA" altLang="en-US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50D4DF7-A6B9-43CB-9678-6F1C872E36F5}" type="slidenum">
              <a:rPr lang="en-CA" altLang="en-US" smtClean="0"/>
              <a:pPr eaLnBrk="1" hangingPunct="1">
                <a:spcBef>
                  <a:spcPct val="50000"/>
                </a:spcBef>
              </a:pPr>
              <a:t>36</a:t>
            </a:fld>
            <a:endParaRPr lang="en-CA" alt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B769DD8-656C-4EA0-B70A-CFEEF108AD0F}" type="slidenum">
              <a:rPr lang="en-CA" altLang="en-US" smtClean="0"/>
              <a:pPr eaLnBrk="1" hangingPunct="1">
                <a:spcBef>
                  <a:spcPct val="50000"/>
                </a:spcBef>
              </a:pPr>
              <a:t>37</a:t>
            </a:fld>
            <a:endParaRPr lang="en-CA" alt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4855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A369FFA-F9EF-417F-BFA0-8A3B0E0927CF}" type="slidenum">
              <a:rPr lang="en-CA" altLang="en-US" smtClean="0"/>
              <a:pPr eaLnBrk="1" hangingPunct="1">
                <a:spcBef>
                  <a:spcPct val="50000"/>
                </a:spcBef>
              </a:pPr>
              <a:t>38</a:t>
            </a:fld>
            <a:endParaRPr lang="en-CA" altLang="en-US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27DC2A4-A531-4DD1-8CDF-37BD3AD5B4DB}" type="slidenum">
              <a:rPr lang="en-CA" altLang="en-US" smtClean="0"/>
              <a:pPr eaLnBrk="1" hangingPunct="1">
                <a:spcBef>
                  <a:spcPct val="50000"/>
                </a:spcBef>
              </a:pPr>
              <a:t>39</a:t>
            </a:fld>
            <a:endParaRPr lang="en-CA" alt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DD284CF2-8F2A-47D3-9B80-7FA3DF6AE9BB}" type="slidenum">
              <a:rPr lang="en-CA" altLang="en-US" i="0"/>
              <a:pPr algn="r" eaLnBrk="1" hangingPunct="1">
                <a:spcBef>
                  <a:spcPct val="50000"/>
                </a:spcBef>
              </a:pPr>
              <a:t>40</a:t>
            </a:fld>
            <a:endParaRPr lang="en-CA" altLang="en-US" i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97B5C2A-1C13-4FED-A546-BFC1AEF8F42B}" type="slidenum">
              <a:rPr lang="en-CA" altLang="en-US" smtClean="0"/>
              <a:pPr eaLnBrk="1" hangingPunct="1">
                <a:spcBef>
                  <a:spcPct val="50000"/>
                </a:spcBef>
              </a:pPr>
              <a:t>5</a:t>
            </a:fld>
            <a:endParaRPr lang="en-CA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4F7828D-B608-4513-A1A1-4DD602CCDF73}" type="slidenum">
              <a:rPr lang="en-CA" altLang="en-US" smtClean="0"/>
              <a:pPr eaLnBrk="1" hangingPunct="1">
                <a:spcBef>
                  <a:spcPct val="50000"/>
                </a:spcBef>
              </a:pPr>
              <a:t>41</a:t>
            </a:fld>
            <a:endParaRPr lang="en-CA" altLang="en-US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FE3F01F-9C5A-465A-ABF4-A208D2C4FBD5}" type="slidenum">
              <a:rPr lang="en-CA" altLang="en-US" smtClean="0"/>
              <a:pPr eaLnBrk="1" hangingPunct="1">
                <a:spcBef>
                  <a:spcPct val="50000"/>
                </a:spcBef>
              </a:pPr>
              <a:t>42</a:t>
            </a:fld>
            <a:endParaRPr lang="en-CA" alt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565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97B5C2A-1C13-4FED-A546-BFC1AEF8F42B}" type="slidenum">
              <a:rPr lang="en-CA" altLang="en-US" smtClean="0"/>
              <a:pPr eaLnBrk="1" hangingPunct="1">
                <a:spcBef>
                  <a:spcPct val="50000"/>
                </a:spcBef>
              </a:pPr>
              <a:t>43</a:t>
            </a:fld>
            <a:endParaRPr lang="en-CA" alt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575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C76CB869-0C7C-4E11-B28D-E1FCD9A530E8}" type="slidenum">
              <a:rPr lang="en-CA" altLang="en-US" i="0"/>
              <a:pPr algn="r" eaLnBrk="1" hangingPunct="1">
                <a:spcBef>
                  <a:spcPct val="50000"/>
                </a:spcBef>
              </a:pPr>
              <a:t>44</a:t>
            </a:fld>
            <a:endParaRPr lang="en-CA" altLang="en-US" i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0076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ABC9916-AF2D-486A-A41F-C2B2DF2AD6C3}" type="slidenum">
              <a:rPr lang="en-CA" altLang="en-US" smtClean="0"/>
              <a:pPr eaLnBrk="1" hangingPunct="1">
                <a:spcBef>
                  <a:spcPct val="50000"/>
                </a:spcBef>
              </a:pPr>
              <a:t>45</a:t>
            </a:fld>
            <a:endParaRPr lang="en-CA" alt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1768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4F73924-C53F-4BDE-B243-9E642EDCB697}" type="slidenum">
              <a:rPr lang="en-CA" altLang="en-US" smtClean="0"/>
              <a:pPr eaLnBrk="1" hangingPunct="1">
                <a:spcBef>
                  <a:spcPct val="50000"/>
                </a:spcBef>
              </a:pPr>
              <a:t>46</a:t>
            </a:fld>
            <a:endParaRPr lang="en-CA" alt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2672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926D32D-C6AF-450B-8A5E-E2550012ACE8}" type="slidenum">
              <a:rPr lang="en-CA" altLang="en-US" smtClean="0"/>
              <a:pPr eaLnBrk="1" hangingPunct="1">
                <a:spcBef>
                  <a:spcPct val="50000"/>
                </a:spcBef>
              </a:pPr>
              <a:t>47</a:t>
            </a:fld>
            <a:endParaRPr lang="en-CA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080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926D32D-C6AF-450B-8A5E-E2550012ACE8}" type="slidenum">
              <a:rPr lang="en-CA" altLang="en-US" smtClean="0"/>
              <a:pPr eaLnBrk="1" hangingPunct="1">
                <a:spcBef>
                  <a:spcPct val="50000"/>
                </a:spcBef>
              </a:pPr>
              <a:t>48</a:t>
            </a:fld>
            <a:endParaRPr lang="en-CA" alt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874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62B7CF4-77AC-4431-8672-77D433A67C16}" type="slidenum">
              <a:rPr lang="en-CA" altLang="en-US" smtClean="0"/>
              <a:pPr eaLnBrk="1" hangingPunct="1">
                <a:spcBef>
                  <a:spcPct val="50000"/>
                </a:spcBef>
              </a:pPr>
              <a:t>49</a:t>
            </a:fld>
            <a:endParaRPr lang="en-CA" alt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981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9BE346B-596D-4CDA-A27F-16D261F31549}" type="slidenum">
              <a:rPr lang="en-CA" altLang="en-US" smtClean="0"/>
              <a:pPr eaLnBrk="1" hangingPunct="1">
                <a:spcBef>
                  <a:spcPct val="50000"/>
                </a:spcBef>
              </a:pPr>
              <a:t>50</a:t>
            </a:fld>
            <a:endParaRPr lang="en-CA" altLang="en-US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82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150AEC1-C58F-47F0-8EBA-016516AFB043}" type="slidenum">
              <a:rPr lang="en-CA" altLang="en-US" smtClean="0"/>
              <a:pPr eaLnBrk="1" hangingPunct="1">
                <a:spcBef>
                  <a:spcPct val="50000"/>
                </a:spcBef>
              </a:pPr>
              <a:t>6</a:t>
            </a:fld>
            <a:endParaRPr lang="en-CA" alt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28EAF81-5599-490C-8021-D1196E488241}" type="slidenum">
              <a:rPr lang="en-CA" altLang="en-US" smtClean="0"/>
              <a:pPr eaLnBrk="1" hangingPunct="1">
                <a:spcBef>
                  <a:spcPct val="50000"/>
                </a:spcBef>
              </a:pPr>
              <a:t>51</a:t>
            </a:fld>
            <a:endParaRPr lang="en-CA" alt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0145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F2C9863-37CD-4ED4-B909-7AE6BF238F43}" type="slidenum">
              <a:rPr lang="en-CA" altLang="en-US" smtClean="0"/>
              <a:pPr eaLnBrk="1" hangingPunct="1">
                <a:spcBef>
                  <a:spcPct val="50000"/>
                </a:spcBef>
              </a:pPr>
              <a:t>52</a:t>
            </a:fld>
            <a:endParaRPr lang="en-CA" alt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37043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C0F8022-4803-441D-859E-946A1A3F863A}" type="slidenum">
              <a:rPr lang="en-CA" altLang="en-US" smtClean="0"/>
              <a:pPr eaLnBrk="1" hangingPunct="1">
                <a:spcBef>
                  <a:spcPct val="50000"/>
                </a:spcBef>
              </a:pPr>
              <a:t>53</a:t>
            </a:fld>
            <a:endParaRPr lang="en-CA" alt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8854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A5D62E1-F5A0-44BD-961B-DBF1B16C39AE}" type="slidenum">
              <a:rPr lang="en-CA" altLang="en-US" smtClean="0"/>
              <a:pPr eaLnBrk="1" hangingPunct="1">
                <a:spcBef>
                  <a:spcPct val="50000"/>
                </a:spcBef>
              </a:pPr>
              <a:t>54</a:t>
            </a:fld>
            <a:endParaRPr lang="en-CA" alt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5775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29827776-ED85-4E44-8698-1FE3559BD0FB}" type="slidenum">
              <a:rPr lang="en-CA" altLang="en-US" smtClean="0"/>
              <a:pPr eaLnBrk="1" hangingPunct="1">
                <a:spcBef>
                  <a:spcPct val="50000"/>
                </a:spcBef>
              </a:pPr>
              <a:t>55</a:t>
            </a:fld>
            <a:endParaRPr lang="en-CA" alt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0388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7D9CF35-137E-42FC-AE29-E70843666C42}" type="slidenum">
              <a:rPr lang="en-CA" altLang="en-US" smtClean="0"/>
              <a:pPr eaLnBrk="1" hangingPunct="1">
                <a:spcBef>
                  <a:spcPct val="50000"/>
                </a:spcBef>
              </a:pPr>
              <a:t>56</a:t>
            </a:fld>
            <a:endParaRPr lang="en-CA" alt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34536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B2B2E42-DBE3-4228-B177-956C7EBB9FBD}" type="slidenum">
              <a:rPr lang="en-CA" altLang="en-US" smtClean="0"/>
              <a:pPr eaLnBrk="1" hangingPunct="1">
                <a:spcBef>
                  <a:spcPct val="50000"/>
                </a:spcBef>
              </a:pPr>
              <a:t>57</a:t>
            </a:fld>
            <a:endParaRPr lang="en-CA" alt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8911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DDA2261-F900-4192-BD6C-4BF40072C106}" type="slidenum">
              <a:rPr lang="en-US" altLang="en-US" smtClean="0"/>
              <a:pPr eaLnBrk="1" hangingPunct="1">
                <a:spcBef>
                  <a:spcPct val="50000"/>
                </a:spcBef>
              </a:pPr>
              <a:t>58</a:t>
            </a:fld>
            <a:endParaRPr lang="en-US" altLang="en-US"/>
          </a:p>
        </p:txBody>
      </p:sp>
      <p:sp>
        <p:nvSpPr>
          <p:cNvPr id="513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6540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2ABD180-D17C-4341-B87C-C6248EC92E5D}" type="slidenum">
              <a:rPr lang="en-US" altLang="en-US" smtClean="0"/>
              <a:pPr eaLnBrk="1" hangingPunct="1">
                <a:spcBef>
                  <a:spcPct val="50000"/>
                </a:spcBef>
              </a:pPr>
              <a:t>59</a:t>
            </a:fld>
            <a:endParaRPr lang="en-US" altLang="en-US"/>
          </a:p>
        </p:txBody>
      </p:sp>
      <p:sp>
        <p:nvSpPr>
          <p:cNvPr id="514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6001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E25C7CE-5DE7-4FC1-AE42-CA25C7A1F4C1}" type="slidenum">
              <a:rPr lang="en-US" altLang="en-US" smtClean="0"/>
              <a:pPr eaLnBrk="1" hangingPunct="1">
                <a:spcBef>
                  <a:spcPct val="50000"/>
                </a:spcBef>
              </a:pPr>
              <a:t>60</a:t>
            </a:fld>
            <a:endParaRPr lang="en-US" altLang="en-US"/>
          </a:p>
        </p:txBody>
      </p:sp>
      <p:sp>
        <p:nvSpPr>
          <p:cNvPr id="515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81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CDBBB0C-5B55-4CE3-88A1-6E37FDCB96F9}" type="slidenum">
              <a:rPr lang="en-CA" altLang="en-US" smtClean="0"/>
              <a:pPr eaLnBrk="1" hangingPunct="1">
                <a:spcBef>
                  <a:spcPct val="50000"/>
                </a:spcBef>
              </a:pPr>
              <a:t>7</a:t>
            </a:fld>
            <a:endParaRPr lang="en-CA" alt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025C12D-5DC5-44FC-8A2A-30C5664E93DB}" type="slidenum">
              <a:rPr lang="en-US" altLang="en-US" smtClean="0"/>
              <a:pPr eaLnBrk="1" hangingPunct="1">
                <a:spcBef>
                  <a:spcPct val="50000"/>
                </a:spcBef>
              </a:pPr>
              <a:t>61</a:t>
            </a:fld>
            <a:endParaRPr lang="en-US" altLang="en-US"/>
          </a:p>
        </p:txBody>
      </p:sp>
      <p:sp>
        <p:nvSpPr>
          <p:cNvPr id="516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0455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146595D-ACE5-4EBB-8887-205371AE9DD4}" type="slidenum">
              <a:rPr lang="en-US" altLang="en-US" smtClean="0"/>
              <a:pPr eaLnBrk="1" hangingPunct="1">
                <a:spcBef>
                  <a:spcPct val="50000"/>
                </a:spcBef>
              </a:pPr>
              <a:t>62</a:t>
            </a:fld>
            <a:endParaRPr lang="en-US" altLang="en-US"/>
          </a:p>
        </p:txBody>
      </p:sp>
      <p:sp>
        <p:nvSpPr>
          <p:cNvPr id="517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17356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0E2C726-3E2E-4859-A53A-3BF2973D0225}" type="slidenum">
              <a:rPr lang="en-CA" altLang="en-US" smtClean="0"/>
              <a:pPr eaLnBrk="1" hangingPunct="1">
                <a:spcBef>
                  <a:spcPct val="50000"/>
                </a:spcBef>
              </a:pPr>
              <a:t>63</a:t>
            </a:fld>
            <a:endParaRPr lang="en-CA" alt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43955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EACAF4A-1B63-418D-9849-A57493B1BEF4}" type="slidenum">
              <a:rPr lang="en-CA" altLang="en-US" smtClean="0"/>
              <a:pPr eaLnBrk="1" hangingPunct="1">
                <a:spcBef>
                  <a:spcPct val="50000"/>
                </a:spcBef>
              </a:pPr>
              <a:t>64</a:t>
            </a:fld>
            <a:endParaRPr lang="en-CA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806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D6512355-6F80-4D11-916E-309E0500450F}" type="slidenum">
              <a:rPr lang="en-CA" altLang="en-US" smtClean="0"/>
              <a:pPr eaLnBrk="1" hangingPunct="1">
                <a:spcBef>
                  <a:spcPct val="50000"/>
                </a:spcBef>
              </a:pPr>
              <a:t>65</a:t>
            </a:fld>
            <a:endParaRPr lang="en-CA" alt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104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7D7D9C9-77E3-4F12-81DD-5CF8F48B956C}" type="slidenum">
              <a:rPr lang="en-CA" altLang="en-US" smtClean="0"/>
              <a:pPr eaLnBrk="1" hangingPunct="1">
                <a:spcBef>
                  <a:spcPct val="50000"/>
                </a:spcBef>
              </a:pPr>
              <a:t>66</a:t>
            </a:fld>
            <a:endParaRPr lang="en-CA" alt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04809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BB40209-EDCF-43D5-87D7-AF852C9DF43A}" type="slidenum">
              <a:rPr lang="en-CA" altLang="en-US" smtClean="0"/>
              <a:pPr eaLnBrk="1" hangingPunct="1">
                <a:spcBef>
                  <a:spcPct val="50000"/>
                </a:spcBef>
              </a:pPr>
              <a:t>67</a:t>
            </a:fld>
            <a:endParaRPr lang="en-CA" alt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15996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1F956B8-2D98-432B-8141-F4599AC1795C}" type="slidenum">
              <a:rPr lang="en-CA" altLang="en-US" smtClean="0"/>
              <a:pPr eaLnBrk="1" hangingPunct="1">
                <a:spcBef>
                  <a:spcPct val="50000"/>
                </a:spcBef>
              </a:pPr>
              <a:t>68</a:t>
            </a:fld>
            <a:endParaRPr lang="en-CA" alt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485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5A22F09-9B58-4B7F-B07E-BFE134010B9D}" type="slidenum">
              <a:rPr lang="en-CA" altLang="en-US" i="0"/>
              <a:pPr algn="r" eaLnBrk="1" hangingPunct="1">
                <a:spcBef>
                  <a:spcPct val="50000"/>
                </a:spcBef>
              </a:pPr>
              <a:t>8</a:t>
            </a:fld>
            <a:endParaRPr lang="en-CA" altLang="en-US" i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2E7AD08-5FA3-4655-8E7B-6965F66F9AB9}" type="slidenum">
              <a:rPr lang="en-CA" altLang="en-US" smtClean="0"/>
              <a:pPr eaLnBrk="1" hangingPunct="1">
                <a:spcBef>
                  <a:spcPct val="50000"/>
                </a:spcBef>
              </a:pPr>
              <a:t>9</a:t>
            </a:fld>
            <a:endParaRPr lang="en-CA" alt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ED296A2-BDB7-4C0B-B7FD-3329CBB110BC}" type="slidenum">
              <a:rPr lang="en-CA" altLang="en-US" smtClean="0"/>
              <a:pPr eaLnBrk="1" hangingPunct="1">
                <a:spcBef>
                  <a:spcPct val="50000"/>
                </a:spcBef>
              </a:pPr>
              <a:t>10</a:t>
            </a:fld>
            <a:endParaRPr lang="en-CA" alt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923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25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16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0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61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8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54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016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899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6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22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5A18852D-6A15-4EF1-B68D-6CDD87D8F5C6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My%20Documents\Pictures\Mona_Lisa.j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tags" Target="../tags/tag4.xml"/><Relationship Id="rId7" Type="http://schemas.openxmlformats.org/officeDocument/2006/relationships/notesSlide" Target="../notesSlides/notesSlide4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wmf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11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7200">
                <a:latin typeface="Script MT Bold" pitchFamily="66" charset="0"/>
              </a:rPr>
              <a:t>Welcome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2209800"/>
            <a:ext cx="2636837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419100" y="244475"/>
            <a:ext cx="8305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635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"/>
                <a:cs typeface="Arial"/>
              </a:rPr>
              <a:t>Thinking about Algorithms Abstractly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1371600" y="5943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Jeff Edmonds </a:t>
            </a:r>
          </a:p>
          <a:p>
            <a:pPr algn="ctr" eaLnBrk="1" hangingPunct="1">
              <a:buFontTx/>
              <a:buNone/>
            </a:pPr>
            <a:r>
              <a:rPr lang="en-US" altLang="en-US" sz="2400" b="1" i="0">
                <a:solidFill>
                  <a:schemeClr val="tx2"/>
                </a:solidFill>
              </a:rPr>
              <a:t>York University</a:t>
            </a:r>
            <a:endParaRPr lang="en-US" altLang="en-US" sz="2400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en-US" altLang="en-US" b="1" i="0"/>
          </a:p>
        </p:txBody>
      </p:sp>
      <p:sp>
        <p:nvSpPr>
          <p:cNvPr id="389128" name="Text Box 8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US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i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endParaRPr lang="en-US" i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5" name="Text Box 9"/>
          <p:cNvSpPr txBox="1">
            <a:spLocks noChangeArrowheads="1"/>
          </p:cNvSpPr>
          <p:nvPr/>
        </p:nvSpPr>
        <p:spPr bwMode="auto">
          <a:xfrm>
            <a:off x="7286625" y="6400800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accent2"/>
                </a:solidFill>
              </a:rPr>
              <a:t>COSC 3101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107311" y="2433638"/>
            <a:ext cx="6383029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0" dirty="0"/>
              <a:t>Jeff Edmonds </a:t>
            </a:r>
            <a:br>
              <a:rPr lang="en-US" altLang="en-US" i="0" dirty="0"/>
            </a:br>
            <a:r>
              <a:rPr lang="en-US" altLang="en-US" i="0" dirty="0"/>
              <a:t>www.cse.yorku</a:t>
            </a:r>
            <a:r>
              <a:rPr lang="en-US" altLang="en-US" i="0"/>
              <a:t>.ca/~jeff/courses</a:t>
            </a:r>
            <a:r>
              <a:rPr lang="en-US" altLang="en-US" i="0" dirty="0"/>
              <a:t>/</a:t>
            </a:r>
            <a:r>
              <a:rPr lang="en-US" altLang="en-US" i="0"/>
              <a:t>3101</a:t>
            </a:r>
            <a:endParaRPr lang="en-US" altLang="en-US" i="0" dirty="0"/>
          </a:p>
          <a:p>
            <a:pPr algn="ctr" eaLnBrk="1" hangingPunct="1">
              <a:buFontTx/>
              <a:buNone/>
            </a:pPr>
            <a:r>
              <a:rPr lang="en-US" altLang="en-US" i="0" dirty="0"/>
              <a:t>jeff@cse.yorku.ca</a:t>
            </a:r>
            <a:br>
              <a:rPr lang="en-US" altLang="en-US" i="0" dirty="0"/>
            </a:br>
            <a:r>
              <a:rPr lang="en-US" altLang="en-US" i="0" dirty="0"/>
              <a:t>CSB 3044, ext. 33295</a:t>
            </a:r>
          </a:p>
          <a:p>
            <a:pPr algn="ctr" eaLnBrk="1" hangingPunct="1">
              <a:buFontTx/>
              <a:buNone/>
            </a:pPr>
            <a:r>
              <a:rPr lang="en-US" altLang="en-US" i="0" dirty="0"/>
              <a:t>647-688-7413 </a:t>
            </a:r>
            <a:r>
              <a:rPr lang="en-US" altLang="en-US" sz="1800" i="0" dirty="0"/>
              <a:t> </a:t>
            </a:r>
            <a:r>
              <a:rPr lang="en-US" altLang="en-US" i="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"/>
          <p:cNvSpPr>
            <a:spLocks noChangeArrowheads="1"/>
          </p:cNvSpPr>
          <p:nvPr/>
        </p:nvSpPr>
        <p:spPr bwMode="auto">
          <a:xfrm>
            <a:off x="2590800" y="1219200"/>
            <a:ext cx="4267200" cy="762000"/>
          </a:xfrm>
          <a:prstGeom prst="wedgeRoundRectCallout">
            <a:avLst>
              <a:gd name="adj1" fmla="val -70463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Please ask questions!</a:t>
            </a:r>
          </a:p>
        </p:txBody>
      </p:sp>
      <p:grpSp>
        <p:nvGrpSpPr>
          <p:cNvPr id="22531" name="Group 2"/>
          <p:cNvGrpSpPr>
            <a:grpSpLocks/>
          </p:cNvGrpSpPr>
          <p:nvPr/>
        </p:nvGrpSpPr>
        <p:grpSpPr bwMode="auto">
          <a:xfrm>
            <a:off x="7483475" y="3114675"/>
            <a:ext cx="1736725" cy="3743325"/>
            <a:chOff x="4714" y="1962"/>
            <a:chExt cx="1094" cy="2358"/>
          </a:xfrm>
        </p:grpSpPr>
        <p:sp>
          <p:nvSpPr>
            <p:cNvPr id="22540" name="Freeform 3"/>
            <p:cNvSpPr>
              <a:spLocks/>
            </p:cNvSpPr>
            <p:nvPr/>
          </p:nvSpPr>
          <p:spPr bwMode="auto">
            <a:xfrm>
              <a:off x="5064" y="2597"/>
              <a:ext cx="446" cy="754"/>
            </a:xfrm>
            <a:custGeom>
              <a:avLst/>
              <a:gdLst>
                <a:gd name="T0" fmla="*/ 318 w 304"/>
                <a:gd name="T1" fmla="*/ 3068 h 566"/>
                <a:gd name="T2" fmla="*/ 816 w 304"/>
                <a:gd name="T3" fmla="*/ 2151 h 566"/>
                <a:gd name="T4" fmla="*/ 1964 w 304"/>
                <a:gd name="T5" fmla="*/ 1464 h 566"/>
                <a:gd name="T6" fmla="*/ 3759 w 304"/>
                <a:gd name="T7" fmla="*/ 797 h 566"/>
                <a:gd name="T8" fmla="*/ 6829 w 304"/>
                <a:gd name="T9" fmla="*/ 116 h 566"/>
                <a:gd name="T10" fmla="*/ 9483 w 304"/>
                <a:gd name="T11" fmla="*/ 0 h 566"/>
                <a:gd name="T12" fmla="*/ 11776 w 304"/>
                <a:gd name="T13" fmla="*/ 172 h 566"/>
                <a:gd name="T14" fmla="*/ 13383 w 304"/>
                <a:gd name="T15" fmla="*/ 541 h 566"/>
                <a:gd name="T16" fmla="*/ 14027 w 304"/>
                <a:gd name="T17" fmla="*/ 1046 h 566"/>
                <a:gd name="T18" fmla="*/ 14027 w 304"/>
                <a:gd name="T19" fmla="*/ 1529 h 566"/>
                <a:gd name="T20" fmla="*/ 13383 w 304"/>
                <a:gd name="T21" fmla="*/ 2069 h 566"/>
                <a:gd name="T22" fmla="*/ 12087 w 304"/>
                <a:gd name="T23" fmla="*/ 2560 h 566"/>
                <a:gd name="T24" fmla="*/ 10303 w 304"/>
                <a:gd name="T25" fmla="*/ 3184 h 566"/>
                <a:gd name="T26" fmla="*/ 9294 w 304"/>
                <a:gd name="T27" fmla="*/ 3785 h 566"/>
                <a:gd name="T28" fmla="*/ 8964 w 304"/>
                <a:gd name="T29" fmla="*/ 4220 h 566"/>
                <a:gd name="T30" fmla="*/ 8964 w 304"/>
                <a:gd name="T31" fmla="*/ 4572 h 566"/>
                <a:gd name="T32" fmla="*/ 9483 w 304"/>
                <a:gd name="T33" fmla="*/ 5198 h 566"/>
                <a:gd name="T34" fmla="*/ 10609 w 304"/>
                <a:gd name="T35" fmla="*/ 6052 h 566"/>
                <a:gd name="T36" fmla="*/ 11396 w 304"/>
                <a:gd name="T37" fmla="*/ 7032 h 566"/>
                <a:gd name="T38" fmla="*/ 11586 w 304"/>
                <a:gd name="T39" fmla="*/ 7708 h 566"/>
                <a:gd name="T40" fmla="*/ 11267 w 304"/>
                <a:gd name="T41" fmla="*/ 8427 h 566"/>
                <a:gd name="T42" fmla="*/ 10769 w 304"/>
                <a:gd name="T43" fmla="*/ 8981 h 566"/>
                <a:gd name="T44" fmla="*/ 9294 w 304"/>
                <a:gd name="T45" fmla="*/ 9589 h 566"/>
                <a:gd name="T46" fmla="*/ 8005 w 304"/>
                <a:gd name="T47" fmla="*/ 9838 h 566"/>
                <a:gd name="T48" fmla="*/ 6517 w 304"/>
                <a:gd name="T49" fmla="*/ 9955 h 566"/>
                <a:gd name="T50" fmla="*/ 5235 w 304"/>
                <a:gd name="T51" fmla="*/ 9910 h 566"/>
                <a:gd name="T52" fmla="*/ 4238 w 304"/>
                <a:gd name="T53" fmla="*/ 9663 h 566"/>
                <a:gd name="T54" fmla="*/ 3096 w 304"/>
                <a:gd name="T55" fmla="*/ 9169 h 566"/>
                <a:gd name="T56" fmla="*/ 1964 w 304"/>
                <a:gd name="T57" fmla="*/ 8313 h 566"/>
                <a:gd name="T58" fmla="*/ 656 w 304"/>
                <a:gd name="T59" fmla="*/ 6897 h 566"/>
                <a:gd name="T60" fmla="*/ 189 w 304"/>
                <a:gd name="T61" fmla="*/ 5857 h 566"/>
                <a:gd name="T62" fmla="*/ 0 w 304"/>
                <a:gd name="T63" fmla="*/ 4521 h 566"/>
                <a:gd name="T64" fmla="*/ 0 w 304"/>
                <a:gd name="T65" fmla="*/ 3906 h 566"/>
                <a:gd name="T66" fmla="*/ 318 w 304"/>
                <a:gd name="T67" fmla="*/ 3068 h 56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4"/>
                <a:gd name="T103" fmla="*/ 0 h 566"/>
                <a:gd name="T104" fmla="*/ 304 w 304"/>
                <a:gd name="T105" fmla="*/ 566 h 56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4" h="566">
                  <a:moveTo>
                    <a:pt x="7" y="174"/>
                  </a:moveTo>
                  <a:lnTo>
                    <a:pt x="18" y="122"/>
                  </a:lnTo>
                  <a:lnTo>
                    <a:pt x="42" y="83"/>
                  </a:lnTo>
                  <a:lnTo>
                    <a:pt x="81" y="45"/>
                  </a:lnTo>
                  <a:lnTo>
                    <a:pt x="148" y="7"/>
                  </a:lnTo>
                  <a:lnTo>
                    <a:pt x="205" y="0"/>
                  </a:lnTo>
                  <a:lnTo>
                    <a:pt x="255" y="10"/>
                  </a:lnTo>
                  <a:lnTo>
                    <a:pt x="290" y="31"/>
                  </a:lnTo>
                  <a:lnTo>
                    <a:pt x="304" y="59"/>
                  </a:lnTo>
                  <a:lnTo>
                    <a:pt x="304" y="87"/>
                  </a:lnTo>
                  <a:lnTo>
                    <a:pt x="290" y="118"/>
                  </a:lnTo>
                  <a:lnTo>
                    <a:pt x="262" y="146"/>
                  </a:lnTo>
                  <a:lnTo>
                    <a:pt x="223" y="181"/>
                  </a:lnTo>
                  <a:lnTo>
                    <a:pt x="201" y="215"/>
                  </a:lnTo>
                  <a:lnTo>
                    <a:pt x="194" y="240"/>
                  </a:lnTo>
                  <a:lnTo>
                    <a:pt x="194" y="260"/>
                  </a:lnTo>
                  <a:lnTo>
                    <a:pt x="205" y="295"/>
                  </a:lnTo>
                  <a:lnTo>
                    <a:pt x="230" y="344"/>
                  </a:lnTo>
                  <a:lnTo>
                    <a:pt x="247" y="399"/>
                  </a:lnTo>
                  <a:lnTo>
                    <a:pt x="251" y="438"/>
                  </a:lnTo>
                  <a:lnTo>
                    <a:pt x="244" y="479"/>
                  </a:lnTo>
                  <a:lnTo>
                    <a:pt x="233" y="510"/>
                  </a:lnTo>
                  <a:lnTo>
                    <a:pt x="201" y="545"/>
                  </a:lnTo>
                  <a:lnTo>
                    <a:pt x="173" y="559"/>
                  </a:lnTo>
                  <a:lnTo>
                    <a:pt x="141" y="566"/>
                  </a:lnTo>
                  <a:lnTo>
                    <a:pt x="113" y="563"/>
                  </a:lnTo>
                  <a:lnTo>
                    <a:pt x="92" y="549"/>
                  </a:lnTo>
                  <a:lnTo>
                    <a:pt x="67" y="521"/>
                  </a:lnTo>
                  <a:lnTo>
                    <a:pt x="42" y="472"/>
                  </a:lnTo>
                  <a:lnTo>
                    <a:pt x="14" y="392"/>
                  </a:lnTo>
                  <a:lnTo>
                    <a:pt x="4" y="333"/>
                  </a:lnTo>
                  <a:lnTo>
                    <a:pt x="0" y="257"/>
                  </a:lnTo>
                  <a:lnTo>
                    <a:pt x="0" y="222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4"/>
            <p:cNvSpPr>
              <a:spLocks/>
            </p:cNvSpPr>
            <p:nvPr/>
          </p:nvSpPr>
          <p:spPr bwMode="auto">
            <a:xfrm rot="1569694" flipV="1">
              <a:off x="5442" y="2022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Freeform 5"/>
            <p:cNvSpPr>
              <a:spLocks/>
            </p:cNvSpPr>
            <p:nvPr/>
          </p:nvSpPr>
          <p:spPr bwMode="auto">
            <a:xfrm>
              <a:off x="4793" y="2597"/>
              <a:ext cx="532" cy="665"/>
            </a:xfrm>
            <a:custGeom>
              <a:avLst/>
              <a:gdLst>
                <a:gd name="T0" fmla="*/ 7095 w 362"/>
                <a:gd name="T1" fmla="*/ 626 h 499"/>
                <a:gd name="T2" fmla="*/ 10398 w 362"/>
                <a:gd name="T3" fmla="*/ 0 h 499"/>
                <a:gd name="T4" fmla="*/ 13212 w 362"/>
                <a:gd name="T5" fmla="*/ 0 h 499"/>
                <a:gd name="T6" fmla="*/ 16179 w 362"/>
                <a:gd name="T7" fmla="*/ 249 h 499"/>
                <a:gd name="T8" fmla="*/ 17017 w 362"/>
                <a:gd name="T9" fmla="*/ 626 h 499"/>
                <a:gd name="T10" fmla="*/ 16496 w 362"/>
                <a:gd name="T11" fmla="*/ 1046 h 499"/>
                <a:gd name="T12" fmla="*/ 15706 w 362"/>
                <a:gd name="T13" fmla="*/ 1606 h 499"/>
                <a:gd name="T14" fmla="*/ 14216 w 362"/>
                <a:gd name="T15" fmla="*/ 1545 h 499"/>
                <a:gd name="T16" fmla="*/ 12890 w 362"/>
                <a:gd name="T17" fmla="*/ 1366 h 499"/>
                <a:gd name="T18" fmla="*/ 11908 w 362"/>
                <a:gd name="T19" fmla="*/ 1111 h 499"/>
                <a:gd name="T20" fmla="*/ 10900 w 362"/>
                <a:gd name="T21" fmla="*/ 1046 h 499"/>
                <a:gd name="T22" fmla="*/ 9078 w 362"/>
                <a:gd name="T23" fmla="*/ 1231 h 499"/>
                <a:gd name="T24" fmla="*/ 6428 w 362"/>
                <a:gd name="T25" fmla="*/ 1666 h 499"/>
                <a:gd name="T26" fmla="*/ 4291 w 362"/>
                <a:gd name="T27" fmla="*/ 2397 h 499"/>
                <a:gd name="T28" fmla="*/ 3285 w 362"/>
                <a:gd name="T29" fmla="*/ 2903 h 499"/>
                <a:gd name="T30" fmla="*/ 2811 w 362"/>
                <a:gd name="T31" fmla="*/ 3272 h 499"/>
                <a:gd name="T32" fmla="*/ 2811 w 362"/>
                <a:gd name="T33" fmla="*/ 3565 h 499"/>
                <a:gd name="T34" fmla="*/ 3476 w 362"/>
                <a:gd name="T35" fmla="*/ 3885 h 499"/>
                <a:gd name="T36" fmla="*/ 5432 w 362"/>
                <a:gd name="T37" fmla="*/ 4392 h 499"/>
                <a:gd name="T38" fmla="*/ 7286 w 362"/>
                <a:gd name="T39" fmla="*/ 5052 h 499"/>
                <a:gd name="T40" fmla="*/ 8422 w 362"/>
                <a:gd name="T41" fmla="*/ 5740 h 499"/>
                <a:gd name="T42" fmla="*/ 9078 w 362"/>
                <a:gd name="T43" fmla="*/ 6218 h 499"/>
                <a:gd name="T44" fmla="*/ 8728 w 362"/>
                <a:gd name="T45" fmla="*/ 6534 h 499"/>
                <a:gd name="T46" fmla="*/ 7915 w 362"/>
                <a:gd name="T47" fmla="*/ 6846 h 499"/>
                <a:gd name="T48" fmla="*/ 6306 w 362"/>
                <a:gd name="T49" fmla="*/ 7024 h 499"/>
                <a:gd name="T50" fmla="*/ 4481 w 362"/>
                <a:gd name="T51" fmla="*/ 7291 h 499"/>
                <a:gd name="T52" fmla="*/ 3618 w 362"/>
                <a:gd name="T53" fmla="*/ 7649 h 499"/>
                <a:gd name="T54" fmla="*/ 3812 w 362"/>
                <a:gd name="T55" fmla="*/ 8280 h 499"/>
                <a:gd name="T56" fmla="*/ 2494 w 362"/>
                <a:gd name="T57" fmla="*/ 8820 h 499"/>
                <a:gd name="T58" fmla="*/ 1825 w 362"/>
                <a:gd name="T59" fmla="*/ 8644 h 499"/>
                <a:gd name="T60" fmla="*/ 1987 w 362"/>
                <a:gd name="T61" fmla="*/ 7578 h 499"/>
                <a:gd name="T62" fmla="*/ 3149 w 362"/>
                <a:gd name="T63" fmla="*/ 7024 h 499"/>
                <a:gd name="T64" fmla="*/ 4787 w 362"/>
                <a:gd name="T65" fmla="*/ 6582 h 499"/>
                <a:gd name="T66" fmla="*/ 6428 w 362"/>
                <a:gd name="T67" fmla="*/ 6333 h 499"/>
                <a:gd name="T68" fmla="*/ 7286 w 362"/>
                <a:gd name="T69" fmla="*/ 6218 h 499"/>
                <a:gd name="T70" fmla="*/ 7417 w 362"/>
                <a:gd name="T71" fmla="*/ 6042 h 499"/>
                <a:gd name="T72" fmla="*/ 6963 w 362"/>
                <a:gd name="T73" fmla="*/ 5740 h 499"/>
                <a:gd name="T74" fmla="*/ 5272 w 362"/>
                <a:gd name="T75" fmla="*/ 5116 h 499"/>
                <a:gd name="T76" fmla="*/ 3285 w 362"/>
                <a:gd name="T77" fmla="*/ 4627 h 499"/>
                <a:gd name="T78" fmla="*/ 1631 w 362"/>
                <a:gd name="T79" fmla="*/ 4257 h 499"/>
                <a:gd name="T80" fmla="*/ 320 w 362"/>
                <a:gd name="T81" fmla="*/ 3885 h 499"/>
                <a:gd name="T82" fmla="*/ 0 w 362"/>
                <a:gd name="T83" fmla="*/ 3438 h 499"/>
                <a:gd name="T84" fmla="*/ 832 w 362"/>
                <a:gd name="T85" fmla="*/ 2780 h 499"/>
                <a:gd name="T86" fmla="*/ 2641 w 362"/>
                <a:gd name="T87" fmla="*/ 1907 h 499"/>
                <a:gd name="T88" fmla="*/ 4481 w 362"/>
                <a:gd name="T89" fmla="*/ 1231 h 499"/>
                <a:gd name="T90" fmla="*/ 5793 w 362"/>
                <a:gd name="T91" fmla="*/ 920 h 499"/>
                <a:gd name="T92" fmla="*/ 7095 w 362"/>
                <a:gd name="T93" fmla="*/ 626 h 4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62"/>
                <a:gd name="T142" fmla="*/ 0 h 499"/>
                <a:gd name="T143" fmla="*/ 362 w 362"/>
                <a:gd name="T144" fmla="*/ 499 h 4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62" h="499">
                  <a:moveTo>
                    <a:pt x="151" y="35"/>
                  </a:moveTo>
                  <a:lnTo>
                    <a:pt x="221" y="0"/>
                  </a:lnTo>
                  <a:lnTo>
                    <a:pt x="281" y="0"/>
                  </a:lnTo>
                  <a:lnTo>
                    <a:pt x="344" y="14"/>
                  </a:lnTo>
                  <a:lnTo>
                    <a:pt x="362" y="35"/>
                  </a:lnTo>
                  <a:lnTo>
                    <a:pt x="351" y="59"/>
                  </a:lnTo>
                  <a:lnTo>
                    <a:pt x="334" y="91"/>
                  </a:lnTo>
                  <a:lnTo>
                    <a:pt x="302" y="87"/>
                  </a:lnTo>
                  <a:lnTo>
                    <a:pt x="274" y="77"/>
                  </a:lnTo>
                  <a:lnTo>
                    <a:pt x="253" y="63"/>
                  </a:lnTo>
                  <a:lnTo>
                    <a:pt x="232" y="59"/>
                  </a:lnTo>
                  <a:lnTo>
                    <a:pt x="193" y="70"/>
                  </a:lnTo>
                  <a:lnTo>
                    <a:pt x="137" y="94"/>
                  </a:lnTo>
                  <a:lnTo>
                    <a:pt x="91" y="136"/>
                  </a:lnTo>
                  <a:lnTo>
                    <a:pt x="70" y="164"/>
                  </a:lnTo>
                  <a:lnTo>
                    <a:pt x="60" y="185"/>
                  </a:lnTo>
                  <a:lnTo>
                    <a:pt x="60" y="202"/>
                  </a:lnTo>
                  <a:lnTo>
                    <a:pt x="74" y="220"/>
                  </a:lnTo>
                  <a:lnTo>
                    <a:pt x="116" y="248"/>
                  </a:lnTo>
                  <a:lnTo>
                    <a:pt x="155" y="286"/>
                  </a:lnTo>
                  <a:lnTo>
                    <a:pt x="179" y="325"/>
                  </a:lnTo>
                  <a:lnTo>
                    <a:pt x="193" y="352"/>
                  </a:lnTo>
                  <a:lnTo>
                    <a:pt x="186" y="370"/>
                  </a:lnTo>
                  <a:lnTo>
                    <a:pt x="169" y="387"/>
                  </a:lnTo>
                  <a:lnTo>
                    <a:pt x="134" y="398"/>
                  </a:lnTo>
                  <a:lnTo>
                    <a:pt x="95" y="412"/>
                  </a:lnTo>
                  <a:lnTo>
                    <a:pt x="77" y="433"/>
                  </a:lnTo>
                  <a:lnTo>
                    <a:pt x="81" y="468"/>
                  </a:lnTo>
                  <a:lnTo>
                    <a:pt x="53" y="499"/>
                  </a:lnTo>
                  <a:lnTo>
                    <a:pt x="39" y="489"/>
                  </a:lnTo>
                  <a:lnTo>
                    <a:pt x="42" y="429"/>
                  </a:lnTo>
                  <a:lnTo>
                    <a:pt x="67" y="398"/>
                  </a:lnTo>
                  <a:lnTo>
                    <a:pt x="102" y="373"/>
                  </a:lnTo>
                  <a:lnTo>
                    <a:pt x="137" y="359"/>
                  </a:lnTo>
                  <a:lnTo>
                    <a:pt x="155" y="352"/>
                  </a:lnTo>
                  <a:lnTo>
                    <a:pt x="158" y="342"/>
                  </a:lnTo>
                  <a:lnTo>
                    <a:pt x="148" y="325"/>
                  </a:lnTo>
                  <a:lnTo>
                    <a:pt x="112" y="290"/>
                  </a:lnTo>
                  <a:lnTo>
                    <a:pt x="70" y="262"/>
                  </a:lnTo>
                  <a:lnTo>
                    <a:pt x="35" y="241"/>
                  </a:lnTo>
                  <a:lnTo>
                    <a:pt x="7" y="220"/>
                  </a:lnTo>
                  <a:lnTo>
                    <a:pt x="0" y="195"/>
                  </a:lnTo>
                  <a:lnTo>
                    <a:pt x="18" y="157"/>
                  </a:lnTo>
                  <a:lnTo>
                    <a:pt x="56" y="108"/>
                  </a:lnTo>
                  <a:lnTo>
                    <a:pt x="95" y="70"/>
                  </a:lnTo>
                  <a:lnTo>
                    <a:pt x="123" y="52"/>
                  </a:lnTo>
                  <a:lnTo>
                    <a:pt x="151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Freeform 6"/>
            <p:cNvSpPr>
              <a:spLocks/>
            </p:cNvSpPr>
            <p:nvPr/>
          </p:nvSpPr>
          <p:spPr bwMode="auto">
            <a:xfrm>
              <a:off x="5093" y="3162"/>
              <a:ext cx="336" cy="1119"/>
            </a:xfrm>
            <a:custGeom>
              <a:avLst/>
              <a:gdLst>
                <a:gd name="T0" fmla="*/ 6113 w 229"/>
                <a:gd name="T1" fmla="*/ 1216 h 840"/>
                <a:gd name="T2" fmla="*/ 6299 w 229"/>
                <a:gd name="T3" fmla="*/ 365 h 840"/>
                <a:gd name="T4" fmla="*/ 7768 w 229"/>
                <a:gd name="T5" fmla="*/ 0 h 840"/>
                <a:gd name="T6" fmla="*/ 9431 w 229"/>
                <a:gd name="T7" fmla="*/ 49 h 840"/>
                <a:gd name="T8" fmla="*/ 10395 w 229"/>
                <a:gd name="T9" fmla="*/ 365 h 840"/>
                <a:gd name="T10" fmla="*/ 10592 w 229"/>
                <a:gd name="T11" fmla="*/ 1587 h 840"/>
                <a:gd name="T12" fmla="*/ 10099 w 229"/>
                <a:gd name="T13" fmla="*/ 4684 h 840"/>
                <a:gd name="T14" fmla="*/ 9431 w 229"/>
                <a:gd name="T15" fmla="*/ 6567 h 840"/>
                <a:gd name="T16" fmla="*/ 10269 w 229"/>
                <a:gd name="T17" fmla="*/ 8098 h 840"/>
                <a:gd name="T18" fmla="*/ 10395 w 229"/>
                <a:gd name="T19" fmla="*/ 9602 h 840"/>
                <a:gd name="T20" fmla="*/ 9929 w 229"/>
                <a:gd name="T21" fmla="*/ 11139 h 840"/>
                <a:gd name="T22" fmla="*/ 9113 w 229"/>
                <a:gd name="T23" fmla="*/ 13084 h 840"/>
                <a:gd name="T24" fmla="*/ 9431 w 229"/>
                <a:gd name="T25" fmla="*/ 14119 h 840"/>
                <a:gd name="T26" fmla="*/ 8611 w 229"/>
                <a:gd name="T27" fmla="*/ 14298 h 840"/>
                <a:gd name="T28" fmla="*/ 3353 w 229"/>
                <a:gd name="T29" fmla="*/ 14667 h 840"/>
                <a:gd name="T30" fmla="*/ 1981 w 229"/>
                <a:gd name="T31" fmla="*/ 14789 h 840"/>
                <a:gd name="T32" fmla="*/ 0 w 229"/>
                <a:gd name="T33" fmla="*/ 14363 h 840"/>
                <a:gd name="T34" fmla="*/ 0 w 229"/>
                <a:gd name="T35" fmla="*/ 14119 h 840"/>
                <a:gd name="T36" fmla="*/ 5788 w 229"/>
                <a:gd name="T37" fmla="*/ 13994 h 840"/>
                <a:gd name="T38" fmla="*/ 7768 w 229"/>
                <a:gd name="T39" fmla="*/ 13680 h 840"/>
                <a:gd name="T40" fmla="*/ 7948 w 229"/>
                <a:gd name="T41" fmla="*/ 13020 h 840"/>
                <a:gd name="T42" fmla="*/ 8092 w 229"/>
                <a:gd name="T43" fmla="*/ 10953 h 840"/>
                <a:gd name="T44" fmla="*/ 7625 w 229"/>
                <a:gd name="T45" fmla="*/ 9233 h 840"/>
                <a:gd name="T46" fmla="*/ 7132 w 229"/>
                <a:gd name="T47" fmla="*/ 7190 h 840"/>
                <a:gd name="T48" fmla="*/ 7234 w 229"/>
                <a:gd name="T49" fmla="*/ 5888 h 840"/>
                <a:gd name="T50" fmla="*/ 7625 w 229"/>
                <a:gd name="T51" fmla="*/ 4255 h 840"/>
                <a:gd name="T52" fmla="*/ 6807 w 229"/>
                <a:gd name="T53" fmla="*/ 2664 h 840"/>
                <a:gd name="T54" fmla="*/ 6113 w 229"/>
                <a:gd name="T55" fmla="*/ 1216 h 8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9"/>
                <a:gd name="T85" fmla="*/ 0 h 840"/>
                <a:gd name="T86" fmla="*/ 229 w 229"/>
                <a:gd name="T87" fmla="*/ 840 h 8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9" h="840">
                  <a:moveTo>
                    <a:pt x="132" y="69"/>
                  </a:moveTo>
                  <a:lnTo>
                    <a:pt x="136" y="21"/>
                  </a:lnTo>
                  <a:lnTo>
                    <a:pt x="168" y="0"/>
                  </a:lnTo>
                  <a:lnTo>
                    <a:pt x="204" y="3"/>
                  </a:lnTo>
                  <a:lnTo>
                    <a:pt x="225" y="21"/>
                  </a:lnTo>
                  <a:lnTo>
                    <a:pt x="229" y="90"/>
                  </a:lnTo>
                  <a:lnTo>
                    <a:pt x="218" y="266"/>
                  </a:lnTo>
                  <a:lnTo>
                    <a:pt x="204" y="373"/>
                  </a:lnTo>
                  <a:lnTo>
                    <a:pt x="222" y="460"/>
                  </a:lnTo>
                  <a:lnTo>
                    <a:pt x="225" y="546"/>
                  </a:lnTo>
                  <a:lnTo>
                    <a:pt x="215" y="633"/>
                  </a:lnTo>
                  <a:lnTo>
                    <a:pt x="197" y="743"/>
                  </a:lnTo>
                  <a:lnTo>
                    <a:pt x="204" y="802"/>
                  </a:lnTo>
                  <a:lnTo>
                    <a:pt x="186" y="812"/>
                  </a:lnTo>
                  <a:lnTo>
                    <a:pt x="72" y="833"/>
                  </a:lnTo>
                  <a:lnTo>
                    <a:pt x="43" y="840"/>
                  </a:lnTo>
                  <a:lnTo>
                    <a:pt x="0" y="816"/>
                  </a:lnTo>
                  <a:lnTo>
                    <a:pt x="0" y="802"/>
                  </a:lnTo>
                  <a:lnTo>
                    <a:pt x="125" y="795"/>
                  </a:lnTo>
                  <a:lnTo>
                    <a:pt x="168" y="778"/>
                  </a:lnTo>
                  <a:lnTo>
                    <a:pt x="172" y="740"/>
                  </a:lnTo>
                  <a:lnTo>
                    <a:pt x="175" y="622"/>
                  </a:lnTo>
                  <a:lnTo>
                    <a:pt x="165" y="525"/>
                  </a:lnTo>
                  <a:lnTo>
                    <a:pt x="154" y="408"/>
                  </a:lnTo>
                  <a:lnTo>
                    <a:pt x="157" y="335"/>
                  </a:lnTo>
                  <a:lnTo>
                    <a:pt x="165" y="242"/>
                  </a:lnTo>
                  <a:lnTo>
                    <a:pt x="147" y="152"/>
                  </a:lnTo>
                  <a:lnTo>
                    <a:pt x="132" y="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7"/>
            <p:cNvSpPr>
              <a:spLocks/>
            </p:cNvSpPr>
            <p:nvPr/>
          </p:nvSpPr>
          <p:spPr bwMode="auto">
            <a:xfrm>
              <a:off x="4752" y="3199"/>
              <a:ext cx="657" cy="877"/>
            </a:xfrm>
            <a:custGeom>
              <a:avLst/>
              <a:gdLst>
                <a:gd name="T0" fmla="*/ 10002 w 447"/>
                <a:gd name="T1" fmla="*/ 4738 h 658"/>
                <a:gd name="T2" fmla="*/ 10002 w 447"/>
                <a:gd name="T3" fmla="*/ 4132 h 658"/>
                <a:gd name="T4" fmla="*/ 10819 w 447"/>
                <a:gd name="T5" fmla="*/ 3080 h 658"/>
                <a:gd name="T6" fmla="*/ 13349 w 447"/>
                <a:gd name="T7" fmla="*/ 1430 h 658"/>
                <a:gd name="T8" fmla="*/ 17423 w 447"/>
                <a:gd name="T9" fmla="*/ 0 h 658"/>
                <a:gd name="T10" fmla="*/ 19939 w 447"/>
                <a:gd name="T11" fmla="*/ 0 h 658"/>
                <a:gd name="T12" fmla="*/ 21039 w 447"/>
                <a:gd name="T13" fmla="*/ 680 h 658"/>
                <a:gd name="T14" fmla="*/ 19531 w 447"/>
                <a:gd name="T15" fmla="*/ 1610 h 658"/>
                <a:gd name="T16" fmla="*/ 16357 w 447"/>
                <a:gd name="T17" fmla="*/ 2278 h 658"/>
                <a:gd name="T18" fmla="*/ 14442 w 447"/>
                <a:gd name="T19" fmla="*/ 2959 h 658"/>
                <a:gd name="T20" fmla="*/ 12517 w 447"/>
                <a:gd name="T21" fmla="*/ 3944 h 658"/>
                <a:gd name="T22" fmla="*/ 12107 w 447"/>
                <a:gd name="T23" fmla="*/ 4617 h 658"/>
                <a:gd name="T24" fmla="*/ 12336 w 447"/>
                <a:gd name="T25" fmla="*/ 5358 h 658"/>
                <a:gd name="T26" fmla="*/ 13349 w 447"/>
                <a:gd name="T27" fmla="*/ 6592 h 658"/>
                <a:gd name="T28" fmla="*/ 13621 w 447"/>
                <a:gd name="T29" fmla="*/ 7933 h 658"/>
                <a:gd name="T30" fmla="*/ 13202 w 447"/>
                <a:gd name="T31" fmla="*/ 9682 h 658"/>
                <a:gd name="T32" fmla="*/ 12107 w 447"/>
                <a:gd name="T33" fmla="*/ 10893 h 658"/>
                <a:gd name="T34" fmla="*/ 10214 w 447"/>
                <a:gd name="T35" fmla="*/ 11642 h 658"/>
                <a:gd name="T36" fmla="*/ 8933 w 447"/>
                <a:gd name="T37" fmla="*/ 11642 h 658"/>
                <a:gd name="T38" fmla="*/ 4908 w 447"/>
                <a:gd name="T39" fmla="*/ 11273 h 658"/>
                <a:gd name="T40" fmla="*/ 1289 w 447"/>
                <a:gd name="T41" fmla="*/ 11218 h 658"/>
                <a:gd name="T42" fmla="*/ 0 w 447"/>
                <a:gd name="T43" fmla="*/ 10961 h 658"/>
                <a:gd name="T44" fmla="*/ 2333 w 447"/>
                <a:gd name="T45" fmla="*/ 10727 h 658"/>
                <a:gd name="T46" fmla="*/ 6179 w 447"/>
                <a:gd name="T47" fmla="*/ 10777 h 658"/>
                <a:gd name="T48" fmla="*/ 8516 w 447"/>
                <a:gd name="T49" fmla="*/ 11017 h 658"/>
                <a:gd name="T50" fmla="*/ 10002 w 447"/>
                <a:gd name="T51" fmla="*/ 10844 h 658"/>
                <a:gd name="T52" fmla="*/ 11504 w 447"/>
                <a:gd name="T53" fmla="*/ 9851 h 658"/>
                <a:gd name="T54" fmla="*/ 11675 w 447"/>
                <a:gd name="T55" fmla="*/ 8442 h 658"/>
                <a:gd name="T56" fmla="*/ 11228 w 447"/>
                <a:gd name="T57" fmla="*/ 7141 h 658"/>
                <a:gd name="T58" fmla="*/ 10002 w 447"/>
                <a:gd name="T59" fmla="*/ 5614 h 658"/>
                <a:gd name="T60" fmla="*/ 10002 w 447"/>
                <a:gd name="T61" fmla="*/ 4738 h 6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7"/>
                <a:gd name="T94" fmla="*/ 0 h 658"/>
                <a:gd name="T95" fmla="*/ 447 w 447"/>
                <a:gd name="T96" fmla="*/ 658 h 6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7" h="658">
                  <a:moveTo>
                    <a:pt x="212" y="268"/>
                  </a:moveTo>
                  <a:lnTo>
                    <a:pt x="212" y="233"/>
                  </a:lnTo>
                  <a:lnTo>
                    <a:pt x="230" y="174"/>
                  </a:lnTo>
                  <a:lnTo>
                    <a:pt x="284" y="80"/>
                  </a:lnTo>
                  <a:lnTo>
                    <a:pt x="370" y="0"/>
                  </a:lnTo>
                  <a:lnTo>
                    <a:pt x="424" y="0"/>
                  </a:lnTo>
                  <a:lnTo>
                    <a:pt x="447" y="38"/>
                  </a:lnTo>
                  <a:lnTo>
                    <a:pt x="415" y="91"/>
                  </a:lnTo>
                  <a:lnTo>
                    <a:pt x="348" y="129"/>
                  </a:lnTo>
                  <a:lnTo>
                    <a:pt x="307" y="167"/>
                  </a:lnTo>
                  <a:lnTo>
                    <a:pt x="266" y="223"/>
                  </a:lnTo>
                  <a:lnTo>
                    <a:pt x="257" y="261"/>
                  </a:lnTo>
                  <a:lnTo>
                    <a:pt x="262" y="303"/>
                  </a:lnTo>
                  <a:lnTo>
                    <a:pt x="284" y="373"/>
                  </a:lnTo>
                  <a:lnTo>
                    <a:pt x="289" y="449"/>
                  </a:lnTo>
                  <a:lnTo>
                    <a:pt x="280" y="547"/>
                  </a:lnTo>
                  <a:lnTo>
                    <a:pt x="257" y="616"/>
                  </a:lnTo>
                  <a:lnTo>
                    <a:pt x="217" y="658"/>
                  </a:lnTo>
                  <a:lnTo>
                    <a:pt x="190" y="658"/>
                  </a:lnTo>
                  <a:lnTo>
                    <a:pt x="104" y="637"/>
                  </a:lnTo>
                  <a:lnTo>
                    <a:pt x="27" y="634"/>
                  </a:lnTo>
                  <a:lnTo>
                    <a:pt x="0" y="620"/>
                  </a:lnTo>
                  <a:lnTo>
                    <a:pt x="50" y="606"/>
                  </a:lnTo>
                  <a:lnTo>
                    <a:pt x="131" y="609"/>
                  </a:lnTo>
                  <a:lnTo>
                    <a:pt x="181" y="623"/>
                  </a:lnTo>
                  <a:lnTo>
                    <a:pt x="212" y="613"/>
                  </a:lnTo>
                  <a:lnTo>
                    <a:pt x="244" y="557"/>
                  </a:lnTo>
                  <a:lnTo>
                    <a:pt x="248" y="477"/>
                  </a:lnTo>
                  <a:lnTo>
                    <a:pt x="239" y="404"/>
                  </a:lnTo>
                  <a:lnTo>
                    <a:pt x="212" y="317"/>
                  </a:lnTo>
                  <a:lnTo>
                    <a:pt x="212" y="2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Freeform 8"/>
            <p:cNvSpPr>
              <a:spLocks/>
            </p:cNvSpPr>
            <p:nvPr/>
          </p:nvSpPr>
          <p:spPr bwMode="auto">
            <a:xfrm>
              <a:off x="5049" y="2121"/>
              <a:ext cx="414" cy="434"/>
            </a:xfrm>
            <a:custGeom>
              <a:avLst/>
              <a:gdLst>
                <a:gd name="T0" fmla="*/ 3772 w 282"/>
                <a:gd name="T1" fmla="*/ 2387 h 326"/>
                <a:gd name="T2" fmla="*/ 3642 w 282"/>
                <a:gd name="T3" fmla="*/ 1467 h 326"/>
                <a:gd name="T4" fmla="*/ 4078 w 282"/>
                <a:gd name="T5" fmla="*/ 622 h 326"/>
                <a:gd name="T6" fmla="*/ 5899 w 282"/>
                <a:gd name="T7" fmla="*/ 116 h 326"/>
                <a:gd name="T8" fmla="*/ 8058 w 282"/>
                <a:gd name="T9" fmla="*/ 0 h 326"/>
                <a:gd name="T10" fmla="*/ 9673 w 282"/>
                <a:gd name="T11" fmla="*/ 65 h 326"/>
                <a:gd name="T12" fmla="*/ 11147 w 282"/>
                <a:gd name="T13" fmla="*/ 439 h 326"/>
                <a:gd name="T14" fmla="*/ 11936 w 282"/>
                <a:gd name="T15" fmla="*/ 1053 h 326"/>
                <a:gd name="T16" fmla="*/ 12919 w 282"/>
                <a:gd name="T17" fmla="*/ 2267 h 326"/>
                <a:gd name="T18" fmla="*/ 13128 w 282"/>
                <a:gd name="T19" fmla="*/ 3624 h 326"/>
                <a:gd name="T20" fmla="*/ 12595 w 282"/>
                <a:gd name="T21" fmla="*/ 4592 h 326"/>
                <a:gd name="T22" fmla="*/ 11621 w 282"/>
                <a:gd name="T23" fmla="*/ 5215 h 326"/>
                <a:gd name="T24" fmla="*/ 10011 w 282"/>
                <a:gd name="T25" fmla="*/ 5591 h 326"/>
                <a:gd name="T26" fmla="*/ 8725 w 282"/>
                <a:gd name="T27" fmla="*/ 5699 h 326"/>
                <a:gd name="T28" fmla="*/ 6759 w 282"/>
                <a:gd name="T29" fmla="*/ 5506 h 326"/>
                <a:gd name="T30" fmla="*/ 5750 w 282"/>
                <a:gd name="T31" fmla="*/ 4970 h 326"/>
                <a:gd name="T32" fmla="*/ 4746 w 282"/>
                <a:gd name="T33" fmla="*/ 4166 h 326"/>
                <a:gd name="T34" fmla="*/ 3961 w 282"/>
                <a:gd name="T35" fmla="*/ 3248 h 326"/>
                <a:gd name="T36" fmla="*/ 2481 w 282"/>
                <a:gd name="T37" fmla="*/ 3624 h 326"/>
                <a:gd name="T38" fmla="*/ 816 w 282"/>
                <a:gd name="T39" fmla="*/ 3862 h 326"/>
                <a:gd name="T40" fmla="*/ 189 w 282"/>
                <a:gd name="T41" fmla="*/ 3862 h 326"/>
                <a:gd name="T42" fmla="*/ 0 w 282"/>
                <a:gd name="T43" fmla="*/ 3624 h 326"/>
                <a:gd name="T44" fmla="*/ 319 w 282"/>
                <a:gd name="T45" fmla="*/ 3307 h 326"/>
                <a:gd name="T46" fmla="*/ 2778 w 282"/>
                <a:gd name="T47" fmla="*/ 2942 h 326"/>
                <a:gd name="T48" fmla="*/ 3772 w 282"/>
                <a:gd name="T49" fmla="*/ 2387 h 3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2"/>
                <a:gd name="T76" fmla="*/ 0 h 326"/>
                <a:gd name="T77" fmla="*/ 282 w 282"/>
                <a:gd name="T78" fmla="*/ 326 h 3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2" h="326">
                  <a:moveTo>
                    <a:pt x="81" y="137"/>
                  </a:moveTo>
                  <a:lnTo>
                    <a:pt x="78" y="84"/>
                  </a:lnTo>
                  <a:lnTo>
                    <a:pt x="88" y="35"/>
                  </a:lnTo>
                  <a:lnTo>
                    <a:pt x="127" y="7"/>
                  </a:lnTo>
                  <a:lnTo>
                    <a:pt x="173" y="0"/>
                  </a:lnTo>
                  <a:lnTo>
                    <a:pt x="208" y="4"/>
                  </a:lnTo>
                  <a:lnTo>
                    <a:pt x="240" y="25"/>
                  </a:lnTo>
                  <a:lnTo>
                    <a:pt x="257" y="60"/>
                  </a:lnTo>
                  <a:lnTo>
                    <a:pt x="278" y="130"/>
                  </a:lnTo>
                  <a:lnTo>
                    <a:pt x="282" y="207"/>
                  </a:lnTo>
                  <a:lnTo>
                    <a:pt x="271" y="263"/>
                  </a:lnTo>
                  <a:lnTo>
                    <a:pt x="250" y="298"/>
                  </a:lnTo>
                  <a:lnTo>
                    <a:pt x="215" y="319"/>
                  </a:lnTo>
                  <a:lnTo>
                    <a:pt x="187" y="326"/>
                  </a:lnTo>
                  <a:lnTo>
                    <a:pt x="145" y="315"/>
                  </a:lnTo>
                  <a:lnTo>
                    <a:pt x="123" y="284"/>
                  </a:lnTo>
                  <a:lnTo>
                    <a:pt x="102" y="238"/>
                  </a:lnTo>
                  <a:lnTo>
                    <a:pt x="85" y="186"/>
                  </a:lnTo>
                  <a:lnTo>
                    <a:pt x="53" y="207"/>
                  </a:lnTo>
                  <a:lnTo>
                    <a:pt x="18" y="221"/>
                  </a:lnTo>
                  <a:lnTo>
                    <a:pt x="4" y="221"/>
                  </a:lnTo>
                  <a:lnTo>
                    <a:pt x="0" y="207"/>
                  </a:lnTo>
                  <a:lnTo>
                    <a:pt x="7" y="189"/>
                  </a:lnTo>
                  <a:lnTo>
                    <a:pt x="60" y="168"/>
                  </a:lnTo>
                  <a:lnTo>
                    <a:pt x="81" y="1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46" name="Group 9"/>
            <p:cNvGrpSpPr>
              <a:grpSpLocks/>
            </p:cNvGrpSpPr>
            <p:nvPr/>
          </p:nvGrpSpPr>
          <p:grpSpPr bwMode="auto">
            <a:xfrm>
              <a:off x="5263" y="1962"/>
              <a:ext cx="407" cy="313"/>
              <a:chOff x="1590" y="1104"/>
              <a:chExt cx="277" cy="235"/>
            </a:xfrm>
          </p:grpSpPr>
          <p:sp>
            <p:nvSpPr>
              <p:cNvPr id="22554" name="Freeform 10"/>
              <p:cNvSpPr>
                <a:spLocks/>
              </p:cNvSpPr>
              <p:nvPr/>
            </p:nvSpPr>
            <p:spPr bwMode="auto">
              <a:xfrm>
                <a:off x="1683" y="1257"/>
                <a:ext cx="184" cy="82"/>
              </a:xfrm>
              <a:custGeom>
                <a:avLst/>
                <a:gdLst>
                  <a:gd name="T0" fmla="*/ 13 w 184"/>
                  <a:gd name="T1" fmla="*/ 82 h 82"/>
                  <a:gd name="T2" fmla="*/ 0 w 184"/>
                  <a:gd name="T3" fmla="*/ 71 h 82"/>
                  <a:gd name="T4" fmla="*/ 0 w 184"/>
                  <a:gd name="T5" fmla="*/ 45 h 82"/>
                  <a:gd name="T6" fmla="*/ 16 w 184"/>
                  <a:gd name="T7" fmla="*/ 17 h 82"/>
                  <a:gd name="T8" fmla="*/ 36 w 184"/>
                  <a:gd name="T9" fmla="*/ 9 h 82"/>
                  <a:gd name="T10" fmla="*/ 61 w 184"/>
                  <a:gd name="T11" fmla="*/ 22 h 82"/>
                  <a:gd name="T12" fmla="*/ 86 w 184"/>
                  <a:gd name="T13" fmla="*/ 19 h 82"/>
                  <a:gd name="T14" fmla="*/ 102 w 184"/>
                  <a:gd name="T15" fmla="*/ 0 h 82"/>
                  <a:gd name="T16" fmla="*/ 123 w 184"/>
                  <a:gd name="T17" fmla="*/ 2 h 82"/>
                  <a:gd name="T18" fmla="*/ 155 w 184"/>
                  <a:gd name="T19" fmla="*/ 15 h 82"/>
                  <a:gd name="T20" fmla="*/ 182 w 184"/>
                  <a:gd name="T21" fmla="*/ 13 h 82"/>
                  <a:gd name="T22" fmla="*/ 184 w 184"/>
                  <a:gd name="T23" fmla="*/ 32 h 82"/>
                  <a:gd name="T24" fmla="*/ 175 w 184"/>
                  <a:gd name="T25" fmla="*/ 45 h 82"/>
                  <a:gd name="T26" fmla="*/ 141 w 184"/>
                  <a:gd name="T27" fmla="*/ 43 h 82"/>
                  <a:gd name="T28" fmla="*/ 118 w 184"/>
                  <a:gd name="T29" fmla="*/ 39 h 82"/>
                  <a:gd name="T30" fmla="*/ 105 w 184"/>
                  <a:gd name="T31" fmla="*/ 48 h 82"/>
                  <a:gd name="T32" fmla="*/ 91 w 184"/>
                  <a:gd name="T33" fmla="*/ 67 h 82"/>
                  <a:gd name="T34" fmla="*/ 66 w 184"/>
                  <a:gd name="T35" fmla="*/ 62 h 82"/>
                  <a:gd name="T36" fmla="*/ 54 w 184"/>
                  <a:gd name="T37" fmla="*/ 56 h 82"/>
                  <a:gd name="T38" fmla="*/ 45 w 184"/>
                  <a:gd name="T39" fmla="*/ 63 h 82"/>
                  <a:gd name="T40" fmla="*/ 32 w 184"/>
                  <a:gd name="T41" fmla="*/ 76 h 82"/>
                  <a:gd name="T42" fmla="*/ 13 w 184"/>
                  <a:gd name="T43" fmla="*/ 82 h 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84"/>
                  <a:gd name="T67" fmla="*/ 0 h 82"/>
                  <a:gd name="T68" fmla="*/ 184 w 184"/>
                  <a:gd name="T69" fmla="*/ 82 h 8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84" h="82">
                    <a:moveTo>
                      <a:pt x="13" y="82"/>
                    </a:moveTo>
                    <a:lnTo>
                      <a:pt x="0" y="71"/>
                    </a:lnTo>
                    <a:lnTo>
                      <a:pt x="0" y="45"/>
                    </a:lnTo>
                    <a:lnTo>
                      <a:pt x="16" y="17"/>
                    </a:lnTo>
                    <a:lnTo>
                      <a:pt x="36" y="9"/>
                    </a:lnTo>
                    <a:lnTo>
                      <a:pt x="61" y="22"/>
                    </a:lnTo>
                    <a:lnTo>
                      <a:pt x="86" y="19"/>
                    </a:lnTo>
                    <a:lnTo>
                      <a:pt x="102" y="0"/>
                    </a:lnTo>
                    <a:lnTo>
                      <a:pt x="123" y="2"/>
                    </a:lnTo>
                    <a:lnTo>
                      <a:pt x="155" y="15"/>
                    </a:lnTo>
                    <a:lnTo>
                      <a:pt x="182" y="13"/>
                    </a:lnTo>
                    <a:lnTo>
                      <a:pt x="184" y="32"/>
                    </a:lnTo>
                    <a:lnTo>
                      <a:pt x="175" y="45"/>
                    </a:lnTo>
                    <a:lnTo>
                      <a:pt x="141" y="43"/>
                    </a:lnTo>
                    <a:lnTo>
                      <a:pt x="118" y="39"/>
                    </a:lnTo>
                    <a:lnTo>
                      <a:pt x="105" y="48"/>
                    </a:lnTo>
                    <a:lnTo>
                      <a:pt x="91" y="67"/>
                    </a:lnTo>
                    <a:lnTo>
                      <a:pt x="66" y="62"/>
                    </a:lnTo>
                    <a:lnTo>
                      <a:pt x="54" y="56"/>
                    </a:lnTo>
                    <a:lnTo>
                      <a:pt x="45" y="63"/>
                    </a:lnTo>
                    <a:lnTo>
                      <a:pt x="32" y="76"/>
                    </a:lnTo>
                    <a:lnTo>
                      <a:pt x="13" y="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5" name="Freeform 11"/>
              <p:cNvSpPr>
                <a:spLocks/>
              </p:cNvSpPr>
              <p:nvPr/>
            </p:nvSpPr>
            <p:spPr bwMode="auto">
              <a:xfrm>
                <a:off x="1654" y="1193"/>
                <a:ext cx="178" cy="114"/>
              </a:xfrm>
              <a:custGeom>
                <a:avLst/>
                <a:gdLst>
                  <a:gd name="T0" fmla="*/ 23 w 178"/>
                  <a:gd name="T1" fmla="*/ 114 h 114"/>
                  <a:gd name="T2" fmla="*/ 11 w 178"/>
                  <a:gd name="T3" fmla="*/ 108 h 114"/>
                  <a:gd name="T4" fmla="*/ 0 w 178"/>
                  <a:gd name="T5" fmla="*/ 79 h 114"/>
                  <a:gd name="T6" fmla="*/ 11 w 178"/>
                  <a:gd name="T7" fmla="*/ 51 h 114"/>
                  <a:gd name="T8" fmla="*/ 27 w 178"/>
                  <a:gd name="T9" fmla="*/ 39 h 114"/>
                  <a:gd name="T10" fmla="*/ 56 w 178"/>
                  <a:gd name="T11" fmla="*/ 42 h 114"/>
                  <a:gd name="T12" fmla="*/ 76 w 178"/>
                  <a:gd name="T13" fmla="*/ 35 h 114"/>
                  <a:gd name="T14" fmla="*/ 90 w 178"/>
                  <a:gd name="T15" fmla="*/ 13 h 114"/>
                  <a:gd name="T16" fmla="*/ 111 w 178"/>
                  <a:gd name="T17" fmla="*/ 4 h 114"/>
                  <a:gd name="T18" fmla="*/ 146 w 178"/>
                  <a:gd name="T19" fmla="*/ 9 h 114"/>
                  <a:gd name="T20" fmla="*/ 171 w 178"/>
                  <a:gd name="T21" fmla="*/ 0 h 114"/>
                  <a:gd name="T22" fmla="*/ 178 w 178"/>
                  <a:gd name="T23" fmla="*/ 17 h 114"/>
                  <a:gd name="T24" fmla="*/ 171 w 178"/>
                  <a:gd name="T25" fmla="*/ 33 h 114"/>
                  <a:gd name="T26" fmla="*/ 140 w 178"/>
                  <a:gd name="T27" fmla="*/ 42 h 114"/>
                  <a:gd name="T28" fmla="*/ 120 w 178"/>
                  <a:gd name="T29" fmla="*/ 40 h 114"/>
                  <a:gd name="T30" fmla="*/ 108 w 178"/>
                  <a:gd name="T31" fmla="*/ 57 h 114"/>
                  <a:gd name="T32" fmla="*/ 97 w 178"/>
                  <a:gd name="T33" fmla="*/ 79 h 114"/>
                  <a:gd name="T34" fmla="*/ 72 w 178"/>
                  <a:gd name="T35" fmla="*/ 81 h 114"/>
                  <a:gd name="T36" fmla="*/ 59 w 178"/>
                  <a:gd name="T37" fmla="*/ 79 h 114"/>
                  <a:gd name="T38" fmla="*/ 47 w 178"/>
                  <a:gd name="T39" fmla="*/ 88 h 114"/>
                  <a:gd name="T40" fmla="*/ 41 w 178"/>
                  <a:gd name="T41" fmla="*/ 99 h 114"/>
                  <a:gd name="T42" fmla="*/ 23 w 178"/>
                  <a:gd name="T43" fmla="*/ 114 h 1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8"/>
                  <a:gd name="T67" fmla="*/ 0 h 114"/>
                  <a:gd name="T68" fmla="*/ 178 w 178"/>
                  <a:gd name="T69" fmla="*/ 114 h 1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8" h="114">
                    <a:moveTo>
                      <a:pt x="23" y="114"/>
                    </a:moveTo>
                    <a:lnTo>
                      <a:pt x="11" y="108"/>
                    </a:lnTo>
                    <a:lnTo>
                      <a:pt x="0" y="79"/>
                    </a:lnTo>
                    <a:lnTo>
                      <a:pt x="11" y="51"/>
                    </a:lnTo>
                    <a:lnTo>
                      <a:pt x="27" y="39"/>
                    </a:lnTo>
                    <a:lnTo>
                      <a:pt x="56" y="42"/>
                    </a:lnTo>
                    <a:lnTo>
                      <a:pt x="76" y="35"/>
                    </a:lnTo>
                    <a:lnTo>
                      <a:pt x="90" y="13"/>
                    </a:lnTo>
                    <a:lnTo>
                      <a:pt x="111" y="4"/>
                    </a:lnTo>
                    <a:lnTo>
                      <a:pt x="146" y="9"/>
                    </a:lnTo>
                    <a:lnTo>
                      <a:pt x="171" y="0"/>
                    </a:lnTo>
                    <a:lnTo>
                      <a:pt x="178" y="17"/>
                    </a:lnTo>
                    <a:lnTo>
                      <a:pt x="171" y="33"/>
                    </a:lnTo>
                    <a:lnTo>
                      <a:pt x="140" y="42"/>
                    </a:lnTo>
                    <a:lnTo>
                      <a:pt x="120" y="40"/>
                    </a:lnTo>
                    <a:lnTo>
                      <a:pt x="108" y="57"/>
                    </a:lnTo>
                    <a:lnTo>
                      <a:pt x="97" y="79"/>
                    </a:lnTo>
                    <a:lnTo>
                      <a:pt x="72" y="81"/>
                    </a:lnTo>
                    <a:lnTo>
                      <a:pt x="59" y="79"/>
                    </a:lnTo>
                    <a:lnTo>
                      <a:pt x="47" y="88"/>
                    </a:lnTo>
                    <a:lnTo>
                      <a:pt x="41" y="99"/>
                    </a:lnTo>
                    <a:lnTo>
                      <a:pt x="23" y="11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6" name="Freeform 12"/>
              <p:cNvSpPr>
                <a:spLocks/>
              </p:cNvSpPr>
              <p:nvPr/>
            </p:nvSpPr>
            <p:spPr bwMode="auto">
              <a:xfrm>
                <a:off x="1630" y="1154"/>
                <a:ext cx="161" cy="138"/>
              </a:xfrm>
              <a:custGeom>
                <a:avLst/>
                <a:gdLst>
                  <a:gd name="T0" fmla="*/ 31 w 161"/>
                  <a:gd name="T1" fmla="*/ 138 h 138"/>
                  <a:gd name="T2" fmla="*/ 16 w 161"/>
                  <a:gd name="T3" fmla="*/ 133 h 138"/>
                  <a:gd name="T4" fmla="*/ 0 w 161"/>
                  <a:gd name="T5" fmla="*/ 109 h 138"/>
                  <a:gd name="T6" fmla="*/ 5 w 161"/>
                  <a:gd name="T7" fmla="*/ 78 h 138"/>
                  <a:gd name="T8" fmla="*/ 16 w 161"/>
                  <a:gd name="T9" fmla="*/ 65 h 138"/>
                  <a:gd name="T10" fmla="*/ 43 w 161"/>
                  <a:gd name="T11" fmla="*/ 62 h 138"/>
                  <a:gd name="T12" fmla="*/ 65 w 161"/>
                  <a:gd name="T13" fmla="*/ 51 h 138"/>
                  <a:gd name="T14" fmla="*/ 72 w 161"/>
                  <a:gd name="T15" fmla="*/ 25 h 138"/>
                  <a:gd name="T16" fmla="*/ 92 w 161"/>
                  <a:gd name="T17" fmla="*/ 15 h 138"/>
                  <a:gd name="T18" fmla="*/ 127 w 161"/>
                  <a:gd name="T19" fmla="*/ 13 h 138"/>
                  <a:gd name="T20" fmla="*/ 148 w 161"/>
                  <a:gd name="T21" fmla="*/ 0 h 138"/>
                  <a:gd name="T22" fmla="*/ 161 w 161"/>
                  <a:gd name="T23" fmla="*/ 13 h 138"/>
                  <a:gd name="T24" fmla="*/ 156 w 161"/>
                  <a:gd name="T25" fmla="*/ 25 h 138"/>
                  <a:gd name="T26" fmla="*/ 128 w 161"/>
                  <a:gd name="T27" fmla="*/ 44 h 138"/>
                  <a:gd name="T28" fmla="*/ 107 w 161"/>
                  <a:gd name="T29" fmla="*/ 49 h 138"/>
                  <a:gd name="T30" fmla="*/ 99 w 161"/>
                  <a:gd name="T31" fmla="*/ 65 h 138"/>
                  <a:gd name="T32" fmla="*/ 94 w 161"/>
                  <a:gd name="T33" fmla="*/ 91 h 138"/>
                  <a:gd name="T34" fmla="*/ 69 w 161"/>
                  <a:gd name="T35" fmla="*/ 98 h 138"/>
                  <a:gd name="T36" fmla="*/ 54 w 161"/>
                  <a:gd name="T37" fmla="*/ 94 h 138"/>
                  <a:gd name="T38" fmla="*/ 45 w 161"/>
                  <a:gd name="T39" fmla="*/ 105 h 138"/>
                  <a:gd name="T40" fmla="*/ 40 w 161"/>
                  <a:gd name="T41" fmla="*/ 123 h 138"/>
                  <a:gd name="T42" fmla="*/ 31 w 161"/>
                  <a:gd name="T43" fmla="*/ 138 h 13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61"/>
                  <a:gd name="T67" fmla="*/ 0 h 138"/>
                  <a:gd name="T68" fmla="*/ 161 w 161"/>
                  <a:gd name="T69" fmla="*/ 138 h 13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61" h="138">
                    <a:moveTo>
                      <a:pt x="31" y="138"/>
                    </a:moveTo>
                    <a:lnTo>
                      <a:pt x="16" y="133"/>
                    </a:lnTo>
                    <a:lnTo>
                      <a:pt x="0" y="109"/>
                    </a:lnTo>
                    <a:lnTo>
                      <a:pt x="5" y="78"/>
                    </a:lnTo>
                    <a:lnTo>
                      <a:pt x="16" y="65"/>
                    </a:lnTo>
                    <a:lnTo>
                      <a:pt x="43" y="62"/>
                    </a:lnTo>
                    <a:lnTo>
                      <a:pt x="65" y="51"/>
                    </a:lnTo>
                    <a:lnTo>
                      <a:pt x="72" y="25"/>
                    </a:lnTo>
                    <a:lnTo>
                      <a:pt x="92" y="15"/>
                    </a:lnTo>
                    <a:lnTo>
                      <a:pt x="127" y="13"/>
                    </a:lnTo>
                    <a:lnTo>
                      <a:pt x="148" y="0"/>
                    </a:lnTo>
                    <a:lnTo>
                      <a:pt x="161" y="13"/>
                    </a:lnTo>
                    <a:lnTo>
                      <a:pt x="156" y="25"/>
                    </a:lnTo>
                    <a:lnTo>
                      <a:pt x="128" y="44"/>
                    </a:lnTo>
                    <a:lnTo>
                      <a:pt x="107" y="49"/>
                    </a:lnTo>
                    <a:lnTo>
                      <a:pt x="99" y="65"/>
                    </a:lnTo>
                    <a:lnTo>
                      <a:pt x="94" y="91"/>
                    </a:lnTo>
                    <a:lnTo>
                      <a:pt x="69" y="98"/>
                    </a:lnTo>
                    <a:lnTo>
                      <a:pt x="54" y="94"/>
                    </a:lnTo>
                    <a:lnTo>
                      <a:pt x="45" y="105"/>
                    </a:lnTo>
                    <a:lnTo>
                      <a:pt x="40" y="123"/>
                    </a:lnTo>
                    <a:lnTo>
                      <a:pt x="31" y="13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7" name="Freeform 13"/>
              <p:cNvSpPr>
                <a:spLocks/>
              </p:cNvSpPr>
              <p:nvPr/>
            </p:nvSpPr>
            <p:spPr bwMode="auto">
              <a:xfrm>
                <a:off x="1590" y="1104"/>
                <a:ext cx="123" cy="174"/>
              </a:xfrm>
              <a:custGeom>
                <a:avLst/>
                <a:gdLst>
                  <a:gd name="T0" fmla="*/ 48 w 123"/>
                  <a:gd name="T1" fmla="*/ 172 h 174"/>
                  <a:gd name="T2" fmla="*/ 31 w 123"/>
                  <a:gd name="T3" fmla="*/ 174 h 174"/>
                  <a:gd name="T4" fmla="*/ 9 w 123"/>
                  <a:gd name="T5" fmla="*/ 158 h 174"/>
                  <a:gd name="T6" fmla="*/ 0 w 123"/>
                  <a:gd name="T7" fmla="*/ 131 h 174"/>
                  <a:gd name="T8" fmla="*/ 4 w 123"/>
                  <a:gd name="T9" fmla="*/ 113 h 174"/>
                  <a:gd name="T10" fmla="*/ 29 w 123"/>
                  <a:gd name="T11" fmla="*/ 97 h 174"/>
                  <a:gd name="T12" fmla="*/ 46 w 123"/>
                  <a:gd name="T13" fmla="*/ 79 h 174"/>
                  <a:gd name="T14" fmla="*/ 46 w 123"/>
                  <a:gd name="T15" fmla="*/ 52 h 174"/>
                  <a:gd name="T16" fmla="*/ 59 w 123"/>
                  <a:gd name="T17" fmla="*/ 39 h 174"/>
                  <a:gd name="T18" fmla="*/ 90 w 123"/>
                  <a:gd name="T19" fmla="*/ 22 h 174"/>
                  <a:gd name="T20" fmla="*/ 106 w 123"/>
                  <a:gd name="T21" fmla="*/ 0 h 174"/>
                  <a:gd name="T22" fmla="*/ 121 w 123"/>
                  <a:gd name="T23" fmla="*/ 7 h 174"/>
                  <a:gd name="T24" fmla="*/ 123 w 123"/>
                  <a:gd name="T25" fmla="*/ 22 h 174"/>
                  <a:gd name="T26" fmla="*/ 105 w 123"/>
                  <a:gd name="T27" fmla="*/ 47 h 174"/>
                  <a:gd name="T28" fmla="*/ 84 w 123"/>
                  <a:gd name="T29" fmla="*/ 61 h 174"/>
                  <a:gd name="T30" fmla="*/ 86 w 123"/>
                  <a:gd name="T31" fmla="*/ 81 h 174"/>
                  <a:gd name="T32" fmla="*/ 90 w 123"/>
                  <a:gd name="T33" fmla="*/ 104 h 174"/>
                  <a:gd name="T34" fmla="*/ 68 w 123"/>
                  <a:gd name="T35" fmla="*/ 118 h 174"/>
                  <a:gd name="T36" fmla="*/ 59 w 123"/>
                  <a:gd name="T37" fmla="*/ 124 h 174"/>
                  <a:gd name="T38" fmla="*/ 51 w 123"/>
                  <a:gd name="T39" fmla="*/ 138 h 174"/>
                  <a:gd name="T40" fmla="*/ 50 w 123"/>
                  <a:gd name="T41" fmla="*/ 152 h 174"/>
                  <a:gd name="T42" fmla="*/ 48 w 123"/>
                  <a:gd name="T43" fmla="*/ 172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3"/>
                  <a:gd name="T67" fmla="*/ 0 h 174"/>
                  <a:gd name="T68" fmla="*/ 123 w 123"/>
                  <a:gd name="T69" fmla="*/ 174 h 1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3" h="174">
                    <a:moveTo>
                      <a:pt x="48" y="172"/>
                    </a:moveTo>
                    <a:lnTo>
                      <a:pt x="31" y="174"/>
                    </a:lnTo>
                    <a:lnTo>
                      <a:pt x="9" y="158"/>
                    </a:lnTo>
                    <a:lnTo>
                      <a:pt x="0" y="131"/>
                    </a:lnTo>
                    <a:lnTo>
                      <a:pt x="4" y="113"/>
                    </a:lnTo>
                    <a:lnTo>
                      <a:pt x="29" y="97"/>
                    </a:lnTo>
                    <a:lnTo>
                      <a:pt x="46" y="79"/>
                    </a:lnTo>
                    <a:lnTo>
                      <a:pt x="46" y="52"/>
                    </a:lnTo>
                    <a:lnTo>
                      <a:pt x="59" y="39"/>
                    </a:lnTo>
                    <a:lnTo>
                      <a:pt x="90" y="22"/>
                    </a:lnTo>
                    <a:lnTo>
                      <a:pt x="106" y="0"/>
                    </a:lnTo>
                    <a:lnTo>
                      <a:pt x="121" y="7"/>
                    </a:lnTo>
                    <a:lnTo>
                      <a:pt x="123" y="22"/>
                    </a:lnTo>
                    <a:lnTo>
                      <a:pt x="105" y="47"/>
                    </a:lnTo>
                    <a:lnTo>
                      <a:pt x="84" y="61"/>
                    </a:lnTo>
                    <a:lnTo>
                      <a:pt x="86" y="81"/>
                    </a:lnTo>
                    <a:lnTo>
                      <a:pt x="90" y="104"/>
                    </a:lnTo>
                    <a:lnTo>
                      <a:pt x="68" y="118"/>
                    </a:lnTo>
                    <a:lnTo>
                      <a:pt x="59" y="124"/>
                    </a:lnTo>
                    <a:lnTo>
                      <a:pt x="51" y="138"/>
                    </a:lnTo>
                    <a:lnTo>
                      <a:pt x="50" y="152"/>
                    </a:lnTo>
                    <a:lnTo>
                      <a:pt x="48" y="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7" name="Oval 14"/>
            <p:cNvSpPr>
              <a:spLocks noChangeArrowheads="1"/>
            </p:cNvSpPr>
            <p:nvPr/>
          </p:nvSpPr>
          <p:spPr bwMode="auto">
            <a:xfrm rot="-4286940">
              <a:off x="5167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8" name="Oval 15"/>
            <p:cNvSpPr>
              <a:spLocks noChangeArrowheads="1"/>
            </p:cNvSpPr>
            <p:nvPr/>
          </p:nvSpPr>
          <p:spPr bwMode="auto">
            <a:xfrm rot="-4286940">
              <a:off x="5186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49" name="Oval 16"/>
            <p:cNvSpPr>
              <a:spLocks noChangeArrowheads="1"/>
            </p:cNvSpPr>
            <p:nvPr/>
          </p:nvSpPr>
          <p:spPr bwMode="auto">
            <a:xfrm rot="-4286940">
              <a:off x="5243" y="2200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0" name="Oval 17"/>
            <p:cNvSpPr>
              <a:spLocks noChangeArrowheads="1"/>
            </p:cNvSpPr>
            <p:nvPr/>
          </p:nvSpPr>
          <p:spPr bwMode="auto">
            <a:xfrm rot="-4286940">
              <a:off x="5262" y="2226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2551" name="Oval 18"/>
            <p:cNvSpPr>
              <a:spLocks noChangeArrowheads="1"/>
            </p:cNvSpPr>
            <p:nvPr/>
          </p:nvSpPr>
          <p:spPr bwMode="auto">
            <a:xfrm flipH="1">
              <a:off x="5051" y="2442"/>
              <a:ext cx="198" cy="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i="0"/>
            </a:p>
          </p:txBody>
        </p:sp>
        <p:sp>
          <p:nvSpPr>
            <p:cNvPr id="22552" name="Freeform 19"/>
            <p:cNvSpPr>
              <a:spLocks noChangeAspect="1"/>
            </p:cNvSpPr>
            <p:nvPr/>
          </p:nvSpPr>
          <p:spPr bwMode="auto">
            <a:xfrm flipH="1">
              <a:off x="5025" y="3945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20"/>
            <p:cNvSpPr>
              <a:spLocks/>
            </p:cNvSpPr>
            <p:nvPr/>
          </p:nvSpPr>
          <p:spPr bwMode="auto">
            <a:xfrm flipH="1">
              <a:off x="4714" y="3801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2" name="Picture 21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8548688" y="3214688"/>
            <a:ext cx="885825" cy="1209675"/>
            <a:chOff x="5328" y="2016"/>
            <a:chExt cx="558" cy="762"/>
          </a:xfrm>
        </p:grpSpPr>
        <p:sp>
          <p:nvSpPr>
            <p:cNvPr id="22537" name="Freeform 25"/>
            <p:cNvSpPr>
              <a:spLocks/>
            </p:cNvSpPr>
            <p:nvPr/>
          </p:nvSpPr>
          <p:spPr bwMode="auto">
            <a:xfrm rot="1569694" flipV="1">
              <a:off x="5394" y="2016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Freeform 26"/>
            <p:cNvSpPr>
              <a:spLocks/>
            </p:cNvSpPr>
            <p:nvPr/>
          </p:nvSpPr>
          <p:spPr bwMode="auto">
            <a:xfrm rot="1569694" flipV="1">
              <a:off x="5520" y="2016"/>
              <a:ext cx="366" cy="762"/>
            </a:xfrm>
            <a:custGeom>
              <a:avLst/>
              <a:gdLst>
                <a:gd name="T0" fmla="*/ 1171 w 249"/>
                <a:gd name="T1" fmla="*/ 1148 h 572"/>
                <a:gd name="T2" fmla="*/ 320 w 249"/>
                <a:gd name="T3" fmla="*/ 785 h 572"/>
                <a:gd name="T4" fmla="*/ 0 w 249"/>
                <a:gd name="T5" fmla="*/ 476 h 572"/>
                <a:gd name="T6" fmla="*/ 514 w 249"/>
                <a:gd name="T7" fmla="*/ 116 h 572"/>
                <a:gd name="T8" fmla="*/ 1302 w 249"/>
                <a:gd name="T9" fmla="*/ 0 h 572"/>
                <a:gd name="T10" fmla="*/ 2813 w 249"/>
                <a:gd name="T11" fmla="*/ 0 h 572"/>
                <a:gd name="T12" fmla="*/ 4510 w 249"/>
                <a:gd name="T13" fmla="*/ 426 h 572"/>
                <a:gd name="T14" fmla="*/ 6209 w 249"/>
                <a:gd name="T15" fmla="*/ 1074 h 572"/>
                <a:gd name="T16" fmla="*/ 9041 w 249"/>
                <a:gd name="T17" fmla="*/ 2473 h 572"/>
                <a:gd name="T18" fmla="*/ 10889 w 249"/>
                <a:gd name="T19" fmla="*/ 3586 h 572"/>
                <a:gd name="T20" fmla="*/ 11725 w 249"/>
                <a:gd name="T21" fmla="*/ 4487 h 572"/>
                <a:gd name="T22" fmla="*/ 11541 w 249"/>
                <a:gd name="T23" fmla="*/ 4980 h 572"/>
                <a:gd name="T24" fmla="*/ 10542 w 249"/>
                <a:gd name="T25" fmla="*/ 5635 h 572"/>
                <a:gd name="T26" fmla="*/ 8524 w 249"/>
                <a:gd name="T27" fmla="*/ 6097 h 572"/>
                <a:gd name="T28" fmla="*/ 5186 w 249"/>
                <a:gd name="T29" fmla="*/ 6529 h 572"/>
                <a:gd name="T30" fmla="*/ 3528 w 249"/>
                <a:gd name="T31" fmla="*/ 6951 h 572"/>
                <a:gd name="T32" fmla="*/ 2813 w 249"/>
                <a:gd name="T33" fmla="*/ 7310 h 572"/>
                <a:gd name="T34" fmla="*/ 3197 w 249"/>
                <a:gd name="T35" fmla="*/ 7673 h 572"/>
                <a:gd name="T36" fmla="*/ 5040 w 249"/>
                <a:gd name="T37" fmla="*/ 8024 h 572"/>
                <a:gd name="T38" fmla="*/ 6529 w 249"/>
                <a:gd name="T39" fmla="*/ 8750 h 572"/>
                <a:gd name="T40" fmla="*/ 7216 w 249"/>
                <a:gd name="T41" fmla="*/ 9473 h 572"/>
                <a:gd name="T42" fmla="*/ 7011 w 249"/>
                <a:gd name="T43" fmla="*/ 9823 h 572"/>
                <a:gd name="T44" fmla="*/ 5516 w 249"/>
                <a:gd name="T45" fmla="*/ 10066 h 572"/>
                <a:gd name="T46" fmla="*/ 5040 w 249"/>
                <a:gd name="T47" fmla="*/ 10066 h 572"/>
                <a:gd name="T48" fmla="*/ 4319 w 249"/>
                <a:gd name="T49" fmla="*/ 9425 h 572"/>
                <a:gd name="T50" fmla="*/ 4005 w 249"/>
                <a:gd name="T51" fmla="*/ 8698 h 572"/>
                <a:gd name="T52" fmla="*/ 3007 w 249"/>
                <a:gd name="T53" fmla="*/ 8157 h 572"/>
                <a:gd name="T54" fmla="*/ 1493 w 249"/>
                <a:gd name="T55" fmla="*/ 7844 h 572"/>
                <a:gd name="T56" fmla="*/ 1007 w 249"/>
                <a:gd name="T57" fmla="*/ 7507 h 572"/>
                <a:gd name="T58" fmla="*/ 1171 w 249"/>
                <a:gd name="T59" fmla="*/ 7132 h 572"/>
                <a:gd name="T60" fmla="*/ 2506 w 249"/>
                <a:gd name="T61" fmla="*/ 6529 h 572"/>
                <a:gd name="T62" fmla="*/ 5040 w 249"/>
                <a:gd name="T63" fmla="*/ 6180 h 572"/>
                <a:gd name="T64" fmla="*/ 7408 w 249"/>
                <a:gd name="T65" fmla="*/ 5635 h 572"/>
                <a:gd name="T66" fmla="*/ 9218 w 249"/>
                <a:gd name="T67" fmla="*/ 5044 h 572"/>
                <a:gd name="T68" fmla="*/ 9882 w 249"/>
                <a:gd name="T69" fmla="*/ 4444 h 572"/>
                <a:gd name="T70" fmla="*/ 9697 w 249"/>
                <a:gd name="T71" fmla="*/ 4190 h 572"/>
                <a:gd name="T72" fmla="*/ 8907 w 249"/>
                <a:gd name="T73" fmla="*/ 3663 h 572"/>
                <a:gd name="T74" fmla="*/ 7408 w 249"/>
                <a:gd name="T75" fmla="*/ 2865 h 572"/>
                <a:gd name="T76" fmla="*/ 5710 w 249"/>
                <a:gd name="T77" fmla="*/ 2390 h 572"/>
                <a:gd name="T78" fmla="*/ 3885 w 249"/>
                <a:gd name="T79" fmla="*/ 1860 h 572"/>
                <a:gd name="T80" fmla="*/ 2506 w 249"/>
                <a:gd name="T81" fmla="*/ 1577 h 572"/>
                <a:gd name="T82" fmla="*/ 1171 w 249"/>
                <a:gd name="T83" fmla="*/ 114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Freeform 27"/>
            <p:cNvSpPr>
              <a:spLocks/>
            </p:cNvSpPr>
            <p:nvPr/>
          </p:nvSpPr>
          <p:spPr bwMode="auto">
            <a:xfrm rot="20944828" flipV="1">
              <a:off x="5328" y="2025"/>
              <a:ext cx="336" cy="666"/>
            </a:xfrm>
            <a:custGeom>
              <a:avLst/>
              <a:gdLst>
                <a:gd name="T0" fmla="*/ 505 w 249"/>
                <a:gd name="T1" fmla="*/ 298 h 572"/>
                <a:gd name="T2" fmla="*/ 134 w 249"/>
                <a:gd name="T3" fmla="*/ 199 h 572"/>
                <a:gd name="T4" fmla="*/ 0 w 249"/>
                <a:gd name="T5" fmla="*/ 122 h 572"/>
                <a:gd name="T6" fmla="*/ 219 w 249"/>
                <a:gd name="T7" fmla="*/ 30 h 572"/>
                <a:gd name="T8" fmla="*/ 561 w 249"/>
                <a:gd name="T9" fmla="*/ 0 h 572"/>
                <a:gd name="T10" fmla="*/ 1194 w 249"/>
                <a:gd name="T11" fmla="*/ 0 h 572"/>
                <a:gd name="T12" fmla="*/ 1919 w 249"/>
                <a:gd name="T13" fmla="*/ 108 h 572"/>
                <a:gd name="T14" fmla="*/ 2638 w 249"/>
                <a:gd name="T15" fmla="*/ 282 h 572"/>
                <a:gd name="T16" fmla="*/ 3840 w 249"/>
                <a:gd name="T17" fmla="*/ 640 h 572"/>
                <a:gd name="T18" fmla="*/ 4624 w 249"/>
                <a:gd name="T19" fmla="*/ 938 h 572"/>
                <a:gd name="T20" fmla="*/ 4977 w 249"/>
                <a:gd name="T21" fmla="*/ 1170 h 572"/>
                <a:gd name="T22" fmla="*/ 4915 w 249"/>
                <a:gd name="T23" fmla="*/ 1295 h 572"/>
                <a:gd name="T24" fmla="*/ 4492 w 249"/>
                <a:gd name="T25" fmla="*/ 1467 h 572"/>
                <a:gd name="T26" fmla="*/ 3615 w 249"/>
                <a:gd name="T27" fmla="*/ 1587 h 572"/>
                <a:gd name="T28" fmla="*/ 2200 w 249"/>
                <a:gd name="T29" fmla="*/ 1699 h 572"/>
                <a:gd name="T30" fmla="*/ 1499 w 249"/>
                <a:gd name="T31" fmla="*/ 1809 h 572"/>
                <a:gd name="T32" fmla="*/ 1194 w 249"/>
                <a:gd name="T33" fmla="*/ 1898 h 572"/>
                <a:gd name="T34" fmla="*/ 1359 w 249"/>
                <a:gd name="T35" fmla="*/ 1996 h 572"/>
                <a:gd name="T36" fmla="*/ 2137 w 249"/>
                <a:gd name="T37" fmla="*/ 2088 h 572"/>
                <a:gd name="T38" fmla="*/ 2797 w 249"/>
                <a:gd name="T39" fmla="*/ 2277 h 572"/>
                <a:gd name="T40" fmla="*/ 3058 w 249"/>
                <a:gd name="T41" fmla="*/ 2465 h 572"/>
                <a:gd name="T42" fmla="*/ 2982 w 249"/>
                <a:gd name="T43" fmla="*/ 2557 h 572"/>
                <a:gd name="T44" fmla="*/ 2334 w 249"/>
                <a:gd name="T45" fmla="*/ 2616 h 572"/>
                <a:gd name="T46" fmla="*/ 2137 w 249"/>
                <a:gd name="T47" fmla="*/ 2616 h 572"/>
                <a:gd name="T48" fmla="*/ 1834 w 249"/>
                <a:gd name="T49" fmla="*/ 2450 h 572"/>
                <a:gd name="T50" fmla="*/ 1704 w 249"/>
                <a:gd name="T51" fmla="*/ 2260 h 572"/>
                <a:gd name="T52" fmla="*/ 1281 w 249"/>
                <a:gd name="T53" fmla="*/ 2121 h 572"/>
                <a:gd name="T54" fmla="*/ 636 w 249"/>
                <a:gd name="T55" fmla="*/ 2043 h 572"/>
                <a:gd name="T56" fmla="*/ 416 w 249"/>
                <a:gd name="T57" fmla="*/ 1954 h 572"/>
                <a:gd name="T58" fmla="*/ 505 w 249"/>
                <a:gd name="T59" fmla="*/ 1855 h 572"/>
                <a:gd name="T60" fmla="*/ 1070 w 249"/>
                <a:gd name="T61" fmla="*/ 1699 h 572"/>
                <a:gd name="T62" fmla="*/ 2137 w 249"/>
                <a:gd name="T63" fmla="*/ 1607 h 572"/>
                <a:gd name="T64" fmla="*/ 3148 w 249"/>
                <a:gd name="T65" fmla="*/ 1467 h 572"/>
                <a:gd name="T66" fmla="*/ 3909 w 249"/>
                <a:gd name="T67" fmla="*/ 1310 h 572"/>
                <a:gd name="T68" fmla="*/ 4197 w 249"/>
                <a:gd name="T69" fmla="*/ 1152 h 572"/>
                <a:gd name="T70" fmla="*/ 4126 w 249"/>
                <a:gd name="T71" fmla="*/ 1092 h 572"/>
                <a:gd name="T72" fmla="*/ 3778 w 249"/>
                <a:gd name="T73" fmla="*/ 951 h 572"/>
                <a:gd name="T74" fmla="*/ 3148 w 249"/>
                <a:gd name="T75" fmla="*/ 745 h 572"/>
                <a:gd name="T76" fmla="*/ 2419 w 249"/>
                <a:gd name="T77" fmla="*/ 622 h 572"/>
                <a:gd name="T78" fmla="*/ 1648 w 249"/>
                <a:gd name="T79" fmla="*/ 483 h 572"/>
                <a:gd name="T80" fmla="*/ 1070 w 249"/>
                <a:gd name="T81" fmla="*/ 406 h 572"/>
                <a:gd name="T82" fmla="*/ 505 w 249"/>
                <a:gd name="T83" fmla="*/ 298 h 5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572"/>
                <a:gd name="T128" fmla="*/ 249 w 249"/>
                <a:gd name="T129" fmla="*/ 572 h 5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572">
                  <a:moveTo>
                    <a:pt x="25" y="65"/>
                  </a:moveTo>
                  <a:lnTo>
                    <a:pt x="7" y="44"/>
                  </a:lnTo>
                  <a:lnTo>
                    <a:pt x="0" y="27"/>
                  </a:lnTo>
                  <a:lnTo>
                    <a:pt x="11" y="7"/>
                  </a:lnTo>
                  <a:lnTo>
                    <a:pt x="28" y="0"/>
                  </a:lnTo>
                  <a:lnTo>
                    <a:pt x="60" y="0"/>
                  </a:lnTo>
                  <a:lnTo>
                    <a:pt x="96" y="24"/>
                  </a:lnTo>
                  <a:lnTo>
                    <a:pt x="132" y="61"/>
                  </a:lnTo>
                  <a:lnTo>
                    <a:pt x="192" y="140"/>
                  </a:lnTo>
                  <a:lnTo>
                    <a:pt x="231" y="204"/>
                  </a:lnTo>
                  <a:lnTo>
                    <a:pt x="249" y="255"/>
                  </a:lnTo>
                  <a:lnTo>
                    <a:pt x="245" y="283"/>
                  </a:lnTo>
                  <a:lnTo>
                    <a:pt x="224" y="320"/>
                  </a:lnTo>
                  <a:lnTo>
                    <a:pt x="181" y="347"/>
                  </a:lnTo>
                  <a:lnTo>
                    <a:pt x="110" y="371"/>
                  </a:lnTo>
                  <a:lnTo>
                    <a:pt x="75" y="395"/>
                  </a:lnTo>
                  <a:lnTo>
                    <a:pt x="60" y="415"/>
                  </a:lnTo>
                  <a:lnTo>
                    <a:pt x="68" y="436"/>
                  </a:lnTo>
                  <a:lnTo>
                    <a:pt x="107" y="456"/>
                  </a:lnTo>
                  <a:lnTo>
                    <a:pt x="139" y="497"/>
                  </a:lnTo>
                  <a:lnTo>
                    <a:pt x="153" y="538"/>
                  </a:lnTo>
                  <a:lnTo>
                    <a:pt x="149" y="558"/>
                  </a:lnTo>
                  <a:lnTo>
                    <a:pt x="117" y="572"/>
                  </a:lnTo>
                  <a:lnTo>
                    <a:pt x="107" y="572"/>
                  </a:lnTo>
                  <a:lnTo>
                    <a:pt x="92" y="535"/>
                  </a:lnTo>
                  <a:lnTo>
                    <a:pt x="85" y="494"/>
                  </a:lnTo>
                  <a:lnTo>
                    <a:pt x="64" y="463"/>
                  </a:lnTo>
                  <a:lnTo>
                    <a:pt x="32" y="446"/>
                  </a:lnTo>
                  <a:lnTo>
                    <a:pt x="21" y="426"/>
                  </a:lnTo>
                  <a:lnTo>
                    <a:pt x="25" y="405"/>
                  </a:lnTo>
                  <a:lnTo>
                    <a:pt x="53" y="371"/>
                  </a:lnTo>
                  <a:lnTo>
                    <a:pt x="107" y="351"/>
                  </a:lnTo>
                  <a:lnTo>
                    <a:pt x="157" y="320"/>
                  </a:lnTo>
                  <a:lnTo>
                    <a:pt x="196" y="286"/>
                  </a:lnTo>
                  <a:lnTo>
                    <a:pt x="210" y="252"/>
                  </a:lnTo>
                  <a:lnTo>
                    <a:pt x="206" y="238"/>
                  </a:lnTo>
                  <a:lnTo>
                    <a:pt x="189" y="208"/>
                  </a:lnTo>
                  <a:lnTo>
                    <a:pt x="157" y="163"/>
                  </a:lnTo>
                  <a:lnTo>
                    <a:pt x="121" y="136"/>
                  </a:lnTo>
                  <a:lnTo>
                    <a:pt x="82" y="106"/>
                  </a:lnTo>
                  <a:lnTo>
                    <a:pt x="53" y="89"/>
                  </a:lnTo>
                  <a:lnTo>
                    <a:pt x="25" y="6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6252" name="AutoShape 28"/>
          <p:cNvSpPr>
            <a:spLocks noChangeArrowheads="1"/>
          </p:cNvSpPr>
          <p:nvPr/>
        </p:nvSpPr>
        <p:spPr bwMode="auto">
          <a:xfrm>
            <a:off x="2743200" y="2362200"/>
            <a:ext cx="4740275" cy="3429000"/>
          </a:xfrm>
          <a:prstGeom prst="wedgeRectCallout">
            <a:avLst>
              <a:gd name="adj1" fmla="val -72440"/>
              <a:gd name="adj2" fmla="val -29505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36253" name="Text Box 29"/>
          <p:cNvSpPr txBox="1">
            <a:spLocks noChangeArrowheads="1"/>
          </p:cNvSpPr>
          <p:nvPr/>
        </p:nvSpPr>
        <p:spPr bwMode="auto">
          <a:xfrm>
            <a:off x="3276600" y="2438400"/>
            <a:ext cx="48006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i="0" dirty="0"/>
              <a:t>To keep the flow going</a:t>
            </a:r>
          </a:p>
          <a:p>
            <a:pPr>
              <a:buFontTx/>
              <a:buChar char="•"/>
              <a:defRPr/>
            </a:pPr>
            <a:r>
              <a:rPr lang="en-US" sz="2800" i="0" dirty="0"/>
              <a:t>Wiggly hand: </a:t>
            </a:r>
            <a:br>
              <a:rPr lang="en-US" sz="2800" i="0" dirty="0"/>
            </a:br>
            <a:r>
              <a:rPr lang="en-US" sz="2800" i="0" dirty="0"/>
              <a:t>    </a:t>
            </a:r>
            <a:r>
              <a:rPr lang="en-US" i="0" dirty="0"/>
              <a:t>relevant to current slide.</a:t>
            </a:r>
            <a:endParaRPr lang="en-US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Char char="•"/>
              <a:defRPr/>
            </a:pPr>
            <a:r>
              <a:rPr lang="en-US" sz="2800" i="0" dirty="0"/>
              <a:t>Stationary hand:</a:t>
            </a:r>
            <a:br>
              <a:rPr lang="en-US" sz="2800" i="0" dirty="0"/>
            </a:br>
            <a:r>
              <a:rPr lang="en-US" sz="2800" i="0" dirty="0"/>
              <a:t>   </a:t>
            </a:r>
            <a:r>
              <a:rPr lang="en-US" i="0" dirty="0"/>
              <a:t>question about past material.</a:t>
            </a:r>
          </a:p>
          <a:p>
            <a:pPr>
              <a:buFontTx/>
              <a:buChar char="•"/>
              <a:defRPr/>
            </a:pPr>
            <a:r>
              <a:rPr lang="en-US" i="0" dirty="0"/>
              <a:t>Avoid getting off topic.</a:t>
            </a:r>
          </a:p>
        </p:txBody>
      </p:sp>
      <p:sp>
        <p:nvSpPr>
          <p:cNvPr id="22536" name="Rectangle 30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6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6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6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36252" grpId="0" uiExpand="1" animBg="1"/>
      <p:bldP spid="43625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6DA6120D-8EAB-A4D3-04EA-A1B7EACF1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5798403"/>
            <a:ext cx="20617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>
                <a:solidFill>
                  <a:schemeClr val="hlink"/>
                </a:solidFill>
              </a:rPr>
              <a:t>Devastated </a:t>
            </a:r>
            <a:br>
              <a:rPr lang="en-US" altLang="en-US" sz="2400" b="1" i="0">
                <a:solidFill>
                  <a:schemeClr val="hlink"/>
                </a:solidFill>
              </a:rPr>
            </a:br>
            <a:r>
              <a:rPr lang="en-US" altLang="en-US" sz="2400" i="0"/>
              <a:t>by the midterm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95C5FDA-6CE3-3B06-1A2E-246D8892D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900" y="9591675"/>
            <a:ext cx="3530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Change your thinking now.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B4A61849-B7FD-07B3-4793-13AC933F0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198203"/>
            <a:ext cx="815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Thinking abstractly requires completely </a:t>
            </a:r>
            <a:br>
              <a:rPr lang="en-US" altLang="en-US" sz="2400" i="0" dirty="0"/>
            </a:br>
            <a:r>
              <a:rPr lang="en-US" altLang="en-US" sz="2400" i="0" dirty="0"/>
              <a:t>changing the way you think.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63ABDE4-D8AF-2523-7B02-3A06DC62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641" y="5050690"/>
            <a:ext cx="45784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Though I keep warning people,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they tend not to get it until they are</a:t>
            </a:r>
            <a:r>
              <a:rPr lang="en-US" altLang="en-US" sz="2400" b="1" i="0"/>
              <a:t> </a:t>
            </a:r>
          </a:p>
        </p:txBody>
      </p:sp>
      <p:pic>
        <p:nvPicPr>
          <p:cNvPr id="5" name="Picture 10" descr="dd00786_">
            <a:extLst>
              <a:ext uri="{FF2B5EF4-FFF2-40B4-BE49-F238E27FC236}">
                <a16:creationId xmlns:a16="http://schemas.microsoft.com/office/drawing/2014/main" id="{F76CC5B0-EC13-DF6D-A1CD-0E2926A33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A5661D32-86B7-4974-7660-D5F712EB4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75B7D-D9C0-83D4-6EF7-F32C86380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43000"/>
            <a:ext cx="767769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pic>
        <p:nvPicPr>
          <p:cNvPr id="9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266400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pic>
        <p:nvPicPr>
          <p:cNvPr id="16" name="Picture 8" descr="https://resources.inbenta.com/finger%20me%20A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889912" cy="17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5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/>
            <a:r>
              <a:rPr lang="en-US" altLang="en-US" sz="2800" dirty="0">
                <a:solidFill>
                  <a:srgbClr val="FFFFFF"/>
                </a:solidFill>
              </a:rPr>
              <a:t>The psychological profiling of a successful person is mostly the ability to shift levels of abstraction, from low level to high level.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detailed workings.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the big picture.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en-US" sz="2800" dirty="0">
                <a:solidFill>
                  <a:srgbClr val="FFFFFF"/>
                </a:solidFill>
              </a:rPr>
              <a:t>To understand complex things</a:t>
            </a:r>
            <a:br>
              <a:rPr lang="en-US" altLang="en-US" sz="2800" dirty="0">
                <a:solidFill>
                  <a:srgbClr val="FFFFFF"/>
                </a:solidFill>
              </a:rPr>
            </a:br>
            <a:r>
              <a:rPr lang="en-US" altLang="en-US" sz="2800" dirty="0">
                <a:solidFill>
                  <a:srgbClr val="FFFFFF"/>
                </a:solidFill>
              </a:rPr>
              <a:t>      in simple ways.</a:t>
            </a:r>
            <a:br>
              <a:rPr lang="en-US" altLang="en-US" sz="2800" dirty="0">
                <a:solidFill>
                  <a:srgbClr val="FFFFFF"/>
                </a:solidFill>
              </a:rPr>
            </a:b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10400" y="3424535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400" dirty="0">
                <a:latin typeface="Times New Roman" pitchFamily="18" charset="0"/>
              </a:rPr>
              <a:t>Donald </a:t>
            </a:r>
            <a:r>
              <a:rPr lang="en-CA" altLang="en-US" sz="2400" dirty="0" err="1">
                <a:latin typeface="Times New Roman" pitchFamily="18" charset="0"/>
              </a:rPr>
              <a:t>Kunth</a:t>
            </a:r>
            <a:endParaRPr lang="en-CA" altLang="en-US" sz="2400" dirty="0">
              <a:latin typeface="Times New Roman" pitchFamily="18" charset="0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24200" y="4962799"/>
            <a:ext cx="3276600" cy="1742801"/>
            <a:chOff x="288" y="1344"/>
            <a:chExt cx="5184" cy="278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3792" y="1679"/>
              <a:ext cx="1680" cy="2016"/>
            </a:xfrm>
            <a:prstGeom prst="smileyFace">
              <a:avLst>
                <a:gd name="adj" fmla="val 2361"/>
              </a:avLst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endParaRPr lang="en-US" altLang="en-US" sz="300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10" name="Mona_Lisa.jpg">
              <a:hlinkClick r:id="" action="ppaction://media"/>
            </p:cNvPr>
            <p:cNvPicPr preferRelativeResize="0">
              <a:picLocks noRot="1" noChangeArrowheads="1"/>
            </p:cNvPicPr>
            <p:nvPr>
              <a:videoFile r:link="rId1"/>
            </p:nvPr>
          </p:nvPicPr>
          <p:blipFill>
            <a:blip r:embed="rId5">
              <a:lum bright="-6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9" r="21024" b="53616"/>
            <a:stretch>
              <a:fillRect/>
            </a:stretch>
          </p:blipFill>
          <p:spPr bwMode="auto">
            <a:xfrm>
              <a:off x="288" y="1344"/>
              <a:ext cx="1920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2575" y="1839"/>
              <a:ext cx="987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3" tIns="45717" rIns="91433" bIns="45717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6000" b="1" i="0" dirty="0">
                  <a:solidFill>
                    <a:srgbClr val="FFFF00"/>
                  </a:solidFill>
                  <a:cs typeface="+mn-cs"/>
                </a:rPr>
                <a:t>=</a:t>
              </a:r>
              <a:endParaRPr lang="en-US" altLang="en-US" sz="6000" b="1" i="0" dirty="0">
                <a:solidFill>
                  <a:srgbClr val="FFFFFF"/>
                </a:solidFill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2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997180"/>
              </p:ext>
            </p:extLst>
          </p:nvPr>
        </p:nvGraphicFramePr>
        <p:xfrm>
          <a:off x="6172200" y="5105400"/>
          <a:ext cx="11112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659048" imgH="4191363" progId="MS_ClipArt_Gallery.2">
                  <p:embed/>
                </p:oleObj>
              </mc:Choice>
              <mc:Fallback>
                <p:oleObj name="Clip" r:id="rId4" imgW="2659048" imgH="419136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105400"/>
                        <a:ext cx="11112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85800" y="4114800"/>
            <a:ext cx="8077200" cy="2667000"/>
            <a:chOff x="685800" y="3962400"/>
            <a:chExt cx="8077200" cy="266700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685800" y="3962400"/>
              <a:ext cx="8077200" cy="133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2800" i="0" dirty="0">
                  <a:solidFill>
                    <a:srgbClr val="FFFFFF"/>
                  </a:solidFill>
                  <a:cs typeface="+mn-cs"/>
                </a:rPr>
                <a:t>Software developers view subsystems as entities with separate personalities, role</a:t>
              </a:r>
              <a:r>
                <a:rPr lang="en-US" altLang="en-US" sz="2800" i="0" dirty="0">
                  <a:solidFill>
                    <a:srgbClr val="FFFFFF"/>
                  </a:solidFill>
                  <a:cs typeface="+mn-cs"/>
                </a:rPr>
                <a:t>s,</a:t>
              </a:r>
              <a:r>
                <a:rPr lang="en-CA" altLang="en-US" sz="2800" i="0" dirty="0">
                  <a:solidFill>
                    <a:srgbClr val="FFFFFF"/>
                  </a:solidFill>
                  <a:cs typeface="+mn-cs"/>
                </a:rPr>
                <a:t> and</a:t>
              </a:r>
              <a:r>
                <a:rPr lang="en-US" altLang="en-US" sz="2800" i="0" dirty="0">
                  <a:solidFill>
                    <a:srgbClr val="FFFFFF"/>
                  </a:solidFill>
                  <a:cs typeface="+mn-cs"/>
                </a:rPr>
                <a:t> </a:t>
              </a:r>
              <a:r>
                <a:rPr lang="en-CA" altLang="en-US" sz="2800" i="0" dirty="0">
                  <a:solidFill>
                    <a:srgbClr val="FFFFFF"/>
                  </a:solidFill>
                  <a:cs typeface="+mn-cs"/>
                </a:rPr>
                <a:t>interact</a:t>
              </a:r>
              <a:r>
                <a:rPr lang="en-US" altLang="en-US" sz="2800" i="0" dirty="0">
                  <a:solidFill>
                    <a:srgbClr val="FFFFFF"/>
                  </a:solidFill>
                  <a:cs typeface="+mn-cs"/>
                </a:rPr>
                <a:t>ions</a:t>
              </a:r>
              <a:r>
                <a:rPr lang="en-CA" altLang="en-US" sz="2800" i="0" dirty="0">
                  <a:solidFill>
                    <a:srgbClr val="FFFFFF"/>
                  </a:solidFill>
                  <a:cs typeface="+mn-cs"/>
                </a:rPr>
                <a:t>,</a:t>
              </a:r>
            </a:p>
            <a:p>
              <a:pPr algn="ctr" eaLnBrk="1" hangingPunct="1">
                <a:lnSpc>
                  <a:spcPct val="90000"/>
                </a:lnSpc>
                <a:buFontTx/>
                <a:buNone/>
                <a:defRPr/>
              </a:pPr>
              <a:r>
                <a:rPr lang="en-CA" altLang="en-US" sz="2800" i="0" dirty="0">
                  <a:solidFill>
                    <a:srgbClr val="FFFFFF"/>
                  </a:solidFill>
                  <a:cs typeface="+mn-cs"/>
                </a:rPr>
                <a:t>not details of code.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464050" y="5529263"/>
              <a:ext cx="522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3000" i="0">
                  <a:solidFill>
                    <a:srgbClr val="FFFFFF"/>
                  </a:solidFill>
                  <a:cs typeface="+mn-cs"/>
                </a:rPr>
                <a:t>vs</a:t>
              </a:r>
              <a:endParaRPr lang="en-CA" altLang="en-US" sz="3000" i="0">
                <a:solidFill>
                  <a:srgbClr val="FFFFFF"/>
                </a:solidFill>
                <a:cs typeface="+mn-cs"/>
              </a:endParaRPr>
            </a:p>
          </p:txBody>
        </p:sp>
        <p:pic>
          <p:nvPicPr>
            <p:cNvPr id="10" name="Picture 10" descr="dd00786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588" y="5334000"/>
              <a:ext cx="1293812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838200" y="1295400"/>
            <a:ext cx="8077200" cy="2895600"/>
            <a:chOff x="838200" y="914400"/>
            <a:chExt cx="8077200" cy="2895600"/>
          </a:xfrm>
        </p:grpSpPr>
        <p:pic>
          <p:nvPicPr>
            <p:cNvPr id="12" name="Picture 4" descr="j018823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828800"/>
              <a:ext cx="2286000" cy="182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j01975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957388"/>
              <a:ext cx="1882775" cy="185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4387850" y="2481263"/>
              <a:ext cx="5222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3000" i="0" dirty="0" err="1">
                  <a:solidFill>
                    <a:srgbClr val="FFFFFF"/>
                  </a:solidFill>
                  <a:cs typeface="+mn-cs"/>
                </a:rPr>
                <a:t>vs</a:t>
              </a:r>
              <a:endParaRPr lang="en-CA" altLang="en-US" sz="3000" i="0" dirty="0">
                <a:solidFill>
                  <a:srgbClr val="FFFFFF"/>
                </a:solidFill>
                <a:cs typeface="+mn-cs"/>
              </a:endParaRPr>
            </a:p>
          </p:txBody>
        </p:sp>
        <p:sp>
          <p:nvSpPr>
            <p:cNvPr id="15" name="Rectangle 7"/>
            <p:cNvSpPr>
              <a:spLocks noChangeArrowheads="1"/>
            </p:cNvSpPr>
            <p:nvPr/>
          </p:nvSpPr>
          <p:spPr bwMode="auto">
            <a:xfrm>
              <a:off x="838200" y="914400"/>
              <a:ext cx="80772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CA" altLang="en-US" sz="2800" i="0" dirty="0"/>
                <a:t>It is hard to think of love </a:t>
              </a:r>
              <a:br>
                <a:rPr lang="en-CA" altLang="en-US" sz="2800" i="0" dirty="0"/>
              </a:br>
              <a:r>
                <a:rPr lang="en-CA" altLang="en-US" sz="2800" i="0" dirty="0"/>
                <a:t>in terms of </a:t>
              </a:r>
              <a:r>
                <a:rPr lang="en-CA" altLang="en-US" sz="2800" i="0" dirty="0" err="1"/>
                <a:t>th</a:t>
              </a:r>
              <a:r>
                <a:rPr lang="en-US" altLang="en-US" sz="2800" i="0" dirty="0"/>
                <a:t>e </a:t>
              </a:r>
              <a:r>
                <a:rPr lang="en-CA" altLang="en-US" sz="2800" i="0" dirty="0"/>
                <a:t>firing of neurons.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3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Thinking Abstractly</a:t>
            </a:r>
            <a:endParaRPr lang="en-CA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9067800" cy="914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Better for communicating to friend</a:t>
            </a:r>
          </a:p>
          <a:p>
            <a:pPr marL="0" indent="0" eaLnBrk="1" hangingPunct="1">
              <a:buNone/>
            </a:pPr>
            <a:endParaRPr lang="en-CA" altLang="en-US" dirty="0"/>
          </a:p>
        </p:txBody>
      </p:sp>
      <p:pic>
        <p:nvPicPr>
          <p:cNvPr id="48132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communica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2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Thinking Abstractly</a:t>
            </a:r>
            <a:endParaRPr lang="en-CA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9067800" cy="4114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dirty="0"/>
              <a:t>A form that can peculate down and </a:t>
            </a:r>
            <a:br>
              <a:rPr lang="en-US" altLang="en-US" dirty="0"/>
            </a:br>
            <a:r>
              <a:rPr lang="en-US" altLang="en-US" dirty="0"/>
              <a:t>dwell in your subconscious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where the miracle leaps of inspiration happen </a:t>
            </a:r>
          </a:p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endParaRPr lang="en-CA" altLang="en-US" dirty="0"/>
          </a:p>
        </p:txBody>
      </p:sp>
      <p:pic>
        <p:nvPicPr>
          <p:cNvPr id="48132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13512"/>
            <a:ext cx="3810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81000" y="44720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1" hangingPunct="1">
              <a:buNone/>
            </a:pPr>
            <a:r>
              <a:rPr lang="en-US" altLang="en-US" sz="3200" i="0" dirty="0"/>
              <a:t>Your subconscious </a:t>
            </a:r>
            <a:br>
              <a:rPr lang="en-US" altLang="en-US" sz="3200" i="0" dirty="0"/>
            </a:br>
            <a:r>
              <a:rPr lang="en-US" altLang="en-US" sz="3200" i="0" dirty="0"/>
              <a:t>does not understand </a:t>
            </a:r>
            <a:br>
              <a:rPr lang="en-US" altLang="en-US" sz="3200" i="0" dirty="0"/>
            </a:br>
            <a:r>
              <a:rPr lang="en-US" altLang="en-US" sz="3200" i="0" dirty="0"/>
              <a:t>JAVA code.</a:t>
            </a:r>
          </a:p>
        </p:txBody>
      </p:sp>
    </p:spTree>
    <p:extLst>
      <p:ext uri="{BB962C8B-B14F-4D97-AF65-F5344CB8AC3E}">
        <p14:creationId xmlns:p14="http://schemas.microsoft.com/office/powerpoint/2010/main" val="13317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1484312" cy="14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04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i="0" kern="0" dirty="0"/>
              <a:t>Thinking Abstractly</a:t>
            </a:r>
            <a:endParaRPr lang="en-CA" altLang="en-US" i="0" kern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9050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Paradigm Shift</a:t>
            </a:r>
            <a:endParaRPr lang="en-CA" altLang="en-US" i="0" dirty="0"/>
          </a:p>
        </p:txBody>
      </p:sp>
      <p:pic>
        <p:nvPicPr>
          <p:cNvPr id="6" name="Picture 3" descr="esh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05213"/>
            <a:ext cx="3866356" cy="26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4556125"/>
            <a:ext cx="88392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Is the </a:t>
            </a:r>
            <a:r>
              <a:rPr lang="en-US" altLang="en-US" sz="3000" i="0" dirty="0">
                <a:solidFill>
                  <a:srgbClr val="33CC33"/>
                </a:solidFill>
              </a:rPr>
              <a:t>green</a:t>
            </a:r>
            <a:r>
              <a:rPr lang="en-US" altLang="en-US" sz="3000" i="0" dirty="0"/>
              <a:t> the form and the </a:t>
            </a:r>
            <a:r>
              <a:rPr lang="en-US" altLang="en-US" sz="3000" i="0" dirty="0">
                <a:solidFill>
                  <a:schemeClr val="bg2"/>
                </a:solidFill>
              </a:rPr>
              <a:t>black</a:t>
            </a:r>
            <a:r>
              <a:rPr lang="en-US" altLang="en-US" sz="3000" i="0" dirty="0"/>
              <a:t> the background?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/>
              <a:t>It is helpful to have different ways of looking at it.</a:t>
            </a:r>
          </a:p>
        </p:txBody>
      </p:sp>
    </p:spTree>
    <p:extLst>
      <p:ext uri="{BB962C8B-B14F-4D97-AF65-F5344CB8AC3E}">
        <p14:creationId xmlns:p14="http://schemas.microsoft.com/office/powerpoint/2010/main" val="12515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Course Content</a:t>
            </a:r>
            <a:endParaRPr lang="en-US" alt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06538"/>
            <a:ext cx="7772400" cy="4113212"/>
          </a:xfrm>
        </p:spPr>
        <p:txBody>
          <a:bodyPr/>
          <a:lstStyle/>
          <a:p>
            <a:r>
              <a:rPr lang="en-US" altLang="en-US" sz="2400" dirty="0"/>
              <a:t>A list of algorithms. </a:t>
            </a:r>
          </a:p>
          <a:p>
            <a:pPr lvl="1"/>
            <a:r>
              <a:rPr lang="en-US" altLang="en-US" sz="2400" dirty="0"/>
              <a:t>Learn their code.</a:t>
            </a:r>
          </a:p>
          <a:p>
            <a:pPr lvl="1"/>
            <a:r>
              <a:rPr lang="en-US" altLang="en-US" sz="2400" dirty="0"/>
              <a:t>Trace them until you are convinced that they work.</a:t>
            </a:r>
          </a:p>
          <a:p>
            <a:pPr lvl="1"/>
            <a:r>
              <a:rPr lang="en-US" altLang="en-US" sz="2400" dirty="0"/>
              <a:t>Implement them.</a:t>
            </a:r>
          </a:p>
          <a:p>
            <a:pPr lvl="1"/>
            <a:r>
              <a:rPr lang="en-US" altLang="en-US" sz="2400" dirty="0"/>
              <a:t>Worry about details.</a:t>
            </a:r>
            <a:br>
              <a:rPr lang="en-US" altLang="en-US" sz="2400" dirty="0"/>
            </a:br>
            <a:endParaRPr lang="en-US" altLang="en-US" sz="2400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43000" y="1335088"/>
            <a:ext cx="2362200" cy="2551112"/>
            <a:chOff x="720" y="1152"/>
            <a:chExt cx="1776" cy="1872"/>
          </a:xfrm>
        </p:grpSpPr>
        <p:sp>
          <p:nvSpPr>
            <p:cNvPr id="40966" name="Line 4"/>
            <p:cNvSpPr>
              <a:spLocks noChangeShapeType="1"/>
            </p:cNvSpPr>
            <p:nvPr/>
          </p:nvSpPr>
          <p:spPr bwMode="auto">
            <a:xfrm flipV="1">
              <a:off x="720" y="1152"/>
              <a:ext cx="1632" cy="1824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5"/>
            <p:cNvSpPr>
              <a:spLocks noChangeShapeType="1"/>
            </p:cNvSpPr>
            <p:nvPr/>
          </p:nvSpPr>
          <p:spPr bwMode="auto">
            <a:xfrm>
              <a:off x="720" y="1248"/>
              <a:ext cx="1776" cy="1776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4648200" y="3316288"/>
            <a:ext cx="41148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i="0"/>
              <a:t>   </a:t>
            </a:r>
            <a:r>
              <a:rPr lang="en-CA" altLang="en-US" sz="1400" i="0"/>
              <a:t>class InsertionSortAlgorithm extends SortAlgorithm 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    void sort(int a[]) throws Exception 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	for (int i = 1; i &lt; a.length; i++) 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	    int j = i;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	    int B = a[i];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	    while ((j &gt; 0) &amp;&amp; (a[j-1] &gt; B)) {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i="0"/>
              <a:t>                     </a:t>
            </a:r>
            <a:r>
              <a:rPr lang="en-CA" altLang="en-US" sz="1400" i="0"/>
              <a:t>        a[j] = a[j-1];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i="0"/>
              <a:t>                     </a:t>
            </a:r>
            <a:r>
              <a:rPr lang="en-CA" altLang="en-US" sz="1400" i="0"/>
              <a:t>        j--;</a:t>
            </a:r>
            <a:r>
              <a:rPr lang="en-US" altLang="en-US" sz="1400" i="0"/>
              <a:t>  </a:t>
            </a:r>
            <a:r>
              <a:rPr lang="en-CA" altLang="en-US" sz="1400" i="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400" i="0"/>
              <a:t>	    a[j] = B;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i="0"/>
              <a:t>                   }}</a:t>
            </a:r>
            <a:r>
              <a:rPr lang="en-CA" altLang="en-US" sz="1400" i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33060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Course Content</a:t>
            </a:r>
            <a:endParaRPr lang="en-US" altLang="en-US"/>
          </a:p>
        </p:txBody>
      </p:sp>
      <p:sp>
        <p:nvSpPr>
          <p:cNvPr id="214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3820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A survey of algorithmic design techniques.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Abstract thinking.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How to develop new algorithms for any problem that may arise.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Notations, analogies, and abstractions for developing, </a:t>
            </a:r>
          </a:p>
          <a:p>
            <a:pPr>
              <a:buFontTx/>
              <a:buNone/>
            </a:pPr>
            <a:r>
              <a:rPr lang="en-US" altLang="en-US" sz="2400" dirty="0"/>
              <a:t>    thinking about, and describing algorithms </a:t>
            </a:r>
          </a:p>
          <a:p>
            <a:pPr>
              <a:buFontTx/>
              <a:buNone/>
            </a:pPr>
            <a:r>
              <a:rPr lang="en-US" altLang="en-US" sz="2400" dirty="0"/>
              <a:t>    so correctness is transparent</a:t>
            </a:r>
          </a:p>
          <a:p>
            <a:pPr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endParaRPr lang="en-US" altLang="en-US" sz="2400" dirty="0"/>
          </a:p>
        </p:txBody>
      </p:sp>
      <p:grpSp>
        <p:nvGrpSpPr>
          <p:cNvPr id="41988" name="Group 1028"/>
          <p:cNvGrpSpPr>
            <a:grpSpLocks/>
          </p:cNvGrpSpPr>
          <p:nvPr/>
        </p:nvGrpSpPr>
        <p:grpSpPr bwMode="auto">
          <a:xfrm>
            <a:off x="1676400" y="4038600"/>
            <a:ext cx="5181600" cy="2438400"/>
            <a:chOff x="59" y="1316"/>
            <a:chExt cx="5703" cy="3004"/>
          </a:xfrm>
        </p:grpSpPr>
        <p:graphicFrame>
          <p:nvGraphicFramePr>
            <p:cNvPr id="41989" name="Object 10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78784095"/>
                </p:ext>
              </p:extLst>
            </p:nvPr>
          </p:nvGraphicFramePr>
          <p:xfrm>
            <a:off x="1523" y="1316"/>
            <a:ext cx="3172" cy="3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2428959" imgH="2295457" progId="MS_ClipArt_Gallery.2">
                    <p:embed/>
                  </p:oleObj>
                </mc:Choice>
                <mc:Fallback>
                  <p:oleObj name="Clip" r:id="rId3" imgW="2428959" imgH="2295457" progId="MS_ClipArt_Gallery.2">
                    <p:embed/>
                    <p:pic>
                      <p:nvPicPr>
                        <p:cNvPr id="41989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1316"/>
                          <a:ext cx="3172" cy="3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0" name="Object 1030"/>
            <p:cNvGraphicFramePr>
              <a:graphicFrameLocks noChangeAspect="1"/>
            </p:cNvGraphicFramePr>
            <p:nvPr/>
          </p:nvGraphicFramePr>
          <p:xfrm>
            <a:off x="4916" y="3198"/>
            <a:ext cx="846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2689225" imgH="2776538" progId="MS_ClipArt_Gallery.2">
                    <p:embed/>
                  </p:oleObj>
                </mc:Choice>
                <mc:Fallback>
                  <p:oleObj name="Clip" r:id="rId5" imgW="2689225" imgH="2776538" progId="MS_ClipArt_Gallery.2">
                    <p:embed/>
                    <p:pic>
                      <p:nvPicPr>
                        <p:cNvPr id="4199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" y="3198"/>
                          <a:ext cx="846" cy="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1031"/>
            <p:cNvGraphicFramePr>
              <a:graphicFrameLocks noChangeAspect="1"/>
            </p:cNvGraphicFramePr>
            <p:nvPr/>
          </p:nvGraphicFramePr>
          <p:xfrm>
            <a:off x="3615" y="3444"/>
            <a:ext cx="1334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4224338" imgH="1987550" progId="MS_ClipArt_Gallery.2">
                    <p:embed/>
                  </p:oleObj>
                </mc:Choice>
                <mc:Fallback>
                  <p:oleObj name="Clip" r:id="rId7" imgW="4224338" imgH="1987550" progId="MS_ClipArt_Gallery.2">
                    <p:embed/>
                    <p:pic>
                      <p:nvPicPr>
                        <p:cNvPr id="41991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5" y="3444"/>
                          <a:ext cx="1334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992" name="Group 1032"/>
            <p:cNvGrpSpPr>
              <a:grpSpLocks/>
            </p:cNvGrpSpPr>
            <p:nvPr/>
          </p:nvGrpSpPr>
          <p:grpSpPr bwMode="auto">
            <a:xfrm rot="2348802">
              <a:off x="566" y="2030"/>
              <a:ext cx="398" cy="1142"/>
              <a:chOff x="373" y="2534"/>
              <a:chExt cx="460" cy="1193"/>
            </a:xfrm>
          </p:grpSpPr>
          <p:grpSp>
            <p:nvGrpSpPr>
              <p:cNvPr id="42020" name="Group 1033"/>
              <p:cNvGrpSpPr>
                <a:grpSpLocks/>
              </p:cNvGrpSpPr>
              <p:nvPr/>
            </p:nvGrpSpPr>
            <p:grpSpPr bwMode="auto">
              <a:xfrm>
                <a:off x="467" y="2534"/>
                <a:ext cx="292" cy="992"/>
                <a:chOff x="467" y="2534"/>
                <a:chExt cx="292" cy="992"/>
              </a:xfrm>
            </p:grpSpPr>
            <p:sp>
              <p:nvSpPr>
                <p:cNvPr id="42029" name="Freeform 1034"/>
                <p:cNvSpPr>
                  <a:spLocks/>
                </p:cNvSpPr>
                <p:nvPr/>
              </p:nvSpPr>
              <p:spPr bwMode="auto">
                <a:xfrm>
                  <a:off x="529" y="2638"/>
                  <a:ext cx="217" cy="864"/>
                </a:xfrm>
                <a:custGeom>
                  <a:avLst/>
                  <a:gdLst>
                    <a:gd name="T0" fmla="*/ 1 w 434"/>
                    <a:gd name="T1" fmla="*/ 0 h 1728"/>
                    <a:gd name="T2" fmla="*/ 1 w 434"/>
                    <a:gd name="T3" fmla="*/ 1 h 1728"/>
                    <a:gd name="T4" fmla="*/ 1 w 434"/>
                    <a:gd name="T5" fmla="*/ 2 h 1728"/>
                    <a:gd name="T6" fmla="*/ 0 w 434"/>
                    <a:gd name="T7" fmla="*/ 2 h 1728"/>
                    <a:gd name="T8" fmla="*/ 1 w 434"/>
                    <a:gd name="T9" fmla="*/ 2 h 1728"/>
                    <a:gd name="T10" fmla="*/ 1 w 434"/>
                    <a:gd name="T11" fmla="*/ 2 h 1728"/>
                    <a:gd name="T12" fmla="*/ 1 w 434"/>
                    <a:gd name="T13" fmla="*/ 2 h 1728"/>
                    <a:gd name="T14" fmla="*/ 1 w 434"/>
                    <a:gd name="T15" fmla="*/ 2 h 1728"/>
                    <a:gd name="T16" fmla="*/ 1 w 434"/>
                    <a:gd name="T17" fmla="*/ 1 h 1728"/>
                    <a:gd name="T18" fmla="*/ 1 w 434"/>
                    <a:gd name="T19" fmla="*/ 1 h 1728"/>
                    <a:gd name="T20" fmla="*/ 1 w 434"/>
                    <a:gd name="T21" fmla="*/ 0 h 17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4"/>
                    <a:gd name="T34" fmla="*/ 0 h 1728"/>
                    <a:gd name="T35" fmla="*/ 434 w 434"/>
                    <a:gd name="T36" fmla="*/ 1728 h 17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4" h="1728">
                      <a:moveTo>
                        <a:pt x="434" y="0"/>
                      </a:moveTo>
                      <a:lnTo>
                        <a:pt x="278" y="500"/>
                      </a:lnTo>
                      <a:lnTo>
                        <a:pt x="55" y="1340"/>
                      </a:lnTo>
                      <a:lnTo>
                        <a:pt x="0" y="1606"/>
                      </a:lnTo>
                      <a:lnTo>
                        <a:pt x="48" y="1728"/>
                      </a:lnTo>
                      <a:lnTo>
                        <a:pt x="85" y="1574"/>
                      </a:lnTo>
                      <a:lnTo>
                        <a:pt x="133" y="1482"/>
                      </a:lnTo>
                      <a:lnTo>
                        <a:pt x="202" y="1389"/>
                      </a:lnTo>
                      <a:lnTo>
                        <a:pt x="340" y="791"/>
                      </a:lnTo>
                      <a:lnTo>
                        <a:pt x="420" y="333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0" name="Freeform 1035"/>
                <p:cNvSpPr>
                  <a:spLocks/>
                </p:cNvSpPr>
                <p:nvPr/>
              </p:nvSpPr>
              <p:spPr bwMode="auto">
                <a:xfrm>
                  <a:off x="516" y="2561"/>
                  <a:ext cx="243" cy="919"/>
                </a:xfrm>
                <a:custGeom>
                  <a:avLst/>
                  <a:gdLst>
                    <a:gd name="T0" fmla="*/ 1 w 484"/>
                    <a:gd name="T1" fmla="*/ 0 h 1839"/>
                    <a:gd name="T2" fmla="*/ 1 w 484"/>
                    <a:gd name="T3" fmla="*/ 0 h 1839"/>
                    <a:gd name="T4" fmla="*/ 1 w 484"/>
                    <a:gd name="T5" fmla="*/ 1 h 1839"/>
                    <a:gd name="T6" fmla="*/ 0 w 484"/>
                    <a:gd name="T7" fmla="*/ 1 h 1839"/>
                    <a:gd name="T8" fmla="*/ 1 w 484"/>
                    <a:gd name="T9" fmla="*/ 1 h 1839"/>
                    <a:gd name="T10" fmla="*/ 1 w 484"/>
                    <a:gd name="T11" fmla="*/ 1 h 1839"/>
                    <a:gd name="T12" fmla="*/ 1 w 484"/>
                    <a:gd name="T13" fmla="*/ 1 h 1839"/>
                    <a:gd name="T14" fmla="*/ 1 w 484"/>
                    <a:gd name="T15" fmla="*/ 1 h 1839"/>
                    <a:gd name="T16" fmla="*/ 1 w 484"/>
                    <a:gd name="T17" fmla="*/ 0 h 1839"/>
                    <a:gd name="T18" fmla="*/ 1 w 484"/>
                    <a:gd name="T19" fmla="*/ 0 h 1839"/>
                    <a:gd name="T20" fmla="*/ 1 w 484"/>
                    <a:gd name="T21" fmla="*/ 0 h 1839"/>
                    <a:gd name="T22" fmla="*/ 1 w 484"/>
                    <a:gd name="T23" fmla="*/ 0 h 18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4"/>
                    <a:gd name="T37" fmla="*/ 0 h 1839"/>
                    <a:gd name="T38" fmla="*/ 484 w 484"/>
                    <a:gd name="T39" fmla="*/ 1839 h 18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4" h="1839">
                      <a:moveTo>
                        <a:pt x="484" y="0"/>
                      </a:moveTo>
                      <a:lnTo>
                        <a:pt x="279" y="624"/>
                      </a:lnTo>
                      <a:lnTo>
                        <a:pt x="55" y="1463"/>
                      </a:lnTo>
                      <a:lnTo>
                        <a:pt x="0" y="1716"/>
                      </a:lnTo>
                      <a:lnTo>
                        <a:pt x="98" y="1839"/>
                      </a:lnTo>
                      <a:lnTo>
                        <a:pt x="90" y="1691"/>
                      </a:lnTo>
                      <a:lnTo>
                        <a:pt x="133" y="1605"/>
                      </a:lnTo>
                      <a:lnTo>
                        <a:pt x="227" y="1512"/>
                      </a:lnTo>
                      <a:lnTo>
                        <a:pt x="359" y="909"/>
                      </a:lnTo>
                      <a:lnTo>
                        <a:pt x="445" y="445"/>
                      </a:lnTo>
                      <a:lnTo>
                        <a:pt x="476" y="155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031" name="Group 1036"/>
                <p:cNvGrpSpPr>
                  <a:grpSpLocks/>
                </p:cNvGrpSpPr>
                <p:nvPr/>
              </p:nvGrpSpPr>
              <p:grpSpPr bwMode="auto">
                <a:xfrm>
                  <a:off x="467" y="2534"/>
                  <a:ext cx="196" cy="992"/>
                  <a:chOff x="467" y="2534"/>
                  <a:chExt cx="196" cy="992"/>
                </a:xfrm>
              </p:grpSpPr>
              <p:grpSp>
                <p:nvGrpSpPr>
                  <p:cNvPr id="42032" name="Group 1037"/>
                  <p:cNvGrpSpPr>
                    <a:grpSpLocks/>
                  </p:cNvGrpSpPr>
                  <p:nvPr/>
                </p:nvGrpSpPr>
                <p:grpSpPr bwMode="auto">
                  <a:xfrm>
                    <a:off x="467" y="2534"/>
                    <a:ext cx="196" cy="992"/>
                    <a:chOff x="467" y="2534"/>
                    <a:chExt cx="196" cy="992"/>
                  </a:xfrm>
                </p:grpSpPr>
                <p:grpSp>
                  <p:nvGrpSpPr>
                    <p:cNvPr id="42045" name="Group 10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" y="2534"/>
                      <a:ext cx="196" cy="992"/>
                      <a:chOff x="467" y="2534"/>
                      <a:chExt cx="196" cy="992"/>
                    </a:xfrm>
                  </p:grpSpPr>
                  <p:sp>
                    <p:nvSpPr>
                      <p:cNvPr id="42048" name="Freeform 10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" y="2585"/>
                        <a:ext cx="192" cy="941"/>
                      </a:xfrm>
                      <a:custGeom>
                        <a:avLst/>
                        <a:gdLst>
                          <a:gd name="T0" fmla="*/ 1 w 384"/>
                          <a:gd name="T1" fmla="*/ 2 h 1881"/>
                          <a:gd name="T2" fmla="*/ 1 w 384"/>
                          <a:gd name="T3" fmla="*/ 0 h 1881"/>
                          <a:gd name="T4" fmla="*/ 0 w 384"/>
                          <a:gd name="T5" fmla="*/ 1 h 1881"/>
                          <a:gd name="T6" fmla="*/ 1 w 384"/>
                          <a:gd name="T7" fmla="*/ 1 h 1881"/>
                          <a:gd name="T8" fmla="*/ 1 w 384"/>
                          <a:gd name="T9" fmla="*/ 1 h 1881"/>
                          <a:gd name="T10" fmla="*/ 1 w 384"/>
                          <a:gd name="T11" fmla="*/ 2 h 1881"/>
                          <a:gd name="T12" fmla="*/ 1 w 384"/>
                          <a:gd name="T13" fmla="*/ 2 h 1881"/>
                          <a:gd name="T14" fmla="*/ 1 w 384"/>
                          <a:gd name="T15" fmla="*/ 2 h 1881"/>
                          <a:gd name="T16" fmla="*/ 1 w 384"/>
                          <a:gd name="T17" fmla="*/ 2 h 1881"/>
                          <a:gd name="T18" fmla="*/ 1 w 384"/>
                          <a:gd name="T19" fmla="*/ 2 h 1881"/>
                          <a:gd name="T20" fmla="*/ 1 w 384"/>
                          <a:gd name="T21" fmla="*/ 2 h 1881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84"/>
                          <a:gd name="T34" fmla="*/ 0 h 1881"/>
                          <a:gd name="T35" fmla="*/ 384 w 384"/>
                          <a:gd name="T36" fmla="*/ 1881 h 1881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84" h="1881">
                            <a:moveTo>
                              <a:pt x="379" y="1708"/>
                            </a:moveTo>
                            <a:lnTo>
                              <a:pt x="43" y="0"/>
                            </a:lnTo>
                            <a:lnTo>
                              <a:pt x="0" y="139"/>
                            </a:lnTo>
                            <a:lnTo>
                              <a:pt x="5" y="358"/>
                            </a:lnTo>
                            <a:lnTo>
                              <a:pt x="35" y="625"/>
                            </a:lnTo>
                            <a:lnTo>
                              <a:pt x="122" y="1093"/>
                            </a:lnTo>
                            <a:lnTo>
                              <a:pt x="193" y="1533"/>
                            </a:lnTo>
                            <a:lnTo>
                              <a:pt x="233" y="1570"/>
                            </a:lnTo>
                            <a:lnTo>
                              <a:pt x="292" y="1618"/>
                            </a:lnTo>
                            <a:lnTo>
                              <a:pt x="384" y="1881"/>
                            </a:lnTo>
                            <a:lnTo>
                              <a:pt x="379" y="1708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9" name="Freeform 10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" y="2534"/>
                        <a:ext cx="191" cy="983"/>
                      </a:xfrm>
                      <a:custGeom>
                        <a:avLst/>
                        <a:gdLst>
                          <a:gd name="T0" fmla="*/ 1 w 381"/>
                          <a:gd name="T1" fmla="*/ 1 h 1967"/>
                          <a:gd name="T2" fmla="*/ 1 w 381"/>
                          <a:gd name="T3" fmla="*/ 0 h 1967"/>
                          <a:gd name="T4" fmla="*/ 0 w 381"/>
                          <a:gd name="T5" fmla="*/ 0 h 1967"/>
                          <a:gd name="T6" fmla="*/ 1 w 381"/>
                          <a:gd name="T7" fmla="*/ 0 h 1967"/>
                          <a:gd name="T8" fmla="*/ 1 w 381"/>
                          <a:gd name="T9" fmla="*/ 0 h 1967"/>
                          <a:gd name="T10" fmla="*/ 1 w 381"/>
                          <a:gd name="T11" fmla="*/ 1 h 1967"/>
                          <a:gd name="T12" fmla="*/ 1 w 381"/>
                          <a:gd name="T13" fmla="*/ 1 h 1967"/>
                          <a:gd name="T14" fmla="*/ 1 w 381"/>
                          <a:gd name="T15" fmla="*/ 1 h 1967"/>
                          <a:gd name="T16" fmla="*/ 1 w 381"/>
                          <a:gd name="T17" fmla="*/ 1 h 1967"/>
                          <a:gd name="T18" fmla="*/ 1 w 381"/>
                          <a:gd name="T19" fmla="*/ 1 h 1967"/>
                          <a:gd name="T20" fmla="*/ 1 w 381"/>
                          <a:gd name="T21" fmla="*/ 1 h 196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81"/>
                          <a:gd name="T34" fmla="*/ 0 h 1967"/>
                          <a:gd name="T35" fmla="*/ 381 w 381"/>
                          <a:gd name="T36" fmla="*/ 1967 h 196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81" h="1967">
                            <a:moveTo>
                              <a:pt x="381" y="1786"/>
                            </a:moveTo>
                            <a:lnTo>
                              <a:pt x="63" y="0"/>
                            </a:lnTo>
                            <a:lnTo>
                              <a:pt x="0" y="220"/>
                            </a:lnTo>
                            <a:lnTo>
                              <a:pt x="6" y="438"/>
                            </a:lnTo>
                            <a:lnTo>
                              <a:pt x="37" y="704"/>
                            </a:lnTo>
                            <a:lnTo>
                              <a:pt x="124" y="1173"/>
                            </a:lnTo>
                            <a:lnTo>
                              <a:pt x="194" y="1612"/>
                            </a:lnTo>
                            <a:lnTo>
                              <a:pt x="235" y="1649"/>
                            </a:lnTo>
                            <a:lnTo>
                              <a:pt x="293" y="1697"/>
                            </a:lnTo>
                            <a:lnTo>
                              <a:pt x="366" y="1967"/>
                            </a:lnTo>
                            <a:lnTo>
                              <a:pt x="381" y="1786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50" name="Freeform 10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" y="2644"/>
                        <a:ext cx="174" cy="738"/>
                      </a:xfrm>
                      <a:custGeom>
                        <a:avLst/>
                        <a:gdLst>
                          <a:gd name="T0" fmla="*/ 1 w 348"/>
                          <a:gd name="T1" fmla="*/ 1 h 1477"/>
                          <a:gd name="T2" fmla="*/ 1 w 348"/>
                          <a:gd name="T3" fmla="*/ 1 h 1477"/>
                          <a:gd name="T4" fmla="*/ 1 w 348"/>
                          <a:gd name="T5" fmla="*/ 1 h 1477"/>
                          <a:gd name="T6" fmla="*/ 1 w 348"/>
                          <a:gd name="T7" fmla="*/ 0 h 1477"/>
                          <a:gd name="T8" fmla="*/ 1 w 348"/>
                          <a:gd name="T9" fmla="*/ 0 h 1477"/>
                          <a:gd name="T10" fmla="*/ 1 w 348"/>
                          <a:gd name="T11" fmla="*/ 0 h 1477"/>
                          <a:gd name="T12" fmla="*/ 0 w 348"/>
                          <a:gd name="T13" fmla="*/ 0 h 1477"/>
                          <a:gd name="T14" fmla="*/ 1 w 348"/>
                          <a:gd name="T15" fmla="*/ 0 h 1477"/>
                          <a:gd name="T16" fmla="*/ 1 w 348"/>
                          <a:gd name="T17" fmla="*/ 0 h 1477"/>
                          <a:gd name="T18" fmla="*/ 1 w 348"/>
                          <a:gd name="T19" fmla="*/ 0 h 1477"/>
                          <a:gd name="T20" fmla="*/ 1 w 348"/>
                          <a:gd name="T21" fmla="*/ 1 h 1477"/>
                          <a:gd name="T22" fmla="*/ 1 w 348"/>
                          <a:gd name="T23" fmla="*/ 1 h 1477"/>
                          <a:gd name="T24" fmla="*/ 1 w 348"/>
                          <a:gd name="T25" fmla="*/ 1 h 1477"/>
                          <a:gd name="T26" fmla="*/ 1 w 348"/>
                          <a:gd name="T27" fmla="*/ 1 h 1477"/>
                          <a:gd name="T28" fmla="*/ 1 w 348"/>
                          <a:gd name="T29" fmla="*/ 1 h 1477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348"/>
                          <a:gd name="T46" fmla="*/ 0 h 1477"/>
                          <a:gd name="T47" fmla="*/ 348 w 348"/>
                          <a:gd name="T48" fmla="*/ 1477 h 1477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348" h="1477">
                            <a:moveTo>
                              <a:pt x="348" y="1374"/>
                            </a:moveTo>
                            <a:lnTo>
                              <a:pt x="310" y="1168"/>
                            </a:lnTo>
                            <a:lnTo>
                              <a:pt x="189" y="1197"/>
                            </a:lnTo>
                            <a:lnTo>
                              <a:pt x="146" y="909"/>
                            </a:lnTo>
                            <a:lnTo>
                              <a:pt x="103" y="606"/>
                            </a:lnTo>
                            <a:lnTo>
                              <a:pt x="47" y="308"/>
                            </a:lnTo>
                            <a:lnTo>
                              <a:pt x="0" y="0"/>
                            </a:lnTo>
                            <a:lnTo>
                              <a:pt x="6" y="218"/>
                            </a:lnTo>
                            <a:lnTo>
                              <a:pt x="37" y="484"/>
                            </a:lnTo>
                            <a:lnTo>
                              <a:pt x="124" y="952"/>
                            </a:lnTo>
                            <a:lnTo>
                              <a:pt x="194" y="1392"/>
                            </a:lnTo>
                            <a:lnTo>
                              <a:pt x="235" y="1429"/>
                            </a:lnTo>
                            <a:lnTo>
                              <a:pt x="293" y="1477"/>
                            </a:lnTo>
                            <a:lnTo>
                              <a:pt x="330" y="1427"/>
                            </a:lnTo>
                            <a:lnTo>
                              <a:pt x="348" y="1374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2046" name="Freeform 1042"/>
                    <p:cNvSpPr>
                      <a:spLocks/>
                    </p:cNvSpPr>
                    <p:nvPr/>
                  </p:nvSpPr>
                  <p:spPr bwMode="auto">
                    <a:xfrm>
                      <a:off x="551" y="3152"/>
                      <a:ext cx="76" cy="95"/>
                    </a:xfrm>
                    <a:custGeom>
                      <a:avLst/>
                      <a:gdLst>
                        <a:gd name="T0" fmla="*/ 0 w 153"/>
                        <a:gd name="T1" fmla="*/ 1 h 190"/>
                        <a:gd name="T2" fmla="*/ 0 w 153"/>
                        <a:gd name="T3" fmla="*/ 1 h 190"/>
                        <a:gd name="T4" fmla="*/ 0 w 153"/>
                        <a:gd name="T5" fmla="*/ 1 h 190"/>
                        <a:gd name="T6" fmla="*/ 0 w 153"/>
                        <a:gd name="T7" fmla="*/ 1 h 190"/>
                        <a:gd name="T8" fmla="*/ 0 w 153"/>
                        <a:gd name="T9" fmla="*/ 1 h 190"/>
                        <a:gd name="T10" fmla="*/ 0 w 153"/>
                        <a:gd name="T11" fmla="*/ 1 h 190"/>
                        <a:gd name="T12" fmla="*/ 0 w 153"/>
                        <a:gd name="T13" fmla="*/ 0 h 190"/>
                        <a:gd name="T14" fmla="*/ 0 w 153"/>
                        <a:gd name="T15" fmla="*/ 1 h 1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3"/>
                        <a:gd name="T25" fmla="*/ 0 h 190"/>
                        <a:gd name="T26" fmla="*/ 153 w 153"/>
                        <a:gd name="T27" fmla="*/ 190 h 1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3" h="190">
                          <a:moveTo>
                            <a:pt x="3" y="2"/>
                          </a:moveTo>
                          <a:lnTo>
                            <a:pt x="30" y="180"/>
                          </a:lnTo>
                          <a:lnTo>
                            <a:pt x="151" y="149"/>
                          </a:lnTo>
                          <a:lnTo>
                            <a:pt x="153" y="174"/>
                          </a:lnTo>
                          <a:lnTo>
                            <a:pt x="100" y="167"/>
                          </a:lnTo>
                          <a:lnTo>
                            <a:pt x="18" y="190"/>
                          </a:lnTo>
                          <a:lnTo>
                            <a:pt x="0" y="0"/>
                          </a:lnTo>
                          <a:lnTo>
                            <a:pt x="3" y="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7" name="Freeform 1043"/>
                    <p:cNvSpPr>
                      <a:spLocks/>
                    </p:cNvSpPr>
                    <p:nvPr/>
                  </p:nvSpPr>
                  <p:spPr bwMode="auto">
                    <a:xfrm>
                      <a:off x="601" y="3078"/>
                      <a:ext cx="39" cy="206"/>
                    </a:xfrm>
                    <a:custGeom>
                      <a:avLst/>
                      <a:gdLst>
                        <a:gd name="T0" fmla="*/ 0 w 80"/>
                        <a:gd name="T1" fmla="*/ 0 h 414"/>
                        <a:gd name="T2" fmla="*/ 0 w 80"/>
                        <a:gd name="T3" fmla="*/ 0 h 414"/>
                        <a:gd name="T4" fmla="*/ 0 w 80"/>
                        <a:gd name="T5" fmla="*/ 0 h 414"/>
                        <a:gd name="T6" fmla="*/ 0 w 80"/>
                        <a:gd name="T7" fmla="*/ 0 h 414"/>
                        <a:gd name="T8" fmla="*/ 0 w 80"/>
                        <a:gd name="T9" fmla="*/ 0 h 414"/>
                        <a:gd name="T10" fmla="*/ 0 w 80"/>
                        <a:gd name="T11" fmla="*/ 0 h 4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414"/>
                        <a:gd name="T20" fmla="*/ 80 w 80"/>
                        <a:gd name="T21" fmla="*/ 414 h 4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414">
                          <a:moveTo>
                            <a:pt x="0" y="0"/>
                          </a:moveTo>
                          <a:lnTo>
                            <a:pt x="37" y="205"/>
                          </a:lnTo>
                          <a:lnTo>
                            <a:pt x="57" y="321"/>
                          </a:lnTo>
                          <a:lnTo>
                            <a:pt x="74" y="414"/>
                          </a:lnTo>
                          <a:lnTo>
                            <a:pt x="80" y="3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33" name="Group 1044"/>
                  <p:cNvGrpSpPr>
                    <a:grpSpLocks/>
                  </p:cNvGrpSpPr>
                  <p:nvPr/>
                </p:nvGrpSpPr>
                <p:grpSpPr bwMode="auto">
                  <a:xfrm>
                    <a:off x="572" y="3246"/>
                    <a:ext cx="61" cy="97"/>
                    <a:chOff x="572" y="3246"/>
                    <a:chExt cx="61" cy="97"/>
                  </a:xfrm>
                </p:grpSpPr>
                <p:grpSp>
                  <p:nvGrpSpPr>
                    <p:cNvPr id="42034" name="Group 10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2" y="3246"/>
                      <a:ext cx="52" cy="56"/>
                      <a:chOff x="572" y="3246"/>
                      <a:chExt cx="52" cy="56"/>
                    </a:xfrm>
                  </p:grpSpPr>
                  <p:sp>
                    <p:nvSpPr>
                      <p:cNvPr id="42038" name="Oval 10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3" y="3250"/>
                        <a:ext cx="51" cy="5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39" name="Oval 10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2" y="3246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40" name="Oval 10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2" y="3249"/>
                        <a:ext cx="51" cy="50"/>
                      </a:xfrm>
                      <a:prstGeom prst="ellipse">
                        <a:avLst/>
                      </a:prstGeom>
                      <a:solidFill>
                        <a:srgbClr val="9F9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41" name="Arc 10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0" y="3249"/>
                        <a:ext cx="34" cy="24"/>
                      </a:xfrm>
                      <a:custGeom>
                        <a:avLst/>
                        <a:gdLst>
                          <a:gd name="T0" fmla="*/ 0 w 30806"/>
                          <a:gd name="T1" fmla="*/ 0 h 21600"/>
                          <a:gd name="T2" fmla="*/ 0 w 30806"/>
                          <a:gd name="T3" fmla="*/ 0 h 21600"/>
                          <a:gd name="T4" fmla="*/ 0 w 3080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0806"/>
                          <a:gd name="T10" fmla="*/ 0 h 21600"/>
                          <a:gd name="T11" fmla="*/ 30806 w 3080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0806" h="21600" fill="none" extrusionOk="0">
                            <a:moveTo>
                              <a:pt x="0" y="2098"/>
                            </a:moveTo>
                            <a:cubicBezTo>
                              <a:pt x="2901" y="716"/>
                              <a:pt x="6073" y="-1"/>
                              <a:pt x="9287" y="0"/>
                            </a:cubicBezTo>
                            <a:cubicBezTo>
                              <a:pt x="20491" y="0"/>
                              <a:pt x="29835" y="8566"/>
                              <a:pt x="30805" y="19729"/>
                            </a:cubicBezTo>
                          </a:path>
                          <a:path w="30806" h="21600" stroke="0" extrusionOk="0">
                            <a:moveTo>
                              <a:pt x="0" y="2098"/>
                            </a:moveTo>
                            <a:cubicBezTo>
                              <a:pt x="2901" y="716"/>
                              <a:pt x="6073" y="-1"/>
                              <a:pt x="9287" y="0"/>
                            </a:cubicBezTo>
                            <a:cubicBezTo>
                              <a:pt x="20491" y="0"/>
                              <a:pt x="29835" y="8566"/>
                              <a:pt x="30805" y="19729"/>
                            </a:cubicBezTo>
                            <a:lnTo>
                              <a:pt x="9287" y="21600"/>
                            </a:lnTo>
                            <a:lnTo>
                              <a:pt x="0" y="209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2" name="Arc 10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" y="3277"/>
                        <a:ext cx="28" cy="24"/>
                      </a:xfrm>
                      <a:custGeom>
                        <a:avLst/>
                        <a:gdLst>
                          <a:gd name="T0" fmla="*/ 0 w 26466"/>
                          <a:gd name="T1" fmla="*/ 0 h 21600"/>
                          <a:gd name="T2" fmla="*/ 0 w 26466"/>
                          <a:gd name="T3" fmla="*/ 0 h 21600"/>
                          <a:gd name="T4" fmla="*/ 0 w 2646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6466"/>
                          <a:gd name="T10" fmla="*/ 0 h 21600"/>
                          <a:gd name="T11" fmla="*/ 26466 w 2646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466" h="21600" fill="none" extrusionOk="0">
                            <a:moveTo>
                              <a:pt x="26466" y="21040"/>
                            </a:moveTo>
                            <a:cubicBezTo>
                              <a:pt x="24863" y="21412"/>
                              <a:pt x="23224" y="21599"/>
                              <a:pt x="21580" y="21600"/>
                            </a:cubicBezTo>
                            <a:cubicBezTo>
                              <a:pt x="10007" y="21600"/>
                              <a:pt x="491" y="12479"/>
                              <a:pt x="-1" y="918"/>
                            </a:cubicBezTo>
                          </a:path>
                          <a:path w="26466" h="21600" stroke="0" extrusionOk="0">
                            <a:moveTo>
                              <a:pt x="26466" y="21040"/>
                            </a:moveTo>
                            <a:cubicBezTo>
                              <a:pt x="24863" y="21412"/>
                              <a:pt x="23224" y="21599"/>
                              <a:pt x="21580" y="21600"/>
                            </a:cubicBezTo>
                            <a:cubicBezTo>
                              <a:pt x="10007" y="21600"/>
                              <a:pt x="491" y="12479"/>
                              <a:pt x="-1" y="918"/>
                            </a:cubicBezTo>
                            <a:lnTo>
                              <a:pt x="21580" y="0"/>
                            </a:lnTo>
                            <a:lnTo>
                              <a:pt x="26466" y="2104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3" name="Freeform 10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" y="3251"/>
                        <a:ext cx="29" cy="43"/>
                      </a:xfrm>
                      <a:custGeom>
                        <a:avLst/>
                        <a:gdLst>
                          <a:gd name="T0" fmla="*/ 0 w 58"/>
                          <a:gd name="T1" fmla="*/ 0 h 87"/>
                          <a:gd name="T2" fmla="*/ 1 w 58"/>
                          <a:gd name="T3" fmla="*/ 0 h 87"/>
                          <a:gd name="T4" fmla="*/ 1 w 58"/>
                          <a:gd name="T5" fmla="*/ 0 h 87"/>
                          <a:gd name="T6" fmla="*/ 1 w 58"/>
                          <a:gd name="T7" fmla="*/ 0 h 87"/>
                          <a:gd name="T8" fmla="*/ 1 w 58"/>
                          <a:gd name="T9" fmla="*/ 0 h 87"/>
                          <a:gd name="T10" fmla="*/ 1 w 58"/>
                          <a:gd name="T11" fmla="*/ 0 h 87"/>
                          <a:gd name="T12" fmla="*/ 0 w 58"/>
                          <a:gd name="T13" fmla="*/ 0 h 8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8"/>
                          <a:gd name="T22" fmla="*/ 0 h 87"/>
                          <a:gd name="T23" fmla="*/ 58 w 58"/>
                          <a:gd name="T24" fmla="*/ 87 h 8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8" h="87">
                            <a:moveTo>
                              <a:pt x="0" y="8"/>
                            </a:moveTo>
                            <a:lnTo>
                              <a:pt x="43" y="87"/>
                            </a:lnTo>
                            <a:lnTo>
                              <a:pt x="54" y="87"/>
                            </a:lnTo>
                            <a:lnTo>
                              <a:pt x="58" y="82"/>
                            </a:lnTo>
                            <a:lnTo>
                              <a:pt x="14" y="0"/>
                            </a:lnTo>
                            <a:lnTo>
                              <a:pt x="7" y="3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4" name="Freeform 10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3" y="3258"/>
                        <a:ext cx="19" cy="37"/>
                      </a:xfrm>
                      <a:custGeom>
                        <a:avLst/>
                        <a:gdLst>
                          <a:gd name="T0" fmla="*/ 0 w 39"/>
                          <a:gd name="T1" fmla="*/ 0 h 75"/>
                          <a:gd name="T2" fmla="*/ 0 w 39"/>
                          <a:gd name="T3" fmla="*/ 0 h 75"/>
                          <a:gd name="T4" fmla="*/ 0 w 39"/>
                          <a:gd name="T5" fmla="*/ 0 h 75"/>
                          <a:gd name="T6" fmla="*/ 0 w 39"/>
                          <a:gd name="T7" fmla="*/ 0 h 75"/>
                          <a:gd name="T8" fmla="*/ 0 w 39"/>
                          <a:gd name="T9" fmla="*/ 0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9"/>
                          <a:gd name="T16" fmla="*/ 0 h 75"/>
                          <a:gd name="T17" fmla="*/ 39 w 39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9" h="75">
                            <a:moveTo>
                              <a:pt x="29" y="75"/>
                            </a:moveTo>
                            <a:lnTo>
                              <a:pt x="35" y="67"/>
                            </a:lnTo>
                            <a:lnTo>
                              <a:pt x="0" y="0"/>
                            </a:lnTo>
                            <a:lnTo>
                              <a:pt x="39" y="64"/>
                            </a:lnTo>
                            <a:lnTo>
                              <a:pt x="29" y="7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2035" name="Group 10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3" y="3324"/>
                      <a:ext cx="50" cy="19"/>
                      <a:chOff x="583" y="3324"/>
                      <a:chExt cx="50" cy="19"/>
                    </a:xfrm>
                  </p:grpSpPr>
                  <p:sp>
                    <p:nvSpPr>
                      <p:cNvPr id="42036" name="Freeform 10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" y="3324"/>
                        <a:ext cx="49" cy="19"/>
                      </a:xfrm>
                      <a:custGeom>
                        <a:avLst/>
                        <a:gdLst>
                          <a:gd name="T0" fmla="*/ 0 w 99"/>
                          <a:gd name="T1" fmla="*/ 1 h 37"/>
                          <a:gd name="T2" fmla="*/ 0 w 99"/>
                          <a:gd name="T3" fmla="*/ 0 h 37"/>
                          <a:gd name="T4" fmla="*/ 0 w 99"/>
                          <a:gd name="T5" fmla="*/ 1 h 37"/>
                          <a:gd name="T6" fmla="*/ 0 w 99"/>
                          <a:gd name="T7" fmla="*/ 1 h 37"/>
                          <a:gd name="T8" fmla="*/ 0 w 99"/>
                          <a:gd name="T9" fmla="*/ 1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9"/>
                          <a:gd name="T16" fmla="*/ 0 h 37"/>
                          <a:gd name="T17" fmla="*/ 99 w 99"/>
                          <a:gd name="T18" fmla="*/ 37 h 3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9" h="37">
                            <a:moveTo>
                              <a:pt x="0" y="20"/>
                            </a:moveTo>
                            <a:lnTo>
                              <a:pt x="96" y="0"/>
                            </a:lnTo>
                            <a:lnTo>
                              <a:pt x="99" y="19"/>
                            </a:lnTo>
                            <a:lnTo>
                              <a:pt x="4" y="37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37" name="Freeform 10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3" y="3325"/>
                        <a:ext cx="49" cy="18"/>
                      </a:xfrm>
                      <a:custGeom>
                        <a:avLst/>
                        <a:gdLst>
                          <a:gd name="T0" fmla="*/ 0 w 99"/>
                          <a:gd name="T1" fmla="*/ 1 h 36"/>
                          <a:gd name="T2" fmla="*/ 0 w 99"/>
                          <a:gd name="T3" fmla="*/ 0 h 36"/>
                          <a:gd name="T4" fmla="*/ 0 w 99"/>
                          <a:gd name="T5" fmla="*/ 1 h 36"/>
                          <a:gd name="T6" fmla="*/ 0 w 99"/>
                          <a:gd name="T7" fmla="*/ 1 h 36"/>
                          <a:gd name="T8" fmla="*/ 0 w 99"/>
                          <a:gd name="T9" fmla="*/ 1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9"/>
                          <a:gd name="T16" fmla="*/ 0 h 36"/>
                          <a:gd name="T17" fmla="*/ 99 w 99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9" h="36">
                            <a:moveTo>
                              <a:pt x="0" y="19"/>
                            </a:moveTo>
                            <a:lnTo>
                              <a:pt x="96" y="0"/>
                            </a:lnTo>
                            <a:lnTo>
                              <a:pt x="99" y="18"/>
                            </a:lnTo>
                            <a:lnTo>
                              <a:pt x="4" y="36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2021" name="Group 1056"/>
              <p:cNvGrpSpPr>
                <a:grpSpLocks/>
              </p:cNvGrpSpPr>
              <p:nvPr/>
            </p:nvGrpSpPr>
            <p:grpSpPr bwMode="auto">
              <a:xfrm>
                <a:off x="617" y="3333"/>
                <a:ext cx="216" cy="349"/>
                <a:chOff x="617" y="3333"/>
                <a:chExt cx="216" cy="349"/>
              </a:xfrm>
            </p:grpSpPr>
            <p:sp>
              <p:nvSpPr>
                <p:cNvPr id="42026" name="Freeform 1057"/>
                <p:cNvSpPr>
                  <a:spLocks/>
                </p:cNvSpPr>
                <p:nvPr/>
              </p:nvSpPr>
              <p:spPr bwMode="auto">
                <a:xfrm>
                  <a:off x="617" y="3333"/>
                  <a:ext cx="216" cy="349"/>
                </a:xfrm>
                <a:custGeom>
                  <a:avLst/>
                  <a:gdLst>
                    <a:gd name="T0" fmla="*/ 0 w 433"/>
                    <a:gd name="T1" fmla="*/ 1 h 698"/>
                    <a:gd name="T2" fmla="*/ 0 w 433"/>
                    <a:gd name="T3" fmla="*/ 1 h 698"/>
                    <a:gd name="T4" fmla="*/ 0 w 433"/>
                    <a:gd name="T5" fmla="*/ 1 h 698"/>
                    <a:gd name="T6" fmla="*/ 0 w 433"/>
                    <a:gd name="T7" fmla="*/ 1 h 698"/>
                    <a:gd name="T8" fmla="*/ 0 w 433"/>
                    <a:gd name="T9" fmla="*/ 1 h 698"/>
                    <a:gd name="T10" fmla="*/ 0 w 433"/>
                    <a:gd name="T11" fmla="*/ 1 h 698"/>
                    <a:gd name="T12" fmla="*/ 0 w 433"/>
                    <a:gd name="T13" fmla="*/ 1 h 698"/>
                    <a:gd name="T14" fmla="*/ 0 w 433"/>
                    <a:gd name="T15" fmla="*/ 1 h 698"/>
                    <a:gd name="T16" fmla="*/ 0 w 433"/>
                    <a:gd name="T17" fmla="*/ 1 h 698"/>
                    <a:gd name="T18" fmla="*/ 0 w 433"/>
                    <a:gd name="T19" fmla="*/ 1 h 698"/>
                    <a:gd name="T20" fmla="*/ 0 w 433"/>
                    <a:gd name="T21" fmla="*/ 1 h 698"/>
                    <a:gd name="T22" fmla="*/ 0 w 433"/>
                    <a:gd name="T23" fmla="*/ 1 h 698"/>
                    <a:gd name="T24" fmla="*/ 0 w 433"/>
                    <a:gd name="T25" fmla="*/ 1 h 698"/>
                    <a:gd name="T26" fmla="*/ 0 w 433"/>
                    <a:gd name="T27" fmla="*/ 1 h 698"/>
                    <a:gd name="T28" fmla="*/ 0 w 433"/>
                    <a:gd name="T29" fmla="*/ 1 h 698"/>
                    <a:gd name="T30" fmla="*/ 0 w 433"/>
                    <a:gd name="T31" fmla="*/ 1 h 698"/>
                    <a:gd name="T32" fmla="*/ 0 w 433"/>
                    <a:gd name="T33" fmla="*/ 1 h 698"/>
                    <a:gd name="T34" fmla="*/ 0 w 433"/>
                    <a:gd name="T35" fmla="*/ 1 h 698"/>
                    <a:gd name="T36" fmla="*/ 0 w 433"/>
                    <a:gd name="T37" fmla="*/ 1 h 698"/>
                    <a:gd name="T38" fmla="*/ 0 w 433"/>
                    <a:gd name="T39" fmla="*/ 1 h 698"/>
                    <a:gd name="T40" fmla="*/ 0 w 433"/>
                    <a:gd name="T41" fmla="*/ 1 h 698"/>
                    <a:gd name="T42" fmla="*/ 0 w 433"/>
                    <a:gd name="T43" fmla="*/ 1 h 698"/>
                    <a:gd name="T44" fmla="*/ 0 w 433"/>
                    <a:gd name="T45" fmla="*/ 1 h 698"/>
                    <a:gd name="T46" fmla="*/ 0 w 433"/>
                    <a:gd name="T47" fmla="*/ 1 h 698"/>
                    <a:gd name="T48" fmla="*/ 0 w 433"/>
                    <a:gd name="T49" fmla="*/ 1 h 698"/>
                    <a:gd name="T50" fmla="*/ 0 w 433"/>
                    <a:gd name="T51" fmla="*/ 1 h 698"/>
                    <a:gd name="T52" fmla="*/ 0 w 433"/>
                    <a:gd name="T53" fmla="*/ 1 h 698"/>
                    <a:gd name="T54" fmla="*/ 0 w 433"/>
                    <a:gd name="T55" fmla="*/ 1 h 698"/>
                    <a:gd name="T56" fmla="*/ 0 w 433"/>
                    <a:gd name="T57" fmla="*/ 1 h 698"/>
                    <a:gd name="T58" fmla="*/ 0 w 433"/>
                    <a:gd name="T59" fmla="*/ 1 h 698"/>
                    <a:gd name="T60" fmla="*/ 0 w 433"/>
                    <a:gd name="T61" fmla="*/ 1 h 698"/>
                    <a:gd name="T62" fmla="*/ 0 w 433"/>
                    <a:gd name="T63" fmla="*/ 1 h 698"/>
                    <a:gd name="T64" fmla="*/ 0 w 433"/>
                    <a:gd name="T65" fmla="*/ 1 h 698"/>
                    <a:gd name="T66" fmla="*/ 0 w 433"/>
                    <a:gd name="T67" fmla="*/ 1 h 698"/>
                    <a:gd name="T68" fmla="*/ 0 w 433"/>
                    <a:gd name="T69" fmla="*/ 1 h 698"/>
                    <a:gd name="T70" fmla="*/ 0 w 433"/>
                    <a:gd name="T71" fmla="*/ 1 h 698"/>
                    <a:gd name="T72" fmla="*/ 0 w 433"/>
                    <a:gd name="T73" fmla="*/ 1 h 698"/>
                    <a:gd name="T74" fmla="*/ 0 w 433"/>
                    <a:gd name="T75" fmla="*/ 1 h 698"/>
                    <a:gd name="T76" fmla="*/ 0 w 433"/>
                    <a:gd name="T77" fmla="*/ 1 h 698"/>
                    <a:gd name="T78" fmla="*/ 0 w 433"/>
                    <a:gd name="T79" fmla="*/ 1 h 698"/>
                    <a:gd name="T80" fmla="*/ 0 w 433"/>
                    <a:gd name="T81" fmla="*/ 1 h 698"/>
                    <a:gd name="T82" fmla="*/ 0 w 433"/>
                    <a:gd name="T83" fmla="*/ 1 h 698"/>
                    <a:gd name="T84" fmla="*/ 0 w 433"/>
                    <a:gd name="T85" fmla="*/ 1 h 698"/>
                    <a:gd name="T86" fmla="*/ 0 w 433"/>
                    <a:gd name="T87" fmla="*/ 1 h 698"/>
                    <a:gd name="T88" fmla="*/ 0 w 433"/>
                    <a:gd name="T89" fmla="*/ 1 h 698"/>
                    <a:gd name="T90" fmla="*/ 0 w 433"/>
                    <a:gd name="T91" fmla="*/ 1 h 698"/>
                    <a:gd name="T92" fmla="*/ 0 w 433"/>
                    <a:gd name="T93" fmla="*/ 1 h 698"/>
                    <a:gd name="T94" fmla="*/ 0 w 433"/>
                    <a:gd name="T95" fmla="*/ 1 h 698"/>
                    <a:gd name="T96" fmla="*/ 0 w 433"/>
                    <a:gd name="T97" fmla="*/ 1 h 698"/>
                    <a:gd name="T98" fmla="*/ 0 w 433"/>
                    <a:gd name="T99" fmla="*/ 1 h 698"/>
                    <a:gd name="T100" fmla="*/ 0 w 433"/>
                    <a:gd name="T101" fmla="*/ 1 h 698"/>
                    <a:gd name="T102" fmla="*/ 0 w 433"/>
                    <a:gd name="T103" fmla="*/ 1 h 698"/>
                    <a:gd name="T104" fmla="*/ 0 w 433"/>
                    <a:gd name="T105" fmla="*/ 1 h 698"/>
                    <a:gd name="T106" fmla="*/ 0 w 433"/>
                    <a:gd name="T107" fmla="*/ 1 h 698"/>
                    <a:gd name="T108" fmla="*/ 0 w 433"/>
                    <a:gd name="T109" fmla="*/ 1 h 698"/>
                    <a:gd name="T110" fmla="*/ 0 w 433"/>
                    <a:gd name="T111" fmla="*/ 1 h 698"/>
                    <a:gd name="T112" fmla="*/ 0 w 433"/>
                    <a:gd name="T113" fmla="*/ 1 h 698"/>
                    <a:gd name="T114" fmla="*/ 0 w 433"/>
                    <a:gd name="T115" fmla="*/ 1 h 698"/>
                    <a:gd name="T116" fmla="*/ 0 w 433"/>
                    <a:gd name="T117" fmla="*/ 0 h 69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3"/>
                    <a:gd name="T178" fmla="*/ 0 h 698"/>
                    <a:gd name="T179" fmla="*/ 433 w 433"/>
                    <a:gd name="T180" fmla="*/ 698 h 69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3" h="698">
                      <a:moveTo>
                        <a:pt x="54" y="0"/>
                      </a:moveTo>
                      <a:lnTo>
                        <a:pt x="36" y="52"/>
                      </a:lnTo>
                      <a:lnTo>
                        <a:pt x="0" y="96"/>
                      </a:lnTo>
                      <a:lnTo>
                        <a:pt x="24" y="192"/>
                      </a:lnTo>
                      <a:lnTo>
                        <a:pt x="42" y="260"/>
                      </a:lnTo>
                      <a:lnTo>
                        <a:pt x="54" y="319"/>
                      </a:lnTo>
                      <a:lnTo>
                        <a:pt x="51" y="359"/>
                      </a:lnTo>
                      <a:lnTo>
                        <a:pt x="41" y="397"/>
                      </a:lnTo>
                      <a:lnTo>
                        <a:pt x="36" y="435"/>
                      </a:lnTo>
                      <a:lnTo>
                        <a:pt x="35" y="472"/>
                      </a:lnTo>
                      <a:lnTo>
                        <a:pt x="38" y="510"/>
                      </a:lnTo>
                      <a:lnTo>
                        <a:pt x="43" y="543"/>
                      </a:lnTo>
                      <a:lnTo>
                        <a:pt x="57" y="583"/>
                      </a:lnTo>
                      <a:lnTo>
                        <a:pt x="74" y="621"/>
                      </a:lnTo>
                      <a:lnTo>
                        <a:pt x="97" y="648"/>
                      </a:lnTo>
                      <a:lnTo>
                        <a:pt x="124" y="670"/>
                      </a:lnTo>
                      <a:lnTo>
                        <a:pt x="138" y="678"/>
                      </a:lnTo>
                      <a:lnTo>
                        <a:pt x="158" y="686"/>
                      </a:lnTo>
                      <a:lnTo>
                        <a:pt x="188" y="694"/>
                      </a:lnTo>
                      <a:lnTo>
                        <a:pt x="207" y="697"/>
                      </a:lnTo>
                      <a:lnTo>
                        <a:pt x="226" y="698"/>
                      </a:lnTo>
                      <a:lnTo>
                        <a:pt x="244" y="697"/>
                      </a:lnTo>
                      <a:lnTo>
                        <a:pt x="261" y="697"/>
                      </a:lnTo>
                      <a:lnTo>
                        <a:pt x="278" y="694"/>
                      </a:lnTo>
                      <a:lnTo>
                        <a:pt x="295" y="689"/>
                      </a:lnTo>
                      <a:lnTo>
                        <a:pt x="313" y="682"/>
                      </a:lnTo>
                      <a:lnTo>
                        <a:pt x="328" y="674"/>
                      </a:lnTo>
                      <a:lnTo>
                        <a:pt x="343" y="665"/>
                      </a:lnTo>
                      <a:lnTo>
                        <a:pt x="354" y="656"/>
                      </a:lnTo>
                      <a:lnTo>
                        <a:pt x="369" y="639"/>
                      </a:lnTo>
                      <a:lnTo>
                        <a:pt x="382" y="620"/>
                      </a:lnTo>
                      <a:lnTo>
                        <a:pt x="395" y="601"/>
                      </a:lnTo>
                      <a:lnTo>
                        <a:pt x="403" y="583"/>
                      </a:lnTo>
                      <a:lnTo>
                        <a:pt x="412" y="560"/>
                      </a:lnTo>
                      <a:lnTo>
                        <a:pt x="419" y="540"/>
                      </a:lnTo>
                      <a:lnTo>
                        <a:pt x="428" y="492"/>
                      </a:lnTo>
                      <a:lnTo>
                        <a:pt x="433" y="435"/>
                      </a:lnTo>
                      <a:lnTo>
                        <a:pt x="433" y="410"/>
                      </a:lnTo>
                      <a:lnTo>
                        <a:pt x="357" y="410"/>
                      </a:lnTo>
                      <a:lnTo>
                        <a:pt x="354" y="388"/>
                      </a:lnTo>
                      <a:lnTo>
                        <a:pt x="347" y="358"/>
                      </a:lnTo>
                      <a:lnTo>
                        <a:pt x="343" y="342"/>
                      </a:lnTo>
                      <a:lnTo>
                        <a:pt x="337" y="327"/>
                      </a:lnTo>
                      <a:lnTo>
                        <a:pt x="331" y="309"/>
                      </a:lnTo>
                      <a:lnTo>
                        <a:pt x="322" y="293"/>
                      </a:lnTo>
                      <a:lnTo>
                        <a:pt x="310" y="277"/>
                      </a:lnTo>
                      <a:lnTo>
                        <a:pt x="297" y="260"/>
                      </a:lnTo>
                      <a:lnTo>
                        <a:pt x="282" y="250"/>
                      </a:lnTo>
                      <a:lnTo>
                        <a:pt x="270" y="242"/>
                      </a:lnTo>
                      <a:lnTo>
                        <a:pt x="260" y="238"/>
                      </a:lnTo>
                      <a:lnTo>
                        <a:pt x="250" y="235"/>
                      </a:lnTo>
                      <a:lnTo>
                        <a:pt x="235" y="235"/>
                      </a:lnTo>
                      <a:lnTo>
                        <a:pt x="220" y="236"/>
                      </a:lnTo>
                      <a:lnTo>
                        <a:pt x="207" y="240"/>
                      </a:lnTo>
                      <a:lnTo>
                        <a:pt x="194" y="246"/>
                      </a:lnTo>
                      <a:lnTo>
                        <a:pt x="178" y="255"/>
                      </a:lnTo>
                      <a:lnTo>
                        <a:pt x="160" y="269"/>
                      </a:lnTo>
                      <a:lnTo>
                        <a:pt x="146" y="286"/>
                      </a:lnTo>
                      <a:lnTo>
                        <a:pt x="140" y="297"/>
                      </a:lnTo>
                      <a:lnTo>
                        <a:pt x="132" y="310"/>
                      </a:lnTo>
                      <a:lnTo>
                        <a:pt x="124" y="332"/>
                      </a:lnTo>
                      <a:lnTo>
                        <a:pt x="119" y="358"/>
                      </a:lnTo>
                      <a:lnTo>
                        <a:pt x="115" y="383"/>
                      </a:lnTo>
                      <a:lnTo>
                        <a:pt x="111" y="410"/>
                      </a:lnTo>
                      <a:lnTo>
                        <a:pt x="111" y="435"/>
                      </a:lnTo>
                      <a:lnTo>
                        <a:pt x="109" y="457"/>
                      </a:lnTo>
                      <a:lnTo>
                        <a:pt x="111" y="476"/>
                      </a:lnTo>
                      <a:lnTo>
                        <a:pt x="112" y="493"/>
                      </a:lnTo>
                      <a:lnTo>
                        <a:pt x="115" y="512"/>
                      </a:lnTo>
                      <a:lnTo>
                        <a:pt x="119" y="534"/>
                      </a:lnTo>
                      <a:lnTo>
                        <a:pt x="126" y="554"/>
                      </a:lnTo>
                      <a:lnTo>
                        <a:pt x="134" y="571"/>
                      </a:lnTo>
                      <a:lnTo>
                        <a:pt x="144" y="586"/>
                      </a:lnTo>
                      <a:lnTo>
                        <a:pt x="159" y="600"/>
                      </a:lnTo>
                      <a:lnTo>
                        <a:pt x="176" y="610"/>
                      </a:lnTo>
                      <a:lnTo>
                        <a:pt x="195" y="619"/>
                      </a:lnTo>
                      <a:lnTo>
                        <a:pt x="206" y="622"/>
                      </a:lnTo>
                      <a:lnTo>
                        <a:pt x="222" y="624"/>
                      </a:lnTo>
                      <a:lnTo>
                        <a:pt x="237" y="624"/>
                      </a:lnTo>
                      <a:lnTo>
                        <a:pt x="250" y="624"/>
                      </a:lnTo>
                      <a:lnTo>
                        <a:pt x="259" y="623"/>
                      </a:lnTo>
                      <a:lnTo>
                        <a:pt x="270" y="620"/>
                      </a:lnTo>
                      <a:lnTo>
                        <a:pt x="281" y="614"/>
                      </a:lnTo>
                      <a:lnTo>
                        <a:pt x="295" y="603"/>
                      </a:lnTo>
                      <a:lnTo>
                        <a:pt x="308" y="593"/>
                      </a:lnTo>
                      <a:lnTo>
                        <a:pt x="317" y="581"/>
                      </a:lnTo>
                      <a:lnTo>
                        <a:pt x="325" y="570"/>
                      </a:lnTo>
                      <a:lnTo>
                        <a:pt x="333" y="552"/>
                      </a:lnTo>
                      <a:lnTo>
                        <a:pt x="345" y="519"/>
                      </a:lnTo>
                      <a:lnTo>
                        <a:pt x="352" y="489"/>
                      </a:lnTo>
                      <a:lnTo>
                        <a:pt x="356" y="463"/>
                      </a:lnTo>
                      <a:lnTo>
                        <a:pt x="358" y="433"/>
                      </a:lnTo>
                      <a:lnTo>
                        <a:pt x="357" y="410"/>
                      </a:lnTo>
                      <a:lnTo>
                        <a:pt x="433" y="410"/>
                      </a:lnTo>
                      <a:lnTo>
                        <a:pt x="429" y="388"/>
                      </a:lnTo>
                      <a:lnTo>
                        <a:pt x="423" y="349"/>
                      </a:lnTo>
                      <a:lnTo>
                        <a:pt x="410" y="309"/>
                      </a:lnTo>
                      <a:lnTo>
                        <a:pt x="399" y="280"/>
                      </a:lnTo>
                      <a:lnTo>
                        <a:pt x="393" y="264"/>
                      </a:lnTo>
                      <a:lnTo>
                        <a:pt x="383" y="245"/>
                      </a:lnTo>
                      <a:lnTo>
                        <a:pt x="371" y="228"/>
                      </a:lnTo>
                      <a:lnTo>
                        <a:pt x="360" y="214"/>
                      </a:lnTo>
                      <a:lnTo>
                        <a:pt x="349" y="204"/>
                      </a:lnTo>
                      <a:lnTo>
                        <a:pt x="333" y="190"/>
                      </a:lnTo>
                      <a:lnTo>
                        <a:pt x="313" y="178"/>
                      </a:lnTo>
                      <a:lnTo>
                        <a:pt x="292" y="168"/>
                      </a:lnTo>
                      <a:lnTo>
                        <a:pt x="262" y="162"/>
                      </a:lnTo>
                      <a:lnTo>
                        <a:pt x="236" y="158"/>
                      </a:lnTo>
                      <a:lnTo>
                        <a:pt x="209" y="162"/>
                      </a:lnTo>
                      <a:lnTo>
                        <a:pt x="182" y="169"/>
                      </a:lnTo>
                      <a:lnTo>
                        <a:pt x="160" y="181"/>
                      </a:lnTo>
                      <a:lnTo>
                        <a:pt x="138" y="196"/>
                      </a:lnTo>
                      <a:lnTo>
                        <a:pt x="119" y="209"/>
                      </a:lnTo>
                      <a:lnTo>
                        <a:pt x="111" y="214"/>
                      </a:lnTo>
                      <a:lnTo>
                        <a:pt x="100" y="209"/>
                      </a:lnTo>
                      <a:lnTo>
                        <a:pt x="93" y="202"/>
                      </a:lnTo>
                      <a:lnTo>
                        <a:pt x="88" y="184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7" name="Freeform 1058"/>
                <p:cNvSpPr>
                  <a:spLocks/>
                </p:cNvSpPr>
                <p:nvPr/>
              </p:nvSpPr>
              <p:spPr bwMode="auto">
                <a:xfrm>
                  <a:off x="766" y="3440"/>
                  <a:ext cx="47" cy="92"/>
                </a:xfrm>
                <a:custGeom>
                  <a:avLst/>
                  <a:gdLst>
                    <a:gd name="T0" fmla="*/ 0 w 95"/>
                    <a:gd name="T1" fmla="*/ 0 h 183"/>
                    <a:gd name="T2" fmla="*/ 0 w 95"/>
                    <a:gd name="T3" fmla="*/ 1 h 183"/>
                    <a:gd name="T4" fmla="*/ 0 w 95"/>
                    <a:gd name="T5" fmla="*/ 1 h 183"/>
                    <a:gd name="T6" fmla="*/ 0 w 95"/>
                    <a:gd name="T7" fmla="*/ 1 h 183"/>
                    <a:gd name="T8" fmla="*/ 0 w 95"/>
                    <a:gd name="T9" fmla="*/ 1 h 183"/>
                    <a:gd name="T10" fmla="*/ 0 w 95"/>
                    <a:gd name="T11" fmla="*/ 1 h 183"/>
                    <a:gd name="T12" fmla="*/ 0 w 95"/>
                    <a:gd name="T13" fmla="*/ 1 h 1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83"/>
                    <a:gd name="T23" fmla="*/ 95 w 95"/>
                    <a:gd name="T24" fmla="*/ 183 h 1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83">
                      <a:moveTo>
                        <a:pt x="0" y="0"/>
                      </a:moveTo>
                      <a:lnTo>
                        <a:pt x="25" y="20"/>
                      </a:lnTo>
                      <a:lnTo>
                        <a:pt x="46" y="46"/>
                      </a:lnTo>
                      <a:lnTo>
                        <a:pt x="64" y="75"/>
                      </a:lnTo>
                      <a:lnTo>
                        <a:pt x="77" y="108"/>
                      </a:lnTo>
                      <a:lnTo>
                        <a:pt x="88" y="147"/>
                      </a:lnTo>
                      <a:lnTo>
                        <a:pt x="95" y="183"/>
                      </a:lnTo>
                    </a:path>
                  </a:pathLst>
                </a:custGeom>
                <a:noFill/>
                <a:ln w="63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8" name="Freeform 1059"/>
                <p:cNvSpPr>
                  <a:spLocks/>
                </p:cNvSpPr>
                <p:nvPr/>
              </p:nvSpPr>
              <p:spPr bwMode="auto">
                <a:xfrm>
                  <a:off x="630" y="3388"/>
                  <a:ext cx="34" cy="243"/>
                </a:xfrm>
                <a:custGeom>
                  <a:avLst/>
                  <a:gdLst>
                    <a:gd name="T0" fmla="*/ 0 w 67"/>
                    <a:gd name="T1" fmla="*/ 0 h 486"/>
                    <a:gd name="T2" fmla="*/ 1 w 67"/>
                    <a:gd name="T3" fmla="*/ 1 h 486"/>
                    <a:gd name="T4" fmla="*/ 1 w 67"/>
                    <a:gd name="T5" fmla="*/ 1 h 486"/>
                    <a:gd name="T6" fmla="*/ 1 w 67"/>
                    <a:gd name="T7" fmla="*/ 1 h 486"/>
                    <a:gd name="T8" fmla="*/ 1 w 67"/>
                    <a:gd name="T9" fmla="*/ 1 h 486"/>
                    <a:gd name="T10" fmla="*/ 1 w 67"/>
                    <a:gd name="T11" fmla="*/ 1 h 486"/>
                    <a:gd name="T12" fmla="*/ 1 w 67"/>
                    <a:gd name="T13" fmla="*/ 1 h 486"/>
                    <a:gd name="T14" fmla="*/ 1 w 67"/>
                    <a:gd name="T15" fmla="*/ 1 h 486"/>
                    <a:gd name="T16" fmla="*/ 1 w 67"/>
                    <a:gd name="T17" fmla="*/ 1 h 486"/>
                    <a:gd name="T18" fmla="*/ 1 w 67"/>
                    <a:gd name="T19" fmla="*/ 1 h 4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7"/>
                    <a:gd name="T31" fmla="*/ 0 h 486"/>
                    <a:gd name="T32" fmla="*/ 67 w 67"/>
                    <a:gd name="T33" fmla="*/ 486 h 4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7" h="486">
                      <a:moveTo>
                        <a:pt x="0" y="0"/>
                      </a:moveTo>
                      <a:lnTo>
                        <a:pt x="38" y="154"/>
                      </a:lnTo>
                      <a:lnTo>
                        <a:pt x="50" y="203"/>
                      </a:lnTo>
                      <a:lnTo>
                        <a:pt x="54" y="234"/>
                      </a:lnTo>
                      <a:lnTo>
                        <a:pt x="45" y="269"/>
                      </a:lnTo>
                      <a:lnTo>
                        <a:pt x="35" y="309"/>
                      </a:lnTo>
                      <a:lnTo>
                        <a:pt x="32" y="356"/>
                      </a:lnTo>
                      <a:lnTo>
                        <a:pt x="38" y="404"/>
                      </a:lnTo>
                      <a:lnTo>
                        <a:pt x="51" y="452"/>
                      </a:lnTo>
                      <a:lnTo>
                        <a:pt x="67" y="486"/>
                      </a:lnTo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22" name="Group 1060"/>
              <p:cNvGrpSpPr>
                <a:grpSpLocks/>
              </p:cNvGrpSpPr>
              <p:nvPr/>
            </p:nvGrpSpPr>
            <p:grpSpPr bwMode="auto">
              <a:xfrm>
                <a:off x="373" y="3338"/>
                <a:ext cx="197" cy="389"/>
                <a:chOff x="373" y="3338"/>
                <a:chExt cx="197" cy="389"/>
              </a:xfrm>
            </p:grpSpPr>
            <p:sp>
              <p:nvSpPr>
                <p:cNvPr id="42023" name="Freeform 1061"/>
                <p:cNvSpPr>
                  <a:spLocks/>
                </p:cNvSpPr>
                <p:nvPr/>
              </p:nvSpPr>
              <p:spPr bwMode="auto">
                <a:xfrm>
                  <a:off x="373" y="3338"/>
                  <a:ext cx="197" cy="389"/>
                </a:xfrm>
                <a:custGeom>
                  <a:avLst/>
                  <a:gdLst>
                    <a:gd name="T0" fmla="*/ 1 w 393"/>
                    <a:gd name="T1" fmla="*/ 1 h 778"/>
                    <a:gd name="T2" fmla="*/ 1 w 393"/>
                    <a:gd name="T3" fmla="*/ 1 h 778"/>
                    <a:gd name="T4" fmla="*/ 1 w 393"/>
                    <a:gd name="T5" fmla="*/ 1 h 778"/>
                    <a:gd name="T6" fmla="*/ 1 w 393"/>
                    <a:gd name="T7" fmla="*/ 1 h 778"/>
                    <a:gd name="T8" fmla="*/ 1 w 393"/>
                    <a:gd name="T9" fmla="*/ 1 h 778"/>
                    <a:gd name="T10" fmla="*/ 1 w 393"/>
                    <a:gd name="T11" fmla="*/ 1 h 778"/>
                    <a:gd name="T12" fmla="*/ 1 w 393"/>
                    <a:gd name="T13" fmla="*/ 1 h 778"/>
                    <a:gd name="T14" fmla="*/ 1 w 393"/>
                    <a:gd name="T15" fmla="*/ 1 h 778"/>
                    <a:gd name="T16" fmla="*/ 1 w 393"/>
                    <a:gd name="T17" fmla="*/ 1 h 778"/>
                    <a:gd name="T18" fmla="*/ 1 w 393"/>
                    <a:gd name="T19" fmla="*/ 1 h 778"/>
                    <a:gd name="T20" fmla="*/ 1 w 393"/>
                    <a:gd name="T21" fmla="*/ 1 h 778"/>
                    <a:gd name="T22" fmla="*/ 1 w 393"/>
                    <a:gd name="T23" fmla="*/ 1 h 778"/>
                    <a:gd name="T24" fmla="*/ 1 w 393"/>
                    <a:gd name="T25" fmla="*/ 1 h 778"/>
                    <a:gd name="T26" fmla="*/ 1 w 393"/>
                    <a:gd name="T27" fmla="*/ 1 h 778"/>
                    <a:gd name="T28" fmla="*/ 0 w 393"/>
                    <a:gd name="T29" fmla="*/ 1 h 778"/>
                    <a:gd name="T30" fmla="*/ 1 w 393"/>
                    <a:gd name="T31" fmla="*/ 1 h 778"/>
                    <a:gd name="T32" fmla="*/ 1 w 393"/>
                    <a:gd name="T33" fmla="*/ 1 h 778"/>
                    <a:gd name="T34" fmla="*/ 1 w 393"/>
                    <a:gd name="T35" fmla="*/ 1 h 778"/>
                    <a:gd name="T36" fmla="*/ 1 w 393"/>
                    <a:gd name="T37" fmla="*/ 1 h 778"/>
                    <a:gd name="T38" fmla="*/ 1 w 393"/>
                    <a:gd name="T39" fmla="*/ 1 h 778"/>
                    <a:gd name="T40" fmla="*/ 1 w 393"/>
                    <a:gd name="T41" fmla="*/ 1 h 778"/>
                    <a:gd name="T42" fmla="*/ 1 w 393"/>
                    <a:gd name="T43" fmla="*/ 1 h 778"/>
                    <a:gd name="T44" fmla="*/ 1 w 393"/>
                    <a:gd name="T45" fmla="*/ 1 h 778"/>
                    <a:gd name="T46" fmla="*/ 1 w 393"/>
                    <a:gd name="T47" fmla="*/ 1 h 778"/>
                    <a:gd name="T48" fmla="*/ 1 w 393"/>
                    <a:gd name="T49" fmla="*/ 1 h 778"/>
                    <a:gd name="T50" fmla="*/ 1 w 393"/>
                    <a:gd name="T51" fmla="*/ 1 h 778"/>
                    <a:gd name="T52" fmla="*/ 1 w 393"/>
                    <a:gd name="T53" fmla="*/ 1 h 778"/>
                    <a:gd name="T54" fmla="*/ 1 w 393"/>
                    <a:gd name="T55" fmla="*/ 1 h 778"/>
                    <a:gd name="T56" fmla="*/ 1 w 393"/>
                    <a:gd name="T57" fmla="*/ 1 h 778"/>
                    <a:gd name="T58" fmla="*/ 1 w 393"/>
                    <a:gd name="T59" fmla="*/ 1 h 778"/>
                    <a:gd name="T60" fmla="*/ 1 w 393"/>
                    <a:gd name="T61" fmla="*/ 1 h 778"/>
                    <a:gd name="T62" fmla="*/ 1 w 393"/>
                    <a:gd name="T63" fmla="*/ 1 h 778"/>
                    <a:gd name="T64" fmla="*/ 1 w 393"/>
                    <a:gd name="T65" fmla="*/ 1 h 778"/>
                    <a:gd name="T66" fmla="*/ 1 w 393"/>
                    <a:gd name="T67" fmla="*/ 1 h 778"/>
                    <a:gd name="T68" fmla="*/ 1 w 393"/>
                    <a:gd name="T69" fmla="*/ 1 h 778"/>
                    <a:gd name="T70" fmla="*/ 0 w 393"/>
                    <a:gd name="T71" fmla="*/ 1 h 778"/>
                    <a:gd name="T72" fmla="*/ 1 w 393"/>
                    <a:gd name="T73" fmla="*/ 1 h 778"/>
                    <a:gd name="T74" fmla="*/ 1 w 393"/>
                    <a:gd name="T75" fmla="*/ 1 h 778"/>
                    <a:gd name="T76" fmla="*/ 1 w 393"/>
                    <a:gd name="T77" fmla="*/ 1 h 778"/>
                    <a:gd name="T78" fmla="*/ 1 w 393"/>
                    <a:gd name="T79" fmla="*/ 1 h 778"/>
                    <a:gd name="T80" fmla="*/ 1 w 393"/>
                    <a:gd name="T81" fmla="*/ 1 h 778"/>
                    <a:gd name="T82" fmla="*/ 1 w 393"/>
                    <a:gd name="T83" fmla="*/ 1 h 778"/>
                    <a:gd name="T84" fmla="*/ 1 w 393"/>
                    <a:gd name="T85" fmla="*/ 1 h 778"/>
                    <a:gd name="T86" fmla="*/ 1 w 393"/>
                    <a:gd name="T87" fmla="*/ 1 h 778"/>
                    <a:gd name="T88" fmla="*/ 1 w 393"/>
                    <a:gd name="T89" fmla="*/ 0 h 7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3"/>
                    <a:gd name="T136" fmla="*/ 0 h 778"/>
                    <a:gd name="T137" fmla="*/ 393 w 393"/>
                    <a:gd name="T138" fmla="*/ 778 h 7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3" h="778">
                      <a:moveTo>
                        <a:pt x="320" y="0"/>
                      </a:moveTo>
                      <a:lnTo>
                        <a:pt x="376" y="131"/>
                      </a:lnTo>
                      <a:lnTo>
                        <a:pt x="390" y="245"/>
                      </a:lnTo>
                      <a:lnTo>
                        <a:pt x="393" y="397"/>
                      </a:lnTo>
                      <a:lnTo>
                        <a:pt x="393" y="532"/>
                      </a:lnTo>
                      <a:lnTo>
                        <a:pt x="383" y="677"/>
                      </a:lnTo>
                      <a:lnTo>
                        <a:pt x="376" y="717"/>
                      </a:lnTo>
                      <a:lnTo>
                        <a:pt x="367" y="737"/>
                      </a:lnTo>
                      <a:lnTo>
                        <a:pt x="357" y="749"/>
                      </a:lnTo>
                      <a:lnTo>
                        <a:pt x="344" y="760"/>
                      </a:lnTo>
                      <a:lnTo>
                        <a:pt x="335" y="765"/>
                      </a:lnTo>
                      <a:lnTo>
                        <a:pt x="317" y="771"/>
                      </a:lnTo>
                      <a:lnTo>
                        <a:pt x="301" y="774"/>
                      </a:lnTo>
                      <a:lnTo>
                        <a:pt x="283" y="776"/>
                      </a:lnTo>
                      <a:lnTo>
                        <a:pt x="266" y="778"/>
                      </a:lnTo>
                      <a:lnTo>
                        <a:pt x="250" y="776"/>
                      </a:lnTo>
                      <a:lnTo>
                        <a:pt x="231" y="773"/>
                      </a:lnTo>
                      <a:lnTo>
                        <a:pt x="210" y="768"/>
                      </a:lnTo>
                      <a:lnTo>
                        <a:pt x="187" y="758"/>
                      </a:lnTo>
                      <a:lnTo>
                        <a:pt x="163" y="744"/>
                      </a:lnTo>
                      <a:lnTo>
                        <a:pt x="138" y="726"/>
                      </a:lnTo>
                      <a:lnTo>
                        <a:pt x="116" y="707"/>
                      </a:lnTo>
                      <a:lnTo>
                        <a:pt x="89" y="679"/>
                      </a:lnTo>
                      <a:lnTo>
                        <a:pt x="67" y="650"/>
                      </a:lnTo>
                      <a:lnTo>
                        <a:pt x="44" y="620"/>
                      </a:lnTo>
                      <a:lnTo>
                        <a:pt x="28" y="586"/>
                      </a:lnTo>
                      <a:lnTo>
                        <a:pt x="15" y="545"/>
                      </a:lnTo>
                      <a:lnTo>
                        <a:pt x="5" y="494"/>
                      </a:lnTo>
                      <a:lnTo>
                        <a:pt x="1" y="443"/>
                      </a:lnTo>
                      <a:lnTo>
                        <a:pt x="0" y="424"/>
                      </a:lnTo>
                      <a:lnTo>
                        <a:pt x="76" y="424"/>
                      </a:lnTo>
                      <a:lnTo>
                        <a:pt x="79" y="397"/>
                      </a:lnTo>
                      <a:lnTo>
                        <a:pt x="84" y="357"/>
                      </a:lnTo>
                      <a:lnTo>
                        <a:pt x="90" y="310"/>
                      </a:lnTo>
                      <a:lnTo>
                        <a:pt x="103" y="264"/>
                      </a:lnTo>
                      <a:lnTo>
                        <a:pt x="115" y="233"/>
                      </a:lnTo>
                      <a:lnTo>
                        <a:pt x="131" y="210"/>
                      </a:lnTo>
                      <a:lnTo>
                        <a:pt x="150" y="197"/>
                      </a:lnTo>
                      <a:lnTo>
                        <a:pt x="171" y="183"/>
                      </a:lnTo>
                      <a:lnTo>
                        <a:pt x="201" y="173"/>
                      </a:lnTo>
                      <a:lnTo>
                        <a:pt x="225" y="170"/>
                      </a:lnTo>
                      <a:lnTo>
                        <a:pt x="253" y="171"/>
                      </a:lnTo>
                      <a:lnTo>
                        <a:pt x="278" y="176"/>
                      </a:lnTo>
                      <a:lnTo>
                        <a:pt x="299" y="191"/>
                      </a:lnTo>
                      <a:lnTo>
                        <a:pt x="313" y="208"/>
                      </a:lnTo>
                      <a:lnTo>
                        <a:pt x="318" y="229"/>
                      </a:lnTo>
                      <a:lnTo>
                        <a:pt x="321" y="254"/>
                      </a:lnTo>
                      <a:lnTo>
                        <a:pt x="324" y="275"/>
                      </a:lnTo>
                      <a:lnTo>
                        <a:pt x="329" y="326"/>
                      </a:lnTo>
                      <a:lnTo>
                        <a:pt x="332" y="392"/>
                      </a:lnTo>
                      <a:lnTo>
                        <a:pt x="334" y="478"/>
                      </a:lnTo>
                      <a:lnTo>
                        <a:pt x="332" y="552"/>
                      </a:lnTo>
                      <a:lnTo>
                        <a:pt x="329" y="585"/>
                      </a:lnTo>
                      <a:lnTo>
                        <a:pt x="325" y="616"/>
                      </a:lnTo>
                      <a:lnTo>
                        <a:pt x="322" y="633"/>
                      </a:lnTo>
                      <a:lnTo>
                        <a:pt x="315" y="654"/>
                      </a:lnTo>
                      <a:lnTo>
                        <a:pt x="304" y="665"/>
                      </a:lnTo>
                      <a:lnTo>
                        <a:pt x="296" y="670"/>
                      </a:lnTo>
                      <a:lnTo>
                        <a:pt x="286" y="674"/>
                      </a:lnTo>
                      <a:lnTo>
                        <a:pt x="263" y="677"/>
                      </a:lnTo>
                      <a:lnTo>
                        <a:pt x="247" y="677"/>
                      </a:lnTo>
                      <a:lnTo>
                        <a:pt x="234" y="676"/>
                      </a:lnTo>
                      <a:lnTo>
                        <a:pt x="211" y="672"/>
                      </a:lnTo>
                      <a:lnTo>
                        <a:pt x="195" y="666"/>
                      </a:lnTo>
                      <a:lnTo>
                        <a:pt x="168" y="645"/>
                      </a:lnTo>
                      <a:lnTo>
                        <a:pt x="142" y="622"/>
                      </a:lnTo>
                      <a:lnTo>
                        <a:pt x="116" y="590"/>
                      </a:lnTo>
                      <a:lnTo>
                        <a:pt x="93" y="552"/>
                      </a:lnTo>
                      <a:lnTo>
                        <a:pt x="84" y="513"/>
                      </a:lnTo>
                      <a:lnTo>
                        <a:pt x="76" y="460"/>
                      </a:lnTo>
                      <a:lnTo>
                        <a:pt x="76" y="424"/>
                      </a:lnTo>
                      <a:lnTo>
                        <a:pt x="0" y="424"/>
                      </a:lnTo>
                      <a:lnTo>
                        <a:pt x="1" y="395"/>
                      </a:lnTo>
                      <a:lnTo>
                        <a:pt x="8" y="348"/>
                      </a:lnTo>
                      <a:lnTo>
                        <a:pt x="15" y="297"/>
                      </a:lnTo>
                      <a:lnTo>
                        <a:pt x="27" y="251"/>
                      </a:lnTo>
                      <a:lnTo>
                        <a:pt x="41" y="210"/>
                      </a:lnTo>
                      <a:lnTo>
                        <a:pt x="60" y="176"/>
                      </a:lnTo>
                      <a:lnTo>
                        <a:pt x="83" y="144"/>
                      </a:lnTo>
                      <a:lnTo>
                        <a:pt x="109" y="122"/>
                      </a:lnTo>
                      <a:lnTo>
                        <a:pt x="132" y="109"/>
                      </a:lnTo>
                      <a:lnTo>
                        <a:pt x="157" y="100"/>
                      </a:lnTo>
                      <a:lnTo>
                        <a:pt x="190" y="95"/>
                      </a:lnTo>
                      <a:lnTo>
                        <a:pt x="221" y="91"/>
                      </a:lnTo>
                      <a:lnTo>
                        <a:pt x="246" y="89"/>
                      </a:lnTo>
                      <a:lnTo>
                        <a:pt x="267" y="84"/>
                      </a:lnTo>
                      <a:lnTo>
                        <a:pt x="282" y="73"/>
                      </a:lnTo>
                      <a:lnTo>
                        <a:pt x="295" y="58"/>
                      </a:lnTo>
                      <a:lnTo>
                        <a:pt x="307" y="37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4" name="Freeform 1062"/>
                <p:cNvSpPr>
                  <a:spLocks/>
                </p:cNvSpPr>
                <p:nvPr/>
              </p:nvSpPr>
              <p:spPr bwMode="auto">
                <a:xfrm>
                  <a:off x="533" y="3341"/>
                  <a:ext cx="33" cy="101"/>
                </a:xfrm>
                <a:custGeom>
                  <a:avLst/>
                  <a:gdLst>
                    <a:gd name="T0" fmla="*/ 0 w 65"/>
                    <a:gd name="T1" fmla="*/ 0 h 203"/>
                    <a:gd name="T2" fmla="*/ 1 w 65"/>
                    <a:gd name="T3" fmla="*/ 0 h 203"/>
                    <a:gd name="T4" fmla="*/ 1 w 65"/>
                    <a:gd name="T5" fmla="*/ 0 h 203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203"/>
                    <a:gd name="T11" fmla="*/ 65 w 65"/>
                    <a:gd name="T12" fmla="*/ 203 h 2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203">
                      <a:moveTo>
                        <a:pt x="0" y="0"/>
                      </a:moveTo>
                      <a:lnTo>
                        <a:pt x="55" y="127"/>
                      </a:lnTo>
                      <a:lnTo>
                        <a:pt x="65" y="203"/>
                      </a:lnTo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5" name="Freeform 1063"/>
                <p:cNvSpPr>
                  <a:spLocks/>
                </p:cNvSpPr>
                <p:nvPr/>
              </p:nvSpPr>
              <p:spPr bwMode="auto">
                <a:xfrm>
                  <a:off x="389" y="3403"/>
                  <a:ext cx="75" cy="264"/>
                </a:xfrm>
                <a:custGeom>
                  <a:avLst/>
                  <a:gdLst>
                    <a:gd name="T0" fmla="*/ 0 w 151"/>
                    <a:gd name="T1" fmla="*/ 0 h 528"/>
                    <a:gd name="T2" fmla="*/ 0 w 151"/>
                    <a:gd name="T3" fmla="*/ 1 h 528"/>
                    <a:gd name="T4" fmla="*/ 0 w 151"/>
                    <a:gd name="T5" fmla="*/ 1 h 528"/>
                    <a:gd name="T6" fmla="*/ 0 w 151"/>
                    <a:gd name="T7" fmla="*/ 1 h 528"/>
                    <a:gd name="T8" fmla="*/ 0 w 151"/>
                    <a:gd name="T9" fmla="*/ 1 h 528"/>
                    <a:gd name="T10" fmla="*/ 0 w 151"/>
                    <a:gd name="T11" fmla="*/ 1 h 528"/>
                    <a:gd name="T12" fmla="*/ 0 w 151"/>
                    <a:gd name="T13" fmla="*/ 1 h 528"/>
                    <a:gd name="T14" fmla="*/ 0 w 151"/>
                    <a:gd name="T15" fmla="*/ 1 h 528"/>
                    <a:gd name="T16" fmla="*/ 0 w 151"/>
                    <a:gd name="T17" fmla="*/ 1 h 528"/>
                    <a:gd name="T18" fmla="*/ 0 w 151"/>
                    <a:gd name="T19" fmla="*/ 1 h 528"/>
                    <a:gd name="T20" fmla="*/ 0 w 151"/>
                    <a:gd name="T21" fmla="*/ 1 h 528"/>
                    <a:gd name="T22" fmla="*/ 0 w 151"/>
                    <a:gd name="T23" fmla="*/ 1 h 528"/>
                    <a:gd name="T24" fmla="*/ 0 w 151"/>
                    <a:gd name="T25" fmla="*/ 1 h 528"/>
                    <a:gd name="T26" fmla="*/ 0 w 151"/>
                    <a:gd name="T27" fmla="*/ 1 h 528"/>
                    <a:gd name="T28" fmla="*/ 0 w 151"/>
                    <a:gd name="T29" fmla="*/ 1 h 528"/>
                    <a:gd name="T30" fmla="*/ 0 w 151"/>
                    <a:gd name="T31" fmla="*/ 1 h 528"/>
                    <a:gd name="T32" fmla="*/ 0 w 151"/>
                    <a:gd name="T33" fmla="*/ 1 h 5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1"/>
                    <a:gd name="T52" fmla="*/ 0 h 528"/>
                    <a:gd name="T53" fmla="*/ 151 w 151"/>
                    <a:gd name="T54" fmla="*/ 528 h 5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1" h="528">
                      <a:moveTo>
                        <a:pt x="151" y="0"/>
                      </a:moveTo>
                      <a:lnTo>
                        <a:pt x="121" y="10"/>
                      </a:lnTo>
                      <a:lnTo>
                        <a:pt x="101" y="24"/>
                      </a:lnTo>
                      <a:lnTo>
                        <a:pt x="79" y="40"/>
                      </a:lnTo>
                      <a:lnTo>
                        <a:pt x="59" y="62"/>
                      </a:lnTo>
                      <a:lnTo>
                        <a:pt x="43" y="85"/>
                      </a:lnTo>
                      <a:lnTo>
                        <a:pt x="29" y="124"/>
                      </a:lnTo>
                      <a:lnTo>
                        <a:pt x="19" y="155"/>
                      </a:lnTo>
                      <a:lnTo>
                        <a:pt x="11" y="198"/>
                      </a:lnTo>
                      <a:lnTo>
                        <a:pt x="4" y="250"/>
                      </a:lnTo>
                      <a:lnTo>
                        <a:pt x="0" y="306"/>
                      </a:lnTo>
                      <a:lnTo>
                        <a:pt x="2" y="356"/>
                      </a:lnTo>
                      <a:lnTo>
                        <a:pt x="14" y="413"/>
                      </a:lnTo>
                      <a:lnTo>
                        <a:pt x="26" y="446"/>
                      </a:lnTo>
                      <a:lnTo>
                        <a:pt x="45" y="479"/>
                      </a:lnTo>
                      <a:lnTo>
                        <a:pt x="62" y="501"/>
                      </a:lnTo>
                      <a:lnTo>
                        <a:pt x="84" y="528"/>
                      </a:lnTo>
                    </a:path>
                  </a:pathLst>
                </a:custGeom>
                <a:noFill/>
                <a:ln w="6350">
                  <a:solidFill>
                    <a:srgbClr val="9F9F9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93" name="Group 1064"/>
            <p:cNvGrpSpPr>
              <a:grpSpLocks/>
            </p:cNvGrpSpPr>
            <p:nvPr/>
          </p:nvGrpSpPr>
          <p:grpSpPr bwMode="auto">
            <a:xfrm rot="4204720">
              <a:off x="4523" y="2052"/>
              <a:ext cx="1580" cy="308"/>
              <a:chOff x="4067" y="1399"/>
              <a:chExt cx="1560" cy="369"/>
            </a:xfrm>
          </p:grpSpPr>
          <p:sp>
            <p:nvSpPr>
              <p:cNvPr id="41995" name="Freeform 1065"/>
              <p:cNvSpPr>
                <a:spLocks/>
              </p:cNvSpPr>
              <p:nvPr/>
            </p:nvSpPr>
            <p:spPr bwMode="auto">
              <a:xfrm>
                <a:off x="4085" y="1672"/>
                <a:ext cx="267" cy="96"/>
              </a:xfrm>
              <a:custGeom>
                <a:avLst/>
                <a:gdLst>
                  <a:gd name="T0" fmla="*/ 0 w 801"/>
                  <a:gd name="T1" fmla="*/ 0 h 288"/>
                  <a:gd name="T2" fmla="*/ 0 w 801"/>
                  <a:gd name="T3" fmla="*/ 0 h 288"/>
                  <a:gd name="T4" fmla="*/ 0 w 801"/>
                  <a:gd name="T5" fmla="*/ 0 h 288"/>
                  <a:gd name="T6" fmla="*/ 0 w 801"/>
                  <a:gd name="T7" fmla="*/ 0 h 288"/>
                  <a:gd name="T8" fmla="*/ 0 w 801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1"/>
                  <a:gd name="T16" fmla="*/ 0 h 288"/>
                  <a:gd name="T17" fmla="*/ 801 w 801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1" h="288">
                    <a:moveTo>
                      <a:pt x="0" y="0"/>
                    </a:moveTo>
                    <a:lnTo>
                      <a:pt x="801" y="0"/>
                    </a:lnTo>
                    <a:lnTo>
                      <a:pt x="711" y="288"/>
                    </a:lnTo>
                    <a:lnTo>
                      <a:pt x="396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066"/>
              <p:cNvSpPr>
                <a:spLocks/>
              </p:cNvSpPr>
              <p:nvPr/>
            </p:nvSpPr>
            <p:spPr bwMode="auto">
              <a:xfrm>
                <a:off x="4067" y="1399"/>
                <a:ext cx="1560" cy="369"/>
              </a:xfrm>
              <a:custGeom>
                <a:avLst/>
                <a:gdLst>
                  <a:gd name="T0" fmla="*/ 0 w 4680"/>
                  <a:gd name="T1" fmla="*/ 0 h 1107"/>
                  <a:gd name="T2" fmla="*/ 0 w 4680"/>
                  <a:gd name="T3" fmla="*/ 0 h 1107"/>
                  <a:gd name="T4" fmla="*/ 0 w 4680"/>
                  <a:gd name="T5" fmla="*/ 0 h 1107"/>
                  <a:gd name="T6" fmla="*/ 0 w 4680"/>
                  <a:gd name="T7" fmla="*/ 0 h 1107"/>
                  <a:gd name="T8" fmla="*/ 0 w 4680"/>
                  <a:gd name="T9" fmla="*/ 0 h 1107"/>
                  <a:gd name="T10" fmla="*/ 0 w 4680"/>
                  <a:gd name="T11" fmla="*/ 0 h 1107"/>
                  <a:gd name="T12" fmla="*/ 0 w 4680"/>
                  <a:gd name="T13" fmla="*/ 0 h 1107"/>
                  <a:gd name="T14" fmla="*/ 0 w 4680"/>
                  <a:gd name="T15" fmla="*/ 0 h 1107"/>
                  <a:gd name="T16" fmla="*/ 0 w 4680"/>
                  <a:gd name="T17" fmla="*/ 0 h 1107"/>
                  <a:gd name="T18" fmla="*/ 0 w 4680"/>
                  <a:gd name="T19" fmla="*/ 0 h 1107"/>
                  <a:gd name="T20" fmla="*/ 0 w 4680"/>
                  <a:gd name="T21" fmla="*/ 0 h 1107"/>
                  <a:gd name="T22" fmla="*/ 0 w 4680"/>
                  <a:gd name="T23" fmla="*/ 0 h 1107"/>
                  <a:gd name="T24" fmla="*/ 0 w 4680"/>
                  <a:gd name="T25" fmla="*/ 0 h 1107"/>
                  <a:gd name="T26" fmla="*/ 0 w 4680"/>
                  <a:gd name="T27" fmla="*/ 0 h 1107"/>
                  <a:gd name="T28" fmla="*/ 0 w 4680"/>
                  <a:gd name="T29" fmla="*/ 0 h 1107"/>
                  <a:gd name="T30" fmla="*/ 0 w 4680"/>
                  <a:gd name="T31" fmla="*/ 0 h 1107"/>
                  <a:gd name="T32" fmla="*/ 0 w 4680"/>
                  <a:gd name="T33" fmla="*/ 0 h 1107"/>
                  <a:gd name="T34" fmla="*/ 0 w 4680"/>
                  <a:gd name="T35" fmla="*/ 0 h 1107"/>
                  <a:gd name="T36" fmla="*/ 0 w 4680"/>
                  <a:gd name="T37" fmla="*/ 0 h 1107"/>
                  <a:gd name="T38" fmla="*/ 0 w 4680"/>
                  <a:gd name="T39" fmla="*/ 0 h 1107"/>
                  <a:gd name="T40" fmla="*/ 0 w 4680"/>
                  <a:gd name="T41" fmla="*/ 0 h 1107"/>
                  <a:gd name="T42" fmla="*/ 0 w 4680"/>
                  <a:gd name="T43" fmla="*/ 0 h 1107"/>
                  <a:gd name="T44" fmla="*/ 0 w 4680"/>
                  <a:gd name="T45" fmla="*/ 0 h 1107"/>
                  <a:gd name="T46" fmla="*/ 0 w 4680"/>
                  <a:gd name="T47" fmla="*/ 0 h 1107"/>
                  <a:gd name="T48" fmla="*/ 0 w 4680"/>
                  <a:gd name="T49" fmla="*/ 0 h 1107"/>
                  <a:gd name="T50" fmla="*/ 0 w 4680"/>
                  <a:gd name="T51" fmla="*/ 0 h 1107"/>
                  <a:gd name="T52" fmla="*/ 0 w 4680"/>
                  <a:gd name="T53" fmla="*/ 0 h 1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80"/>
                  <a:gd name="T82" fmla="*/ 0 h 1107"/>
                  <a:gd name="T83" fmla="*/ 4680 w 4680"/>
                  <a:gd name="T84" fmla="*/ 1107 h 11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80" h="1107">
                    <a:moveTo>
                      <a:pt x="0" y="342"/>
                    </a:moveTo>
                    <a:lnTo>
                      <a:pt x="79" y="248"/>
                    </a:lnTo>
                    <a:lnTo>
                      <a:pt x="156" y="167"/>
                    </a:lnTo>
                    <a:lnTo>
                      <a:pt x="237" y="92"/>
                    </a:lnTo>
                    <a:lnTo>
                      <a:pt x="322" y="36"/>
                    </a:lnTo>
                    <a:lnTo>
                      <a:pt x="396" y="0"/>
                    </a:lnTo>
                    <a:lnTo>
                      <a:pt x="828" y="0"/>
                    </a:lnTo>
                    <a:lnTo>
                      <a:pt x="1269" y="333"/>
                    </a:lnTo>
                    <a:lnTo>
                      <a:pt x="4472" y="333"/>
                    </a:lnTo>
                    <a:lnTo>
                      <a:pt x="4541" y="350"/>
                    </a:lnTo>
                    <a:lnTo>
                      <a:pt x="4590" y="377"/>
                    </a:lnTo>
                    <a:lnTo>
                      <a:pt x="4626" y="408"/>
                    </a:lnTo>
                    <a:lnTo>
                      <a:pt x="4650" y="449"/>
                    </a:lnTo>
                    <a:lnTo>
                      <a:pt x="4667" y="507"/>
                    </a:lnTo>
                    <a:lnTo>
                      <a:pt x="4680" y="585"/>
                    </a:lnTo>
                    <a:lnTo>
                      <a:pt x="4676" y="662"/>
                    </a:lnTo>
                    <a:lnTo>
                      <a:pt x="4662" y="714"/>
                    </a:lnTo>
                    <a:lnTo>
                      <a:pt x="4637" y="768"/>
                    </a:lnTo>
                    <a:lnTo>
                      <a:pt x="4596" y="815"/>
                    </a:lnTo>
                    <a:lnTo>
                      <a:pt x="4550" y="840"/>
                    </a:lnTo>
                    <a:lnTo>
                      <a:pt x="4482" y="846"/>
                    </a:lnTo>
                    <a:lnTo>
                      <a:pt x="1296" y="846"/>
                    </a:lnTo>
                    <a:lnTo>
                      <a:pt x="756" y="1107"/>
                    </a:lnTo>
                    <a:lnTo>
                      <a:pt x="693" y="810"/>
                    </a:lnTo>
                    <a:lnTo>
                      <a:pt x="585" y="423"/>
                    </a:lnTo>
                    <a:lnTo>
                      <a:pt x="432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Rectangle 1067"/>
              <p:cNvSpPr>
                <a:spLocks noChangeArrowheads="1"/>
              </p:cNvSpPr>
              <p:nvPr/>
            </p:nvSpPr>
            <p:spPr bwMode="auto">
              <a:xfrm>
                <a:off x="4511" y="1549"/>
                <a:ext cx="1029" cy="10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998" name="Oval 1068"/>
              <p:cNvSpPr>
                <a:spLocks noChangeArrowheads="1"/>
              </p:cNvSpPr>
              <p:nvPr/>
            </p:nvSpPr>
            <p:spPr bwMode="auto">
              <a:xfrm>
                <a:off x="5480" y="1549"/>
                <a:ext cx="114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999" name="Rectangle 1069"/>
              <p:cNvSpPr>
                <a:spLocks noChangeArrowheads="1"/>
              </p:cNvSpPr>
              <p:nvPr/>
            </p:nvSpPr>
            <p:spPr bwMode="auto">
              <a:xfrm>
                <a:off x="4349" y="1489"/>
                <a:ext cx="66" cy="16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000" name="Rectangle 1070"/>
              <p:cNvSpPr>
                <a:spLocks noChangeArrowheads="1"/>
              </p:cNvSpPr>
              <p:nvPr/>
            </p:nvSpPr>
            <p:spPr bwMode="auto">
              <a:xfrm>
                <a:off x="4355" y="1502"/>
                <a:ext cx="78" cy="163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42001" name="Group 1071"/>
              <p:cNvGrpSpPr>
                <a:grpSpLocks/>
              </p:cNvGrpSpPr>
              <p:nvPr/>
            </p:nvGrpSpPr>
            <p:grpSpPr bwMode="auto">
              <a:xfrm>
                <a:off x="4345" y="1502"/>
                <a:ext cx="97" cy="163"/>
                <a:chOff x="4345" y="1502"/>
                <a:chExt cx="97" cy="163"/>
              </a:xfrm>
            </p:grpSpPr>
            <p:sp>
              <p:nvSpPr>
                <p:cNvPr id="4200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4345" y="1502"/>
                  <a:ext cx="15" cy="1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200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4427" y="1502"/>
                  <a:ext cx="15" cy="1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42004" name="Group 1074"/>
                <p:cNvGrpSpPr>
                  <a:grpSpLocks/>
                </p:cNvGrpSpPr>
                <p:nvPr/>
              </p:nvGrpSpPr>
              <p:grpSpPr bwMode="auto">
                <a:xfrm>
                  <a:off x="4349" y="1510"/>
                  <a:ext cx="87" cy="41"/>
                  <a:chOff x="4349" y="1510"/>
                  <a:chExt cx="87" cy="41"/>
                </a:xfrm>
              </p:grpSpPr>
              <p:sp>
                <p:nvSpPr>
                  <p:cNvPr id="42017" name="Freeform 1075"/>
                  <p:cNvSpPr>
                    <a:spLocks/>
                  </p:cNvSpPr>
                  <p:nvPr/>
                </p:nvSpPr>
                <p:spPr bwMode="auto">
                  <a:xfrm>
                    <a:off x="4359" y="1510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6"/>
                        </a:lnTo>
                        <a:lnTo>
                          <a:pt x="2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8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4349" y="1530"/>
                    <a:ext cx="21" cy="21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9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4414" y="1511"/>
                    <a:ext cx="22" cy="23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5" name="Group 1078"/>
                <p:cNvGrpSpPr>
                  <a:grpSpLocks/>
                </p:cNvGrpSpPr>
                <p:nvPr/>
              </p:nvGrpSpPr>
              <p:grpSpPr bwMode="auto">
                <a:xfrm>
                  <a:off x="4350" y="1546"/>
                  <a:ext cx="87" cy="41"/>
                  <a:chOff x="4350" y="1546"/>
                  <a:chExt cx="87" cy="41"/>
                </a:xfrm>
              </p:grpSpPr>
              <p:sp>
                <p:nvSpPr>
                  <p:cNvPr id="42014" name="Freeform 1079"/>
                  <p:cNvSpPr>
                    <a:spLocks/>
                  </p:cNvSpPr>
                  <p:nvPr/>
                </p:nvSpPr>
                <p:spPr bwMode="auto">
                  <a:xfrm>
                    <a:off x="4361" y="1546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5"/>
                        </a:lnTo>
                        <a:lnTo>
                          <a:pt x="1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1565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6" name="Oval 1081"/>
                  <p:cNvSpPr>
                    <a:spLocks noChangeArrowheads="1"/>
                  </p:cNvSpPr>
                  <p:nvPr/>
                </p:nvSpPr>
                <p:spPr bwMode="auto">
                  <a:xfrm>
                    <a:off x="4415" y="1547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6" name="Group 1082"/>
                <p:cNvGrpSpPr>
                  <a:grpSpLocks/>
                </p:cNvGrpSpPr>
                <p:nvPr/>
              </p:nvGrpSpPr>
              <p:grpSpPr bwMode="auto">
                <a:xfrm>
                  <a:off x="4349" y="1581"/>
                  <a:ext cx="87" cy="41"/>
                  <a:chOff x="4349" y="1581"/>
                  <a:chExt cx="87" cy="41"/>
                </a:xfrm>
              </p:grpSpPr>
              <p:sp>
                <p:nvSpPr>
                  <p:cNvPr id="42011" name="Freeform 1083"/>
                  <p:cNvSpPr>
                    <a:spLocks/>
                  </p:cNvSpPr>
                  <p:nvPr/>
                </p:nvSpPr>
                <p:spPr bwMode="auto">
                  <a:xfrm>
                    <a:off x="4360" y="1581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5"/>
                        </a:lnTo>
                        <a:lnTo>
                          <a:pt x="1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2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4349" y="1600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3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4414" y="1582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7" name="Group 1086"/>
                <p:cNvGrpSpPr>
                  <a:grpSpLocks/>
                </p:cNvGrpSpPr>
                <p:nvPr/>
              </p:nvGrpSpPr>
              <p:grpSpPr bwMode="auto">
                <a:xfrm>
                  <a:off x="4350" y="1617"/>
                  <a:ext cx="87" cy="41"/>
                  <a:chOff x="4350" y="1617"/>
                  <a:chExt cx="87" cy="41"/>
                </a:xfrm>
              </p:grpSpPr>
              <p:sp>
                <p:nvSpPr>
                  <p:cNvPr id="42008" name="Freeform 1087"/>
                  <p:cNvSpPr>
                    <a:spLocks/>
                  </p:cNvSpPr>
                  <p:nvPr/>
                </p:nvSpPr>
                <p:spPr bwMode="auto">
                  <a:xfrm>
                    <a:off x="4360" y="1617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6"/>
                        </a:lnTo>
                        <a:lnTo>
                          <a:pt x="2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9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1637"/>
                    <a:ext cx="21" cy="21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0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4415" y="1618"/>
                    <a:ext cx="22" cy="23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</p:grpSp>
        <p:graphicFrame>
          <p:nvGraphicFramePr>
            <p:cNvPr id="41994" name="Object 1090"/>
            <p:cNvGraphicFramePr>
              <a:graphicFrameLocks noChangeAspect="1"/>
            </p:cNvGraphicFramePr>
            <p:nvPr/>
          </p:nvGraphicFramePr>
          <p:xfrm>
            <a:off x="59" y="3728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4884738" imgH="1882775" progId="MS_ClipArt_Gallery.2">
                    <p:embed/>
                  </p:oleObj>
                </mc:Choice>
                <mc:Fallback>
                  <p:oleObj name="Clip" r:id="rId9" imgW="4884738" imgH="1882775" progId="MS_ClipArt_Gallery.2">
                    <p:embed/>
                    <p:pic>
                      <p:nvPicPr>
                        <p:cNvPr id="41994" name="Object 10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" y="3728"/>
                          <a:ext cx="1536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1731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2106553" y="4645968"/>
            <a:ext cx="5724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 dirty="0"/>
              <a:t>Steps, Practice Tests, Midterms, Exam	</a:t>
            </a:r>
          </a:p>
        </p:txBody>
      </p:sp>
      <p:grpSp>
        <p:nvGrpSpPr>
          <p:cNvPr id="154637" name="Group 13"/>
          <p:cNvGrpSpPr>
            <a:grpSpLocks/>
          </p:cNvGrpSpPr>
          <p:nvPr/>
        </p:nvGrpSpPr>
        <p:grpSpPr bwMode="auto">
          <a:xfrm>
            <a:off x="3124200" y="1246188"/>
            <a:ext cx="2590800" cy="3097212"/>
            <a:chOff x="1968" y="785"/>
            <a:chExt cx="1632" cy="1951"/>
          </a:xfrm>
        </p:grpSpPr>
        <p:pic>
          <p:nvPicPr>
            <p:cNvPr id="30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85"/>
              <a:ext cx="1632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85" name="Rectangle 6"/>
            <p:cNvSpPr>
              <a:spLocks noChangeArrowheads="1"/>
            </p:cNvSpPr>
            <p:nvPr/>
          </p:nvSpPr>
          <p:spPr bwMode="auto">
            <a:xfrm>
              <a:off x="2496" y="2448"/>
              <a:ext cx="5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/>
                <a:t>Slides</a:t>
              </a:r>
              <a:endParaRPr lang="en-US" altLang="en-US" sz="2400" i="0"/>
            </a:p>
          </p:txBody>
        </p:sp>
      </p:grpSp>
      <p:grpSp>
        <p:nvGrpSpPr>
          <p:cNvPr id="154638" name="Group 14"/>
          <p:cNvGrpSpPr>
            <a:grpSpLocks/>
          </p:cNvGrpSpPr>
          <p:nvPr/>
        </p:nvGrpSpPr>
        <p:grpSpPr bwMode="auto">
          <a:xfrm>
            <a:off x="6105525" y="1312862"/>
            <a:ext cx="2428875" cy="3035300"/>
            <a:chOff x="3846" y="816"/>
            <a:chExt cx="1530" cy="1912"/>
          </a:xfrm>
        </p:grpSpPr>
        <p:pic>
          <p:nvPicPr>
            <p:cNvPr id="3082" name="Picture 5" descr="Cap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816"/>
              <a:ext cx="1530" cy="1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7"/>
            <p:cNvSpPr>
              <a:spLocks noChangeArrowheads="1"/>
            </p:cNvSpPr>
            <p:nvPr/>
          </p:nvSpPr>
          <p:spPr bwMode="auto">
            <a:xfrm>
              <a:off x="4285" y="2437"/>
              <a:ext cx="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 dirty="0"/>
                <a:t>Videos </a:t>
              </a:r>
              <a:endParaRPr lang="en-US" altLang="en-US" sz="2400" i="0" dirty="0"/>
            </a:p>
          </p:txBody>
        </p:sp>
      </p:grpSp>
      <p:grpSp>
        <p:nvGrpSpPr>
          <p:cNvPr id="154635" name="Group 11"/>
          <p:cNvGrpSpPr>
            <a:grpSpLocks/>
          </p:cNvGrpSpPr>
          <p:nvPr/>
        </p:nvGrpSpPr>
        <p:grpSpPr bwMode="auto">
          <a:xfrm>
            <a:off x="658813" y="762000"/>
            <a:ext cx="2160587" cy="3657600"/>
            <a:chOff x="415" y="480"/>
            <a:chExt cx="1361" cy="2304"/>
          </a:xfrm>
        </p:grpSpPr>
        <p:pic>
          <p:nvPicPr>
            <p:cNvPr id="30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" y="480"/>
              <a:ext cx="1361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768" y="2496"/>
              <a:ext cx="4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400" i="0"/>
                <a:t>Text</a:t>
              </a:r>
              <a:endParaRPr lang="en-US" altLang="en-US" sz="2400" i="0"/>
            </a:p>
          </p:txBody>
        </p:sp>
      </p:grp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1441450" y="5334000"/>
            <a:ext cx="6330950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Extra Text: Cormen, Leiserson, Rivest, and Stein  </a:t>
            </a:r>
            <a:br>
              <a:rPr lang="en-CA" altLang="en-US" sz="2400" i="0"/>
            </a:br>
            <a:r>
              <a:rPr lang="en-CA" altLang="en-US" sz="2400" i="0"/>
              <a:t>   </a:t>
            </a:r>
            <a:r>
              <a:rPr lang="en-CA" altLang="en-US" sz="2400" u="sng"/>
              <a:t>"Introductin to Algorithms"</a:t>
            </a:r>
            <a:r>
              <a:rPr lang="en-CA" altLang="en-US" sz="2400"/>
              <a:t>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Good to have, but not needed for this  course.</a:t>
            </a:r>
            <a:endParaRPr lang="en-US" altLang="en-US" sz="2400" i="0"/>
          </a:p>
        </p:txBody>
      </p:sp>
      <p:sp>
        <p:nvSpPr>
          <p:cNvPr id="3079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Some Math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548188" y="4881563"/>
            <a:ext cx="3794125" cy="1900237"/>
            <a:chOff x="2865" y="3027"/>
            <a:chExt cx="2390" cy="1197"/>
          </a:xfrm>
        </p:grpSpPr>
        <p:sp>
          <p:nvSpPr>
            <p:cNvPr id="51227" name="Text Box 11"/>
            <p:cNvSpPr txBox="1">
              <a:spLocks noChangeArrowheads="1"/>
            </p:cNvSpPr>
            <p:nvPr/>
          </p:nvSpPr>
          <p:spPr bwMode="auto">
            <a:xfrm>
              <a:off x="2939" y="3027"/>
              <a:ext cx="23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Recurrence Relations</a:t>
              </a:r>
              <a:endParaRPr lang="en-CA" altLang="en-US" i="0">
                <a:solidFill>
                  <a:schemeClr val="tx2"/>
                </a:solidFill>
              </a:endParaRPr>
            </a:p>
          </p:txBody>
        </p:sp>
        <p:sp>
          <p:nvSpPr>
            <p:cNvPr id="51228" name="Rectangle 12"/>
            <p:cNvSpPr>
              <a:spLocks noChangeArrowheads="1"/>
            </p:cNvSpPr>
            <p:nvPr/>
          </p:nvSpPr>
          <p:spPr bwMode="auto">
            <a:xfrm>
              <a:off x="2865" y="3298"/>
              <a:ext cx="232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i="0">
                  <a:solidFill>
                    <a:schemeClr val="accent2"/>
                  </a:solidFill>
                </a:rPr>
                <a:t>T(n) = a T(n/b) + f(n)</a:t>
              </a:r>
            </a:p>
          </p:txBody>
        </p:sp>
        <p:grpSp>
          <p:nvGrpSpPr>
            <p:cNvPr id="51229" name="Group 13"/>
            <p:cNvGrpSpPr>
              <a:grpSpLocks/>
            </p:cNvGrpSpPr>
            <p:nvPr/>
          </p:nvGrpSpPr>
          <p:grpSpPr bwMode="auto">
            <a:xfrm>
              <a:off x="3072" y="3618"/>
              <a:ext cx="1829" cy="606"/>
              <a:chOff x="90" y="288"/>
              <a:chExt cx="5718" cy="1786"/>
            </a:xfrm>
          </p:grpSpPr>
          <p:sp>
            <p:nvSpPr>
              <p:cNvPr id="51230" name="Oval 14"/>
              <p:cNvSpPr>
                <a:spLocks noChangeArrowheads="1"/>
              </p:cNvSpPr>
              <p:nvPr/>
            </p:nvSpPr>
            <p:spPr bwMode="auto">
              <a:xfrm>
                <a:off x="2616" y="288"/>
                <a:ext cx="504" cy="38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i="0">
                  <a:latin typeface="Arial Rounded MT Bold" pitchFamily="34" charset="0"/>
                </a:endParaRPr>
              </a:p>
            </p:txBody>
          </p:sp>
          <p:cxnSp>
            <p:nvCxnSpPr>
              <p:cNvPr id="51231" name="AutoShape 15"/>
              <p:cNvCxnSpPr>
                <a:cxnSpLocks noChangeShapeType="1"/>
                <a:stCxn id="51230" idx="4"/>
              </p:cNvCxnSpPr>
              <p:nvPr/>
            </p:nvCxnSpPr>
            <p:spPr bwMode="auto">
              <a:xfrm>
                <a:off x="2868" y="678"/>
                <a:ext cx="2251" cy="480"/>
              </a:xfrm>
              <a:prstGeom prst="straightConnector1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32" name="AutoShape 16"/>
              <p:cNvCxnSpPr>
                <a:cxnSpLocks noChangeShapeType="1"/>
                <a:stCxn id="51230" idx="4"/>
              </p:cNvCxnSpPr>
              <p:nvPr/>
            </p:nvCxnSpPr>
            <p:spPr bwMode="auto">
              <a:xfrm flipH="1">
                <a:off x="745" y="678"/>
                <a:ext cx="2123" cy="494"/>
              </a:xfrm>
              <a:prstGeom prst="straightConnector1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33" name="AutoShape 17"/>
              <p:cNvCxnSpPr>
                <a:cxnSpLocks noChangeShapeType="1"/>
                <a:stCxn id="51230" idx="4"/>
              </p:cNvCxnSpPr>
              <p:nvPr/>
            </p:nvCxnSpPr>
            <p:spPr bwMode="auto">
              <a:xfrm flipH="1">
                <a:off x="2287" y="678"/>
                <a:ext cx="581" cy="468"/>
              </a:xfrm>
              <a:prstGeom prst="straightConnector1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234" name="AutoShape 18"/>
              <p:cNvCxnSpPr>
                <a:cxnSpLocks noChangeShapeType="1"/>
                <a:stCxn id="51230" idx="4"/>
              </p:cNvCxnSpPr>
              <p:nvPr/>
            </p:nvCxnSpPr>
            <p:spPr bwMode="auto">
              <a:xfrm>
                <a:off x="2868" y="678"/>
                <a:ext cx="869" cy="474"/>
              </a:xfrm>
              <a:prstGeom prst="straightConnector1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51235" name="Group 19"/>
              <p:cNvGrpSpPr>
                <a:grpSpLocks/>
              </p:cNvGrpSpPr>
              <p:nvPr/>
            </p:nvGrpSpPr>
            <p:grpSpPr bwMode="auto">
              <a:xfrm>
                <a:off x="90" y="1178"/>
                <a:ext cx="1248" cy="896"/>
                <a:chOff x="90" y="1178"/>
                <a:chExt cx="1248" cy="896"/>
              </a:xfrm>
            </p:grpSpPr>
            <p:sp>
              <p:nvSpPr>
                <p:cNvPr id="51266" name="Oval 20"/>
                <p:cNvSpPr>
                  <a:spLocks noChangeArrowheads="1"/>
                </p:cNvSpPr>
                <p:nvPr/>
              </p:nvSpPr>
              <p:spPr bwMode="auto">
                <a:xfrm>
                  <a:off x="533" y="1178"/>
                  <a:ext cx="423" cy="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000" i="0">
                    <a:latin typeface="Arial Rounded MT Bold" pitchFamily="34" charset="0"/>
                  </a:endParaRPr>
                </a:p>
              </p:txBody>
            </p:sp>
            <p:cxnSp>
              <p:nvCxnSpPr>
                <p:cNvPr id="51267" name="AutoShape 21"/>
                <p:cNvCxnSpPr>
                  <a:cxnSpLocks noChangeShapeType="1"/>
                  <a:stCxn id="51266" idx="4"/>
                  <a:endCxn id="51274" idx="0"/>
                </p:cNvCxnSpPr>
                <p:nvPr/>
              </p:nvCxnSpPr>
              <p:spPr bwMode="auto">
                <a:xfrm>
                  <a:off x="744" y="1495"/>
                  <a:ext cx="48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8" name="AutoShape 22"/>
                <p:cNvCxnSpPr>
                  <a:cxnSpLocks noChangeShapeType="1"/>
                  <a:stCxn id="51266" idx="4"/>
                  <a:endCxn id="51271" idx="0"/>
                </p:cNvCxnSpPr>
                <p:nvPr/>
              </p:nvCxnSpPr>
              <p:spPr bwMode="auto">
                <a:xfrm flipH="1">
                  <a:off x="201" y="1495"/>
                  <a:ext cx="54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9" name="AutoShape 23"/>
                <p:cNvCxnSpPr>
                  <a:cxnSpLocks noChangeShapeType="1"/>
                  <a:stCxn id="51266" idx="4"/>
                  <a:endCxn id="51272" idx="0"/>
                </p:cNvCxnSpPr>
                <p:nvPr/>
              </p:nvCxnSpPr>
              <p:spPr bwMode="auto">
                <a:xfrm flipH="1">
                  <a:off x="543" y="1495"/>
                  <a:ext cx="20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70" name="AutoShape 24"/>
                <p:cNvCxnSpPr>
                  <a:cxnSpLocks noChangeShapeType="1"/>
                  <a:stCxn id="51266" idx="4"/>
                  <a:endCxn id="51273" idx="0"/>
                </p:cNvCxnSpPr>
                <p:nvPr/>
              </p:nvCxnSpPr>
              <p:spPr bwMode="auto">
                <a:xfrm>
                  <a:off x="744" y="1495"/>
                  <a:ext cx="14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71" name="AutoShape 25"/>
                <p:cNvSpPr>
                  <a:spLocks noChangeArrowheads="1"/>
                </p:cNvSpPr>
                <p:nvPr/>
              </p:nvSpPr>
              <p:spPr bwMode="auto">
                <a:xfrm>
                  <a:off x="90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72" name="AutoShape 26"/>
                <p:cNvSpPr>
                  <a:spLocks noChangeArrowheads="1"/>
                </p:cNvSpPr>
                <p:nvPr/>
              </p:nvSpPr>
              <p:spPr bwMode="auto">
                <a:xfrm>
                  <a:off x="432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73" name="AutoShape 27"/>
                <p:cNvSpPr>
                  <a:spLocks noChangeArrowheads="1"/>
                </p:cNvSpPr>
                <p:nvPr/>
              </p:nvSpPr>
              <p:spPr bwMode="auto">
                <a:xfrm>
                  <a:off x="774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74" name="AutoShape 28"/>
                <p:cNvSpPr>
                  <a:spLocks noChangeArrowheads="1"/>
                </p:cNvSpPr>
                <p:nvPr/>
              </p:nvSpPr>
              <p:spPr bwMode="auto">
                <a:xfrm>
                  <a:off x="1117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51236" name="Group 29"/>
              <p:cNvGrpSpPr>
                <a:grpSpLocks/>
              </p:cNvGrpSpPr>
              <p:nvPr/>
            </p:nvGrpSpPr>
            <p:grpSpPr bwMode="auto">
              <a:xfrm>
                <a:off x="1632" y="1168"/>
                <a:ext cx="1248" cy="896"/>
                <a:chOff x="90" y="1178"/>
                <a:chExt cx="1248" cy="896"/>
              </a:xfrm>
            </p:grpSpPr>
            <p:sp>
              <p:nvSpPr>
                <p:cNvPr id="51257" name="Oval 30"/>
                <p:cNvSpPr>
                  <a:spLocks noChangeArrowheads="1"/>
                </p:cNvSpPr>
                <p:nvPr/>
              </p:nvSpPr>
              <p:spPr bwMode="auto">
                <a:xfrm>
                  <a:off x="533" y="1178"/>
                  <a:ext cx="423" cy="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000" i="0">
                    <a:latin typeface="Arial Rounded MT Bold" pitchFamily="34" charset="0"/>
                  </a:endParaRPr>
                </a:p>
              </p:txBody>
            </p:sp>
            <p:cxnSp>
              <p:nvCxnSpPr>
                <p:cNvPr id="51258" name="AutoShape 31"/>
                <p:cNvCxnSpPr>
                  <a:cxnSpLocks noChangeShapeType="1"/>
                  <a:stCxn id="51257" idx="4"/>
                  <a:endCxn id="51265" idx="0"/>
                </p:cNvCxnSpPr>
                <p:nvPr/>
              </p:nvCxnSpPr>
              <p:spPr bwMode="auto">
                <a:xfrm>
                  <a:off x="744" y="1495"/>
                  <a:ext cx="48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9" name="AutoShape 32"/>
                <p:cNvCxnSpPr>
                  <a:cxnSpLocks noChangeShapeType="1"/>
                  <a:stCxn id="51257" idx="4"/>
                  <a:endCxn id="51262" idx="0"/>
                </p:cNvCxnSpPr>
                <p:nvPr/>
              </p:nvCxnSpPr>
              <p:spPr bwMode="auto">
                <a:xfrm flipH="1">
                  <a:off x="201" y="1495"/>
                  <a:ext cx="54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0" name="AutoShape 33"/>
                <p:cNvCxnSpPr>
                  <a:cxnSpLocks noChangeShapeType="1"/>
                  <a:stCxn id="51257" idx="4"/>
                  <a:endCxn id="51263" idx="0"/>
                </p:cNvCxnSpPr>
                <p:nvPr/>
              </p:nvCxnSpPr>
              <p:spPr bwMode="auto">
                <a:xfrm flipH="1">
                  <a:off x="543" y="1495"/>
                  <a:ext cx="20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61" name="AutoShape 34"/>
                <p:cNvCxnSpPr>
                  <a:cxnSpLocks noChangeShapeType="1"/>
                  <a:stCxn id="51257" idx="4"/>
                  <a:endCxn id="51264" idx="0"/>
                </p:cNvCxnSpPr>
                <p:nvPr/>
              </p:nvCxnSpPr>
              <p:spPr bwMode="auto">
                <a:xfrm>
                  <a:off x="744" y="1495"/>
                  <a:ext cx="14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62" name="AutoShape 35"/>
                <p:cNvSpPr>
                  <a:spLocks noChangeArrowheads="1"/>
                </p:cNvSpPr>
                <p:nvPr/>
              </p:nvSpPr>
              <p:spPr bwMode="auto">
                <a:xfrm>
                  <a:off x="90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63" name="AutoShape 36"/>
                <p:cNvSpPr>
                  <a:spLocks noChangeArrowheads="1"/>
                </p:cNvSpPr>
                <p:nvPr/>
              </p:nvSpPr>
              <p:spPr bwMode="auto">
                <a:xfrm>
                  <a:off x="432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64" name="AutoShape 37"/>
                <p:cNvSpPr>
                  <a:spLocks noChangeArrowheads="1"/>
                </p:cNvSpPr>
                <p:nvPr/>
              </p:nvSpPr>
              <p:spPr bwMode="auto">
                <a:xfrm>
                  <a:off x="774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65" name="AutoShape 38"/>
                <p:cNvSpPr>
                  <a:spLocks noChangeArrowheads="1"/>
                </p:cNvSpPr>
                <p:nvPr/>
              </p:nvSpPr>
              <p:spPr bwMode="auto">
                <a:xfrm>
                  <a:off x="1117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51237" name="Group 39"/>
              <p:cNvGrpSpPr>
                <a:grpSpLocks/>
              </p:cNvGrpSpPr>
              <p:nvPr/>
            </p:nvGrpSpPr>
            <p:grpSpPr bwMode="auto">
              <a:xfrm>
                <a:off x="3120" y="1158"/>
                <a:ext cx="1248" cy="896"/>
                <a:chOff x="90" y="1178"/>
                <a:chExt cx="1248" cy="896"/>
              </a:xfrm>
            </p:grpSpPr>
            <p:sp>
              <p:nvSpPr>
                <p:cNvPr id="51248" name="Oval 40"/>
                <p:cNvSpPr>
                  <a:spLocks noChangeArrowheads="1"/>
                </p:cNvSpPr>
                <p:nvPr/>
              </p:nvSpPr>
              <p:spPr bwMode="auto">
                <a:xfrm>
                  <a:off x="533" y="1178"/>
                  <a:ext cx="423" cy="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000" i="0">
                    <a:latin typeface="Arial Rounded MT Bold" pitchFamily="34" charset="0"/>
                  </a:endParaRPr>
                </a:p>
              </p:txBody>
            </p:sp>
            <p:cxnSp>
              <p:nvCxnSpPr>
                <p:cNvPr id="51249" name="AutoShape 41"/>
                <p:cNvCxnSpPr>
                  <a:cxnSpLocks noChangeShapeType="1"/>
                  <a:stCxn id="51248" idx="4"/>
                  <a:endCxn id="51256" idx="0"/>
                </p:cNvCxnSpPr>
                <p:nvPr/>
              </p:nvCxnSpPr>
              <p:spPr bwMode="auto">
                <a:xfrm>
                  <a:off x="744" y="1495"/>
                  <a:ext cx="48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0" name="AutoShape 42"/>
                <p:cNvCxnSpPr>
                  <a:cxnSpLocks noChangeShapeType="1"/>
                  <a:stCxn id="51248" idx="4"/>
                  <a:endCxn id="51253" idx="0"/>
                </p:cNvCxnSpPr>
                <p:nvPr/>
              </p:nvCxnSpPr>
              <p:spPr bwMode="auto">
                <a:xfrm flipH="1">
                  <a:off x="201" y="1495"/>
                  <a:ext cx="54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1" name="AutoShape 43"/>
                <p:cNvCxnSpPr>
                  <a:cxnSpLocks noChangeShapeType="1"/>
                  <a:stCxn id="51248" idx="4"/>
                  <a:endCxn id="51254" idx="0"/>
                </p:cNvCxnSpPr>
                <p:nvPr/>
              </p:nvCxnSpPr>
              <p:spPr bwMode="auto">
                <a:xfrm flipH="1">
                  <a:off x="543" y="1495"/>
                  <a:ext cx="20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52" name="AutoShape 44"/>
                <p:cNvCxnSpPr>
                  <a:cxnSpLocks noChangeShapeType="1"/>
                  <a:stCxn id="51248" idx="4"/>
                  <a:endCxn id="51255" idx="0"/>
                </p:cNvCxnSpPr>
                <p:nvPr/>
              </p:nvCxnSpPr>
              <p:spPr bwMode="auto">
                <a:xfrm>
                  <a:off x="744" y="1495"/>
                  <a:ext cx="14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53" name="AutoShape 45"/>
                <p:cNvSpPr>
                  <a:spLocks noChangeArrowheads="1"/>
                </p:cNvSpPr>
                <p:nvPr/>
              </p:nvSpPr>
              <p:spPr bwMode="auto">
                <a:xfrm>
                  <a:off x="90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54" name="AutoShape 46"/>
                <p:cNvSpPr>
                  <a:spLocks noChangeArrowheads="1"/>
                </p:cNvSpPr>
                <p:nvPr/>
              </p:nvSpPr>
              <p:spPr bwMode="auto">
                <a:xfrm>
                  <a:off x="432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55" name="AutoShape 47"/>
                <p:cNvSpPr>
                  <a:spLocks noChangeArrowheads="1"/>
                </p:cNvSpPr>
                <p:nvPr/>
              </p:nvSpPr>
              <p:spPr bwMode="auto">
                <a:xfrm>
                  <a:off x="774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56" name="AutoShape 48"/>
                <p:cNvSpPr>
                  <a:spLocks noChangeArrowheads="1"/>
                </p:cNvSpPr>
                <p:nvPr/>
              </p:nvSpPr>
              <p:spPr bwMode="auto">
                <a:xfrm>
                  <a:off x="1117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</p:grpSp>
          <p:grpSp>
            <p:nvGrpSpPr>
              <p:cNvPr id="51238" name="Group 49"/>
              <p:cNvGrpSpPr>
                <a:grpSpLocks/>
              </p:cNvGrpSpPr>
              <p:nvPr/>
            </p:nvGrpSpPr>
            <p:grpSpPr bwMode="auto">
              <a:xfrm>
                <a:off x="4560" y="1148"/>
                <a:ext cx="1248" cy="896"/>
                <a:chOff x="90" y="1178"/>
                <a:chExt cx="1248" cy="896"/>
              </a:xfrm>
            </p:grpSpPr>
            <p:sp>
              <p:nvSpPr>
                <p:cNvPr id="51239" name="Oval 50"/>
                <p:cNvSpPr>
                  <a:spLocks noChangeArrowheads="1"/>
                </p:cNvSpPr>
                <p:nvPr/>
              </p:nvSpPr>
              <p:spPr bwMode="auto">
                <a:xfrm>
                  <a:off x="533" y="1178"/>
                  <a:ext cx="423" cy="312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000" i="0">
                    <a:latin typeface="Arial Rounded MT Bold" pitchFamily="34" charset="0"/>
                  </a:endParaRPr>
                </a:p>
              </p:txBody>
            </p:sp>
            <p:cxnSp>
              <p:nvCxnSpPr>
                <p:cNvPr id="51240" name="AutoShape 51"/>
                <p:cNvCxnSpPr>
                  <a:cxnSpLocks noChangeShapeType="1"/>
                  <a:stCxn id="51239" idx="4"/>
                  <a:endCxn id="51247" idx="0"/>
                </p:cNvCxnSpPr>
                <p:nvPr/>
              </p:nvCxnSpPr>
              <p:spPr bwMode="auto">
                <a:xfrm>
                  <a:off x="744" y="1495"/>
                  <a:ext cx="48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41" name="AutoShape 52"/>
                <p:cNvCxnSpPr>
                  <a:cxnSpLocks noChangeShapeType="1"/>
                  <a:stCxn id="51239" idx="4"/>
                  <a:endCxn id="51244" idx="0"/>
                </p:cNvCxnSpPr>
                <p:nvPr/>
              </p:nvCxnSpPr>
              <p:spPr bwMode="auto">
                <a:xfrm flipH="1">
                  <a:off x="201" y="1495"/>
                  <a:ext cx="543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42" name="AutoShape 53"/>
                <p:cNvCxnSpPr>
                  <a:cxnSpLocks noChangeShapeType="1"/>
                  <a:stCxn id="51239" idx="4"/>
                  <a:endCxn id="51245" idx="0"/>
                </p:cNvCxnSpPr>
                <p:nvPr/>
              </p:nvCxnSpPr>
              <p:spPr bwMode="auto">
                <a:xfrm flipH="1">
                  <a:off x="543" y="1495"/>
                  <a:ext cx="20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243" name="AutoShape 54"/>
                <p:cNvCxnSpPr>
                  <a:cxnSpLocks noChangeShapeType="1"/>
                  <a:stCxn id="51239" idx="4"/>
                  <a:endCxn id="51246" idx="0"/>
                </p:cNvCxnSpPr>
                <p:nvPr/>
              </p:nvCxnSpPr>
              <p:spPr bwMode="auto">
                <a:xfrm>
                  <a:off x="744" y="1495"/>
                  <a:ext cx="141" cy="405"/>
                </a:xfrm>
                <a:prstGeom prst="straightConnector1">
                  <a:avLst/>
                </a:prstGeom>
                <a:noFill/>
                <a:ln w="1905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244" name="AutoShape 55"/>
                <p:cNvSpPr>
                  <a:spLocks noChangeArrowheads="1"/>
                </p:cNvSpPr>
                <p:nvPr/>
              </p:nvSpPr>
              <p:spPr bwMode="auto">
                <a:xfrm>
                  <a:off x="90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45" name="AutoShape 56"/>
                <p:cNvSpPr>
                  <a:spLocks noChangeArrowheads="1"/>
                </p:cNvSpPr>
                <p:nvPr/>
              </p:nvSpPr>
              <p:spPr bwMode="auto">
                <a:xfrm>
                  <a:off x="432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46" name="AutoShape 57"/>
                <p:cNvSpPr>
                  <a:spLocks noChangeArrowheads="1"/>
                </p:cNvSpPr>
                <p:nvPr/>
              </p:nvSpPr>
              <p:spPr bwMode="auto">
                <a:xfrm>
                  <a:off x="774" y="1905"/>
                  <a:ext cx="222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  <p:sp>
              <p:nvSpPr>
                <p:cNvPr id="51247" name="AutoShape 58"/>
                <p:cNvSpPr>
                  <a:spLocks noChangeArrowheads="1"/>
                </p:cNvSpPr>
                <p:nvPr/>
              </p:nvSpPr>
              <p:spPr bwMode="auto">
                <a:xfrm>
                  <a:off x="1117" y="1905"/>
                  <a:ext cx="221" cy="169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1200" b="1" i="0">
                    <a:latin typeface="Arial Rounded MT Bold" pitchFamily="34" charset="0"/>
                  </a:endParaRPr>
                </a:p>
              </p:txBody>
            </p:sp>
          </p:grpSp>
        </p:grp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4411663" y="457200"/>
            <a:ext cx="3741737" cy="2514600"/>
            <a:chOff x="288" y="1440"/>
            <a:chExt cx="2357" cy="1584"/>
          </a:xfrm>
        </p:grpSpPr>
        <p:grpSp>
          <p:nvGrpSpPr>
            <p:cNvPr id="51219" name="Group 3"/>
            <p:cNvGrpSpPr>
              <a:grpSpLocks/>
            </p:cNvGrpSpPr>
            <p:nvPr/>
          </p:nvGrpSpPr>
          <p:grpSpPr bwMode="auto">
            <a:xfrm>
              <a:off x="522" y="2043"/>
              <a:ext cx="1409" cy="981"/>
              <a:chOff x="558" y="864"/>
              <a:chExt cx="1627" cy="1321"/>
            </a:xfrm>
          </p:grpSpPr>
          <p:sp>
            <p:nvSpPr>
              <p:cNvPr id="51222" name="Arc 4"/>
              <p:cNvSpPr>
                <a:spLocks/>
              </p:cNvSpPr>
              <p:nvPr/>
            </p:nvSpPr>
            <p:spPr bwMode="auto">
              <a:xfrm flipV="1">
                <a:off x="850" y="990"/>
                <a:ext cx="1127" cy="9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53" y="0"/>
                    </a:moveTo>
                    <a:cubicBezTo>
                      <a:pt x="11962" y="29"/>
                      <a:pt x="21600" y="9691"/>
                      <a:pt x="21600" y="21600"/>
                    </a:cubicBezTo>
                  </a:path>
                  <a:path w="21600" h="21600" stroke="0" extrusionOk="0">
                    <a:moveTo>
                      <a:pt x="53" y="0"/>
                    </a:moveTo>
                    <a:cubicBezTo>
                      <a:pt x="11962" y="29"/>
                      <a:pt x="21600" y="9691"/>
                      <a:pt x="21600" y="21600"/>
                    </a:cubicBezTo>
                    <a:lnTo>
                      <a:pt x="0" y="21600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3" name="Rectangle 5"/>
              <p:cNvSpPr>
                <a:spLocks noChangeArrowheads="1"/>
              </p:cNvSpPr>
              <p:nvPr/>
            </p:nvSpPr>
            <p:spPr bwMode="auto">
              <a:xfrm>
                <a:off x="850" y="864"/>
                <a:ext cx="1335" cy="105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1224" name="Line 6"/>
              <p:cNvSpPr>
                <a:spLocks noChangeShapeType="1"/>
              </p:cNvSpPr>
              <p:nvPr/>
            </p:nvSpPr>
            <p:spPr bwMode="auto">
              <a:xfrm flipV="1">
                <a:off x="850" y="1259"/>
                <a:ext cx="1276" cy="331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25" name="Text Box 7"/>
              <p:cNvSpPr txBox="1">
                <a:spLocks noChangeArrowheads="1"/>
              </p:cNvSpPr>
              <p:nvPr/>
            </p:nvSpPr>
            <p:spPr bwMode="auto">
              <a:xfrm>
                <a:off x="938" y="1848"/>
                <a:ext cx="100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0">
                    <a:latin typeface="Arial Rounded MT Bold" pitchFamily="34" charset="0"/>
                  </a:rPr>
                  <a:t>Input Size</a:t>
                </a:r>
              </a:p>
            </p:txBody>
          </p:sp>
          <p:sp>
            <p:nvSpPr>
              <p:cNvPr id="51226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335" y="1280"/>
                <a:ext cx="7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3" tIns="45717" rIns="91433" bIns="45717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 i="0">
                    <a:latin typeface="Arial Rounded MT Bold" pitchFamily="34" charset="0"/>
                  </a:rPr>
                  <a:t>Time</a:t>
                </a:r>
              </a:p>
            </p:txBody>
          </p:sp>
        </p:grpSp>
        <p:sp>
          <p:nvSpPr>
            <p:cNvPr id="51220" name="Rectangle 9"/>
            <p:cNvSpPr>
              <a:spLocks noChangeArrowheads="1"/>
            </p:cNvSpPr>
            <p:nvPr/>
          </p:nvSpPr>
          <p:spPr bwMode="auto">
            <a:xfrm>
              <a:off x="288" y="1440"/>
              <a:ext cx="23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Classifying Functions</a:t>
              </a:r>
              <a:endParaRPr lang="en-CA" altLang="en-US" i="0">
                <a:solidFill>
                  <a:schemeClr val="tx2"/>
                </a:solidFill>
              </a:endParaRPr>
            </a:p>
          </p:txBody>
        </p:sp>
        <p:sp>
          <p:nvSpPr>
            <p:cNvPr id="51221" name="Rectangle 10"/>
            <p:cNvSpPr>
              <a:spLocks noChangeArrowheads="1"/>
            </p:cNvSpPr>
            <p:nvPr/>
          </p:nvSpPr>
          <p:spPr bwMode="auto">
            <a:xfrm>
              <a:off x="870" y="1690"/>
              <a:ext cx="116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accent2"/>
                  </a:solidFill>
                  <a:cs typeface="Times New Roman" pitchFamily="18" charset="0"/>
                </a:rPr>
                <a:t>f(i) = n</a:t>
              </a:r>
              <a:r>
                <a:rPr lang="en-US" altLang="en-US" i="0" baseline="30000">
                  <a:solidFill>
                    <a:schemeClr val="accent2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altLang="en-US" i="0" baseline="30000">
                  <a:solidFill>
                    <a:schemeClr val="accent2"/>
                  </a:solidFill>
                  <a:cs typeface="Times New Roman" pitchFamily="18" charset="0"/>
                </a:rPr>
                <a:t>(n)</a:t>
              </a:r>
              <a:endParaRPr lang="en-CA" altLang="en-US" i="0" baseline="3000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4572000" y="2819400"/>
            <a:ext cx="3324225" cy="2209800"/>
            <a:chOff x="537" y="2928"/>
            <a:chExt cx="2094" cy="1392"/>
          </a:xfrm>
        </p:grpSpPr>
        <p:sp>
          <p:nvSpPr>
            <p:cNvPr id="51216" name="Text Box 59"/>
            <p:cNvSpPr txBox="1">
              <a:spLocks noChangeArrowheads="1"/>
            </p:cNvSpPr>
            <p:nvPr/>
          </p:nvSpPr>
          <p:spPr bwMode="auto">
            <a:xfrm>
              <a:off x="537" y="2928"/>
              <a:ext cx="209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Adding Made Easy</a:t>
              </a:r>
              <a:endParaRPr lang="en-CA" altLang="en-US" i="0">
                <a:solidFill>
                  <a:schemeClr val="tx2"/>
                </a:solidFill>
              </a:endParaRPr>
            </a:p>
          </p:txBody>
        </p:sp>
        <p:sp>
          <p:nvSpPr>
            <p:cNvPr id="51217" name="Rectangle 60"/>
            <p:cNvSpPr>
              <a:spLocks noChangeArrowheads="1"/>
            </p:cNvSpPr>
            <p:nvPr/>
          </p:nvSpPr>
          <p:spPr bwMode="auto">
            <a:xfrm>
              <a:off x="994" y="3177"/>
              <a:ext cx="97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i="0">
                  <a:solidFill>
                    <a:schemeClr val="accent2"/>
                  </a:solidFill>
                  <a:cs typeface="Times New Roman" pitchFamily="18" charset="0"/>
                </a:rPr>
                <a:t>∑</a:t>
              </a:r>
              <a:r>
                <a:rPr lang="en-US" altLang="en-US" i="0" baseline="-25000">
                  <a:solidFill>
                    <a:schemeClr val="accent2"/>
                  </a:solidFill>
                  <a:cs typeface="Times New Roman" pitchFamily="18" charset="0"/>
                </a:rPr>
                <a:t>i=1</a:t>
              </a:r>
              <a:r>
                <a:rPr lang="en-US" altLang="en-US" i="0">
                  <a:solidFill>
                    <a:schemeClr val="accent2"/>
                  </a:solidFill>
                  <a:cs typeface="Times New Roman" pitchFamily="18" charset="0"/>
                </a:rPr>
                <a:t> f(i).</a:t>
              </a:r>
              <a:endParaRPr lang="en-CA" altLang="en-US" i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pic>
          <p:nvPicPr>
            <p:cNvPr id="51218" name="Picture 61" descr="easyAddi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3546"/>
              <a:ext cx="972" cy="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700088" y="2362200"/>
            <a:ext cx="3062287" cy="2263775"/>
            <a:chOff x="2982" y="1454"/>
            <a:chExt cx="1929" cy="1426"/>
          </a:xfrm>
        </p:grpSpPr>
        <p:sp>
          <p:nvSpPr>
            <p:cNvPr id="51213" name="Rectangle 62"/>
            <p:cNvSpPr>
              <a:spLocks noChangeArrowheads="1"/>
            </p:cNvSpPr>
            <p:nvPr/>
          </p:nvSpPr>
          <p:spPr bwMode="auto">
            <a:xfrm>
              <a:off x="2982" y="1454"/>
              <a:ext cx="19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Time Complexity</a:t>
              </a:r>
              <a:endParaRPr lang="en-CA" altLang="en-US" i="0">
                <a:solidFill>
                  <a:schemeClr val="tx2"/>
                </a:solidFill>
              </a:endParaRPr>
            </a:p>
          </p:txBody>
        </p:sp>
        <p:pic>
          <p:nvPicPr>
            <p:cNvPr id="51214" name="Picture 63" descr="j007870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074"/>
              <a:ext cx="768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Rectangle 64"/>
            <p:cNvSpPr>
              <a:spLocks noChangeArrowheads="1"/>
            </p:cNvSpPr>
            <p:nvPr/>
          </p:nvSpPr>
          <p:spPr bwMode="auto">
            <a:xfrm>
              <a:off x="3198" y="1699"/>
              <a:ext cx="132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i="0">
                  <a:solidFill>
                    <a:schemeClr val="accent2"/>
                  </a:solidFill>
                  <a:cs typeface="Times New Roman" pitchFamily="18" charset="0"/>
                </a:rPr>
                <a:t>t(n) = </a:t>
              </a:r>
              <a:r>
                <a:rPr lang="en-US" altLang="en-US" i="0">
                  <a:solidFill>
                    <a:schemeClr val="accent2"/>
                  </a:solidFill>
                  <a:latin typeface="Symbol" pitchFamily="18" charset="2"/>
                  <a:cs typeface="Times New Roman" pitchFamily="18" charset="0"/>
                </a:rPr>
                <a:t>Q</a:t>
              </a:r>
              <a:r>
                <a:rPr lang="en-US" altLang="en-US" i="0">
                  <a:solidFill>
                    <a:schemeClr val="accent2"/>
                  </a:solidFill>
                  <a:cs typeface="Times New Roman" pitchFamily="18" charset="0"/>
                </a:rPr>
                <a:t>(n</a:t>
              </a:r>
              <a:r>
                <a:rPr lang="en-US" altLang="en-US" i="0" baseline="30000">
                  <a:solidFill>
                    <a:schemeClr val="accent2"/>
                  </a:solidFill>
                  <a:cs typeface="Times New Roman" pitchFamily="18" charset="0"/>
                </a:rPr>
                <a:t>2</a:t>
              </a:r>
              <a:r>
                <a:rPr lang="en-US" altLang="en-US" i="0">
                  <a:solidFill>
                    <a:schemeClr val="accent2"/>
                  </a:solidFill>
                  <a:cs typeface="Times New Roman" pitchFamily="18" charset="0"/>
                </a:rPr>
                <a:t>)</a:t>
              </a:r>
              <a:endParaRPr lang="en-CA" altLang="en-US" i="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685800" y="609600"/>
            <a:ext cx="3163888" cy="1585913"/>
            <a:chOff x="432" y="384"/>
            <a:chExt cx="1993" cy="999"/>
          </a:xfrm>
        </p:grpSpPr>
        <p:sp>
          <p:nvSpPr>
            <p:cNvPr id="51211" name="Rectangle 65"/>
            <p:cNvSpPr>
              <a:spLocks noChangeArrowheads="1"/>
            </p:cNvSpPr>
            <p:nvPr/>
          </p:nvSpPr>
          <p:spPr bwMode="auto">
            <a:xfrm>
              <a:off x="432" y="384"/>
              <a:ext cx="199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Logic Quantifiers </a:t>
              </a:r>
            </a:p>
          </p:txBody>
        </p:sp>
        <p:sp>
          <p:nvSpPr>
            <p:cNvPr id="51212" name="Rectangle 66"/>
            <p:cNvSpPr>
              <a:spLocks noChangeArrowheads="1"/>
            </p:cNvSpPr>
            <p:nvPr/>
          </p:nvSpPr>
          <p:spPr bwMode="auto">
            <a:xfrm>
              <a:off x="432" y="672"/>
              <a:ext cx="1957" cy="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</a:t>
              </a:r>
              <a:r>
                <a:rPr lang="en-US" altLang="en-US" i="0">
                  <a:solidFill>
                    <a:srgbClr val="00FFFF"/>
                  </a:solidFill>
                </a:rPr>
                <a:t>g </a:t>
              </a:r>
              <a:r>
                <a:rPr lang="en-US" altLang="en-US" i="0">
                  <a:solidFill>
                    <a:srgbClr val="00FFFF"/>
                  </a:solidFill>
                  <a:latin typeface="Symbol" pitchFamily="18" charset="2"/>
                </a:rPr>
                <a:t>"</a:t>
              </a:r>
              <a:r>
                <a:rPr lang="en-US" altLang="en-US" i="0">
                  <a:solidFill>
                    <a:srgbClr val="00FFFF"/>
                  </a:solidFill>
                </a:rPr>
                <a:t>b Loves(b,g)</a:t>
              </a:r>
              <a:br>
                <a:rPr lang="en-US" altLang="en-US" i="0">
                  <a:solidFill>
                    <a:srgbClr val="00FFFF"/>
                  </a:solidFill>
                </a:rPr>
              </a:br>
              <a:r>
                <a:rPr lang="en-US" altLang="en-US" i="0">
                  <a:solidFill>
                    <a:srgbClr val="00FFFF"/>
                  </a:solidFill>
                  <a:latin typeface="Symbol" pitchFamily="18" charset="2"/>
                </a:rPr>
                <a:t>"</a:t>
              </a:r>
              <a:r>
                <a:rPr lang="en-US" altLang="en-US" i="0">
                  <a:solidFill>
                    <a:srgbClr val="00FFFF"/>
                  </a:solidFill>
                </a:rPr>
                <a:t>b </a:t>
              </a:r>
              <a:r>
                <a:rPr lang="en-US" altLang="en-US" i="0">
                  <a:solidFill>
                    <a:schemeClr val="accent2"/>
                  </a:solidFill>
                  <a:sym typeface="Symbol" pitchFamily="18" charset="2"/>
                </a:rPr>
                <a:t></a:t>
              </a:r>
              <a:r>
                <a:rPr lang="en-US" altLang="en-US" i="0">
                  <a:solidFill>
                    <a:schemeClr val="accent2"/>
                  </a:solidFill>
                </a:rPr>
                <a:t>g Loves(b,g)</a:t>
              </a:r>
            </a:p>
          </p:txBody>
        </p:sp>
      </p:grp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831850" y="4687888"/>
            <a:ext cx="2673350" cy="1789112"/>
            <a:chOff x="3164" y="395"/>
            <a:chExt cx="1684" cy="1127"/>
          </a:xfrm>
        </p:grpSpPr>
        <p:sp>
          <p:nvSpPr>
            <p:cNvPr id="51209" name="Rectangle 67"/>
            <p:cNvSpPr>
              <a:spLocks noChangeArrowheads="1"/>
            </p:cNvSpPr>
            <p:nvPr/>
          </p:nvSpPr>
          <p:spPr bwMode="auto">
            <a:xfrm>
              <a:off x="3210" y="395"/>
              <a:ext cx="163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buFontTx/>
                <a:buNone/>
              </a:pPr>
              <a:r>
                <a:rPr lang="en-US" altLang="en-US" i="0">
                  <a:solidFill>
                    <a:schemeClr val="tx2"/>
                  </a:solidFill>
                </a:rPr>
                <a:t>Logs and Exps</a:t>
              </a:r>
            </a:p>
          </p:txBody>
        </p:sp>
        <p:sp>
          <p:nvSpPr>
            <p:cNvPr id="51210" name="Rectangle 68"/>
            <p:cNvSpPr>
              <a:spLocks noChangeArrowheads="1"/>
            </p:cNvSpPr>
            <p:nvPr/>
          </p:nvSpPr>
          <p:spPr bwMode="auto">
            <a:xfrm>
              <a:off x="3164" y="772"/>
              <a:ext cx="1636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2</a:t>
              </a:r>
              <a:r>
                <a:rPr lang="en-US" altLang="en-US" sz="3600" i="0" baseline="30000">
                  <a:solidFill>
                    <a:schemeClr val="accent2"/>
                  </a:solidFill>
                  <a:sym typeface="Symbol" pitchFamily="18" charset="2"/>
                </a:rPr>
                <a:t>a</a:t>
              </a: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 </a:t>
              </a:r>
              <a:r>
                <a:rPr lang="en-US" altLang="en-US" sz="3600" i="0">
                  <a:solidFill>
                    <a:schemeClr val="accent2"/>
                  </a:solidFill>
                  <a:latin typeface="Arial" charset="0"/>
                  <a:cs typeface="Arial" charset="0"/>
                  <a:sym typeface="Symbol" pitchFamily="18" charset="2"/>
                </a:rPr>
                <a:t>×</a:t>
              </a: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 2</a:t>
              </a:r>
              <a:r>
                <a:rPr lang="en-US" altLang="en-US" sz="3600" i="0" baseline="30000">
                  <a:solidFill>
                    <a:schemeClr val="accent2"/>
                  </a:solidFill>
                  <a:sym typeface="Symbol" pitchFamily="18" charset="2"/>
                </a:rPr>
                <a:t>b</a:t>
              </a: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 = 2</a:t>
              </a:r>
              <a:r>
                <a:rPr lang="en-US" altLang="en-US" sz="3600" i="0" baseline="30000">
                  <a:solidFill>
                    <a:schemeClr val="accent2"/>
                  </a:solidFill>
                  <a:sym typeface="Symbol" pitchFamily="18" charset="2"/>
                </a:rPr>
                <a:t>a+b</a:t>
              </a:r>
              <a:b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</a:b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2</a:t>
              </a:r>
              <a:r>
                <a:rPr lang="en-US" altLang="en-US" sz="3600" i="0" baseline="30000">
                  <a:solidFill>
                    <a:schemeClr val="accent2"/>
                  </a:solidFill>
                  <a:sym typeface="Symbol" pitchFamily="18" charset="2"/>
                </a:rPr>
                <a:t>log n</a:t>
              </a:r>
              <a:r>
                <a:rPr lang="en-US" altLang="en-US" sz="3600" i="0">
                  <a:solidFill>
                    <a:schemeClr val="accent2"/>
                  </a:solidFill>
                  <a:sym typeface="Symbol" pitchFamily="18" charset="2"/>
                </a:rPr>
                <a:t> = n</a:t>
              </a:r>
              <a:endParaRPr lang="en-US" altLang="en-US" i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/>
              <a:t>Iterative Algorithms </a:t>
            </a:r>
            <a:br>
              <a:rPr lang="en-US" altLang="en-US"/>
            </a:br>
            <a:r>
              <a:rPr lang="en-US" altLang="en-US"/>
              <a:t>Loop Invariants 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6324600" y="2257425"/>
            <a:ext cx="2514600" cy="2381250"/>
            <a:chOff x="-144" y="1129"/>
            <a:chExt cx="3264" cy="3191"/>
          </a:xfrm>
        </p:grpSpPr>
        <p:grpSp>
          <p:nvGrpSpPr>
            <p:cNvPr id="52253" name="Group 4"/>
            <p:cNvGrpSpPr>
              <a:grpSpLocks noChangeAspect="1"/>
            </p:cNvGrpSpPr>
            <p:nvPr/>
          </p:nvGrpSpPr>
          <p:grpSpPr bwMode="auto">
            <a:xfrm>
              <a:off x="336" y="2447"/>
              <a:ext cx="1814" cy="1873"/>
              <a:chOff x="384" y="816"/>
              <a:chExt cx="2947" cy="3043"/>
            </a:xfrm>
          </p:grpSpPr>
          <p:sp>
            <p:nvSpPr>
              <p:cNvPr id="52323" name="Oval 5" descr="Stationery"/>
              <p:cNvSpPr>
                <a:spLocks noChangeAspect="1" noChangeArrowheads="1"/>
              </p:cNvSpPr>
              <p:nvPr/>
            </p:nvSpPr>
            <p:spPr bwMode="auto">
              <a:xfrm>
                <a:off x="384" y="912"/>
                <a:ext cx="2947" cy="2947"/>
              </a:xfrm>
              <a:prstGeom prst="ellipse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 useBgFill="1">
            <p:nvSpPr>
              <p:cNvPr id="52324" name="Oval 6"/>
              <p:cNvSpPr>
                <a:spLocks noChangeAspect="1" noChangeArrowheads="1"/>
              </p:cNvSpPr>
              <p:nvPr/>
            </p:nvSpPr>
            <p:spPr bwMode="auto">
              <a:xfrm>
                <a:off x="610" y="1138"/>
                <a:ext cx="2494" cy="2494"/>
              </a:xfrm>
              <a:prstGeom prst="ellipse">
                <a:avLst/>
              </a:prstGeom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2325" name="Freeform 7" descr="Green marble"/>
              <p:cNvSpPr>
                <a:spLocks noChangeAspect="1"/>
              </p:cNvSpPr>
              <p:nvPr/>
            </p:nvSpPr>
            <p:spPr bwMode="auto">
              <a:xfrm rot="2360341">
                <a:off x="1632" y="816"/>
                <a:ext cx="445" cy="491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4" name="Group 8"/>
            <p:cNvGrpSpPr>
              <a:grpSpLocks noChangeAspect="1"/>
            </p:cNvGrpSpPr>
            <p:nvPr/>
          </p:nvGrpSpPr>
          <p:grpSpPr bwMode="auto">
            <a:xfrm>
              <a:off x="1329" y="1989"/>
              <a:ext cx="647" cy="603"/>
              <a:chOff x="2836" y="2439"/>
              <a:chExt cx="1451" cy="1352"/>
            </a:xfrm>
          </p:grpSpPr>
          <p:sp>
            <p:nvSpPr>
              <p:cNvPr id="52317" name="Freeform 9"/>
              <p:cNvSpPr>
                <a:spLocks noChangeAspect="1"/>
              </p:cNvSpPr>
              <p:nvPr/>
            </p:nvSpPr>
            <p:spPr bwMode="auto">
              <a:xfrm>
                <a:off x="3551" y="2439"/>
                <a:ext cx="406" cy="277"/>
              </a:xfrm>
              <a:custGeom>
                <a:avLst/>
                <a:gdLst>
                  <a:gd name="T0" fmla="*/ 360 w 406"/>
                  <a:gd name="T1" fmla="*/ 13 h 277"/>
                  <a:gd name="T2" fmla="*/ 319 w 406"/>
                  <a:gd name="T3" fmla="*/ 4 h 277"/>
                  <a:gd name="T4" fmla="*/ 256 w 406"/>
                  <a:gd name="T5" fmla="*/ 4 h 277"/>
                  <a:gd name="T6" fmla="*/ 215 w 406"/>
                  <a:gd name="T7" fmla="*/ 22 h 277"/>
                  <a:gd name="T8" fmla="*/ 193 w 406"/>
                  <a:gd name="T9" fmla="*/ 40 h 277"/>
                  <a:gd name="T10" fmla="*/ 147 w 406"/>
                  <a:gd name="T11" fmla="*/ 96 h 277"/>
                  <a:gd name="T12" fmla="*/ 130 w 406"/>
                  <a:gd name="T13" fmla="*/ 118 h 277"/>
                  <a:gd name="T14" fmla="*/ 121 w 406"/>
                  <a:gd name="T15" fmla="*/ 121 h 277"/>
                  <a:gd name="T16" fmla="*/ 97 w 406"/>
                  <a:gd name="T17" fmla="*/ 127 h 277"/>
                  <a:gd name="T18" fmla="*/ 95 w 406"/>
                  <a:gd name="T19" fmla="*/ 127 h 277"/>
                  <a:gd name="T20" fmla="*/ 73 w 406"/>
                  <a:gd name="T21" fmla="*/ 128 h 277"/>
                  <a:gd name="T22" fmla="*/ 62 w 406"/>
                  <a:gd name="T23" fmla="*/ 128 h 277"/>
                  <a:gd name="T24" fmla="*/ 39 w 406"/>
                  <a:gd name="T25" fmla="*/ 127 h 277"/>
                  <a:gd name="T26" fmla="*/ 18 w 406"/>
                  <a:gd name="T27" fmla="*/ 132 h 277"/>
                  <a:gd name="T28" fmla="*/ 4 w 406"/>
                  <a:gd name="T29" fmla="*/ 143 h 277"/>
                  <a:gd name="T30" fmla="*/ 0 w 406"/>
                  <a:gd name="T31" fmla="*/ 155 h 277"/>
                  <a:gd name="T32" fmla="*/ 4 w 406"/>
                  <a:gd name="T33" fmla="*/ 172 h 277"/>
                  <a:gd name="T34" fmla="*/ 11 w 406"/>
                  <a:gd name="T35" fmla="*/ 178 h 277"/>
                  <a:gd name="T36" fmla="*/ 39 w 406"/>
                  <a:gd name="T37" fmla="*/ 183 h 277"/>
                  <a:gd name="T38" fmla="*/ 41 w 406"/>
                  <a:gd name="T39" fmla="*/ 183 h 277"/>
                  <a:gd name="T40" fmla="*/ 72 w 406"/>
                  <a:gd name="T41" fmla="*/ 183 h 277"/>
                  <a:gd name="T42" fmla="*/ 97 w 406"/>
                  <a:gd name="T43" fmla="*/ 176 h 277"/>
                  <a:gd name="T44" fmla="*/ 119 w 406"/>
                  <a:gd name="T45" fmla="*/ 169 h 277"/>
                  <a:gd name="T46" fmla="*/ 128 w 406"/>
                  <a:gd name="T47" fmla="*/ 182 h 277"/>
                  <a:gd name="T48" fmla="*/ 130 w 406"/>
                  <a:gd name="T49" fmla="*/ 218 h 277"/>
                  <a:gd name="T50" fmla="*/ 134 w 406"/>
                  <a:gd name="T51" fmla="*/ 231 h 277"/>
                  <a:gd name="T52" fmla="*/ 146 w 406"/>
                  <a:gd name="T53" fmla="*/ 252 h 277"/>
                  <a:gd name="T54" fmla="*/ 161 w 406"/>
                  <a:gd name="T55" fmla="*/ 264 h 277"/>
                  <a:gd name="T56" fmla="*/ 181 w 406"/>
                  <a:gd name="T57" fmla="*/ 272 h 277"/>
                  <a:gd name="T58" fmla="*/ 221 w 406"/>
                  <a:gd name="T59" fmla="*/ 277 h 277"/>
                  <a:gd name="T60" fmla="*/ 250 w 406"/>
                  <a:gd name="T61" fmla="*/ 273 h 277"/>
                  <a:gd name="T62" fmla="*/ 279 w 406"/>
                  <a:gd name="T63" fmla="*/ 264 h 277"/>
                  <a:gd name="T64" fmla="*/ 298 w 406"/>
                  <a:gd name="T65" fmla="*/ 254 h 277"/>
                  <a:gd name="T66" fmla="*/ 324 w 406"/>
                  <a:gd name="T67" fmla="*/ 235 h 277"/>
                  <a:gd name="T68" fmla="*/ 333 w 406"/>
                  <a:gd name="T69" fmla="*/ 226 h 277"/>
                  <a:gd name="T70" fmla="*/ 342 w 406"/>
                  <a:gd name="T71" fmla="*/ 217 h 277"/>
                  <a:gd name="T72" fmla="*/ 365 w 406"/>
                  <a:gd name="T73" fmla="*/ 187 h 277"/>
                  <a:gd name="T74" fmla="*/ 388 w 406"/>
                  <a:gd name="T75" fmla="*/ 154 h 277"/>
                  <a:gd name="T76" fmla="*/ 395 w 406"/>
                  <a:gd name="T77" fmla="*/ 142 h 277"/>
                  <a:gd name="T78" fmla="*/ 403 w 406"/>
                  <a:gd name="T79" fmla="*/ 116 h 277"/>
                  <a:gd name="T80" fmla="*/ 406 w 406"/>
                  <a:gd name="T81" fmla="*/ 98 h 277"/>
                  <a:gd name="T82" fmla="*/ 406 w 406"/>
                  <a:gd name="T83" fmla="*/ 89 h 277"/>
                  <a:gd name="T84" fmla="*/ 400 w 406"/>
                  <a:gd name="T85" fmla="*/ 57 h 277"/>
                  <a:gd name="T86" fmla="*/ 384 w 406"/>
                  <a:gd name="T87" fmla="*/ 31 h 27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6"/>
                  <a:gd name="T133" fmla="*/ 0 h 277"/>
                  <a:gd name="T134" fmla="*/ 406 w 406"/>
                  <a:gd name="T135" fmla="*/ 277 h 27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6" h="277">
                    <a:moveTo>
                      <a:pt x="368" y="17"/>
                    </a:moveTo>
                    <a:lnTo>
                      <a:pt x="364" y="15"/>
                    </a:lnTo>
                    <a:lnTo>
                      <a:pt x="360" y="13"/>
                    </a:lnTo>
                    <a:lnTo>
                      <a:pt x="356" y="11"/>
                    </a:lnTo>
                    <a:lnTo>
                      <a:pt x="352" y="10"/>
                    </a:lnTo>
                    <a:lnTo>
                      <a:pt x="319" y="4"/>
                    </a:lnTo>
                    <a:lnTo>
                      <a:pt x="286" y="0"/>
                    </a:lnTo>
                    <a:lnTo>
                      <a:pt x="270" y="2"/>
                    </a:lnTo>
                    <a:lnTo>
                      <a:pt x="256" y="4"/>
                    </a:lnTo>
                    <a:lnTo>
                      <a:pt x="242" y="9"/>
                    </a:lnTo>
                    <a:lnTo>
                      <a:pt x="228" y="15"/>
                    </a:lnTo>
                    <a:lnTo>
                      <a:pt x="215" y="22"/>
                    </a:lnTo>
                    <a:lnTo>
                      <a:pt x="204" y="31"/>
                    </a:lnTo>
                    <a:lnTo>
                      <a:pt x="198" y="35"/>
                    </a:lnTo>
                    <a:lnTo>
                      <a:pt x="193" y="40"/>
                    </a:lnTo>
                    <a:lnTo>
                      <a:pt x="182" y="51"/>
                    </a:lnTo>
                    <a:lnTo>
                      <a:pt x="165" y="73"/>
                    </a:lnTo>
                    <a:lnTo>
                      <a:pt x="147" y="96"/>
                    </a:lnTo>
                    <a:lnTo>
                      <a:pt x="140" y="106"/>
                    </a:lnTo>
                    <a:lnTo>
                      <a:pt x="136" y="116"/>
                    </a:lnTo>
                    <a:lnTo>
                      <a:pt x="130" y="118"/>
                    </a:lnTo>
                    <a:lnTo>
                      <a:pt x="125" y="120"/>
                    </a:lnTo>
                    <a:lnTo>
                      <a:pt x="123" y="121"/>
                    </a:lnTo>
                    <a:lnTo>
                      <a:pt x="121" y="121"/>
                    </a:lnTo>
                    <a:lnTo>
                      <a:pt x="111" y="124"/>
                    </a:lnTo>
                    <a:lnTo>
                      <a:pt x="102" y="126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2" y="128"/>
                    </a:lnTo>
                    <a:lnTo>
                      <a:pt x="82" y="128"/>
                    </a:lnTo>
                    <a:lnTo>
                      <a:pt x="73" y="128"/>
                    </a:lnTo>
                    <a:lnTo>
                      <a:pt x="70" y="128"/>
                    </a:lnTo>
                    <a:lnTo>
                      <a:pt x="67" y="128"/>
                    </a:lnTo>
                    <a:lnTo>
                      <a:pt x="62" y="128"/>
                    </a:lnTo>
                    <a:lnTo>
                      <a:pt x="53" y="128"/>
                    </a:lnTo>
                    <a:lnTo>
                      <a:pt x="46" y="127"/>
                    </a:lnTo>
                    <a:lnTo>
                      <a:pt x="39" y="127"/>
                    </a:lnTo>
                    <a:lnTo>
                      <a:pt x="32" y="128"/>
                    </a:lnTo>
                    <a:lnTo>
                      <a:pt x="26" y="129"/>
                    </a:lnTo>
                    <a:lnTo>
                      <a:pt x="18" y="132"/>
                    </a:lnTo>
                    <a:lnTo>
                      <a:pt x="12" y="135"/>
                    </a:lnTo>
                    <a:lnTo>
                      <a:pt x="7" y="139"/>
                    </a:lnTo>
                    <a:lnTo>
                      <a:pt x="4" y="143"/>
                    </a:lnTo>
                    <a:lnTo>
                      <a:pt x="1" y="148"/>
                    </a:lnTo>
                    <a:lnTo>
                      <a:pt x="0" y="151"/>
                    </a:lnTo>
                    <a:lnTo>
                      <a:pt x="0" y="155"/>
                    </a:lnTo>
                    <a:lnTo>
                      <a:pt x="1" y="161"/>
                    </a:lnTo>
                    <a:lnTo>
                      <a:pt x="3" y="169"/>
                    </a:lnTo>
                    <a:lnTo>
                      <a:pt x="4" y="172"/>
                    </a:lnTo>
                    <a:lnTo>
                      <a:pt x="5" y="175"/>
                    </a:lnTo>
                    <a:lnTo>
                      <a:pt x="8" y="176"/>
                    </a:lnTo>
                    <a:lnTo>
                      <a:pt x="11" y="178"/>
                    </a:lnTo>
                    <a:lnTo>
                      <a:pt x="23" y="182"/>
                    </a:lnTo>
                    <a:lnTo>
                      <a:pt x="35" y="183"/>
                    </a:lnTo>
                    <a:lnTo>
                      <a:pt x="39" y="183"/>
                    </a:lnTo>
                    <a:lnTo>
                      <a:pt x="40" y="183"/>
                    </a:lnTo>
                    <a:lnTo>
                      <a:pt x="41" y="183"/>
                    </a:lnTo>
                    <a:lnTo>
                      <a:pt x="47" y="184"/>
                    </a:lnTo>
                    <a:lnTo>
                      <a:pt x="60" y="184"/>
                    </a:lnTo>
                    <a:lnTo>
                      <a:pt x="72" y="183"/>
                    </a:lnTo>
                    <a:lnTo>
                      <a:pt x="85" y="181"/>
                    </a:lnTo>
                    <a:lnTo>
                      <a:pt x="90" y="178"/>
                    </a:lnTo>
                    <a:lnTo>
                      <a:pt x="97" y="176"/>
                    </a:lnTo>
                    <a:lnTo>
                      <a:pt x="109" y="172"/>
                    </a:lnTo>
                    <a:lnTo>
                      <a:pt x="115" y="169"/>
                    </a:lnTo>
                    <a:lnTo>
                      <a:pt x="119" y="169"/>
                    </a:lnTo>
                    <a:lnTo>
                      <a:pt x="129" y="170"/>
                    </a:lnTo>
                    <a:lnTo>
                      <a:pt x="128" y="176"/>
                    </a:lnTo>
                    <a:lnTo>
                      <a:pt x="128" y="182"/>
                    </a:lnTo>
                    <a:lnTo>
                      <a:pt x="128" y="193"/>
                    </a:lnTo>
                    <a:lnTo>
                      <a:pt x="129" y="205"/>
                    </a:lnTo>
                    <a:lnTo>
                      <a:pt x="130" y="218"/>
                    </a:lnTo>
                    <a:lnTo>
                      <a:pt x="130" y="222"/>
                    </a:lnTo>
                    <a:lnTo>
                      <a:pt x="132" y="227"/>
                    </a:lnTo>
                    <a:lnTo>
                      <a:pt x="134" y="231"/>
                    </a:lnTo>
                    <a:lnTo>
                      <a:pt x="136" y="237"/>
                    </a:lnTo>
                    <a:lnTo>
                      <a:pt x="140" y="245"/>
                    </a:lnTo>
                    <a:lnTo>
                      <a:pt x="146" y="252"/>
                    </a:lnTo>
                    <a:lnTo>
                      <a:pt x="153" y="259"/>
                    </a:lnTo>
                    <a:lnTo>
                      <a:pt x="157" y="261"/>
                    </a:lnTo>
                    <a:lnTo>
                      <a:pt x="161" y="264"/>
                    </a:lnTo>
                    <a:lnTo>
                      <a:pt x="165" y="266"/>
                    </a:lnTo>
                    <a:lnTo>
                      <a:pt x="170" y="268"/>
                    </a:lnTo>
                    <a:lnTo>
                      <a:pt x="181" y="272"/>
                    </a:lnTo>
                    <a:lnTo>
                      <a:pt x="194" y="274"/>
                    </a:lnTo>
                    <a:lnTo>
                      <a:pt x="208" y="276"/>
                    </a:lnTo>
                    <a:lnTo>
                      <a:pt x="221" y="277"/>
                    </a:lnTo>
                    <a:lnTo>
                      <a:pt x="235" y="276"/>
                    </a:lnTo>
                    <a:lnTo>
                      <a:pt x="243" y="275"/>
                    </a:lnTo>
                    <a:lnTo>
                      <a:pt x="250" y="273"/>
                    </a:lnTo>
                    <a:lnTo>
                      <a:pt x="257" y="272"/>
                    </a:lnTo>
                    <a:lnTo>
                      <a:pt x="265" y="270"/>
                    </a:lnTo>
                    <a:lnTo>
                      <a:pt x="279" y="264"/>
                    </a:lnTo>
                    <a:lnTo>
                      <a:pt x="293" y="258"/>
                    </a:lnTo>
                    <a:lnTo>
                      <a:pt x="296" y="256"/>
                    </a:lnTo>
                    <a:lnTo>
                      <a:pt x="298" y="254"/>
                    </a:lnTo>
                    <a:lnTo>
                      <a:pt x="304" y="251"/>
                    </a:lnTo>
                    <a:lnTo>
                      <a:pt x="314" y="243"/>
                    </a:lnTo>
                    <a:lnTo>
                      <a:pt x="324" y="235"/>
                    </a:lnTo>
                    <a:lnTo>
                      <a:pt x="326" y="232"/>
                    </a:lnTo>
                    <a:lnTo>
                      <a:pt x="328" y="231"/>
                    </a:lnTo>
                    <a:lnTo>
                      <a:pt x="333" y="226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2" y="217"/>
                    </a:lnTo>
                    <a:lnTo>
                      <a:pt x="350" y="207"/>
                    </a:lnTo>
                    <a:lnTo>
                      <a:pt x="358" y="197"/>
                    </a:lnTo>
                    <a:lnTo>
                      <a:pt x="365" y="187"/>
                    </a:lnTo>
                    <a:lnTo>
                      <a:pt x="375" y="171"/>
                    </a:lnTo>
                    <a:lnTo>
                      <a:pt x="385" y="158"/>
                    </a:lnTo>
                    <a:lnTo>
                      <a:pt x="388" y="154"/>
                    </a:lnTo>
                    <a:lnTo>
                      <a:pt x="389" y="152"/>
                    </a:lnTo>
                    <a:lnTo>
                      <a:pt x="390" y="150"/>
                    </a:lnTo>
                    <a:lnTo>
                      <a:pt x="395" y="142"/>
                    </a:lnTo>
                    <a:lnTo>
                      <a:pt x="398" y="134"/>
                    </a:lnTo>
                    <a:lnTo>
                      <a:pt x="402" y="126"/>
                    </a:lnTo>
                    <a:lnTo>
                      <a:pt x="403" y="116"/>
                    </a:lnTo>
                    <a:lnTo>
                      <a:pt x="405" y="107"/>
                    </a:lnTo>
                    <a:lnTo>
                      <a:pt x="405" y="103"/>
                    </a:lnTo>
                    <a:lnTo>
                      <a:pt x="406" y="98"/>
                    </a:lnTo>
                    <a:lnTo>
                      <a:pt x="406" y="93"/>
                    </a:lnTo>
                    <a:lnTo>
                      <a:pt x="406" y="91"/>
                    </a:lnTo>
                    <a:lnTo>
                      <a:pt x="406" y="89"/>
                    </a:lnTo>
                    <a:lnTo>
                      <a:pt x="405" y="77"/>
                    </a:lnTo>
                    <a:lnTo>
                      <a:pt x="403" y="67"/>
                    </a:lnTo>
                    <a:lnTo>
                      <a:pt x="400" y="57"/>
                    </a:lnTo>
                    <a:lnTo>
                      <a:pt x="396" y="48"/>
                    </a:lnTo>
                    <a:lnTo>
                      <a:pt x="390" y="39"/>
                    </a:lnTo>
                    <a:lnTo>
                      <a:pt x="384" y="31"/>
                    </a:lnTo>
                    <a:lnTo>
                      <a:pt x="376" y="24"/>
                    </a:lnTo>
                    <a:lnTo>
                      <a:pt x="368" y="17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8" name="Freeform 10"/>
              <p:cNvSpPr>
                <a:spLocks noChangeAspect="1"/>
              </p:cNvSpPr>
              <p:nvPr/>
            </p:nvSpPr>
            <p:spPr bwMode="auto">
              <a:xfrm>
                <a:off x="3450" y="2729"/>
                <a:ext cx="368" cy="512"/>
              </a:xfrm>
              <a:custGeom>
                <a:avLst/>
                <a:gdLst>
                  <a:gd name="T0" fmla="*/ 188 w 368"/>
                  <a:gd name="T1" fmla="*/ 19 h 512"/>
                  <a:gd name="T2" fmla="*/ 161 w 368"/>
                  <a:gd name="T3" fmla="*/ 38 h 512"/>
                  <a:gd name="T4" fmla="*/ 96 w 368"/>
                  <a:gd name="T5" fmla="*/ 104 h 512"/>
                  <a:gd name="T6" fmla="*/ 63 w 368"/>
                  <a:gd name="T7" fmla="*/ 150 h 512"/>
                  <a:gd name="T8" fmla="*/ 43 w 368"/>
                  <a:gd name="T9" fmla="*/ 189 h 512"/>
                  <a:gd name="T10" fmla="*/ 39 w 368"/>
                  <a:gd name="T11" fmla="*/ 203 h 512"/>
                  <a:gd name="T12" fmla="*/ 16 w 368"/>
                  <a:gd name="T13" fmla="*/ 271 h 512"/>
                  <a:gd name="T14" fmla="*/ 14 w 368"/>
                  <a:gd name="T15" fmla="*/ 282 h 512"/>
                  <a:gd name="T16" fmla="*/ 2 w 368"/>
                  <a:gd name="T17" fmla="*/ 337 h 512"/>
                  <a:gd name="T18" fmla="*/ 0 w 368"/>
                  <a:gd name="T19" fmla="*/ 398 h 512"/>
                  <a:gd name="T20" fmla="*/ 3 w 368"/>
                  <a:gd name="T21" fmla="*/ 418 h 512"/>
                  <a:gd name="T22" fmla="*/ 16 w 368"/>
                  <a:gd name="T23" fmla="*/ 456 h 512"/>
                  <a:gd name="T24" fmla="*/ 31 w 368"/>
                  <a:gd name="T25" fmla="*/ 477 h 512"/>
                  <a:gd name="T26" fmla="*/ 51 w 368"/>
                  <a:gd name="T27" fmla="*/ 497 h 512"/>
                  <a:gd name="T28" fmla="*/ 83 w 368"/>
                  <a:gd name="T29" fmla="*/ 509 h 512"/>
                  <a:gd name="T30" fmla="*/ 117 w 368"/>
                  <a:gd name="T31" fmla="*/ 512 h 512"/>
                  <a:gd name="T32" fmla="*/ 146 w 368"/>
                  <a:gd name="T33" fmla="*/ 507 h 512"/>
                  <a:gd name="T34" fmla="*/ 154 w 368"/>
                  <a:gd name="T35" fmla="*/ 504 h 512"/>
                  <a:gd name="T36" fmla="*/ 167 w 368"/>
                  <a:gd name="T37" fmla="*/ 498 h 512"/>
                  <a:gd name="T38" fmla="*/ 178 w 368"/>
                  <a:gd name="T39" fmla="*/ 491 h 512"/>
                  <a:gd name="T40" fmla="*/ 183 w 368"/>
                  <a:gd name="T41" fmla="*/ 488 h 512"/>
                  <a:gd name="T42" fmla="*/ 197 w 368"/>
                  <a:gd name="T43" fmla="*/ 475 h 512"/>
                  <a:gd name="T44" fmla="*/ 206 w 368"/>
                  <a:gd name="T45" fmla="*/ 464 h 512"/>
                  <a:gd name="T46" fmla="*/ 209 w 368"/>
                  <a:gd name="T47" fmla="*/ 461 h 512"/>
                  <a:gd name="T48" fmla="*/ 211 w 368"/>
                  <a:gd name="T49" fmla="*/ 456 h 512"/>
                  <a:gd name="T50" fmla="*/ 218 w 368"/>
                  <a:gd name="T51" fmla="*/ 445 h 512"/>
                  <a:gd name="T52" fmla="*/ 227 w 368"/>
                  <a:gd name="T53" fmla="*/ 423 h 512"/>
                  <a:gd name="T54" fmla="*/ 231 w 368"/>
                  <a:gd name="T55" fmla="*/ 406 h 512"/>
                  <a:gd name="T56" fmla="*/ 230 w 368"/>
                  <a:gd name="T57" fmla="*/ 379 h 512"/>
                  <a:gd name="T58" fmla="*/ 227 w 368"/>
                  <a:gd name="T59" fmla="*/ 359 h 512"/>
                  <a:gd name="T60" fmla="*/ 220 w 368"/>
                  <a:gd name="T61" fmla="*/ 342 h 512"/>
                  <a:gd name="T62" fmla="*/ 216 w 368"/>
                  <a:gd name="T63" fmla="*/ 319 h 512"/>
                  <a:gd name="T64" fmla="*/ 218 w 368"/>
                  <a:gd name="T65" fmla="*/ 297 h 512"/>
                  <a:gd name="T66" fmla="*/ 229 w 368"/>
                  <a:gd name="T67" fmla="*/ 270 h 512"/>
                  <a:gd name="T68" fmla="*/ 251 w 368"/>
                  <a:gd name="T69" fmla="*/ 248 h 512"/>
                  <a:gd name="T70" fmla="*/ 278 w 368"/>
                  <a:gd name="T71" fmla="*/ 233 h 512"/>
                  <a:gd name="T72" fmla="*/ 301 w 368"/>
                  <a:gd name="T73" fmla="*/ 216 h 512"/>
                  <a:gd name="T74" fmla="*/ 315 w 368"/>
                  <a:gd name="T75" fmla="*/ 203 h 512"/>
                  <a:gd name="T76" fmla="*/ 325 w 368"/>
                  <a:gd name="T77" fmla="*/ 192 h 512"/>
                  <a:gd name="T78" fmla="*/ 334 w 368"/>
                  <a:gd name="T79" fmla="*/ 182 h 512"/>
                  <a:gd name="T80" fmla="*/ 345 w 368"/>
                  <a:gd name="T81" fmla="*/ 166 h 512"/>
                  <a:gd name="T82" fmla="*/ 354 w 368"/>
                  <a:gd name="T83" fmla="*/ 148 h 512"/>
                  <a:gd name="T84" fmla="*/ 366 w 368"/>
                  <a:gd name="T85" fmla="*/ 119 h 512"/>
                  <a:gd name="T86" fmla="*/ 368 w 368"/>
                  <a:gd name="T87" fmla="*/ 88 h 512"/>
                  <a:gd name="T88" fmla="*/ 362 w 368"/>
                  <a:gd name="T89" fmla="*/ 60 h 512"/>
                  <a:gd name="T90" fmla="*/ 350 w 368"/>
                  <a:gd name="T91" fmla="*/ 35 h 512"/>
                  <a:gd name="T92" fmla="*/ 337 w 368"/>
                  <a:gd name="T93" fmla="*/ 21 h 512"/>
                  <a:gd name="T94" fmla="*/ 322 w 368"/>
                  <a:gd name="T95" fmla="*/ 11 h 512"/>
                  <a:gd name="T96" fmla="*/ 300 w 368"/>
                  <a:gd name="T97" fmla="*/ 5 h 512"/>
                  <a:gd name="T98" fmla="*/ 273 w 368"/>
                  <a:gd name="T99" fmla="*/ 1 h 512"/>
                  <a:gd name="T100" fmla="*/ 236 w 368"/>
                  <a:gd name="T101" fmla="*/ 2 h 5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68"/>
                  <a:gd name="T154" fmla="*/ 0 h 512"/>
                  <a:gd name="T155" fmla="*/ 368 w 368"/>
                  <a:gd name="T156" fmla="*/ 512 h 5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68" h="512">
                    <a:moveTo>
                      <a:pt x="208" y="11"/>
                    </a:moveTo>
                    <a:lnTo>
                      <a:pt x="194" y="16"/>
                    </a:lnTo>
                    <a:lnTo>
                      <a:pt x="188" y="19"/>
                    </a:lnTo>
                    <a:lnTo>
                      <a:pt x="183" y="22"/>
                    </a:lnTo>
                    <a:lnTo>
                      <a:pt x="171" y="30"/>
                    </a:lnTo>
                    <a:lnTo>
                      <a:pt x="161" y="38"/>
                    </a:lnTo>
                    <a:lnTo>
                      <a:pt x="133" y="64"/>
                    </a:lnTo>
                    <a:lnTo>
                      <a:pt x="108" y="91"/>
                    </a:lnTo>
                    <a:lnTo>
                      <a:pt x="96" y="104"/>
                    </a:lnTo>
                    <a:lnTo>
                      <a:pt x="85" y="119"/>
                    </a:lnTo>
                    <a:lnTo>
                      <a:pt x="74" y="134"/>
                    </a:lnTo>
                    <a:lnTo>
                      <a:pt x="63" y="150"/>
                    </a:lnTo>
                    <a:lnTo>
                      <a:pt x="55" y="168"/>
                    </a:lnTo>
                    <a:lnTo>
                      <a:pt x="47" y="184"/>
                    </a:lnTo>
                    <a:lnTo>
                      <a:pt x="43" y="189"/>
                    </a:lnTo>
                    <a:lnTo>
                      <a:pt x="40" y="194"/>
                    </a:lnTo>
                    <a:lnTo>
                      <a:pt x="39" y="200"/>
                    </a:lnTo>
                    <a:lnTo>
                      <a:pt x="39" y="203"/>
                    </a:lnTo>
                    <a:lnTo>
                      <a:pt x="36" y="209"/>
                    </a:lnTo>
                    <a:lnTo>
                      <a:pt x="26" y="239"/>
                    </a:lnTo>
                    <a:lnTo>
                      <a:pt x="16" y="271"/>
                    </a:lnTo>
                    <a:lnTo>
                      <a:pt x="15" y="274"/>
                    </a:lnTo>
                    <a:lnTo>
                      <a:pt x="15" y="279"/>
                    </a:lnTo>
                    <a:lnTo>
                      <a:pt x="14" y="282"/>
                    </a:lnTo>
                    <a:lnTo>
                      <a:pt x="12" y="287"/>
                    </a:lnTo>
                    <a:lnTo>
                      <a:pt x="7" y="312"/>
                    </a:lnTo>
                    <a:lnTo>
                      <a:pt x="2" y="337"/>
                    </a:lnTo>
                    <a:lnTo>
                      <a:pt x="0" y="364"/>
                    </a:lnTo>
                    <a:lnTo>
                      <a:pt x="0" y="391"/>
                    </a:lnTo>
                    <a:lnTo>
                      <a:pt x="0" y="398"/>
                    </a:lnTo>
                    <a:lnTo>
                      <a:pt x="1" y="404"/>
                    </a:lnTo>
                    <a:lnTo>
                      <a:pt x="1" y="411"/>
                    </a:lnTo>
                    <a:lnTo>
                      <a:pt x="3" y="418"/>
                    </a:lnTo>
                    <a:lnTo>
                      <a:pt x="7" y="431"/>
                    </a:lnTo>
                    <a:lnTo>
                      <a:pt x="11" y="443"/>
                    </a:lnTo>
                    <a:lnTo>
                      <a:pt x="16" y="456"/>
                    </a:lnTo>
                    <a:lnTo>
                      <a:pt x="20" y="461"/>
                    </a:lnTo>
                    <a:lnTo>
                      <a:pt x="23" y="467"/>
                    </a:lnTo>
                    <a:lnTo>
                      <a:pt x="31" y="477"/>
                    </a:lnTo>
                    <a:lnTo>
                      <a:pt x="41" y="489"/>
                    </a:lnTo>
                    <a:lnTo>
                      <a:pt x="46" y="492"/>
                    </a:lnTo>
                    <a:lnTo>
                      <a:pt x="51" y="497"/>
                    </a:lnTo>
                    <a:lnTo>
                      <a:pt x="62" y="501"/>
                    </a:lnTo>
                    <a:lnTo>
                      <a:pt x="72" y="505"/>
                    </a:lnTo>
                    <a:lnTo>
                      <a:pt x="83" y="509"/>
                    </a:lnTo>
                    <a:lnTo>
                      <a:pt x="94" y="511"/>
                    </a:lnTo>
                    <a:lnTo>
                      <a:pt x="105" y="512"/>
                    </a:lnTo>
                    <a:lnTo>
                      <a:pt x="117" y="512"/>
                    </a:lnTo>
                    <a:lnTo>
                      <a:pt x="128" y="511"/>
                    </a:lnTo>
                    <a:lnTo>
                      <a:pt x="140" y="509"/>
                    </a:lnTo>
                    <a:lnTo>
                      <a:pt x="146" y="507"/>
                    </a:lnTo>
                    <a:lnTo>
                      <a:pt x="149" y="505"/>
                    </a:lnTo>
                    <a:lnTo>
                      <a:pt x="152" y="505"/>
                    </a:lnTo>
                    <a:lnTo>
                      <a:pt x="154" y="504"/>
                    </a:lnTo>
                    <a:lnTo>
                      <a:pt x="157" y="503"/>
                    </a:lnTo>
                    <a:lnTo>
                      <a:pt x="162" y="500"/>
                    </a:lnTo>
                    <a:lnTo>
                      <a:pt x="167" y="498"/>
                    </a:lnTo>
                    <a:lnTo>
                      <a:pt x="173" y="495"/>
                    </a:lnTo>
                    <a:lnTo>
                      <a:pt x="178" y="491"/>
                    </a:lnTo>
                    <a:lnTo>
                      <a:pt x="179" y="490"/>
                    </a:lnTo>
                    <a:lnTo>
                      <a:pt x="180" y="490"/>
                    </a:lnTo>
                    <a:lnTo>
                      <a:pt x="183" y="488"/>
                    </a:lnTo>
                    <a:lnTo>
                      <a:pt x="187" y="484"/>
                    </a:lnTo>
                    <a:lnTo>
                      <a:pt x="193" y="479"/>
                    </a:lnTo>
                    <a:lnTo>
                      <a:pt x="197" y="475"/>
                    </a:lnTo>
                    <a:lnTo>
                      <a:pt x="201" y="470"/>
                    </a:lnTo>
                    <a:lnTo>
                      <a:pt x="205" y="466"/>
                    </a:lnTo>
                    <a:lnTo>
                      <a:pt x="206" y="464"/>
                    </a:lnTo>
                    <a:lnTo>
                      <a:pt x="206" y="463"/>
                    </a:lnTo>
                    <a:lnTo>
                      <a:pt x="207" y="463"/>
                    </a:lnTo>
                    <a:lnTo>
                      <a:pt x="209" y="461"/>
                    </a:lnTo>
                    <a:lnTo>
                      <a:pt x="210" y="458"/>
                    </a:lnTo>
                    <a:lnTo>
                      <a:pt x="211" y="457"/>
                    </a:lnTo>
                    <a:lnTo>
                      <a:pt x="211" y="456"/>
                    </a:lnTo>
                    <a:lnTo>
                      <a:pt x="212" y="456"/>
                    </a:lnTo>
                    <a:lnTo>
                      <a:pt x="215" y="451"/>
                    </a:lnTo>
                    <a:lnTo>
                      <a:pt x="218" y="445"/>
                    </a:lnTo>
                    <a:lnTo>
                      <a:pt x="221" y="441"/>
                    </a:lnTo>
                    <a:lnTo>
                      <a:pt x="225" y="429"/>
                    </a:lnTo>
                    <a:lnTo>
                      <a:pt x="227" y="423"/>
                    </a:lnTo>
                    <a:lnTo>
                      <a:pt x="229" y="418"/>
                    </a:lnTo>
                    <a:lnTo>
                      <a:pt x="229" y="411"/>
                    </a:lnTo>
                    <a:lnTo>
                      <a:pt x="231" y="406"/>
                    </a:lnTo>
                    <a:lnTo>
                      <a:pt x="231" y="399"/>
                    </a:lnTo>
                    <a:lnTo>
                      <a:pt x="231" y="392"/>
                    </a:lnTo>
                    <a:lnTo>
                      <a:pt x="230" y="379"/>
                    </a:lnTo>
                    <a:lnTo>
                      <a:pt x="229" y="372"/>
                    </a:lnTo>
                    <a:lnTo>
                      <a:pt x="229" y="365"/>
                    </a:lnTo>
                    <a:lnTo>
                      <a:pt x="227" y="359"/>
                    </a:lnTo>
                    <a:lnTo>
                      <a:pt x="224" y="353"/>
                    </a:lnTo>
                    <a:lnTo>
                      <a:pt x="222" y="348"/>
                    </a:lnTo>
                    <a:lnTo>
                      <a:pt x="220" y="342"/>
                    </a:lnTo>
                    <a:lnTo>
                      <a:pt x="218" y="330"/>
                    </a:lnTo>
                    <a:lnTo>
                      <a:pt x="217" y="325"/>
                    </a:lnTo>
                    <a:lnTo>
                      <a:pt x="216" y="319"/>
                    </a:lnTo>
                    <a:lnTo>
                      <a:pt x="216" y="313"/>
                    </a:lnTo>
                    <a:lnTo>
                      <a:pt x="217" y="308"/>
                    </a:lnTo>
                    <a:lnTo>
                      <a:pt x="218" y="297"/>
                    </a:lnTo>
                    <a:lnTo>
                      <a:pt x="221" y="288"/>
                    </a:lnTo>
                    <a:lnTo>
                      <a:pt x="224" y="278"/>
                    </a:lnTo>
                    <a:lnTo>
                      <a:pt x="229" y="270"/>
                    </a:lnTo>
                    <a:lnTo>
                      <a:pt x="236" y="262"/>
                    </a:lnTo>
                    <a:lnTo>
                      <a:pt x="243" y="255"/>
                    </a:lnTo>
                    <a:lnTo>
                      <a:pt x="251" y="248"/>
                    </a:lnTo>
                    <a:lnTo>
                      <a:pt x="262" y="243"/>
                    </a:lnTo>
                    <a:lnTo>
                      <a:pt x="270" y="238"/>
                    </a:lnTo>
                    <a:lnTo>
                      <a:pt x="278" y="233"/>
                    </a:lnTo>
                    <a:lnTo>
                      <a:pt x="286" y="227"/>
                    </a:lnTo>
                    <a:lnTo>
                      <a:pt x="294" y="222"/>
                    </a:lnTo>
                    <a:lnTo>
                      <a:pt x="301" y="216"/>
                    </a:lnTo>
                    <a:lnTo>
                      <a:pt x="309" y="210"/>
                    </a:lnTo>
                    <a:lnTo>
                      <a:pt x="312" y="206"/>
                    </a:lnTo>
                    <a:lnTo>
                      <a:pt x="315" y="203"/>
                    </a:lnTo>
                    <a:lnTo>
                      <a:pt x="319" y="199"/>
                    </a:lnTo>
                    <a:lnTo>
                      <a:pt x="322" y="196"/>
                    </a:lnTo>
                    <a:lnTo>
                      <a:pt x="325" y="192"/>
                    </a:lnTo>
                    <a:lnTo>
                      <a:pt x="328" y="189"/>
                    </a:lnTo>
                    <a:lnTo>
                      <a:pt x="331" y="185"/>
                    </a:lnTo>
                    <a:lnTo>
                      <a:pt x="334" y="182"/>
                    </a:lnTo>
                    <a:lnTo>
                      <a:pt x="336" y="177"/>
                    </a:lnTo>
                    <a:lnTo>
                      <a:pt x="340" y="174"/>
                    </a:lnTo>
                    <a:lnTo>
                      <a:pt x="345" y="166"/>
                    </a:lnTo>
                    <a:lnTo>
                      <a:pt x="347" y="161"/>
                    </a:lnTo>
                    <a:lnTo>
                      <a:pt x="349" y="157"/>
                    </a:lnTo>
                    <a:lnTo>
                      <a:pt x="354" y="148"/>
                    </a:lnTo>
                    <a:lnTo>
                      <a:pt x="358" y="140"/>
                    </a:lnTo>
                    <a:lnTo>
                      <a:pt x="362" y="131"/>
                    </a:lnTo>
                    <a:lnTo>
                      <a:pt x="366" y="119"/>
                    </a:lnTo>
                    <a:lnTo>
                      <a:pt x="368" y="107"/>
                    </a:lnTo>
                    <a:lnTo>
                      <a:pt x="368" y="97"/>
                    </a:lnTo>
                    <a:lnTo>
                      <a:pt x="368" y="88"/>
                    </a:lnTo>
                    <a:lnTo>
                      <a:pt x="367" y="78"/>
                    </a:lnTo>
                    <a:lnTo>
                      <a:pt x="365" y="70"/>
                    </a:lnTo>
                    <a:lnTo>
                      <a:pt x="362" y="60"/>
                    </a:lnTo>
                    <a:lnTo>
                      <a:pt x="359" y="51"/>
                    </a:lnTo>
                    <a:lnTo>
                      <a:pt x="354" y="43"/>
                    </a:lnTo>
                    <a:lnTo>
                      <a:pt x="350" y="35"/>
                    </a:lnTo>
                    <a:lnTo>
                      <a:pt x="346" y="29"/>
                    </a:lnTo>
                    <a:lnTo>
                      <a:pt x="341" y="25"/>
                    </a:lnTo>
                    <a:lnTo>
                      <a:pt x="337" y="21"/>
                    </a:lnTo>
                    <a:lnTo>
                      <a:pt x="333" y="17"/>
                    </a:lnTo>
                    <a:lnTo>
                      <a:pt x="327" y="14"/>
                    </a:lnTo>
                    <a:lnTo>
                      <a:pt x="322" y="11"/>
                    </a:lnTo>
                    <a:lnTo>
                      <a:pt x="316" y="9"/>
                    </a:lnTo>
                    <a:lnTo>
                      <a:pt x="310" y="7"/>
                    </a:lnTo>
                    <a:lnTo>
                      <a:pt x="300" y="5"/>
                    </a:lnTo>
                    <a:lnTo>
                      <a:pt x="292" y="3"/>
                    </a:lnTo>
                    <a:lnTo>
                      <a:pt x="282" y="2"/>
                    </a:lnTo>
                    <a:lnTo>
                      <a:pt x="273" y="1"/>
                    </a:lnTo>
                    <a:lnTo>
                      <a:pt x="254" y="0"/>
                    </a:lnTo>
                    <a:lnTo>
                      <a:pt x="244" y="1"/>
                    </a:lnTo>
                    <a:lnTo>
                      <a:pt x="236" y="2"/>
                    </a:lnTo>
                    <a:lnTo>
                      <a:pt x="222" y="6"/>
                    </a:lnTo>
                    <a:lnTo>
                      <a:pt x="208" y="1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9" name="Freeform 11"/>
              <p:cNvSpPr>
                <a:spLocks noChangeAspect="1"/>
              </p:cNvSpPr>
              <p:nvPr/>
            </p:nvSpPr>
            <p:spPr bwMode="auto">
              <a:xfrm>
                <a:off x="3743" y="2767"/>
                <a:ext cx="544" cy="306"/>
              </a:xfrm>
              <a:custGeom>
                <a:avLst/>
                <a:gdLst>
                  <a:gd name="T0" fmla="*/ 41 w 544"/>
                  <a:gd name="T1" fmla="*/ 158 h 306"/>
                  <a:gd name="T2" fmla="*/ 58 w 544"/>
                  <a:gd name="T3" fmla="*/ 184 h 306"/>
                  <a:gd name="T4" fmla="*/ 96 w 544"/>
                  <a:gd name="T5" fmla="*/ 230 h 306"/>
                  <a:gd name="T6" fmla="*/ 119 w 544"/>
                  <a:gd name="T7" fmla="*/ 270 h 306"/>
                  <a:gd name="T8" fmla="*/ 126 w 544"/>
                  <a:gd name="T9" fmla="*/ 289 h 306"/>
                  <a:gd name="T10" fmla="*/ 139 w 544"/>
                  <a:gd name="T11" fmla="*/ 296 h 306"/>
                  <a:gd name="T12" fmla="*/ 197 w 544"/>
                  <a:gd name="T13" fmla="*/ 296 h 306"/>
                  <a:gd name="T14" fmla="*/ 343 w 544"/>
                  <a:gd name="T15" fmla="*/ 272 h 306"/>
                  <a:gd name="T16" fmla="*/ 353 w 544"/>
                  <a:gd name="T17" fmla="*/ 284 h 306"/>
                  <a:gd name="T18" fmla="*/ 374 w 544"/>
                  <a:gd name="T19" fmla="*/ 300 h 306"/>
                  <a:gd name="T20" fmla="*/ 395 w 544"/>
                  <a:gd name="T21" fmla="*/ 304 h 306"/>
                  <a:gd name="T22" fmla="*/ 399 w 544"/>
                  <a:gd name="T23" fmla="*/ 299 h 306"/>
                  <a:gd name="T24" fmla="*/ 402 w 544"/>
                  <a:gd name="T25" fmla="*/ 291 h 306"/>
                  <a:gd name="T26" fmla="*/ 401 w 544"/>
                  <a:gd name="T27" fmla="*/ 285 h 306"/>
                  <a:gd name="T28" fmla="*/ 416 w 544"/>
                  <a:gd name="T29" fmla="*/ 265 h 306"/>
                  <a:gd name="T30" fmla="*/ 445 w 544"/>
                  <a:gd name="T31" fmla="*/ 291 h 306"/>
                  <a:gd name="T32" fmla="*/ 481 w 544"/>
                  <a:gd name="T33" fmla="*/ 303 h 306"/>
                  <a:gd name="T34" fmla="*/ 484 w 544"/>
                  <a:gd name="T35" fmla="*/ 301 h 306"/>
                  <a:gd name="T36" fmla="*/ 487 w 544"/>
                  <a:gd name="T37" fmla="*/ 299 h 306"/>
                  <a:gd name="T38" fmla="*/ 490 w 544"/>
                  <a:gd name="T39" fmla="*/ 294 h 306"/>
                  <a:gd name="T40" fmla="*/ 490 w 544"/>
                  <a:gd name="T41" fmla="*/ 290 h 306"/>
                  <a:gd name="T42" fmla="*/ 484 w 544"/>
                  <a:gd name="T43" fmla="*/ 273 h 306"/>
                  <a:gd name="T44" fmla="*/ 464 w 544"/>
                  <a:gd name="T45" fmla="*/ 251 h 306"/>
                  <a:gd name="T46" fmla="*/ 458 w 544"/>
                  <a:gd name="T47" fmla="*/ 245 h 306"/>
                  <a:gd name="T48" fmla="*/ 495 w 544"/>
                  <a:gd name="T49" fmla="*/ 256 h 306"/>
                  <a:gd name="T50" fmla="*/ 514 w 544"/>
                  <a:gd name="T51" fmla="*/ 268 h 306"/>
                  <a:gd name="T52" fmla="*/ 527 w 544"/>
                  <a:gd name="T53" fmla="*/ 272 h 306"/>
                  <a:gd name="T54" fmla="*/ 540 w 544"/>
                  <a:gd name="T55" fmla="*/ 267 h 306"/>
                  <a:gd name="T56" fmla="*/ 544 w 544"/>
                  <a:gd name="T57" fmla="*/ 256 h 306"/>
                  <a:gd name="T58" fmla="*/ 531 w 544"/>
                  <a:gd name="T59" fmla="*/ 236 h 306"/>
                  <a:gd name="T60" fmla="*/ 513 w 544"/>
                  <a:gd name="T61" fmla="*/ 219 h 306"/>
                  <a:gd name="T62" fmla="*/ 490 w 544"/>
                  <a:gd name="T63" fmla="*/ 207 h 306"/>
                  <a:gd name="T64" fmla="*/ 463 w 544"/>
                  <a:gd name="T65" fmla="*/ 203 h 306"/>
                  <a:gd name="T66" fmla="*/ 386 w 544"/>
                  <a:gd name="T67" fmla="*/ 216 h 306"/>
                  <a:gd name="T68" fmla="*/ 329 w 544"/>
                  <a:gd name="T69" fmla="*/ 234 h 306"/>
                  <a:gd name="T70" fmla="*/ 313 w 544"/>
                  <a:gd name="T71" fmla="*/ 239 h 306"/>
                  <a:gd name="T72" fmla="*/ 261 w 544"/>
                  <a:gd name="T73" fmla="*/ 248 h 306"/>
                  <a:gd name="T74" fmla="*/ 214 w 544"/>
                  <a:gd name="T75" fmla="*/ 248 h 306"/>
                  <a:gd name="T76" fmla="*/ 198 w 544"/>
                  <a:gd name="T77" fmla="*/ 247 h 306"/>
                  <a:gd name="T78" fmla="*/ 165 w 544"/>
                  <a:gd name="T79" fmla="*/ 226 h 306"/>
                  <a:gd name="T80" fmla="*/ 131 w 544"/>
                  <a:gd name="T81" fmla="*/ 186 h 306"/>
                  <a:gd name="T82" fmla="*/ 106 w 544"/>
                  <a:gd name="T83" fmla="*/ 141 h 306"/>
                  <a:gd name="T84" fmla="*/ 86 w 544"/>
                  <a:gd name="T85" fmla="*/ 54 h 306"/>
                  <a:gd name="T86" fmla="*/ 76 w 544"/>
                  <a:gd name="T87" fmla="*/ 33 h 306"/>
                  <a:gd name="T88" fmla="*/ 60 w 544"/>
                  <a:gd name="T89" fmla="*/ 16 h 306"/>
                  <a:gd name="T90" fmla="*/ 35 w 544"/>
                  <a:gd name="T91" fmla="*/ 3 h 306"/>
                  <a:gd name="T92" fmla="*/ 14 w 544"/>
                  <a:gd name="T93" fmla="*/ 2 h 306"/>
                  <a:gd name="T94" fmla="*/ 7 w 544"/>
                  <a:gd name="T95" fmla="*/ 21 h 306"/>
                  <a:gd name="T96" fmla="*/ 1 w 544"/>
                  <a:gd name="T97" fmla="*/ 44 h 306"/>
                  <a:gd name="T98" fmla="*/ 0 w 544"/>
                  <a:gd name="T99" fmla="*/ 73 h 306"/>
                  <a:gd name="T100" fmla="*/ 14 w 544"/>
                  <a:gd name="T101" fmla="*/ 114 h 3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44"/>
                  <a:gd name="T154" fmla="*/ 0 h 306"/>
                  <a:gd name="T155" fmla="*/ 544 w 544"/>
                  <a:gd name="T156" fmla="*/ 306 h 3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44" h="306">
                    <a:moveTo>
                      <a:pt x="32" y="138"/>
                    </a:moveTo>
                    <a:lnTo>
                      <a:pt x="34" y="145"/>
                    </a:lnTo>
                    <a:lnTo>
                      <a:pt x="37" y="152"/>
                    </a:lnTo>
                    <a:lnTo>
                      <a:pt x="41" y="158"/>
                    </a:lnTo>
                    <a:lnTo>
                      <a:pt x="45" y="165"/>
                    </a:lnTo>
                    <a:lnTo>
                      <a:pt x="49" y="171"/>
                    </a:lnTo>
                    <a:lnTo>
                      <a:pt x="53" y="178"/>
                    </a:lnTo>
                    <a:lnTo>
                      <a:pt x="58" y="184"/>
                    </a:lnTo>
                    <a:lnTo>
                      <a:pt x="64" y="190"/>
                    </a:lnTo>
                    <a:lnTo>
                      <a:pt x="76" y="203"/>
                    </a:lnTo>
                    <a:lnTo>
                      <a:pt x="86" y="216"/>
                    </a:lnTo>
                    <a:lnTo>
                      <a:pt x="96" y="230"/>
                    </a:lnTo>
                    <a:lnTo>
                      <a:pt x="106" y="245"/>
                    </a:lnTo>
                    <a:lnTo>
                      <a:pt x="111" y="253"/>
                    </a:lnTo>
                    <a:lnTo>
                      <a:pt x="115" y="262"/>
                    </a:lnTo>
                    <a:lnTo>
                      <a:pt x="119" y="270"/>
                    </a:lnTo>
                    <a:lnTo>
                      <a:pt x="121" y="279"/>
                    </a:lnTo>
                    <a:lnTo>
                      <a:pt x="122" y="283"/>
                    </a:lnTo>
                    <a:lnTo>
                      <a:pt x="124" y="286"/>
                    </a:lnTo>
                    <a:lnTo>
                      <a:pt x="126" y="289"/>
                    </a:lnTo>
                    <a:lnTo>
                      <a:pt x="128" y="292"/>
                    </a:lnTo>
                    <a:lnTo>
                      <a:pt x="131" y="293"/>
                    </a:lnTo>
                    <a:lnTo>
                      <a:pt x="134" y="295"/>
                    </a:lnTo>
                    <a:lnTo>
                      <a:pt x="139" y="296"/>
                    </a:lnTo>
                    <a:lnTo>
                      <a:pt x="143" y="297"/>
                    </a:lnTo>
                    <a:lnTo>
                      <a:pt x="164" y="298"/>
                    </a:lnTo>
                    <a:lnTo>
                      <a:pt x="186" y="298"/>
                    </a:lnTo>
                    <a:lnTo>
                      <a:pt x="197" y="296"/>
                    </a:lnTo>
                    <a:lnTo>
                      <a:pt x="207" y="296"/>
                    </a:lnTo>
                    <a:lnTo>
                      <a:pt x="229" y="292"/>
                    </a:lnTo>
                    <a:lnTo>
                      <a:pt x="285" y="283"/>
                    </a:lnTo>
                    <a:lnTo>
                      <a:pt x="343" y="272"/>
                    </a:lnTo>
                    <a:lnTo>
                      <a:pt x="346" y="275"/>
                    </a:lnTo>
                    <a:lnTo>
                      <a:pt x="348" y="277"/>
                    </a:lnTo>
                    <a:lnTo>
                      <a:pt x="350" y="278"/>
                    </a:lnTo>
                    <a:lnTo>
                      <a:pt x="353" y="284"/>
                    </a:lnTo>
                    <a:lnTo>
                      <a:pt x="359" y="289"/>
                    </a:lnTo>
                    <a:lnTo>
                      <a:pt x="363" y="293"/>
                    </a:lnTo>
                    <a:lnTo>
                      <a:pt x="368" y="298"/>
                    </a:lnTo>
                    <a:lnTo>
                      <a:pt x="374" y="300"/>
                    </a:lnTo>
                    <a:lnTo>
                      <a:pt x="380" y="303"/>
                    </a:lnTo>
                    <a:lnTo>
                      <a:pt x="385" y="305"/>
                    </a:lnTo>
                    <a:lnTo>
                      <a:pt x="392" y="306"/>
                    </a:lnTo>
                    <a:lnTo>
                      <a:pt x="395" y="304"/>
                    </a:lnTo>
                    <a:lnTo>
                      <a:pt x="397" y="302"/>
                    </a:lnTo>
                    <a:lnTo>
                      <a:pt x="398" y="300"/>
                    </a:lnTo>
                    <a:lnTo>
                      <a:pt x="398" y="299"/>
                    </a:lnTo>
                    <a:lnTo>
                      <a:pt x="399" y="299"/>
                    </a:lnTo>
                    <a:lnTo>
                      <a:pt x="401" y="298"/>
                    </a:lnTo>
                    <a:lnTo>
                      <a:pt x="402" y="294"/>
                    </a:lnTo>
                    <a:lnTo>
                      <a:pt x="402" y="292"/>
                    </a:lnTo>
                    <a:lnTo>
                      <a:pt x="402" y="291"/>
                    </a:lnTo>
                    <a:lnTo>
                      <a:pt x="402" y="290"/>
                    </a:lnTo>
                    <a:lnTo>
                      <a:pt x="402" y="289"/>
                    </a:lnTo>
                    <a:lnTo>
                      <a:pt x="401" y="285"/>
                    </a:lnTo>
                    <a:lnTo>
                      <a:pt x="398" y="280"/>
                    </a:lnTo>
                    <a:lnTo>
                      <a:pt x="396" y="275"/>
                    </a:lnTo>
                    <a:lnTo>
                      <a:pt x="389" y="265"/>
                    </a:lnTo>
                    <a:lnTo>
                      <a:pt x="416" y="265"/>
                    </a:lnTo>
                    <a:lnTo>
                      <a:pt x="422" y="272"/>
                    </a:lnTo>
                    <a:lnTo>
                      <a:pt x="430" y="279"/>
                    </a:lnTo>
                    <a:lnTo>
                      <a:pt x="437" y="285"/>
                    </a:lnTo>
                    <a:lnTo>
                      <a:pt x="445" y="291"/>
                    </a:lnTo>
                    <a:lnTo>
                      <a:pt x="454" y="294"/>
                    </a:lnTo>
                    <a:lnTo>
                      <a:pt x="463" y="298"/>
                    </a:lnTo>
                    <a:lnTo>
                      <a:pt x="472" y="301"/>
                    </a:lnTo>
                    <a:lnTo>
                      <a:pt x="481" y="303"/>
                    </a:lnTo>
                    <a:lnTo>
                      <a:pt x="482" y="303"/>
                    </a:lnTo>
                    <a:lnTo>
                      <a:pt x="482" y="302"/>
                    </a:lnTo>
                    <a:lnTo>
                      <a:pt x="484" y="301"/>
                    </a:lnTo>
                    <a:lnTo>
                      <a:pt x="485" y="300"/>
                    </a:lnTo>
                    <a:lnTo>
                      <a:pt x="487" y="299"/>
                    </a:lnTo>
                    <a:lnTo>
                      <a:pt x="487" y="298"/>
                    </a:lnTo>
                    <a:lnTo>
                      <a:pt x="489" y="297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1" y="291"/>
                    </a:lnTo>
                    <a:lnTo>
                      <a:pt x="490" y="290"/>
                    </a:lnTo>
                    <a:lnTo>
                      <a:pt x="490" y="289"/>
                    </a:lnTo>
                    <a:lnTo>
                      <a:pt x="490" y="287"/>
                    </a:lnTo>
                    <a:lnTo>
                      <a:pt x="487" y="280"/>
                    </a:lnTo>
                    <a:lnTo>
                      <a:pt x="484" y="273"/>
                    </a:lnTo>
                    <a:lnTo>
                      <a:pt x="480" y="267"/>
                    </a:lnTo>
                    <a:lnTo>
                      <a:pt x="475" y="261"/>
                    </a:lnTo>
                    <a:lnTo>
                      <a:pt x="470" y="256"/>
                    </a:lnTo>
                    <a:lnTo>
                      <a:pt x="464" y="251"/>
                    </a:lnTo>
                    <a:lnTo>
                      <a:pt x="458" y="247"/>
                    </a:lnTo>
                    <a:lnTo>
                      <a:pt x="451" y="243"/>
                    </a:lnTo>
                    <a:lnTo>
                      <a:pt x="454" y="243"/>
                    </a:lnTo>
                    <a:lnTo>
                      <a:pt x="458" y="245"/>
                    </a:lnTo>
                    <a:lnTo>
                      <a:pt x="466" y="249"/>
                    </a:lnTo>
                    <a:lnTo>
                      <a:pt x="476" y="252"/>
                    </a:lnTo>
                    <a:lnTo>
                      <a:pt x="486" y="255"/>
                    </a:lnTo>
                    <a:lnTo>
                      <a:pt x="495" y="256"/>
                    </a:lnTo>
                    <a:lnTo>
                      <a:pt x="498" y="258"/>
                    </a:lnTo>
                    <a:lnTo>
                      <a:pt x="509" y="262"/>
                    </a:lnTo>
                    <a:lnTo>
                      <a:pt x="512" y="265"/>
                    </a:lnTo>
                    <a:lnTo>
                      <a:pt x="514" y="268"/>
                    </a:lnTo>
                    <a:lnTo>
                      <a:pt x="516" y="270"/>
                    </a:lnTo>
                    <a:lnTo>
                      <a:pt x="518" y="270"/>
                    </a:lnTo>
                    <a:lnTo>
                      <a:pt x="522" y="272"/>
                    </a:lnTo>
                    <a:lnTo>
                      <a:pt x="527" y="272"/>
                    </a:lnTo>
                    <a:lnTo>
                      <a:pt x="534" y="272"/>
                    </a:lnTo>
                    <a:lnTo>
                      <a:pt x="536" y="270"/>
                    </a:lnTo>
                    <a:lnTo>
                      <a:pt x="538" y="269"/>
                    </a:lnTo>
                    <a:lnTo>
                      <a:pt x="540" y="267"/>
                    </a:lnTo>
                    <a:lnTo>
                      <a:pt x="543" y="265"/>
                    </a:lnTo>
                    <a:lnTo>
                      <a:pt x="544" y="262"/>
                    </a:lnTo>
                    <a:lnTo>
                      <a:pt x="544" y="259"/>
                    </a:lnTo>
                    <a:lnTo>
                      <a:pt x="544" y="256"/>
                    </a:lnTo>
                    <a:lnTo>
                      <a:pt x="543" y="254"/>
                    </a:lnTo>
                    <a:lnTo>
                      <a:pt x="539" y="248"/>
                    </a:lnTo>
                    <a:lnTo>
                      <a:pt x="536" y="242"/>
                    </a:lnTo>
                    <a:lnTo>
                      <a:pt x="531" y="236"/>
                    </a:lnTo>
                    <a:lnTo>
                      <a:pt x="527" y="231"/>
                    </a:lnTo>
                    <a:lnTo>
                      <a:pt x="523" y="227"/>
                    </a:lnTo>
                    <a:lnTo>
                      <a:pt x="518" y="222"/>
                    </a:lnTo>
                    <a:lnTo>
                      <a:pt x="513" y="219"/>
                    </a:lnTo>
                    <a:lnTo>
                      <a:pt x="508" y="215"/>
                    </a:lnTo>
                    <a:lnTo>
                      <a:pt x="502" y="212"/>
                    </a:lnTo>
                    <a:lnTo>
                      <a:pt x="496" y="210"/>
                    </a:lnTo>
                    <a:lnTo>
                      <a:pt x="490" y="207"/>
                    </a:lnTo>
                    <a:lnTo>
                      <a:pt x="484" y="206"/>
                    </a:lnTo>
                    <a:lnTo>
                      <a:pt x="477" y="204"/>
                    </a:lnTo>
                    <a:lnTo>
                      <a:pt x="470" y="203"/>
                    </a:lnTo>
                    <a:lnTo>
                      <a:pt x="463" y="203"/>
                    </a:lnTo>
                    <a:lnTo>
                      <a:pt x="455" y="203"/>
                    </a:lnTo>
                    <a:lnTo>
                      <a:pt x="439" y="204"/>
                    </a:lnTo>
                    <a:lnTo>
                      <a:pt x="424" y="206"/>
                    </a:lnTo>
                    <a:lnTo>
                      <a:pt x="386" y="216"/>
                    </a:lnTo>
                    <a:lnTo>
                      <a:pt x="367" y="222"/>
                    </a:lnTo>
                    <a:lnTo>
                      <a:pt x="348" y="228"/>
                    </a:lnTo>
                    <a:lnTo>
                      <a:pt x="331" y="234"/>
                    </a:lnTo>
                    <a:lnTo>
                      <a:pt x="329" y="234"/>
                    </a:lnTo>
                    <a:lnTo>
                      <a:pt x="328" y="235"/>
                    </a:lnTo>
                    <a:lnTo>
                      <a:pt x="325" y="235"/>
                    </a:lnTo>
                    <a:lnTo>
                      <a:pt x="322" y="236"/>
                    </a:lnTo>
                    <a:lnTo>
                      <a:pt x="313" y="239"/>
                    </a:lnTo>
                    <a:lnTo>
                      <a:pt x="296" y="242"/>
                    </a:lnTo>
                    <a:lnTo>
                      <a:pt x="287" y="244"/>
                    </a:lnTo>
                    <a:lnTo>
                      <a:pt x="279" y="246"/>
                    </a:lnTo>
                    <a:lnTo>
                      <a:pt x="261" y="248"/>
                    </a:lnTo>
                    <a:lnTo>
                      <a:pt x="243" y="249"/>
                    </a:lnTo>
                    <a:lnTo>
                      <a:pt x="225" y="249"/>
                    </a:lnTo>
                    <a:lnTo>
                      <a:pt x="216" y="249"/>
                    </a:lnTo>
                    <a:lnTo>
                      <a:pt x="214" y="248"/>
                    </a:lnTo>
                    <a:lnTo>
                      <a:pt x="213" y="248"/>
                    </a:lnTo>
                    <a:lnTo>
                      <a:pt x="211" y="248"/>
                    </a:lnTo>
                    <a:lnTo>
                      <a:pt x="207" y="248"/>
                    </a:lnTo>
                    <a:lnTo>
                      <a:pt x="198" y="247"/>
                    </a:lnTo>
                    <a:lnTo>
                      <a:pt x="191" y="244"/>
                    </a:lnTo>
                    <a:lnTo>
                      <a:pt x="183" y="241"/>
                    </a:lnTo>
                    <a:lnTo>
                      <a:pt x="177" y="235"/>
                    </a:lnTo>
                    <a:lnTo>
                      <a:pt x="165" y="226"/>
                    </a:lnTo>
                    <a:lnTo>
                      <a:pt x="154" y="215"/>
                    </a:lnTo>
                    <a:lnTo>
                      <a:pt x="144" y="204"/>
                    </a:lnTo>
                    <a:lnTo>
                      <a:pt x="135" y="192"/>
                    </a:lnTo>
                    <a:lnTo>
                      <a:pt x="131" y="186"/>
                    </a:lnTo>
                    <a:lnTo>
                      <a:pt x="127" y="180"/>
                    </a:lnTo>
                    <a:lnTo>
                      <a:pt x="120" y="167"/>
                    </a:lnTo>
                    <a:lnTo>
                      <a:pt x="113" y="154"/>
                    </a:lnTo>
                    <a:lnTo>
                      <a:pt x="106" y="141"/>
                    </a:lnTo>
                    <a:lnTo>
                      <a:pt x="103" y="118"/>
                    </a:lnTo>
                    <a:lnTo>
                      <a:pt x="99" y="96"/>
                    </a:lnTo>
                    <a:lnTo>
                      <a:pt x="92" y="75"/>
                    </a:lnTo>
                    <a:lnTo>
                      <a:pt x="86" y="54"/>
                    </a:lnTo>
                    <a:lnTo>
                      <a:pt x="84" y="48"/>
                    </a:lnTo>
                    <a:lnTo>
                      <a:pt x="81" y="43"/>
                    </a:lnTo>
                    <a:lnTo>
                      <a:pt x="78" y="37"/>
                    </a:lnTo>
                    <a:lnTo>
                      <a:pt x="76" y="33"/>
                    </a:lnTo>
                    <a:lnTo>
                      <a:pt x="72" y="28"/>
                    </a:lnTo>
                    <a:lnTo>
                      <a:pt x="69" y="23"/>
                    </a:lnTo>
                    <a:lnTo>
                      <a:pt x="64" y="20"/>
                    </a:lnTo>
                    <a:lnTo>
                      <a:pt x="60" y="16"/>
                    </a:lnTo>
                    <a:lnTo>
                      <a:pt x="56" y="13"/>
                    </a:lnTo>
                    <a:lnTo>
                      <a:pt x="51" y="10"/>
                    </a:lnTo>
                    <a:lnTo>
                      <a:pt x="41" y="6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3" y="1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1" y="5"/>
                    </a:lnTo>
                    <a:lnTo>
                      <a:pt x="9" y="8"/>
                    </a:lnTo>
                    <a:lnTo>
                      <a:pt x="8" y="13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6" y="24"/>
                    </a:lnTo>
                    <a:lnTo>
                      <a:pt x="5" y="28"/>
                    </a:lnTo>
                    <a:lnTo>
                      <a:pt x="1" y="44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6"/>
                    </a:lnTo>
                    <a:lnTo>
                      <a:pt x="0" y="73"/>
                    </a:lnTo>
                    <a:lnTo>
                      <a:pt x="4" y="87"/>
                    </a:lnTo>
                    <a:lnTo>
                      <a:pt x="7" y="100"/>
                    </a:lnTo>
                    <a:lnTo>
                      <a:pt x="10" y="107"/>
                    </a:lnTo>
                    <a:lnTo>
                      <a:pt x="14" y="114"/>
                    </a:lnTo>
                    <a:lnTo>
                      <a:pt x="21" y="126"/>
                    </a:lnTo>
                    <a:lnTo>
                      <a:pt x="26" y="132"/>
                    </a:lnTo>
                    <a:lnTo>
                      <a:pt x="32" y="13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0" name="Freeform 12"/>
              <p:cNvSpPr>
                <a:spLocks noChangeAspect="1"/>
              </p:cNvSpPr>
              <p:nvPr/>
            </p:nvSpPr>
            <p:spPr bwMode="auto">
              <a:xfrm>
                <a:off x="2836" y="3137"/>
                <a:ext cx="760" cy="438"/>
              </a:xfrm>
              <a:custGeom>
                <a:avLst/>
                <a:gdLst>
                  <a:gd name="T0" fmla="*/ 753 w 760"/>
                  <a:gd name="T1" fmla="*/ 23 h 438"/>
                  <a:gd name="T2" fmla="*/ 731 w 760"/>
                  <a:gd name="T3" fmla="*/ 4 h 438"/>
                  <a:gd name="T4" fmla="*/ 704 w 760"/>
                  <a:gd name="T5" fmla="*/ 0 h 438"/>
                  <a:gd name="T6" fmla="*/ 659 w 760"/>
                  <a:gd name="T7" fmla="*/ 16 h 438"/>
                  <a:gd name="T8" fmla="*/ 632 w 760"/>
                  <a:gd name="T9" fmla="*/ 46 h 438"/>
                  <a:gd name="T10" fmla="*/ 576 w 760"/>
                  <a:gd name="T11" fmla="*/ 208 h 438"/>
                  <a:gd name="T12" fmla="*/ 532 w 760"/>
                  <a:gd name="T13" fmla="*/ 313 h 438"/>
                  <a:gd name="T14" fmla="*/ 517 w 760"/>
                  <a:gd name="T15" fmla="*/ 341 h 438"/>
                  <a:gd name="T16" fmla="*/ 499 w 760"/>
                  <a:gd name="T17" fmla="*/ 357 h 438"/>
                  <a:gd name="T18" fmla="*/ 484 w 760"/>
                  <a:gd name="T19" fmla="*/ 364 h 438"/>
                  <a:gd name="T20" fmla="*/ 467 w 760"/>
                  <a:gd name="T21" fmla="*/ 364 h 438"/>
                  <a:gd name="T22" fmla="*/ 432 w 760"/>
                  <a:gd name="T23" fmla="*/ 330 h 438"/>
                  <a:gd name="T24" fmla="*/ 378 w 760"/>
                  <a:gd name="T25" fmla="*/ 283 h 438"/>
                  <a:gd name="T26" fmla="*/ 322 w 760"/>
                  <a:gd name="T27" fmla="*/ 250 h 438"/>
                  <a:gd name="T28" fmla="*/ 292 w 760"/>
                  <a:gd name="T29" fmla="*/ 224 h 438"/>
                  <a:gd name="T30" fmla="*/ 262 w 760"/>
                  <a:gd name="T31" fmla="*/ 182 h 438"/>
                  <a:gd name="T32" fmla="*/ 246 w 760"/>
                  <a:gd name="T33" fmla="*/ 126 h 438"/>
                  <a:gd name="T34" fmla="*/ 231 w 760"/>
                  <a:gd name="T35" fmla="*/ 97 h 438"/>
                  <a:gd name="T36" fmla="*/ 196 w 760"/>
                  <a:gd name="T37" fmla="*/ 89 h 438"/>
                  <a:gd name="T38" fmla="*/ 164 w 760"/>
                  <a:gd name="T39" fmla="*/ 111 h 438"/>
                  <a:gd name="T40" fmla="*/ 106 w 760"/>
                  <a:gd name="T41" fmla="*/ 174 h 438"/>
                  <a:gd name="T42" fmla="*/ 66 w 760"/>
                  <a:gd name="T43" fmla="*/ 208 h 438"/>
                  <a:gd name="T44" fmla="*/ 47 w 760"/>
                  <a:gd name="T45" fmla="*/ 219 h 438"/>
                  <a:gd name="T46" fmla="*/ 32 w 760"/>
                  <a:gd name="T47" fmla="*/ 225 h 438"/>
                  <a:gd name="T48" fmla="*/ 13 w 760"/>
                  <a:gd name="T49" fmla="*/ 237 h 438"/>
                  <a:gd name="T50" fmla="*/ 2 w 760"/>
                  <a:gd name="T51" fmla="*/ 269 h 438"/>
                  <a:gd name="T52" fmla="*/ 4 w 760"/>
                  <a:gd name="T53" fmla="*/ 314 h 438"/>
                  <a:gd name="T54" fmla="*/ 15 w 760"/>
                  <a:gd name="T55" fmla="*/ 336 h 438"/>
                  <a:gd name="T56" fmla="*/ 38 w 760"/>
                  <a:gd name="T57" fmla="*/ 352 h 438"/>
                  <a:gd name="T58" fmla="*/ 63 w 760"/>
                  <a:gd name="T59" fmla="*/ 356 h 438"/>
                  <a:gd name="T60" fmla="*/ 88 w 760"/>
                  <a:gd name="T61" fmla="*/ 344 h 438"/>
                  <a:gd name="T62" fmla="*/ 89 w 760"/>
                  <a:gd name="T63" fmla="*/ 341 h 438"/>
                  <a:gd name="T64" fmla="*/ 129 w 760"/>
                  <a:gd name="T65" fmla="*/ 258 h 438"/>
                  <a:gd name="T66" fmla="*/ 140 w 760"/>
                  <a:gd name="T67" fmla="*/ 239 h 438"/>
                  <a:gd name="T68" fmla="*/ 169 w 760"/>
                  <a:gd name="T69" fmla="*/ 204 h 438"/>
                  <a:gd name="T70" fmla="*/ 222 w 760"/>
                  <a:gd name="T71" fmla="*/ 234 h 438"/>
                  <a:gd name="T72" fmla="*/ 294 w 760"/>
                  <a:gd name="T73" fmla="*/ 334 h 438"/>
                  <a:gd name="T74" fmla="*/ 338 w 760"/>
                  <a:gd name="T75" fmla="*/ 381 h 438"/>
                  <a:gd name="T76" fmla="*/ 387 w 760"/>
                  <a:gd name="T77" fmla="*/ 412 h 438"/>
                  <a:gd name="T78" fmla="*/ 457 w 760"/>
                  <a:gd name="T79" fmla="*/ 435 h 438"/>
                  <a:gd name="T80" fmla="*/ 501 w 760"/>
                  <a:gd name="T81" fmla="*/ 435 h 438"/>
                  <a:gd name="T82" fmla="*/ 529 w 760"/>
                  <a:gd name="T83" fmla="*/ 426 h 438"/>
                  <a:gd name="T84" fmla="*/ 542 w 760"/>
                  <a:gd name="T85" fmla="*/ 419 h 438"/>
                  <a:gd name="T86" fmla="*/ 588 w 760"/>
                  <a:gd name="T87" fmla="*/ 377 h 438"/>
                  <a:gd name="T88" fmla="*/ 623 w 760"/>
                  <a:gd name="T89" fmla="*/ 332 h 438"/>
                  <a:gd name="T90" fmla="*/ 666 w 760"/>
                  <a:gd name="T91" fmla="*/ 264 h 438"/>
                  <a:gd name="T92" fmla="*/ 687 w 760"/>
                  <a:gd name="T93" fmla="*/ 224 h 438"/>
                  <a:gd name="T94" fmla="*/ 730 w 760"/>
                  <a:gd name="T95" fmla="*/ 159 h 438"/>
                  <a:gd name="T96" fmla="*/ 733 w 760"/>
                  <a:gd name="T97" fmla="*/ 157 h 438"/>
                  <a:gd name="T98" fmla="*/ 749 w 760"/>
                  <a:gd name="T99" fmla="*/ 123 h 438"/>
                  <a:gd name="T100" fmla="*/ 751 w 760"/>
                  <a:gd name="T101" fmla="*/ 113 h 438"/>
                  <a:gd name="T102" fmla="*/ 758 w 760"/>
                  <a:gd name="T103" fmla="*/ 79 h 438"/>
                  <a:gd name="T104" fmla="*/ 760 w 760"/>
                  <a:gd name="T105" fmla="*/ 59 h 43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60"/>
                  <a:gd name="T160" fmla="*/ 0 h 438"/>
                  <a:gd name="T161" fmla="*/ 760 w 760"/>
                  <a:gd name="T162" fmla="*/ 438 h 43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60" h="438">
                    <a:moveTo>
                      <a:pt x="759" y="39"/>
                    </a:moveTo>
                    <a:lnTo>
                      <a:pt x="757" y="34"/>
                    </a:lnTo>
                    <a:lnTo>
                      <a:pt x="756" y="30"/>
                    </a:lnTo>
                    <a:lnTo>
                      <a:pt x="755" y="26"/>
                    </a:lnTo>
                    <a:lnTo>
                      <a:pt x="753" y="23"/>
                    </a:lnTo>
                    <a:lnTo>
                      <a:pt x="749" y="16"/>
                    </a:lnTo>
                    <a:lnTo>
                      <a:pt x="744" y="11"/>
                    </a:lnTo>
                    <a:lnTo>
                      <a:pt x="737" y="6"/>
                    </a:lnTo>
                    <a:lnTo>
                      <a:pt x="734" y="4"/>
                    </a:lnTo>
                    <a:lnTo>
                      <a:pt x="731" y="4"/>
                    </a:lnTo>
                    <a:lnTo>
                      <a:pt x="727" y="2"/>
                    </a:lnTo>
                    <a:lnTo>
                      <a:pt x="723" y="1"/>
                    </a:lnTo>
                    <a:lnTo>
                      <a:pt x="719" y="0"/>
                    </a:lnTo>
                    <a:lnTo>
                      <a:pt x="714" y="0"/>
                    </a:lnTo>
                    <a:lnTo>
                      <a:pt x="704" y="0"/>
                    </a:lnTo>
                    <a:lnTo>
                      <a:pt x="694" y="2"/>
                    </a:lnTo>
                    <a:lnTo>
                      <a:pt x="685" y="4"/>
                    </a:lnTo>
                    <a:lnTo>
                      <a:pt x="676" y="7"/>
                    </a:lnTo>
                    <a:lnTo>
                      <a:pt x="668" y="11"/>
                    </a:lnTo>
                    <a:lnTo>
                      <a:pt x="659" y="16"/>
                    </a:lnTo>
                    <a:lnTo>
                      <a:pt x="652" y="21"/>
                    </a:lnTo>
                    <a:lnTo>
                      <a:pt x="645" y="29"/>
                    </a:lnTo>
                    <a:lnTo>
                      <a:pt x="640" y="34"/>
                    </a:lnTo>
                    <a:lnTo>
                      <a:pt x="636" y="40"/>
                    </a:lnTo>
                    <a:lnTo>
                      <a:pt x="632" y="46"/>
                    </a:lnTo>
                    <a:lnTo>
                      <a:pt x="630" y="53"/>
                    </a:lnTo>
                    <a:lnTo>
                      <a:pt x="617" y="88"/>
                    </a:lnTo>
                    <a:lnTo>
                      <a:pt x="605" y="123"/>
                    </a:lnTo>
                    <a:lnTo>
                      <a:pt x="591" y="166"/>
                    </a:lnTo>
                    <a:lnTo>
                      <a:pt x="576" y="208"/>
                    </a:lnTo>
                    <a:lnTo>
                      <a:pt x="553" y="269"/>
                    </a:lnTo>
                    <a:lnTo>
                      <a:pt x="545" y="287"/>
                    </a:lnTo>
                    <a:lnTo>
                      <a:pt x="541" y="296"/>
                    </a:lnTo>
                    <a:lnTo>
                      <a:pt x="538" y="305"/>
                    </a:lnTo>
                    <a:lnTo>
                      <a:pt x="532" y="313"/>
                    </a:lnTo>
                    <a:lnTo>
                      <a:pt x="531" y="317"/>
                    </a:lnTo>
                    <a:lnTo>
                      <a:pt x="528" y="321"/>
                    </a:lnTo>
                    <a:lnTo>
                      <a:pt x="518" y="339"/>
                    </a:lnTo>
                    <a:lnTo>
                      <a:pt x="517" y="339"/>
                    </a:lnTo>
                    <a:lnTo>
                      <a:pt x="517" y="341"/>
                    </a:lnTo>
                    <a:lnTo>
                      <a:pt x="516" y="343"/>
                    </a:lnTo>
                    <a:lnTo>
                      <a:pt x="513" y="346"/>
                    </a:lnTo>
                    <a:lnTo>
                      <a:pt x="510" y="350"/>
                    </a:lnTo>
                    <a:lnTo>
                      <a:pt x="506" y="353"/>
                    </a:lnTo>
                    <a:lnTo>
                      <a:pt x="499" y="357"/>
                    </a:lnTo>
                    <a:lnTo>
                      <a:pt x="496" y="360"/>
                    </a:lnTo>
                    <a:lnTo>
                      <a:pt x="492" y="362"/>
                    </a:lnTo>
                    <a:lnTo>
                      <a:pt x="488" y="363"/>
                    </a:lnTo>
                    <a:lnTo>
                      <a:pt x="486" y="364"/>
                    </a:lnTo>
                    <a:lnTo>
                      <a:pt x="484" y="364"/>
                    </a:lnTo>
                    <a:lnTo>
                      <a:pt x="475" y="364"/>
                    </a:lnTo>
                    <a:lnTo>
                      <a:pt x="473" y="364"/>
                    </a:lnTo>
                    <a:lnTo>
                      <a:pt x="471" y="364"/>
                    </a:lnTo>
                    <a:lnTo>
                      <a:pt x="467" y="364"/>
                    </a:lnTo>
                    <a:lnTo>
                      <a:pt x="462" y="364"/>
                    </a:lnTo>
                    <a:lnTo>
                      <a:pt x="458" y="363"/>
                    </a:lnTo>
                    <a:lnTo>
                      <a:pt x="445" y="346"/>
                    </a:lnTo>
                    <a:lnTo>
                      <a:pt x="438" y="338"/>
                    </a:lnTo>
                    <a:lnTo>
                      <a:pt x="432" y="330"/>
                    </a:lnTo>
                    <a:lnTo>
                      <a:pt x="424" y="323"/>
                    </a:lnTo>
                    <a:lnTo>
                      <a:pt x="417" y="316"/>
                    </a:lnTo>
                    <a:lnTo>
                      <a:pt x="402" y="302"/>
                    </a:lnTo>
                    <a:lnTo>
                      <a:pt x="386" y="289"/>
                    </a:lnTo>
                    <a:lnTo>
                      <a:pt x="378" y="283"/>
                    </a:lnTo>
                    <a:lnTo>
                      <a:pt x="370" y="278"/>
                    </a:lnTo>
                    <a:lnTo>
                      <a:pt x="353" y="266"/>
                    </a:lnTo>
                    <a:lnTo>
                      <a:pt x="344" y="262"/>
                    </a:lnTo>
                    <a:lnTo>
                      <a:pt x="335" y="257"/>
                    </a:lnTo>
                    <a:lnTo>
                      <a:pt x="322" y="250"/>
                    </a:lnTo>
                    <a:lnTo>
                      <a:pt x="316" y="245"/>
                    </a:lnTo>
                    <a:lnTo>
                      <a:pt x="310" y="241"/>
                    </a:lnTo>
                    <a:lnTo>
                      <a:pt x="304" y="236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7" y="219"/>
                    </a:lnTo>
                    <a:lnTo>
                      <a:pt x="282" y="214"/>
                    </a:lnTo>
                    <a:lnTo>
                      <a:pt x="278" y="208"/>
                    </a:lnTo>
                    <a:lnTo>
                      <a:pt x="270" y="195"/>
                    </a:lnTo>
                    <a:lnTo>
                      <a:pt x="262" y="182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2" y="155"/>
                    </a:lnTo>
                    <a:lnTo>
                      <a:pt x="250" y="140"/>
                    </a:lnTo>
                    <a:lnTo>
                      <a:pt x="246" y="126"/>
                    </a:lnTo>
                    <a:lnTo>
                      <a:pt x="243" y="114"/>
                    </a:lnTo>
                    <a:lnTo>
                      <a:pt x="241" y="109"/>
                    </a:lnTo>
                    <a:lnTo>
                      <a:pt x="238" y="104"/>
                    </a:lnTo>
                    <a:lnTo>
                      <a:pt x="235" y="101"/>
                    </a:lnTo>
                    <a:lnTo>
                      <a:pt x="231" y="97"/>
                    </a:lnTo>
                    <a:lnTo>
                      <a:pt x="227" y="95"/>
                    </a:lnTo>
                    <a:lnTo>
                      <a:pt x="222" y="93"/>
                    </a:lnTo>
                    <a:lnTo>
                      <a:pt x="212" y="90"/>
                    </a:lnTo>
                    <a:lnTo>
                      <a:pt x="204" y="89"/>
                    </a:lnTo>
                    <a:lnTo>
                      <a:pt x="196" y="89"/>
                    </a:lnTo>
                    <a:lnTo>
                      <a:pt x="189" y="91"/>
                    </a:lnTo>
                    <a:lnTo>
                      <a:pt x="181" y="95"/>
                    </a:lnTo>
                    <a:lnTo>
                      <a:pt x="175" y="98"/>
                    </a:lnTo>
                    <a:lnTo>
                      <a:pt x="169" y="104"/>
                    </a:lnTo>
                    <a:lnTo>
                      <a:pt x="164" y="111"/>
                    </a:lnTo>
                    <a:lnTo>
                      <a:pt x="153" y="124"/>
                    </a:lnTo>
                    <a:lnTo>
                      <a:pt x="142" y="138"/>
                    </a:lnTo>
                    <a:lnTo>
                      <a:pt x="130" y="150"/>
                    </a:lnTo>
                    <a:lnTo>
                      <a:pt x="118" y="162"/>
                    </a:lnTo>
                    <a:lnTo>
                      <a:pt x="106" y="174"/>
                    </a:lnTo>
                    <a:lnTo>
                      <a:pt x="99" y="180"/>
                    </a:lnTo>
                    <a:lnTo>
                      <a:pt x="93" y="186"/>
                    </a:lnTo>
                    <a:lnTo>
                      <a:pt x="80" y="197"/>
                    </a:lnTo>
                    <a:lnTo>
                      <a:pt x="73" y="202"/>
                    </a:lnTo>
                    <a:lnTo>
                      <a:pt x="66" y="208"/>
                    </a:lnTo>
                    <a:lnTo>
                      <a:pt x="61" y="210"/>
                    </a:lnTo>
                    <a:lnTo>
                      <a:pt x="59" y="212"/>
                    </a:lnTo>
                    <a:lnTo>
                      <a:pt x="56" y="214"/>
                    </a:lnTo>
                    <a:lnTo>
                      <a:pt x="52" y="216"/>
                    </a:lnTo>
                    <a:lnTo>
                      <a:pt x="47" y="219"/>
                    </a:lnTo>
                    <a:lnTo>
                      <a:pt x="42" y="221"/>
                    </a:lnTo>
                    <a:lnTo>
                      <a:pt x="37" y="223"/>
                    </a:lnTo>
                    <a:lnTo>
                      <a:pt x="34" y="223"/>
                    </a:lnTo>
                    <a:lnTo>
                      <a:pt x="32" y="224"/>
                    </a:lnTo>
                    <a:lnTo>
                      <a:pt x="32" y="225"/>
                    </a:lnTo>
                    <a:lnTo>
                      <a:pt x="27" y="227"/>
                    </a:lnTo>
                    <a:lnTo>
                      <a:pt x="24" y="228"/>
                    </a:lnTo>
                    <a:lnTo>
                      <a:pt x="21" y="229"/>
                    </a:lnTo>
                    <a:lnTo>
                      <a:pt x="17" y="232"/>
                    </a:lnTo>
                    <a:lnTo>
                      <a:pt x="13" y="237"/>
                    </a:lnTo>
                    <a:lnTo>
                      <a:pt x="11" y="239"/>
                    </a:lnTo>
                    <a:lnTo>
                      <a:pt x="10" y="242"/>
                    </a:lnTo>
                    <a:lnTo>
                      <a:pt x="6" y="251"/>
                    </a:lnTo>
                    <a:lnTo>
                      <a:pt x="4" y="260"/>
                    </a:lnTo>
                    <a:lnTo>
                      <a:pt x="2" y="269"/>
                    </a:lnTo>
                    <a:lnTo>
                      <a:pt x="1" y="279"/>
                    </a:lnTo>
                    <a:lnTo>
                      <a:pt x="0" y="287"/>
                    </a:lnTo>
                    <a:lnTo>
                      <a:pt x="1" y="296"/>
                    </a:lnTo>
                    <a:lnTo>
                      <a:pt x="2" y="306"/>
                    </a:lnTo>
                    <a:lnTo>
                      <a:pt x="4" y="314"/>
                    </a:lnTo>
                    <a:lnTo>
                      <a:pt x="5" y="319"/>
                    </a:lnTo>
                    <a:lnTo>
                      <a:pt x="8" y="323"/>
                    </a:lnTo>
                    <a:lnTo>
                      <a:pt x="10" y="328"/>
                    </a:lnTo>
                    <a:lnTo>
                      <a:pt x="12" y="332"/>
                    </a:lnTo>
                    <a:lnTo>
                      <a:pt x="15" y="336"/>
                    </a:lnTo>
                    <a:lnTo>
                      <a:pt x="18" y="339"/>
                    </a:lnTo>
                    <a:lnTo>
                      <a:pt x="22" y="343"/>
                    </a:lnTo>
                    <a:lnTo>
                      <a:pt x="27" y="346"/>
                    </a:lnTo>
                    <a:lnTo>
                      <a:pt x="34" y="350"/>
                    </a:lnTo>
                    <a:lnTo>
                      <a:pt x="38" y="352"/>
                    </a:lnTo>
                    <a:lnTo>
                      <a:pt x="39" y="353"/>
                    </a:lnTo>
                    <a:lnTo>
                      <a:pt x="41" y="354"/>
                    </a:lnTo>
                    <a:lnTo>
                      <a:pt x="48" y="356"/>
                    </a:lnTo>
                    <a:lnTo>
                      <a:pt x="56" y="357"/>
                    </a:lnTo>
                    <a:lnTo>
                      <a:pt x="63" y="356"/>
                    </a:lnTo>
                    <a:lnTo>
                      <a:pt x="67" y="355"/>
                    </a:lnTo>
                    <a:lnTo>
                      <a:pt x="70" y="355"/>
                    </a:lnTo>
                    <a:lnTo>
                      <a:pt x="77" y="351"/>
                    </a:lnTo>
                    <a:lnTo>
                      <a:pt x="85" y="347"/>
                    </a:lnTo>
                    <a:lnTo>
                      <a:pt x="88" y="344"/>
                    </a:lnTo>
                    <a:lnTo>
                      <a:pt x="88" y="343"/>
                    </a:lnTo>
                    <a:lnTo>
                      <a:pt x="89" y="341"/>
                    </a:lnTo>
                    <a:lnTo>
                      <a:pt x="100" y="311"/>
                    </a:lnTo>
                    <a:lnTo>
                      <a:pt x="105" y="297"/>
                    </a:lnTo>
                    <a:lnTo>
                      <a:pt x="111" y="284"/>
                    </a:lnTo>
                    <a:lnTo>
                      <a:pt x="119" y="271"/>
                    </a:lnTo>
                    <a:lnTo>
                      <a:pt x="129" y="258"/>
                    </a:lnTo>
                    <a:lnTo>
                      <a:pt x="131" y="253"/>
                    </a:lnTo>
                    <a:lnTo>
                      <a:pt x="133" y="251"/>
                    </a:lnTo>
                    <a:lnTo>
                      <a:pt x="135" y="249"/>
                    </a:lnTo>
                    <a:lnTo>
                      <a:pt x="137" y="244"/>
                    </a:lnTo>
                    <a:lnTo>
                      <a:pt x="140" y="239"/>
                    </a:lnTo>
                    <a:lnTo>
                      <a:pt x="144" y="230"/>
                    </a:lnTo>
                    <a:lnTo>
                      <a:pt x="150" y="223"/>
                    </a:lnTo>
                    <a:lnTo>
                      <a:pt x="156" y="215"/>
                    </a:lnTo>
                    <a:lnTo>
                      <a:pt x="162" y="209"/>
                    </a:lnTo>
                    <a:lnTo>
                      <a:pt x="169" y="204"/>
                    </a:lnTo>
                    <a:lnTo>
                      <a:pt x="177" y="200"/>
                    </a:lnTo>
                    <a:lnTo>
                      <a:pt x="186" y="195"/>
                    </a:lnTo>
                    <a:lnTo>
                      <a:pt x="195" y="193"/>
                    </a:lnTo>
                    <a:lnTo>
                      <a:pt x="208" y="214"/>
                    </a:lnTo>
                    <a:lnTo>
                      <a:pt x="222" y="234"/>
                    </a:lnTo>
                    <a:lnTo>
                      <a:pt x="236" y="255"/>
                    </a:lnTo>
                    <a:lnTo>
                      <a:pt x="250" y="275"/>
                    </a:lnTo>
                    <a:lnTo>
                      <a:pt x="264" y="294"/>
                    </a:lnTo>
                    <a:lnTo>
                      <a:pt x="278" y="314"/>
                    </a:lnTo>
                    <a:lnTo>
                      <a:pt x="294" y="334"/>
                    </a:lnTo>
                    <a:lnTo>
                      <a:pt x="310" y="353"/>
                    </a:lnTo>
                    <a:lnTo>
                      <a:pt x="317" y="361"/>
                    </a:lnTo>
                    <a:lnTo>
                      <a:pt x="324" y="368"/>
                    </a:lnTo>
                    <a:lnTo>
                      <a:pt x="331" y="374"/>
                    </a:lnTo>
                    <a:lnTo>
                      <a:pt x="338" y="381"/>
                    </a:lnTo>
                    <a:lnTo>
                      <a:pt x="348" y="388"/>
                    </a:lnTo>
                    <a:lnTo>
                      <a:pt x="357" y="394"/>
                    </a:lnTo>
                    <a:lnTo>
                      <a:pt x="367" y="400"/>
                    </a:lnTo>
                    <a:lnTo>
                      <a:pt x="377" y="406"/>
                    </a:lnTo>
                    <a:lnTo>
                      <a:pt x="387" y="412"/>
                    </a:lnTo>
                    <a:lnTo>
                      <a:pt x="398" y="417"/>
                    </a:lnTo>
                    <a:lnTo>
                      <a:pt x="409" y="421"/>
                    </a:lnTo>
                    <a:lnTo>
                      <a:pt x="420" y="426"/>
                    </a:lnTo>
                    <a:lnTo>
                      <a:pt x="434" y="429"/>
                    </a:lnTo>
                    <a:lnTo>
                      <a:pt x="457" y="435"/>
                    </a:lnTo>
                    <a:lnTo>
                      <a:pt x="465" y="437"/>
                    </a:lnTo>
                    <a:lnTo>
                      <a:pt x="473" y="438"/>
                    </a:lnTo>
                    <a:lnTo>
                      <a:pt x="481" y="438"/>
                    </a:lnTo>
                    <a:lnTo>
                      <a:pt x="489" y="437"/>
                    </a:lnTo>
                    <a:lnTo>
                      <a:pt x="501" y="435"/>
                    </a:lnTo>
                    <a:lnTo>
                      <a:pt x="506" y="434"/>
                    </a:lnTo>
                    <a:lnTo>
                      <a:pt x="512" y="432"/>
                    </a:lnTo>
                    <a:lnTo>
                      <a:pt x="524" y="428"/>
                    </a:lnTo>
                    <a:lnTo>
                      <a:pt x="526" y="427"/>
                    </a:lnTo>
                    <a:lnTo>
                      <a:pt x="529" y="426"/>
                    </a:lnTo>
                    <a:lnTo>
                      <a:pt x="534" y="423"/>
                    </a:lnTo>
                    <a:lnTo>
                      <a:pt x="539" y="420"/>
                    </a:lnTo>
                    <a:lnTo>
                      <a:pt x="540" y="420"/>
                    </a:lnTo>
                    <a:lnTo>
                      <a:pt x="542" y="419"/>
                    </a:lnTo>
                    <a:lnTo>
                      <a:pt x="545" y="417"/>
                    </a:lnTo>
                    <a:lnTo>
                      <a:pt x="554" y="411"/>
                    </a:lnTo>
                    <a:lnTo>
                      <a:pt x="564" y="403"/>
                    </a:lnTo>
                    <a:lnTo>
                      <a:pt x="573" y="394"/>
                    </a:lnTo>
                    <a:lnTo>
                      <a:pt x="588" y="377"/>
                    </a:lnTo>
                    <a:lnTo>
                      <a:pt x="595" y="368"/>
                    </a:lnTo>
                    <a:lnTo>
                      <a:pt x="602" y="359"/>
                    </a:lnTo>
                    <a:lnTo>
                      <a:pt x="616" y="341"/>
                    </a:lnTo>
                    <a:lnTo>
                      <a:pt x="620" y="336"/>
                    </a:lnTo>
                    <a:lnTo>
                      <a:pt x="623" y="332"/>
                    </a:lnTo>
                    <a:lnTo>
                      <a:pt x="630" y="322"/>
                    </a:lnTo>
                    <a:lnTo>
                      <a:pt x="643" y="303"/>
                    </a:lnTo>
                    <a:lnTo>
                      <a:pt x="655" y="284"/>
                    </a:lnTo>
                    <a:lnTo>
                      <a:pt x="661" y="273"/>
                    </a:lnTo>
                    <a:lnTo>
                      <a:pt x="666" y="264"/>
                    </a:lnTo>
                    <a:lnTo>
                      <a:pt x="668" y="261"/>
                    </a:lnTo>
                    <a:lnTo>
                      <a:pt x="669" y="258"/>
                    </a:lnTo>
                    <a:lnTo>
                      <a:pt x="672" y="254"/>
                    </a:lnTo>
                    <a:lnTo>
                      <a:pt x="678" y="244"/>
                    </a:lnTo>
                    <a:lnTo>
                      <a:pt x="687" y="224"/>
                    </a:lnTo>
                    <a:lnTo>
                      <a:pt x="699" y="206"/>
                    </a:lnTo>
                    <a:lnTo>
                      <a:pt x="711" y="187"/>
                    </a:lnTo>
                    <a:lnTo>
                      <a:pt x="724" y="170"/>
                    </a:lnTo>
                    <a:lnTo>
                      <a:pt x="728" y="163"/>
                    </a:lnTo>
                    <a:lnTo>
                      <a:pt x="730" y="159"/>
                    </a:lnTo>
                    <a:lnTo>
                      <a:pt x="731" y="159"/>
                    </a:lnTo>
                    <a:lnTo>
                      <a:pt x="732" y="158"/>
                    </a:lnTo>
                    <a:lnTo>
                      <a:pt x="733" y="157"/>
                    </a:lnTo>
                    <a:lnTo>
                      <a:pt x="737" y="150"/>
                    </a:lnTo>
                    <a:lnTo>
                      <a:pt x="741" y="143"/>
                    </a:lnTo>
                    <a:lnTo>
                      <a:pt x="746" y="130"/>
                    </a:lnTo>
                    <a:lnTo>
                      <a:pt x="749" y="124"/>
                    </a:lnTo>
                    <a:lnTo>
                      <a:pt x="749" y="123"/>
                    </a:lnTo>
                    <a:lnTo>
                      <a:pt x="749" y="122"/>
                    </a:lnTo>
                    <a:lnTo>
                      <a:pt x="749" y="121"/>
                    </a:lnTo>
                    <a:lnTo>
                      <a:pt x="751" y="117"/>
                    </a:lnTo>
                    <a:lnTo>
                      <a:pt x="751" y="114"/>
                    </a:lnTo>
                    <a:lnTo>
                      <a:pt x="751" y="113"/>
                    </a:lnTo>
                    <a:lnTo>
                      <a:pt x="752" y="112"/>
                    </a:lnTo>
                    <a:lnTo>
                      <a:pt x="753" y="111"/>
                    </a:lnTo>
                    <a:lnTo>
                      <a:pt x="755" y="105"/>
                    </a:lnTo>
                    <a:lnTo>
                      <a:pt x="757" y="92"/>
                    </a:lnTo>
                    <a:lnTo>
                      <a:pt x="758" y="79"/>
                    </a:lnTo>
                    <a:lnTo>
                      <a:pt x="758" y="75"/>
                    </a:lnTo>
                    <a:lnTo>
                      <a:pt x="758" y="74"/>
                    </a:lnTo>
                    <a:lnTo>
                      <a:pt x="759" y="73"/>
                    </a:lnTo>
                    <a:lnTo>
                      <a:pt x="760" y="66"/>
                    </a:lnTo>
                    <a:lnTo>
                      <a:pt x="760" y="59"/>
                    </a:lnTo>
                    <a:lnTo>
                      <a:pt x="760" y="53"/>
                    </a:lnTo>
                    <a:lnTo>
                      <a:pt x="759" y="3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1" name="Freeform 13"/>
              <p:cNvSpPr>
                <a:spLocks noChangeAspect="1"/>
              </p:cNvSpPr>
              <p:nvPr/>
            </p:nvSpPr>
            <p:spPr bwMode="auto">
              <a:xfrm>
                <a:off x="3004" y="2741"/>
                <a:ext cx="682" cy="256"/>
              </a:xfrm>
              <a:custGeom>
                <a:avLst/>
                <a:gdLst>
                  <a:gd name="T0" fmla="*/ 635 w 682"/>
                  <a:gd name="T1" fmla="*/ 0 h 256"/>
                  <a:gd name="T2" fmla="*/ 605 w 682"/>
                  <a:gd name="T3" fmla="*/ 4 h 256"/>
                  <a:gd name="T4" fmla="*/ 552 w 682"/>
                  <a:gd name="T5" fmla="*/ 31 h 256"/>
                  <a:gd name="T6" fmla="*/ 472 w 682"/>
                  <a:gd name="T7" fmla="*/ 81 h 256"/>
                  <a:gd name="T8" fmla="*/ 343 w 682"/>
                  <a:gd name="T9" fmla="*/ 172 h 256"/>
                  <a:gd name="T10" fmla="*/ 314 w 682"/>
                  <a:gd name="T11" fmla="*/ 191 h 256"/>
                  <a:gd name="T12" fmla="*/ 306 w 682"/>
                  <a:gd name="T13" fmla="*/ 195 h 256"/>
                  <a:gd name="T14" fmla="*/ 298 w 682"/>
                  <a:gd name="T15" fmla="*/ 197 h 256"/>
                  <a:gd name="T16" fmla="*/ 295 w 682"/>
                  <a:gd name="T17" fmla="*/ 198 h 256"/>
                  <a:gd name="T18" fmla="*/ 269 w 682"/>
                  <a:gd name="T19" fmla="*/ 199 h 256"/>
                  <a:gd name="T20" fmla="*/ 227 w 682"/>
                  <a:gd name="T21" fmla="*/ 186 h 256"/>
                  <a:gd name="T22" fmla="*/ 181 w 682"/>
                  <a:gd name="T23" fmla="*/ 174 h 256"/>
                  <a:gd name="T24" fmla="*/ 142 w 682"/>
                  <a:gd name="T25" fmla="*/ 168 h 256"/>
                  <a:gd name="T26" fmla="*/ 98 w 682"/>
                  <a:gd name="T27" fmla="*/ 159 h 256"/>
                  <a:gd name="T28" fmla="*/ 90 w 682"/>
                  <a:gd name="T29" fmla="*/ 153 h 256"/>
                  <a:gd name="T30" fmla="*/ 90 w 682"/>
                  <a:gd name="T31" fmla="*/ 132 h 256"/>
                  <a:gd name="T32" fmla="*/ 91 w 682"/>
                  <a:gd name="T33" fmla="*/ 105 h 256"/>
                  <a:gd name="T34" fmla="*/ 87 w 682"/>
                  <a:gd name="T35" fmla="*/ 81 h 256"/>
                  <a:gd name="T36" fmla="*/ 78 w 682"/>
                  <a:gd name="T37" fmla="*/ 65 h 256"/>
                  <a:gd name="T38" fmla="*/ 65 w 682"/>
                  <a:gd name="T39" fmla="*/ 56 h 256"/>
                  <a:gd name="T40" fmla="*/ 50 w 682"/>
                  <a:gd name="T41" fmla="*/ 53 h 256"/>
                  <a:gd name="T42" fmla="*/ 38 w 682"/>
                  <a:gd name="T43" fmla="*/ 60 h 256"/>
                  <a:gd name="T44" fmla="*/ 33 w 682"/>
                  <a:gd name="T45" fmla="*/ 70 h 256"/>
                  <a:gd name="T46" fmla="*/ 37 w 682"/>
                  <a:gd name="T47" fmla="*/ 160 h 256"/>
                  <a:gd name="T48" fmla="*/ 4 w 682"/>
                  <a:gd name="T49" fmla="*/ 203 h 256"/>
                  <a:gd name="T50" fmla="*/ 1 w 682"/>
                  <a:gd name="T51" fmla="*/ 215 h 256"/>
                  <a:gd name="T52" fmla="*/ 10 w 682"/>
                  <a:gd name="T53" fmla="*/ 226 h 256"/>
                  <a:gd name="T54" fmla="*/ 87 w 682"/>
                  <a:gd name="T55" fmla="*/ 204 h 256"/>
                  <a:gd name="T56" fmla="*/ 135 w 682"/>
                  <a:gd name="T57" fmla="*/ 213 h 256"/>
                  <a:gd name="T58" fmla="*/ 207 w 682"/>
                  <a:gd name="T59" fmla="*/ 237 h 256"/>
                  <a:gd name="T60" fmla="*/ 284 w 682"/>
                  <a:gd name="T61" fmla="*/ 256 h 256"/>
                  <a:gd name="T62" fmla="*/ 305 w 682"/>
                  <a:gd name="T63" fmla="*/ 255 h 256"/>
                  <a:gd name="T64" fmla="*/ 326 w 682"/>
                  <a:gd name="T65" fmla="*/ 248 h 256"/>
                  <a:gd name="T66" fmla="*/ 345 w 682"/>
                  <a:gd name="T67" fmla="*/ 238 h 256"/>
                  <a:gd name="T68" fmla="*/ 399 w 682"/>
                  <a:gd name="T69" fmla="*/ 203 h 256"/>
                  <a:gd name="T70" fmla="*/ 469 w 682"/>
                  <a:gd name="T71" fmla="*/ 172 h 256"/>
                  <a:gd name="T72" fmla="*/ 571 w 682"/>
                  <a:gd name="T73" fmla="*/ 133 h 256"/>
                  <a:gd name="T74" fmla="*/ 595 w 682"/>
                  <a:gd name="T75" fmla="*/ 123 h 256"/>
                  <a:gd name="T76" fmla="*/ 620 w 682"/>
                  <a:gd name="T77" fmla="*/ 107 h 256"/>
                  <a:gd name="T78" fmla="*/ 638 w 682"/>
                  <a:gd name="T79" fmla="*/ 94 h 256"/>
                  <a:gd name="T80" fmla="*/ 656 w 682"/>
                  <a:gd name="T81" fmla="*/ 76 h 256"/>
                  <a:gd name="T82" fmla="*/ 675 w 682"/>
                  <a:gd name="T83" fmla="*/ 57 h 256"/>
                  <a:gd name="T84" fmla="*/ 681 w 682"/>
                  <a:gd name="T85" fmla="*/ 45 h 256"/>
                  <a:gd name="T86" fmla="*/ 682 w 682"/>
                  <a:gd name="T87" fmla="*/ 39 h 256"/>
                  <a:gd name="T88" fmla="*/ 682 w 682"/>
                  <a:gd name="T89" fmla="*/ 31 h 256"/>
                  <a:gd name="T90" fmla="*/ 681 w 682"/>
                  <a:gd name="T91" fmla="*/ 24 h 256"/>
                  <a:gd name="T92" fmla="*/ 675 w 682"/>
                  <a:gd name="T93" fmla="*/ 14 h 256"/>
                  <a:gd name="T94" fmla="*/ 666 w 682"/>
                  <a:gd name="T95" fmla="*/ 7 h 256"/>
                  <a:gd name="T96" fmla="*/ 647 w 682"/>
                  <a:gd name="T97" fmla="*/ 4 h 25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82"/>
                  <a:gd name="T148" fmla="*/ 0 h 256"/>
                  <a:gd name="T149" fmla="*/ 682 w 682"/>
                  <a:gd name="T150" fmla="*/ 256 h 25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82" h="256">
                    <a:moveTo>
                      <a:pt x="647" y="4"/>
                    </a:moveTo>
                    <a:lnTo>
                      <a:pt x="641" y="1"/>
                    </a:lnTo>
                    <a:lnTo>
                      <a:pt x="635" y="0"/>
                    </a:lnTo>
                    <a:lnTo>
                      <a:pt x="623" y="0"/>
                    </a:lnTo>
                    <a:lnTo>
                      <a:pt x="611" y="2"/>
                    </a:lnTo>
                    <a:lnTo>
                      <a:pt x="605" y="4"/>
                    </a:lnTo>
                    <a:lnTo>
                      <a:pt x="599" y="6"/>
                    </a:lnTo>
                    <a:lnTo>
                      <a:pt x="575" y="18"/>
                    </a:lnTo>
                    <a:lnTo>
                      <a:pt x="552" y="31"/>
                    </a:lnTo>
                    <a:lnTo>
                      <a:pt x="528" y="44"/>
                    </a:lnTo>
                    <a:lnTo>
                      <a:pt x="506" y="59"/>
                    </a:lnTo>
                    <a:lnTo>
                      <a:pt x="472" y="81"/>
                    </a:lnTo>
                    <a:lnTo>
                      <a:pt x="440" y="103"/>
                    </a:lnTo>
                    <a:lnTo>
                      <a:pt x="352" y="165"/>
                    </a:lnTo>
                    <a:lnTo>
                      <a:pt x="343" y="172"/>
                    </a:lnTo>
                    <a:lnTo>
                      <a:pt x="337" y="174"/>
                    </a:lnTo>
                    <a:lnTo>
                      <a:pt x="333" y="178"/>
                    </a:lnTo>
                    <a:lnTo>
                      <a:pt x="314" y="191"/>
                    </a:lnTo>
                    <a:lnTo>
                      <a:pt x="308" y="194"/>
                    </a:lnTo>
                    <a:lnTo>
                      <a:pt x="307" y="194"/>
                    </a:lnTo>
                    <a:lnTo>
                      <a:pt x="306" y="195"/>
                    </a:lnTo>
                    <a:lnTo>
                      <a:pt x="305" y="195"/>
                    </a:lnTo>
                    <a:lnTo>
                      <a:pt x="302" y="196"/>
                    </a:lnTo>
                    <a:lnTo>
                      <a:pt x="298" y="197"/>
                    </a:lnTo>
                    <a:lnTo>
                      <a:pt x="297" y="197"/>
                    </a:lnTo>
                    <a:lnTo>
                      <a:pt x="296" y="197"/>
                    </a:lnTo>
                    <a:lnTo>
                      <a:pt x="295" y="198"/>
                    </a:lnTo>
                    <a:lnTo>
                      <a:pt x="288" y="200"/>
                    </a:lnTo>
                    <a:lnTo>
                      <a:pt x="279" y="200"/>
                    </a:lnTo>
                    <a:lnTo>
                      <a:pt x="269" y="199"/>
                    </a:lnTo>
                    <a:lnTo>
                      <a:pt x="260" y="197"/>
                    </a:lnTo>
                    <a:lnTo>
                      <a:pt x="251" y="195"/>
                    </a:lnTo>
                    <a:lnTo>
                      <a:pt x="227" y="186"/>
                    </a:lnTo>
                    <a:lnTo>
                      <a:pt x="204" y="180"/>
                    </a:lnTo>
                    <a:lnTo>
                      <a:pt x="192" y="177"/>
                    </a:lnTo>
                    <a:lnTo>
                      <a:pt x="181" y="174"/>
                    </a:lnTo>
                    <a:lnTo>
                      <a:pt x="169" y="173"/>
                    </a:lnTo>
                    <a:lnTo>
                      <a:pt x="158" y="171"/>
                    </a:lnTo>
                    <a:lnTo>
                      <a:pt x="142" y="168"/>
                    </a:lnTo>
                    <a:lnTo>
                      <a:pt x="127" y="166"/>
                    </a:lnTo>
                    <a:lnTo>
                      <a:pt x="112" y="162"/>
                    </a:lnTo>
                    <a:lnTo>
                      <a:pt x="98" y="159"/>
                    </a:lnTo>
                    <a:lnTo>
                      <a:pt x="93" y="157"/>
                    </a:lnTo>
                    <a:lnTo>
                      <a:pt x="91" y="155"/>
                    </a:lnTo>
                    <a:lnTo>
                      <a:pt x="90" y="153"/>
                    </a:lnTo>
                    <a:lnTo>
                      <a:pt x="86" y="149"/>
                    </a:lnTo>
                    <a:lnTo>
                      <a:pt x="88" y="139"/>
                    </a:lnTo>
                    <a:lnTo>
                      <a:pt x="90" y="132"/>
                    </a:lnTo>
                    <a:lnTo>
                      <a:pt x="91" y="123"/>
                    </a:lnTo>
                    <a:lnTo>
                      <a:pt x="91" y="114"/>
                    </a:lnTo>
                    <a:lnTo>
                      <a:pt x="91" y="105"/>
                    </a:lnTo>
                    <a:lnTo>
                      <a:pt x="90" y="97"/>
                    </a:lnTo>
                    <a:lnTo>
                      <a:pt x="89" y="89"/>
                    </a:lnTo>
                    <a:lnTo>
                      <a:pt x="87" y="81"/>
                    </a:lnTo>
                    <a:lnTo>
                      <a:pt x="84" y="74"/>
                    </a:lnTo>
                    <a:lnTo>
                      <a:pt x="80" y="68"/>
                    </a:lnTo>
                    <a:lnTo>
                      <a:pt x="78" y="65"/>
                    </a:lnTo>
                    <a:lnTo>
                      <a:pt x="76" y="62"/>
                    </a:lnTo>
                    <a:lnTo>
                      <a:pt x="71" y="59"/>
                    </a:lnTo>
                    <a:lnTo>
                      <a:pt x="65" y="56"/>
                    </a:lnTo>
                    <a:lnTo>
                      <a:pt x="60" y="54"/>
                    </a:lnTo>
                    <a:lnTo>
                      <a:pt x="55" y="53"/>
                    </a:lnTo>
                    <a:lnTo>
                      <a:pt x="50" y="53"/>
                    </a:lnTo>
                    <a:lnTo>
                      <a:pt x="45" y="55"/>
                    </a:lnTo>
                    <a:lnTo>
                      <a:pt x="42" y="58"/>
                    </a:lnTo>
                    <a:lnTo>
                      <a:pt x="38" y="60"/>
                    </a:lnTo>
                    <a:lnTo>
                      <a:pt x="35" y="63"/>
                    </a:lnTo>
                    <a:lnTo>
                      <a:pt x="34" y="66"/>
                    </a:lnTo>
                    <a:lnTo>
                      <a:pt x="33" y="70"/>
                    </a:lnTo>
                    <a:lnTo>
                      <a:pt x="56" y="132"/>
                    </a:lnTo>
                    <a:lnTo>
                      <a:pt x="50" y="147"/>
                    </a:lnTo>
                    <a:lnTo>
                      <a:pt x="37" y="160"/>
                    </a:lnTo>
                    <a:lnTo>
                      <a:pt x="26" y="174"/>
                    </a:lnTo>
                    <a:lnTo>
                      <a:pt x="14" y="188"/>
                    </a:lnTo>
                    <a:lnTo>
                      <a:pt x="4" y="203"/>
                    </a:lnTo>
                    <a:lnTo>
                      <a:pt x="1" y="206"/>
                    </a:lnTo>
                    <a:lnTo>
                      <a:pt x="0" y="210"/>
                    </a:lnTo>
                    <a:lnTo>
                      <a:pt x="1" y="215"/>
                    </a:lnTo>
                    <a:lnTo>
                      <a:pt x="3" y="218"/>
                    </a:lnTo>
                    <a:lnTo>
                      <a:pt x="7" y="222"/>
                    </a:lnTo>
                    <a:lnTo>
                      <a:pt x="10" y="226"/>
                    </a:lnTo>
                    <a:lnTo>
                      <a:pt x="55" y="202"/>
                    </a:lnTo>
                    <a:lnTo>
                      <a:pt x="70" y="203"/>
                    </a:lnTo>
                    <a:lnTo>
                      <a:pt x="87" y="204"/>
                    </a:lnTo>
                    <a:lnTo>
                      <a:pt x="103" y="207"/>
                    </a:lnTo>
                    <a:lnTo>
                      <a:pt x="120" y="210"/>
                    </a:lnTo>
                    <a:lnTo>
                      <a:pt x="135" y="213"/>
                    </a:lnTo>
                    <a:lnTo>
                      <a:pt x="151" y="217"/>
                    </a:lnTo>
                    <a:lnTo>
                      <a:pt x="183" y="228"/>
                    </a:lnTo>
                    <a:lnTo>
                      <a:pt x="207" y="237"/>
                    </a:lnTo>
                    <a:lnTo>
                      <a:pt x="232" y="245"/>
                    </a:lnTo>
                    <a:lnTo>
                      <a:pt x="258" y="251"/>
                    </a:lnTo>
                    <a:lnTo>
                      <a:pt x="284" y="256"/>
                    </a:lnTo>
                    <a:lnTo>
                      <a:pt x="295" y="256"/>
                    </a:lnTo>
                    <a:lnTo>
                      <a:pt x="300" y="256"/>
                    </a:lnTo>
                    <a:lnTo>
                      <a:pt x="305" y="255"/>
                    </a:lnTo>
                    <a:lnTo>
                      <a:pt x="312" y="253"/>
                    </a:lnTo>
                    <a:lnTo>
                      <a:pt x="320" y="252"/>
                    </a:lnTo>
                    <a:lnTo>
                      <a:pt x="326" y="248"/>
                    </a:lnTo>
                    <a:lnTo>
                      <a:pt x="333" y="245"/>
                    </a:lnTo>
                    <a:lnTo>
                      <a:pt x="338" y="241"/>
                    </a:lnTo>
                    <a:lnTo>
                      <a:pt x="345" y="238"/>
                    </a:lnTo>
                    <a:lnTo>
                      <a:pt x="362" y="225"/>
                    </a:lnTo>
                    <a:lnTo>
                      <a:pt x="380" y="214"/>
                    </a:lnTo>
                    <a:lnTo>
                      <a:pt x="399" y="203"/>
                    </a:lnTo>
                    <a:lnTo>
                      <a:pt x="418" y="193"/>
                    </a:lnTo>
                    <a:lnTo>
                      <a:pt x="443" y="181"/>
                    </a:lnTo>
                    <a:lnTo>
                      <a:pt x="469" y="172"/>
                    </a:lnTo>
                    <a:lnTo>
                      <a:pt x="516" y="154"/>
                    </a:lnTo>
                    <a:lnTo>
                      <a:pt x="563" y="137"/>
                    </a:lnTo>
                    <a:lnTo>
                      <a:pt x="571" y="133"/>
                    </a:lnTo>
                    <a:lnTo>
                      <a:pt x="579" y="130"/>
                    </a:lnTo>
                    <a:lnTo>
                      <a:pt x="587" y="126"/>
                    </a:lnTo>
                    <a:lnTo>
                      <a:pt x="595" y="123"/>
                    </a:lnTo>
                    <a:lnTo>
                      <a:pt x="610" y="114"/>
                    </a:lnTo>
                    <a:lnTo>
                      <a:pt x="617" y="109"/>
                    </a:lnTo>
                    <a:lnTo>
                      <a:pt x="620" y="107"/>
                    </a:lnTo>
                    <a:lnTo>
                      <a:pt x="624" y="104"/>
                    </a:lnTo>
                    <a:lnTo>
                      <a:pt x="631" y="99"/>
                    </a:lnTo>
                    <a:lnTo>
                      <a:pt x="638" y="94"/>
                    </a:lnTo>
                    <a:lnTo>
                      <a:pt x="644" y="88"/>
                    </a:lnTo>
                    <a:lnTo>
                      <a:pt x="651" y="82"/>
                    </a:lnTo>
                    <a:lnTo>
                      <a:pt x="656" y="76"/>
                    </a:lnTo>
                    <a:lnTo>
                      <a:pt x="663" y="70"/>
                    </a:lnTo>
                    <a:lnTo>
                      <a:pt x="668" y="63"/>
                    </a:lnTo>
                    <a:lnTo>
                      <a:pt x="675" y="57"/>
                    </a:lnTo>
                    <a:lnTo>
                      <a:pt x="677" y="53"/>
                    </a:lnTo>
                    <a:lnTo>
                      <a:pt x="679" y="49"/>
                    </a:lnTo>
                    <a:lnTo>
                      <a:pt x="681" y="45"/>
                    </a:lnTo>
                    <a:lnTo>
                      <a:pt x="681" y="43"/>
                    </a:lnTo>
                    <a:lnTo>
                      <a:pt x="682" y="41"/>
                    </a:lnTo>
                    <a:lnTo>
                      <a:pt x="682" y="39"/>
                    </a:lnTo>
                    <a:lnTo>
                      <a:pt x="682" y="36"/>
                    </a:lnTo>
                    <a:lnTo>
                      <a:pt x="682" y="32"/>
                    </a:lnTo>
                    <a:lnTo>
                      <a:pt x="682" y="31"/>
                    </a:lnTo>
                    <a:lnTo>
                      <a:pt x="682" y="30"/>
                    </a:lnTo>
                    <a:lnTo>
                      <a:pt x="682" y="27"/>
                    </a:lnTo>
                    <a:lnTo>
                      <a:pt x="681" y="24"/>
                    </a:lnTo>
                    <a:lnTo>
                      <a:pt x="679" y="20"/>
                    </a:lnTo>
                    <a:lnTo>
                      <a:pt x="678" y="18"/>
                    </a:lnTo>
                    <a:lnTo>
                      <a:pt x="675" y="14"/>
                    </a:lnTo>
                    <a:lnTo>
                      <a:pt x="674" y="12"/>
                    </a:lnTo>
                    <a:lnTo>
                      <a:pt x="669" y="9"/>
                    </a:lnTo>
                    <a:lnTo>
                      <a:pt x="666" y="7"/>
                    </a:lnTo>
                    <a:lnTo>
                      <a:pt x="663" y="6"/>
                    </a:lnTo>
                    <a:lnTo>
                      <a:pt x="655" y="4"/>
                    </a:lnTo>
                    <a:lnTo>
                      <a:pt x="647" y="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2" name="Freeform 14"/>
              <p:cNvSpPr>
                <a:spLocks noChangeAspect="1"/>
              </p:cNvSpPr>
              <p:nvPr/>
            </p:nvSpPr>
            <p:spPr bwMode="auto">
              <a:xfrm>
                <a:off x="3580" y="3105"/>
                <a:ext cx="345" cy="686"/>
              </a:xfrm>
              <a:custGeom>
                <a:avLst/>
                <a:gdLst>
                  <a:gd name="T0" fmla="*/ 57 w 345"/>
                  <a:gd name="T1" fmla="*/ 2 h 686"/>
                  <a:gd name="T2" fmla="*/ 89 w 345"/>
                  <a:gd name="T3" fmla="*/ 0 h 686"/>
                  <a:gd name="T4" fmla="*/ 113 w 345"/>
                  <a:gd name="T5" fmla="*/ 15 h 686"/>
                  <a:gd name="T6" fmla="*/ 169 w 345"/>
                  <a:gd name="T7" fmla="*/ 64 h 686"/>
                  <a:gd name="T8" fmla="*/ 227 w 345"/>
                  <a:gd name="T9" fmla="*/ 121 h 686"/>
                  <a:gd name="T10" fmla="*/ 278 w 345"/>
                  <a:gd name="T11" fmla="*/ 176 h 686"/>
                  <a:gd name="T12" fmla="*/ 315 w 345"/>
                  <a:gd name="T13" fmla="*/ 225 h 686"/>
                  <a:gd name="T14" fmla="*/ 337 w 345"/>
                  <a:gd name="T15" fmla="*/ 263 h 686"/>
                  <a:gd name="T16" fmla="*/ 345 w 345"/>
                  <a:gd name="T17" fmla="*/ 293 h 686"/>
                  <a:gd name="T18" fmla="*/ 341 w 345"/>
                  <a:gd name="T19" fmla="*/ 321 h 686"/>
                  <a:gd name="T20" fmla="*/ 329 w 345"/>
                  <a:gd name="T21" fmla="*/ 349 h 686"/>
                  <a:gd name="T22" fmla="*/ 302 w 345"/>
                  <a:gd name="T23" fmla="*/ 382 h 686"/>
                  <a:gd name="T24" fmla="*/ 262 w 345"/>
                  <a:gd name="T25" fmla="*/ 416 h 686"/>
                  <a:gd name="T26" fmla="*/ 201 w 345"/>
                  <a:gd name="T27" fmla="*/ 467 h 686"/>
                  <a:gd name="T28" fmla="*/ 154 w 345"/>
                  <a:gd name="T29" fmla="*/ 496 h 686"/>
                  <a:gd name="T30" fmla="*/ 127 w 345"/>
                  <a:gd name="T31" fmla="*/ 521 h 686"/>
                  <a:gd name="T32" fmla="*/ 115 w 345"/>
                  <a:gd name="T33" fmla="*/ 544 h 686"/>
                  <a:gd name="T34" fmla="*/ 117 w 345"/>
                  <a:gd name="T35" fmla="*/ 559 h 686"/>
                  <a:gd name="T36" fmla="*/ 133 w 345"/>
                  <a:gd name="T37" fmla="*/ 575 h 686"/>
                  <a:gd name="T38" fmla="*/ 171 w 345"/>
                  <a:gd name="T39" fmla="*/ 600 h 686"/>
                  <a:gd name="T40" fmla="*/ 203 w 345"/>
                  <a:gd name="T41" fmla="*/ 619 h 686"/>
                  <a:gd name="T42" fmla="*/ 241 w 345"/>
                  <a:gd name="T43" fmla="*/ 631 h 686"/>
                  <a:gd name="T44" fmla="*/ 264 w 345"/>
                  <a:gd name="T45" fmla="*/ 638 h 686"/>
                  <a:gd name="T46" fmla="*/ 269 w 345"/>
                  <a:gd name="T47" fmla="*/ 654 h 686"/>
                  <a:gd name="T48" fmla="*/ 262 w 345"/>
                  <a:gd name="T49" fmla="*/ 664 h 686"/>
                  <a:gd name="T50" fmla="*/ 229 w 345"/>
                  <a:gd name="T51" fmla="*/ 678 h 686"/>
                  <a:gd name="T52" fmla="*/ 224 w 345"/>
                  <a:gd name="T53" fmla="*/ 680 h 686"/>
                  <a:gd name="T54" fmla="*/ 180 w 345"/>
                  <a:gd name="T55" fmla="*/ 686 h 686"/>
                  <a:gd name="T56" fmla="*/ 157 w 345"/>
                  <a:gd name="T57" fmla="*/ 686 h 686"/>
                  <a:gd name="T58" fmla="*/ 134 w 345"/>
                  <a:gd name="T59" fmla="*/ 668 h 686"/>
                  <a:gd name="T60" fmla="*/ 112 w 345"/>
                  <a:gd name="T61" fmla="*/ 635 h 686"/>
                  <a:gd name="T62" fmla="*/ 89 w 345"/>
                  <a:gd name="T63" fmla="*/ 614 h 686"/>
                  <a:gd name="T64" fmla="*/ 56 w 345"/>
                  <a:gd name="T65" fmla="*/ 596 h 686"/>
                  <a:gd name="T66" fmla="*/ 33 w 345"/>
                  <a:gd name="T67" fmla="*/ 575 h 686"/>
                  <a:gd name="T68" fmla="*/ 31 w 345"/>
                  <a:gd name="T69" fmla="*/ 547 h 686"/>
                  <a:gd name="T70" fmla="*/ 36 w 345"/>
                  <a:gd name="T71" fmla="*/ 526 h 686"/>
                  <a:gd name="T72" fmla="*/ 57 w 345"/>
                  <a:gd name="T73" fmla="*/ 505 h 686"/>
                  <a:gd name="T74" fmla="*/ 91 w 345"/>
                  <a:gd name="T75" fmla="*/ 486 h 686"/>
                  <a:gd name="T76" fmla="*/ 119 w 345"/>
                  <a:gd name="T77" fmla="*/ 463 h 686"/>
                  <a:gd name="T78" fmla="*/ 145 w 345"/>
                  <a:gd name="T79" fmla="*/ 424 h 686"/>
                  <a:gd name="T80" fmla="*/ 169 w 345"/>
                  <a:gd name="T81" fmla="*/ 381 h 686"/>
                  <a:gd name="T82" fmla="*/ 201 w 345"/>
                  <a:gd name="T83" fmla="*/ 339 h 686"/>
                  <a:gd name="T84" fmla="*/ 234 w 345"/>
                  <a:gd name="T85" fmla="*/ 314 h 686"/>
                  <a:gd name="T86" fmla="*/ 252 w 345"/>
                  <a:gd name="T87" fmla="*/ 302 h 686"/>
                  <a:gd name="T88" fmla="*/ 255 w 345"/>
                  <a:gd name="T89" fmla="*/ 291 h 686"/>
                  <a:gd name="T90" fmla="*/ 238 w 345"/>
                  <a:gd name="T91" fmla="*/ 279 h 686"/>
                  <a:gd name="T92" fmla="*/ 185 w 345"/>
                  <a:gd name="T93" fmla="*/ 237 h 686"/>
                  <a:gd name="T94" fmla="*/ 115 w 345"/>
                  <a:gd name="T95" fmla="*/ 193 h 686"/>
                  <a:gd name="T96" fmla="*/ 63 w 345"/>
                  <a:gd name="T97" fmla="*/ 153 h 686"/>
                  <a:gd name="T98" fmla="*/ 19 w 345"/>
                  <a:gd name="T99" fmla="*/ 102 h 686"/>
                  <a:gd name="T100" fmla="*/ 0 w 345"/>
                  <a:gd name="T101" fmla="*/ 53 h 686"/>
                  <a:gd name="T102" fmla="*/ 7 w 345"/>
                  <a:gd name="T103" fmla="*/ 27 h 686"/>
                  <a:gd name="T104" fmla="*/ 33 w 345"/>
                  <a:gd name="T105" fmla="*/ 9 h 686"/>
                  <a:gd name="T106" fmla="*/ 57 w 345"/>
                  <a:gd name="T107" fmla="*/ 2 h 6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5"/>
                  <a:gd name="T163" fmla="*/ 0 h 686"/>
                  <a:gd name="T164" fmla="*/ 345 w 345"/>
                  <a:gd name="T165" fmla="*/ 686 h 6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5" h="686">
                    <a:moveTo>
                      <a:pt x="57" y="2"/>
                    </a:moveTo>
                    <a:lnTo>
                      <a:pt x="89" y="0"/>
                    </a:lnTo>
                    <a:lnTo>
                      <a:pt x="113" y="15"/>
                    </a:lnTo>
                    <a:lnTo>
                      <a:pt x="169" y="64"/>
                    </a:lnTo>
                    <a:lnTo>
                      <a:pt x="227" y="121"/>
                    </a:lnTo>
                    <a:lnTo>
                      <a:pt x="278" y="176"/>
                    </a:lnTo>
                    <a:lnTo>
                      <a:pt x="315" y="225"/>
                    </a:lnTo>
                    <a:lnTo>
                      <a:pt x="337" y="263"/>
                    </a:lnTo>
                    <a:lnTo>
                      <a:pt x="345" y="293"/>
                    </a:lnTo>
                    <a:lnTo>
                      <a:pt x="341" y="321"/>
                    </a:lnTo>
                    <a:lnTo>
                      <a:pt x="329" y="349"/>
                    </a:lnTo>
                    <a:lnTo>
                      <a:pt x="302" y="382"/>
                    </a:lnTo>
                    <a:lnTo>
                      <a:pt x="262" y="416"/>
                    </a:lnTo>
                    <a:lnTo>
                      <a:pt x="201" y="467"/>
                    </a:lnTo>
                    <a:lnTo>
                      <a:pt x="154" y="496"/>
                    </a:lnTo>
                    <a:lnTo>
                      <a:pt x="127" y="521"/>
                    </a:lnTo>
                    <a:lnTo>
                      <a:pt x="115" y="544"/>
                    </a:lnTo>
                    <a:lnTo>
                      <a:pt x="117" y="559"/>
                    </a:lnTo>
                    <a:lnTo>
                      <a:pt x="133" y="575"/>
                    </a:lnTo>
                    <a:lnTo>
                      <a:pt x="171" y="600"/>
                    </a:lnTo>
                    <a:lnTo>
                      <a:pt x="203" y="619"/>
                    </a:lnTo>
                    <a:lnTo>
                      <a:pt x="241" y="631"/>
                    </a:lnTo>
                    <a:lnTo>
                      <a:pt x="264" y="638"/>
                    </a:lnTo>
                    <a:lnTo>
                      <a:pt x="269" y="654"/>
                    </a:lnTo>
                    <a:lnTo>
                      <a:pt x="262" y="664"/>
                    </a:lnTo>
                    <a:lnTo>
                      <a:pt x="229" y="678"/>
                    </a:lnTo>
                    <a:lnTo>
                      <a:pt x="224" y="680"/>
                    </a:lnTo>
                    <a:lnTo>
                      <a:pt x="180" y="686"/>
                    </a:lnTo>
                    <a:lnTo>
                      <a:pt x="157" y="686"/>
                    </a:lnTo>
                    <a:lnTo>
                      <a:pt x="134" y="668"/>
                    </a:lnTo>
                    <a:lnTo>
                      <a:pt x="112" y="635"/>
                    </a:lnTo>
                    <a:lnTo>
                      <a:pt x="89" y="614"/>
                    </a:lnTo>
                    <a:lnTo>
                      <a:pt x="56" y="596"/>
                    </a:lnTo>
                    <a:lnTo>
                      <a:pt x="33" y="575"/>
                    </a:lnTo>
                    <a:lnTo>
                      <a:pt x="31" y="547"/>
                    </a:lnTo>
                    <a:lnTo>
                      <a:pt x="36" y="526"/>
                    </a:lnTo>
                    <a:lnTo>
                      <a:pt x="57" y="505"/>
                    </a:lnTo>
                    <a:lnTo>
                      <a:pt x="91" y="486"/>
                    </a:lnTo>
                    <a:lnTo>
                      <a:pt x="119" y="463"/>
                    </a:lnTo>
                    <a:lnTo>
                      <a:pt x="145" y="424"/>
                    </a:lnTo>
                    <a:lnTo>
                      <a:pt x="169" y="381"/>
                    </a:lnTo>
                    <a:lnTo>
                      <a:pt x="201" y="339"/>
                    </a:lnTo>
                    <a:lnTo>
                      <a:pt x="234" y="314"/>
                    </a:lnTo>
                    <a:lnTo>
                      <a:pt x="252" y="302"/>
                    </a:lnTo>
                    <a:lnTo>
                      <a:pt x="255" y="291"/>
                    </a:lnTo>
                    <a:lnTo>
                      <a:pt x="238" y="279"/>
                    </a:lnTo>
                    <a:lnTo>
                      <a:pt x="185" y="237"/>
                    </a:lnTo>
                    <a:lnTo>
                      <a:pt x="115" y="193"/>
                    </a:lnTo>
                    <a:lnTo>
                      <a:pt x="63" y="153"/>
                    </a:lnTo>
                    <a:lnTo>
                      <a:pt x="19" y="102"/>
                    </a:lnTo>
                    <a:lnTo>
                      <a:pt x="0" y="53"/>
                    </a:lnTo>
                    <a:lnTo>
                      <a:pt x="7" y="27"/>
                    </a:lnTo>
                    <a:lnTo>
                      <a:pt x="33" y="9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5" name="Group 15"/>
            <p:cNvGrpSpPr>
              <a:grpSpLocks noChangeAspect="1"/>
            </p:cNvGrpSpPr>
            <p:nvPr/>
          </p:nvGrpSpPr>
          <p:grpSpPr bwMode="auto">
            <a:xfrm>
              <a:off x="1355" y="2053"/>
              <a:ext cx="144" cy="186"/>
              <a:chOff x="2895" y="2582"/>
              <a:chExt cx="322" cy="418"/>
            </a:xfrm>
          </p:grpSpPr>
          <p:sp>
            <p:nvSpPr>
              <p:cNvPr id="52315" name="Freeform 16"/>
              <p:cNvSpPr>
                <a:spLocks noChangeAspect="1"/>
              </p:cNvSpPr>
              <p:nvPr/>
            </p:nvSpPr>
            <p:spPr bwMode="auto">
              <a:xfrm>
                <a:off x="2895" y="2582"/>
                <a:ext cx="322" cy="418"/>
              </a:xfrm>
              <a:custGeom>
                <a:avLst/>
                <a:gdLst>
                  <a:gd name="T0" fmla="*/ 20 w 322"/>
                  <a:gd name="T1" fmla="*/ 319 h 418"/>
                  <a:gd name="T2" fmla="*/ 5 w 322"/>
                  <a:gd name="T3" fmla="*/ 347 h 418"/>
                  <a:gd name="T4" fmla="*/ 1 w 322"/>
                  <a:gd name="T5" fmla="*/ 386 h 418"/>
                  <a:gd name="T6" fmla="*/ 8 w 322"/>
                  <a:gd name="T7" fmla="*/ 398 h 418"/>
                  <a:gd name="T8" fmla="*/ 23 w 322"/>
                  <a:gd name="T9" fmla="*/ 410 h 418"/>
                  <a:gd name="T10" fmla="*/ 54 w 322"/>
                  <a:gd name="T11" fmla="*/ 417 h 418"/>
                  <a:gd name="T12" fmla="*/ 83 w 322"/>
                  <a:gd name="T13" fmla="*/ 413 h 418"/>
                  <a:gd name="T14" fmla="*/ 107 w 322"/>
                  <a:gd name="T15" fmla="*/ 399 h 418"/>
                  <a:gd name="T16" fmla="*/ 120 w 322"/>
                  <a:gd name="T17" fmla="*/ 384 h 418"/>
                  <a:gd name="T18" fmla="*/ 121 w 322"/>
                  <a:gd name="T19" fmla="*/ 378 h 418"/>
                  <a:gd name="T20" fmla="*/ 133 w 322"/>
                  <a:gd name="T21" fmla="*/ 362 h 418"/>
                  <a:gd name="T22" fmla="*/ 150 w 322"/>
                  <a:gd name="T23" fmla="*/ 333 h 418"/>
                  <a:gd name="T24" fmla="*/ 171 w 322"/>
                  <a:gd name="T25" fmla="*/ 288 h 418"/>
                  <a:gd name="T26" fmla="*/ 237 w 322"/>
                  <a:gd name="T27" fmla="*/ 196 h 418"/>
                  <a:gd name="T28" fmla="*/ 315 w 322"/>
                  <a:gd name="T29" fmla="*/ 90 h 418"/>
                  <a:gd name="T30" fmla="*/ 321 w 322"/>
                  <a:gd name="T31" fmla="*/ 76 h 418"/>
                  <a:gd name="T32" fmla="*/ 322 w 322"/>
                  <a:gd name="T33" fmla="*/ 72 h 418"/>
                  <a:gd name="T34" fmla="*/ 319 w 322"/>
                  <a:gd name="T35" fmla="*/ 42 h 418"/>
                  <a:gd name="T36" fmla="*/ 306 w 322"/>
                  <a:gd name="T37" fmla="*/ 20 h 418"/>
                  <a:gd name="T38" fmla="*/ 277 w 322"/>
                  <a:gd name="T39" fmla="*/ 1 h 418"/>
                  <a:gd name="T40" fmla="*/ 211 w 322"/>
                  <a:gd name="T41" fmla="*/ 6 h 418"/>
                  <a:gd name="T42" fmla="*/ 207 w 322"/>
                  <a:gd name="T43" fmla="*/ 24 h 418"/>
                  <a:gd name="T44" fmla="*/ 185 w 322"/>
                  <a:gd name="T45" fmla="*/ 66 h 418"/>
                  <a:gd name="T46" fmla="*/ 163 w 322"/>
                  <a:gd name="T47" fmla="*/ 105 h 418"/>
                  <a:gd name="T48" fmla="*/ 144 w 322"/>
                  <a:gd name="T49" fmla="*/ 140 h 418"/>
                  <a:gd name="T50" fmla="*/ 52 w 322"/>
                  <a:gd name="T51" fmla="*/ 280 h 418"/>
                  <a:gd name="T52" fmla="*/ 37 w 322"/>
                  <a:gd name="T53" fmla="*/ 298 h 418"/>
                  <a:gd name="T54" fmla="*/ 48 w 322"/>
                  <a:gd name="T55" fmla="*/ 318 h 418"/>
                  <a:gd name="T56" fmla="*/ 106 w 322"/>
                  <a:gd name="T57" fmla="*/ 238 h 418"/>
                  <a:gd name="T58" fmla="*/ 170 w 322"/>
                  <a:gd name="T59" fmla="*/ 138 h 418"/>
                  <a:gd name="T60" fmla="*/ 181 w 322"/>
                  <a:gd name="T61" fmla="*/ 117 h 418"/>
                  <a:gd name="T62" fmla="*/ 188 w 322"/>
                  <a:gd name="T63" fmla="*/ 104 h 418"/>
                  <a:gd name="T64" fmla="*/ 226 w 322"/>
                  <a:gd name="T65" fmla="*/ 38 h 418"/>
                  <a:gd name="T66" fmla="*/ 269 w 322"/>
                  <a:gd name="T67" fmla="*/ 21 h 418"/>
                  <a:gd name="T68" fmla="*/ 297 w 322"/>
                  <a:gd name="T69" fmla="*/ 47 h 418"/>
                  <a:gd name="T70" fmla="*/ 291 w 322"/>
                  <a:gd name="T71" fmla="*/ 83 h 418"/>
                  <a:gd name="T72" fmla="*/ 220 w 322"/>
                  <a:gd name="T73" fmla="*/ 181 h 418"/>
                  <a:gd name="T74" fmla="*/ 203 w 322"/>
                  <a:gd name="T75" fmla="*/ 208 h 418"/>
                  <a:gd name="T76" fmla="*/ 165 w 322"/>
                  <a:gd name="T77" fmla="*/ 259 h 418"/>
                  <a:gd name="T78" fmla="*/ 134 w 322"/>
                  <a:gd name="T79" fmla="*/ 316 h 418"/>
                  <a:gd name="T80" fmla="*/ 131 w 322"/>
                  <a:gd name="T81" fmla="*/ 319 h 418"/>
                  <a:gd name="T82" fmla="*/ 120 w 322"/>
                  <a:gd name="T83" fmla="*/ 345 h 418"/>
                  <a:gd name="T84" fmla="*/ 107 w 322"/>
                  <a:gd name="T85" fmla="*/ 364 h 418"/>
                  <a:gd name="T86" fmla="*/ 83 w 322"/>
                  <a:gd name="T87" fmla="*/ 389 h 418"/>
                  <a:gd name="T88" fmla="*/ 55 w 322"/>
                  <a:gd name="T89" fmla="*/ 399 h 418"/>
                  <a:gd name="T90" fmla="*/ 27 w 322"/>
                  <a:gd name="T91" fmla="*/ 387 h 418"/>
                  <a:gd name="T92" fmla="*/ 21 w 322"/>
                  <a:gd name="T93" fmla="*/ 369 h 418"/>
                  <a:gd name="T94" fmla="*/ 37 w 322"/>
                  <a:gd name="T95" fmla="*/ 350 h 418"/>
                  <a:gd name="T96" fmla="*/ 62 w 322"/>
                  <a:gd name="T97" fmla="*/ 350 h 418"/>
                  <a:gd name="T98" fmla="*/ 89 w 322"/>
                  <a:gd name="T99" fmla="*/ 365 h 418"/>
                  <a:gd name="T100" fmla="*/ 90 w 322"/>
                  <a:gd name="T101" fmla="*/ 350 h 418"/>
                  <a:gd name="T102" fmla="*/ 75 w 322"/>
                  <a:gd name="T103" fmla="*/ 330 h 4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22"/>
                  <a:gd name="T157" fmla="*/ 0 h 418"/>
                  <a:gd name="T158" fmla="*/ 322 w 322"/>
                  <a:gd name="T159" fmla="*/ 418 h 4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22" h="418">
                    <a:moveTo>
                      <a:pt x="37" y="298"/>
                    </a:moveTo>
                    <a:lnTo>
                      <a:pt x="35" y="299"/>
                    </a:lnTo>
                    <a:lnTo>
                      <a:pt x="30" y="303"/>
                    </a:lnTo>
                    <a:lnTo>
                      <a:pt x="27" y="308"/>
                    </a:lnTo>
                    <a:lnTo>
                      <a:pt x="20" y="319"/>
                    </a:lnTo>
                    <a:lnTo>
                      <a:pt x="14" y="329"/>
                    </a:lnTo>
                    <a:lnTo>
                      <a:pt x="10" y="341"/>
                    </a:lnTo>
                    <a:lnTo>
                      <a:pt x="7" y="343"/>
                    </a:lnTo>
                    <a:lnTo>
                      <a:pt x="6" y="344"/>
                    </a:lnTo>
                    <a:lnTo>
                      <a:pt x="5" y="347"/>
                    </a:lnTo>
                    <a:lnTo>
                      <a:pt x="2" y="351"/>
                    </a:lnTo>
                    <a:lnTo>
                      <a:pt x="1" y="357"/>
                    </a:lnTo>
                    <a:lnTo>
                      <a:pt x="0" y="363"/>
                    </a:lnTo>
                    <a:lnTo>
                      <a:pt x="1" y="369"/>
                    </a:lnTo>
                    <a:lnTo>
                      <a:pt x="1" y="386"/>
                    </a:lnTo>
                    <a:lnTo>
                      <a:pt x="2" y="387"/>
                    </a:lnTo>
                    <a:lnTo>
                      <a:pt x="3" y="389"/>
                    </a:lnTo>
                    <a:lnTo>
                      <a:pt x="5" y="392"/>
                    </a:lnTo>
                    <a:lnTo>
                      <a:pt x="7" y="393"/>
                    </a:lnTo>
                    <a:lnTo>
                      <a:pt x="8" y="398"/>
                    </a:lnTo>
                    <a:lnTo>
                      <a:pt x="11" y="402"/>
                    </a:lnTo>
                    <a:lnTo>
                      <a:pt x="15" y="406"/>
                    </a:lnTo>
                    <a:lnTo>
                      <a:pt x="21" y="408"/>
                    </a:lnTo>
                    <a:lnTo>
                      <a:pt x="21" y="409"/>
                    </a:lnTo>
                    <a:lnTo>
                      <a:pt x="23" y="410"/>
                    </a:lnTo>
                    <a:lnTo>
                      <a:pt x="27" y="411"/>
                    </a:lnTo>
                    <a:lnTo>
                      <a:pt x="34" y="414"/>
                    </a:lnTo>
                    <a:lnTo>
                      <a:pt x="41" y="415"/>
                    </a:lnTo>
                    <a:lnTo>
                      <a:pt x="48" y="416"/>
                    </a:lnTo>
                    <a:lnTo>
                      <a:pt x="54" y="417"/>
                    </a:lnTo>
                    <a:lnTo>
                      <a:pt x="60" y="418"/>
                    </a:lnTo>
                    <a:lnTo>
                      <a:pt x="66" y="417"/>
                    </a:lnTo>
                    <a:lnTo>
                      <a:pt x="72" y="416"/>
                    </a:lnTo>
                    <a:lnTo>
                      <a:pt x="78" y="415"/>
                    </a:lnTo>
                    <a:lnTo>
                      <a:pt x="83" y="413"/>
                    </a:lnTo>
                    <a:lnTo>
                      <a:pt x="89" y="410"/>
                    </a:lnTo>
                    <a:lnTo>
                      <a:pt x="96" y="407"/>
                    </a:lnTo>
                    <a:lnTo>
                      <a:pt x="101" y="404"/>
                    </a:lnTo>
                    <a:lnTo>
                      <a:pt x="106" y="400"/>
                    </a:lnTo>
                    <a:lnTo>
                      <a:pt x="107" y="399"/>
                    </a:lnTo>
                    <a:lnTo>
                      <a:pt x="109" y="398"/>
                    </a:lnTo>
                    <a:lnTo>
                      <a:pt x="111" y="396"/>
                    </a:lnTo>
                    <a:lnTo>
                      <a:pt x="116" y="391"/>
                    </a:lnTo>
                    <a:lnTo>
                      <a:pt x="119" y="386"/>
                    </a:lnTo>
                    <a:lnTo>
                      <a:pt x="120" y="384"/>
                    </a:lnTo>
                    <a:lnTo>
                      <a:pt x="120" y="383"/>
                    </a:lnTo>
                    <a:lnTo>
                      <a:pt x="120" y="382"/>
                    </a:lnTo>
                    <a:lnTo>
                      <a:pt x="121" y="380"/>
                    </a:lnTo>
                    <a:lnTo>
                      <a:pt x="120" y="379"/>
                    </a:lnTo>
                    <a:lnTo>
                      <a:pt x="121" y="378"/>
                    </a:lnTo>
                    <a:lnTo>
                      <a:pt x="124" y="375"/>
                    </a:lnTo>
                    <a:lnTo>
                      <a:pt x="126" y="373"/>
                    </a:lnTo>
                    <a:lnTo>
                      <a:pt x="127" y="372"/>
                    </a:lnTo>
                    <a:lnTo>
                      <a:pt x="128" y="371"/>
                    </a:lnTo>
                    <a:lnTo>
                      <a:pt x="133" y="362"/>
                    </a:lnTo>
                    <a:lnTo>
                      <a:pt x="136" y="357"/>
                    </a:lnTo>
                    <a:lnTo>
                      <a:pt x="137" y="355"/>
                    </a:lnTo>
                    <a:lnTo>
                      <a:pt x="139" y="352"/>
                    </a:lnTo>
                    <a:lnTo>
                      <a:pt x="144" y="342"/>
                    </a:lnTo>
                    <a:lnTo>
                      <a:pt x="150" y="333"/>
                    </a:lnTo>
                    <a:lnTo>
                      <a:pt x="151" y="331"/>
                    </a:lnTo>
                    <a:lnTo>
                      <a:pt x="151" y="329"/>
                    </a:lnTo>
                    <a:lnTo>
                      <a:pt x="157" y="315"/>
                    </a:lnTo>
                    <a:lnTo>
                      <a:pt x="164" y="301"/>
                    </a:lnTo>
                    <a:lnTo>
                      <a:pt x="171" y="288"/>
                    </a:lnTo>
                    <a:lnTo>
                      <a:pt x="180" y="276"/>
                    </a:lnTo>
                    <a:lnTo>
                      <a:pt x="191" y="262"/>
                    </a:lnTo>
                    <a:lnTo>
                      <a:pt x="203" y="249"/>
                    </a:lnTo>
                    <a:lnTo>
                      <a:pt x="219" y="222"/>
                    </a:lnTo>
                    <a:lnTo>
                      <a:pt x="237" y="196"/>
                    </a:lnTo>
                    <a:lnTo>
                      <a:pt x="295" y="113"/>
                    </a:lnTo>
                    <a:lnTo>
                      <a:pt x="300" y="108"/>
                    </a:lnTo>
                    <a:lnTo>
                      <a:pt x="306" y="102"/>
                    </a:lnTo>
                    <a:lnTo>
                      <a:pt x="310" y="97"/>
                    </a:lnTo>
                    <a:lnTo>
                      <a:pt x="315" y="90"/>
                    </a:lnTo>
                    <a:lnTo>
                      <a:pt x="315" y="89"/>
                    </a:lnTo>
                    <a:lnTo>
                      <a:pt x="316" y="88"/>
                    </a:lnTo>
                    <a:lnTo>
                      <a:pt x="318" y="85"/>
                    </a:lnTo>
                    <a:lnTo>
                      <a:pt x="320" y="81"/>
                    </a:lnTo>
                    <a:lnTo>
                      <a:pt x="321" y="76"/>
                    </a:lnTo>
                    <a:lnTo>
                      <a:pt x="321" y="75"/>
                    </a:lnTo>
                    <a:lnTo>
                      <a:pt x="321" y="74"/>
                    </a:lnTo>
                    <a:lnTo>
                      <a:pt x="322" y="74"/>
                    </a:lnTo>
                    <a:lnTo>
                      <a:pt x="322" y="72"/>
                    </a:lnTo>
                    <a:lnTo>
                      <a:pt x="322" y="65"/>
                    </a:lnTo>
                    <a:lnTo>
                      <a:pt x="322" y="59"/>
                    </a:lnTo>
                    <a:lnTo>
                      <a:pt x="321" y="54"/>
                    </a:lnTo>
                    <a:lnTo>
                      <a:pt x="321" y="48"/>
                    </a:lnTo>
                    <a:lnTo>
                      <a:pt x="319" y="42"/>
                    </a:lnTo>
                    <a:lnTo>
                      <a:pt x="317" y="38"/>
                    </a:lnTo>
                    <a:lnTo>
                      <a:pt x="315" y="32"/>
                    </a:lnTo>
                    <a:lnTo>
                      <a:pt x="312" y="28"/>
                    </a:lnTo>
                    <a:lnTo>
                      <a:pt x="309" y="24"/>
                    </a:lnTo>
                    <a:lnTo>
                      <a:pt x="306" y="20"/>
                    </a:lnTo>
                    <a:lnTo>
                      <a:pt x="301" y="16"/>
                    </a:lnTo>
                    <a:lnTo>
                      <a:pt x="298" y="12"/>
                    </a:lnTo>
                    <a:lnTo>
                      <a:pt x="293" y="9"/>
                    </a:lnTo>
                    <a:lnTo>
                      <a:pt x="288" y="6"/>
                    </a:lnTo>
                    <a:lnTo>
                      <a:pt x="277" y="1"/>
                    </a:lnTo>
                    <a:lnTo>
                      <a:pt x="225" y="0"/>
                    </a:lnTo>
                    <a:lnTo>
                      <a:pt x="222" y="1"/>
                    </a:lnTo>
                    <a:lnTo>
                      <a:pt x="218" y="2"/>
                    </a:lnTo>
                    <a:lnTo>
                      <a:pt x="214" y="4"/>
                    </a:lnTo>
                    <a:lnTo>
                      <a:pt x="211" y="6"/>
                    </a:lnTo>
                    <a:lnTo>
                      <a:pt x="209" y="10"/>
                    </a:lnTo>
                    <a:lnTo>
                      <a:pt x="207" y="12"/>
                    </a:lnTo>
                    <a:lnTo>
                      <a:pt x="207" y="16"/>
                    </a:lnTo>
                    <a:lnTo>
                      <a:pt x="207" y="22"/>
                    </a:lnTo>
                    <a:lnTo>
                      <a:pt x="207" y="24"/>
                    </a:lnTo>
                    <a:lnTo>
                      <a:pt x="203" y="33"/>
                    </a:lnTo>
                    <a:lnTo>
                      <a:pt x="198" y="44"/>
                    </a:lnTo>
                    <a:lnTo>
                      <a:pt x="192" y="54"/>
                    </a:lnTo>
                    <a:lnTo>
                      <a:pt x="187" y="63"/>
                    </a:lnTo>
                    <a:lnTo>
                      <a:pt x="185" y="66"/>
                    </a:lnTo>
                    <a:lnTo>
                      <a:pt x="185" y="68"/>
                    </a:lnTo>
                    <a:lnTo>
                      <a:pt x="182" y="73"/>
                    </a:lnTo>
                    <a:lnTo>
                      <a:pt x="176" y="83"/>
                    </a:lnTo>
                    <a:lnTo>
                      <a:pt x="164" y="103"/>
                    </a:lnTo>
                    <a:lnTo>
                      <a:pt x="163" y="105"/>
                    </a:lnTo>
                    <a:lnTo>
                      <a:pt x="162" y="108"/>
                    </a:lnTo>
                    <a:lnTo>
                      <a:pt x="159" y="115"/>
                    </a:lnTo>
                    <a:lnTo>
                      <a:pt x="157" y="121"/>
                    </a:lnTo>
                    <a:lnTo>
                      <a:pt x="150" y="134"/>
                    </a:lnTo>
                    <a:lnTo>
                      <a:pt x="144" y="140"/>
                    </a:lnTo>
                    <a:lnTo>
                      <a:pt x="139" y="147"/>
                    </a:lnTo>
                    <a:lnTo>
                      <a:pt x="128" y="163"/>
                    </a:lnTo>
                    <a:lnTo>
                      <a:pt x="116" y="180"/>
                    </a:lnTo>
                    <a:lnTo>
                      <a:pt x="96" y="213"/>
                    </a:lnTo>
                    <a:lnTo>
                      <a:pt x="52" y="280"/>
                    </a:lnTo>
                    <a:lnTo>
                      <a:pt x="48" y="282"/>
                    </a:lnTo>
                    <a:lnTo>
                      <a:pt x="43" y="286"/>
                    </a:lnTo>
                    <a:lnTo>
                      <a:pt x="39" y="292"/>
                    </a:lnTo>
                    <a:lnTo>
                      <a:pt x="38" y="296"/>
                    </a:lnTo>
                    <a:lnTo>
                      <a:pt x="37" y="298"/>
                    </a:lnTo>
                    <a:lnTo>
                      <a:pt x="69" y="328"/>
                    </a:lnTo>
                    <a:lnTo>
                      <a:pt x="67" y="327"/>
                    </a:lnTo>
                    <a:lnTo>
                      <a:pt x="65" y="327"/>
                    </a:lnTo>
                    <a:lnTo>
                      <a:pt x="40" y="328"/>
                    </a:lnTo>
                    <a:lnTo>
                      <a:pt x="48" y="318"/>
                    </a:lnTo>
                    <a:lnTo>
                      <a:pt x="66" y="294"/>
                    </a:lnTo>
                    <a:lnTo>
                      <a:pt x="75" y="282"/>
                    </a:lnTo>
                    <a:lnTo>
                      <a:pt x="83" y="270"/>
                    </a:lnTo>
                    <a:lnTo>
                      <a:pt x="95" y="254"/>
                    </a:lnTo>
                    <a:lnTo>
                      <a:pt x="106" y="238"/>
                    </a:lnTo>
                    <a:lnTo>
                      <a:pt x="128" y="205"/>
                    </a:lnTo>
                    <a:lnTo>
                      <a:pt x="138" y="188"/>
                    </a:lnTo>
                    <a:lnTo>
                      <a:pt x="144" y="180"/>
                    </a:lnTo>
                    <a:lnTo>
                      <a:pt x="150" y="172"/>
                    </a:lnTo>
                    <a:lnTo>
                      <a:pt x="170" y="138"/>
                    </a:lnTo>
                    <a:lnTo>
                      <a:pt x="170" y="137"/>
                    </a:lnTo>
                    <a:lnTo>
                      <a:pt x="171" y="136"/>
                    </a:lnTo>
                    <a:lnTo>
                      <a:pt x="172" y="133"/>
                    </a:lnTo>
                    <a:lnTo>
                      <a:pt x="180" y="119"/>
                    </a:lnTo>
                    <a:lnTo>
                      <a:pt x="181" y="117"/>
                    </a:lnTo>
                    <a:lnTo>
                      <a:pt x="181" y="116"/>
                    </a:lnTo>
                    <a:lnTo>
                      <a:pt x="182" y="115"/>
                    </a:lnTo>
                    <a:lnTo>
                      <a:pt x="184" y="112"/>
                    </a:lnTo>
                    <a:lnTo>
                      <a:pt x="188" y="104"/>
                    </a:lnTo>
                    <a:lnTo>
                      <a:pt x="196" y="90"/>
                    </a:lnTo>
                    <a:lnTo>
                      <a:pt x="204" y="76"/>
                    </a:lnTo>
                    <a:lnTo>
                      <a:pt x="218" y="54"/>
                    </a:lnTo>
                    <a:lnTo>
                      <a:pt x="222" y="46"/>
                    </a:lnTo>
                    <a:lnTo>
                      <a:pt x="226" y="38"/>
                    </a:lnTo>
                    <a:lnTo>
                      <a:pt x="228" y="31"/>
                    </a:lnTo>
                    <a:lnTo>
                      <a:pt x="229" y="24"/>
                    </a:lnTo>
                    <a:lnTo>
                      <a:pt x="231" y="21"/>
                    </a:lnTo>
                    <a:lnTo>
                      <a:pt x="268" y="20"/>
                    </a:lnTo>
                    <a:lnTo>
                      <a:pt x="269" y="21"/>
                    </a:lnTo>
                    <a:lnTo>
                      <a:pt x="277" y="26"/>
                    </a:lnTo>
                    <a:lnTo>
                      <a:pt x="286" y="32"/>
                    </a:lnTo>
                    <a:lnTo>
                      <a:pt x="290" y="34"/>
                    </a:lnTo>
                    <a:lnTo>
                      <a:pt x="293" y="40"/>
                    </a:lnTo>
                    <a:lnTo>
                      <a:pt x="297" y="47"/>
                    </a:lnTo>
                    <a:lnTo>
                      <a:pt x="299" y="51"/>
                    </a:lnTo>
                    <a:lnTo>
                      <a:pt x="301" y="54"/>
                    </a:lnTo>
                    <a:lnTo>
                      <a:pt x="303" y="64"/>
                    </a:lnTo>
                    <a:lnTo>
                      <a:pt x="303" y="66"/>
                    </a:lnTo>
                    <a:lnTo>
                      <a:pt x="291" y="83"/>
                    </a:lnTo>
                    <a:lnTo>
                      <a:pt x="268" y="114"/>
                    </a:lnTo>
                    <a:lnTo>
                      <a:pt x="247" y="146"/>
                    </a:lnTo>
                    <a:lnTo>
                      <a:pt x="226" y="178"/>
                    </a:lnTo>
                    <a:lnTo>
                      <a:pt x="222" y="179"/>
                    </a:lnTo>
                    <a:lnTo>
                      <a:pt x="220" y="181"/>
                    </a:lnTo>
                    <a:lnTo>
                      <a:pt x="217" y="184"/>
                    </a:lnTo>
                    <a:lnTo>
                      <a:pt x="212" y="192"/>
                    </a:lnTo>
                    <a:lnTo>
                      <a:pt x="208" y="200"/>
                    </a:lnTo>
                    <a:lnTo>
                      <a:pt x="207" y="202"/>
                    </a:lnTo>
                    <a:lnTo>
                      <a:pt x="203" y="208"/>
                    </a:lnTo>
                    <a:lnTo>
                      <a:pt x="199" y="215"/>
                    </a:lnTo>
                    <a:lnTo>
                      <a:pt x="190" y="227"/>
                    </a:lnTo>
                    <a:lnTo>
                      <a:pt x="180" y="241"/>
                    </a:lnTo>
                    <a:lnTo>
                      <a:pt x="171" y="253"/>
                    </a:lnTo>
                    <a:lnTo>
                      <a:pt x="165" y="259"/>
                    </a:lnTo>
                    <a:lnTo>
                      <a:pt x="161" y="266"/>
                    </a:lnTo>
                    <a:lnTo>
                      <a:pt x="153" y="280"/>
                    </a:lnTo>
                    <a:lnTo>
                      <a:pt x="148" y="285"/>
                    </a:lnTo>
                    <a:lnTo>
                      <a:pt x="145" y="292"/>
                    </a:lnTo>
                    <a:lnTo>
                      <a:pt x="134" y="316"/>
                    </a:lnTo>
                    <a:lnTo>
                      <a:pt x="133" y="317"/>
                    </a:lnTo>
                    <a:lnTo>
                      <a:pt x="132" y="317"/>
                    </a:lnTo>
                    <a:lnTo>
                      <a:pt x="132" y="318"/>
                    </a:lnTo>
                    <a:lnTo>
                      <a:pt x="131" y="319"/>
                    </a:lnTo>
                    <a:lnTo>
                      <a:pt x="130" y="321"/>
                    </a:lnTo>
                    <a:lnTo>
                      <a:pt x="130" y="324"/>
                    </a:lnTo>
                    <a:lnTo>
                      <a:pt x="127" y="331"/>
                    </a:lnTo>
                    <a:lnTo>
                      <a:pt x="123" y="338"/>
                    </a:lnTo>
                    <a:lnTo>
                      <a:pt x="120" y="345"/>
                    </a:lnTo>
                    <a:lnTo>
                      <a:pt x="116" y="351"/>
                    </a:lnTo>
                    <a:lnTo>
                      <a:pt x="113" y="355"/>
                    </a:lnTo>
                    <a:lnTo>
                      <a:pt x="111" y="358"/>
                    </a:lnTo>
                    <a:lnTo>
                      <a:pt x="110" y="361"/>
                    </a:lnTo>
                    <a:lnTo>
                      <a:pt x="107" y="364"/>
                    </a:lnTo>
                    <a:lnTo>
                      <a:pt x="103" y="371"/>
                    </a:lnTo>
                    <a:lnTo>
                      <a:pt x="96" y="377"/>
                    </a:lnTo>
                    <a:lnTo>
                      <a:pt x="93" y="380"/>
                    </a:lnTo>
                    <a:lnTo>
                      <a:pt x="90" y="384"/>
                    </a:lnTo>
                    <a:lnTo>
                      <a:pt x="83" y="389"/>
                    </a:lnTo>
                    <a:lnTo>
                      <a:pt x="79" y="393"/>
                    </a:lnTo>
                    <a:lnTo>
                      <a:pt x="75" y="395"/>
                    </a:lnTo>
                    <a:lnTo>
                      <a:pt x="70" y="397"/>
                    </a:lnTo>
                    <a:lnTo>
                      <a:pt x="65" y="398"/>
                    </a:lnTo>
                    <a:lnTo>
                      <a:pt x="55" y="399"/>
                    </a:lnTo>
                    <a:lnTo>
                      <a:pt x="51" y="398"/>
                    </a:lnTo>
                    <a:lnTo>
                      <a:pt x="46" y="398"/>
                    </a:lnTo>
                    <a:lnTo>
                      <a:pt x="36" y="394"/>
                    </a:lnTo>
                    <a:lnTo>
                      <a:pt x="33" y="393"/>
                    </a:lnTo>
                    <a:lnTo>
                      <a:pt x="27" y="387"/>
                    </a:lnTo>
                    <a:lnTo>
                      <a:pt x="25" y="384"/>
                    </a:lnTo>
                    <a:lnTo>
                      <a:pt x="22" y="380"/>
                    </a:lnTo>
                    <a:lnTo>
                      <a:pt x="21" y="378"/>
                    </a:lnTo>
                    <a:lnTo>
                      <a:pt x="21" y="374"/>
                    </a:lnTo>
                    <a:lnTo>
                      <a:pt x="21" y="369"/>
                    </a:lnTo>
                    <a:lnTo>
                      <a:pt x="21" y="366"/>
                    </a:lnTo>
                    <a:lnTo>
                      <a:pt x="25" y="360"/>
                    </a:lnTo>
                    <a:lnTo>
                      <a:pt x="29" y="356"/>
                    </a:lnTo>
                    <a:lnTo>
                      <a:pt x="34" y="351"/>
                    </a:lnTo>
                    <a:lnTo>
                      <a:pt x="37" y="350"/>
                    </a:lnTo>
                    <a:lnTo>
                      <a:pt x="41" y="349"/>
                    </a:lnTo>
                    <a:lnTo>
                      <a:pt x="47" y="347"/>
                    </a:lnTo>
                    <a:lnTo>
                      <a:pt x="55" y="346"/>
                    </a:lnTo>
                    <a:lnTo>
                      <a:pt x="57" y="348"/>
                    </a:lnTo>
                    <a:lnTo>
                      <a:pt x="62" y="350"/>
                    </a:lnTo>
                    <a:lnTo>
                      <a:pt x="68" y="354"/>
                    </a:lnTo>
                    <a:lnTo>
                      <a:pt x="73" y="358"/>
                    </a:lnTo>
                    <a:lnTo>
                      <a:pt x="77" y="364"/>
                    </a:lnTo>
                    <a:lnTo>
                      <a:pt x="80" y="365"/>
                    </a:lnTo>
                    <a:lnTo>
                      <a:pt x="89" y="365"/>
                    </a:lnTo>
                    <a:lnTo>
                      <a:pt x="89" y="364"/>
                    </a:lnTo>
                    <a:lnTo>
                      <a:pt x="90" y="362"/>
                    </a:lnTo>
                    <a:lnTo>
                      <a:pt x="90" y="361"/>
                    </a:lnTo>
                    <a:lnTo>
                      <a:pt x="91" y="355"/>
                    </a:lnTo>
                    <a:lnTo>
                      <a:pt x="90" y="350"/>
                    </a:lnTo>
                    <a:lnTo>
                      <a:pt x="89" y="345"/>
                    </a:lnTo>
                    <a:lnTo>
                      <a:pt x="87" y="341"/>
                    </a:lnTo>
                    <a:lnTo>
                      <a:pt x="83" y="336"/>
                    </a:lnTo>
                    <a:lnTo>
                      <a:pt x="80" y="334"/>
                    </a:lnTo>
                    <a:lnTo>
                      <a:pt x="75" y="330"/>
                    </a:lnTo>
                    <a:lnTo>
                      <a:pt x="69" y="328"/>
                    </a:lnTo>
                    <a:lnTo>
                      <a:pt x="37" y="29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6" name="Freeform 17"/>
              <p:cNvSpPr>
                <a:spLocks noChangeAspect="1"/>
              </p:cNvSpPr>
              <p:nvPr/>
            </p:nvSpPr>
            <p:spPr bwMode="auto">
              <a:xfrm>
                <a:off x="2916" y="2602"/>
                <a:ext cx="284" cy="378"/>
              </a:xfrm>
              <a:custGeom>
                <a:avLst/>
                <a:gdLst>
                  <a:gd name="T0" fmla="*/ 46 w 284"/>
                  <a:gd name="T1" fmla="*/ 307 h 378"/>
                  <a:gd name="T2" fmla="*/ 54 w 284"/>
                  <a:gd name="T3" fmla="*/ 310 h 378"/>
                  <a:gd name="T4" fmla="*/ 63 w 284"/>
                  <a:gd name="T5" fmla="*/ 316 h 378"/>
                  <a:gd name="T6" fmla="*/ 69 w 284"/>
                  <a:gd name="T7" fmla="*/ 325 h 378"/>
                  <a:gd name="T8" fmla="*/ 71 w 284"/>
                  <a:gd name="T9" fmla="*/ 335 h 378"/>
                  <a:gd name="T10" fmla="*/ 70 w 284"/>
                  <a:gd name="T11" fmla="*/ 342 h 378"/>
                  <a:gd name="T12" fmla="*/ 68 w 284"/>
                  <a:gd name="T13" fmla="*/ 345 h 378"/>
                  <a:gd name="T14" fmla="*/ 57 w 284"/>
                  <a:gd name="T15" fmla="*/ 343 h 378"/>
                  <a:gd name="T16" fmla="*/ 47 w 284"/>
                  <a:gd name="T17" fmla="*/ 334 h 378"/>
                  <a:gd name="T18" fmla="*/ 37 w 284"/>
                  <a:gd name="T19" fmla="*/ 328 h 378"/>
                  <a:gd name="T20" fmla="*/ 26 w 284"/>
                  <a:gd name="T21" fmla="*/ 327 h 378"/>
                  <a:gd name="T22" fmla="*/ 17 w 284"/>
                  <a:gd name="T23" fmla="*/ 329 h 378"/>
                  <a:gd name="T24" fmla="*/ 9 w 284"/>
                  <a:gd name="T25" fmla="*/ 335 h 378"/>
                  <a:gd name="T26" fmla="*/ 0 w 284"/>
                  <a:gd name="T27" fmla="*/ 346 h 378"/>
                  <a:gd name="T28" fmla="*/ 0 w 284"/>
                  <a:gd name="T29" fmla="*/ 354 h 378"/>
                  <a:gd name="T30" fmla="*/ 2 w 284"/>
                  <a:gd name="T31" fmla="*/ 360 h 378"/>
                  <a:gd name="T32" fmla="*/ 7 w 284"/>
                  <a:gd name="T33" fmla="*/ 367 h 378"/>
                  <a:gd name="T34" fmla="*/ 16 w 284"/>
                  <a:gd name="T35" fmla="*/ 374 h 378"/>
                  <a:gd name="T36" fmla="*/ 31 w 284"/>
                  <a:gd name="T37" fmla="*/ 378 h 378"/>
                  <a:gd name="T38" fmla="*/ 45 w 284"/>
                  <a:gd name="T39" fmla="*/ 378 h 378"/>
                  <a:gd name="T40" fmla="*/ 55 w 284"/>
                  <a:gd name="T41" fmla="*/ 375 h 378"/>
                  <a:gd name="T42" fmla="*/ 63 w 284"/>
                  <a:gd name="T43" fmla="*/ 369 h 378"/>
                  <a:gd name="T44" fmla="*/ 73 w 284"/>
                  <a:gd name="T45" fmla="*/ 360 h 378"/>
                  <a:gd name="T46" fmla="*/ 82 w 284"/>
                  <a:gd name="T47" fmla="*/ 350 h 378"/>
                  <a:gd name="T48" fmla="*/ 89 w 284"/>
                  <a:gd name="T49" fmla="*/ 341 h 378"/>
                  <a:gd name="T50" fmla="*/ 93 w 284"/>
                  <a:gd name="T51" fmla="*/ 335 h 378"/>
                  <a:gd name="T52" fmla="*/ 100 w 284"/>
                  <a:gd name="T53" fmla="*/ 325 h 378"/>
                  <a:gd name="T54" fmla="*/ 107 w 284"/>
                  <a:gd name="T55" fmla="*/ 311 h 378"/>
                  <a:gd name="T56" fmla="*/ 110 w 284"/>
                  <a:gd name="T57" fmla="*/ 300 h 378"/>
                  <a:gd name="T58" fmla="*/ 112 w 284"/>
                  <a:gd name="T59" fmla="*/ 298 h 378"/>
                  <a:gd name="T60" fmla="*/ 112 w 284"/>
                  <a:gd name="T61" fmla="*/ 297 h 378"/>
                  <a:gd name="T62" fmla="*/ 114 w 284"/>
                  <a:gd name="T63" fmla="*/ 296 h 378"/>
                  <a:gd name="T64" fmla="*/ 128 w 284"/>
                  <a:gd name="T65" fmla="*/ 265 h 378"/>
                  <a:gd name="T66" fmla="*/ 141 w 284"/>
                  <a:gd name="T67" fmla="*/ 246 h 378"/>
                  <a:gd name="T68" fmla="*/ 151 w 284"/>
                  <a:gd name="T69" fmla="*/ 233 h 378"/>
                  <a:gd name="T70" fmla="*/ 170 w 284"/>
                  <a:gd name="T71" fmla="*/ 207 h 378"/>
                  <a:gd name="T72" fmla="*/ 183 w 284"/>
                  <a:gd name="T73" fmla="*/ 188 h 378"/>
                  <a:gd name="T74" fmla="*/ 188 w 284"/>
                  <a:gd name="T75" fmla="*/ 180 h 378"/>
                  <a:gd name="T76" fmla="*/ 197 w 284"/>
                  <a:gd name="T77" fmla="*/ 164 h 378"/>
                  <a:gd name="T78" fmla="*/ 202 w 284"/>
                  <a:gd name="T79" fmla="*/ 159 h 378"/>
                  <a:gd name="T80" fmla="*/ 227 w 284"/>
                  <a:gd name="T81" fmla="*/ 126 h 378"/>
                  <a:gd name="T82" fmla="*/ 272 w 284"/>
                  <a:gd name="T83" fmla="*/ 63 h 378"/>
                  <a:gd name="T84" fmla="*/ 284 w 284"/>
                  <a:gd name="T85" fmla="*/ 44 h 378"/>
                  <a:gd name="T86" fmla="*/ 280 w 284"/>
                  <a:gd name="T87" fmla="*/ 31 h 378"/>
                  <a:gd name="T88" fmla="*/ 273 w 284"/>
                  <a:gd name="T89" fmla="*/ 21 h 378"/>
                  <a:gd name="T90" fmla="*/ 266 w 284"/>
                  <a:gd name="T91" fmla="*/ 13 h 378"/>
                  <a:gd name="T92" fmla="*/ 250 w 284"/>
                  <a:gd name="T93" fmla="*/ 1 h 378"/>
                  <a:gd name="T94" fmla="*/ 211 w 284"/>
                  <a:gd name="T95" fmla="*/ 1 h 378"/>
                  <a:gd name="T96" fmla="*/ 209 w 284"/>
                  <a:gd name="T97" fmla="*/ 11 h 378"/>
                  <a:gd name="T98" fmla="*/ 202 w 284"/>
                  <a:gd name="T99" fmla="*/ 26 h 378"/>
                  <a:gd name="T100" fmla="*/ 184 w 284"/>
                  <a:gd name="T101" fmla="*/ 56 h 378"/>
                  <a:gd name="T102" fmla="*/ 168 w 284"/>
                  <a:gd name="T103" fmla="*/ 85 h 378"/>
                  <a:gd name="T104" fmla="*/ 162 w 284"/>
                  <a:gd name="T105" fmla="*/ 95 h 378"/>
                  <a:gd name="T106" fmla="*/ 161 w 284"/>
                  <a:gd name="T107" fmla="*/ 96 h 378"/>
                  <a:gd name="T108" fmla="*/ 160 w 284"/>
                  <a:gd name="T109" fmla="*/ 99 h 378"/>
                  <a:gd name="T110" fmla="*/ 151 w 284"/>
                  <a:gd name="T111" fmla="*/ 116 h 378"/>
                  <a:gd name="T112" fmla="*/ 150 w 284"/>
                  <a:gd name="T113" fmla="*/ 118 h 378"/>
                  <a:gd name="T114" fmla="*/ 124 w 284"/>
                  <a:gd name="T115" fmla="*/ 160 h 378"/>
                  <a:gd name="T116" fmla="*/ 108 w 284"/>
                  <a:gd name="T117" fmla="*/ 185 h 378"/>
                  <a:gd name="T118" fmla="*/ 75 w 284"/>
                  <a:gd name="T119" fmla="*/ 234 h 378"/>
                  <a:gd name="T120" fmla="*/ 54 w 284"/>
                  <a:gd name="T121" fmla="*/ 262 h 378"/>
                  <a:gd name="T122" fmla="*/ 27 w 284"/>
                  <a:gd name="T123" fmla="*/ 298 h 378"/>
                  <a:gd name="T124" fmla="*/ 45 w 284"/>
                  <a:gd name="T125" fmla="*/ 307 h 3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84"/>
                  <a:gd name="T190" fmla="*/ 0 h 378"/>
                  <a:gd name="T191" fmla="*/ 284 w 284"/>
                  <a:gd name="T192" fmla="*/ 378 h 3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84" h="378">
                    <a:moveTo>
                      <a:pt x="45" y="307"/>
                    </a:moveTo>
                    <a:lnTo>
                      <a:pt x="46" y="307"/>
                    </a:lnTo>
                    <a:lnTo>
                      <a:pt x="48" y="308"/>
                    </a:lnTo>
                    <a:lnTo>
                      <a:pt x="54" y="310"/>
                    </a:lnTo>
                    <a:lnTo>
                      <a:pt x="60" y="314"/>
                    </a:lnTo>
                    <a:lnTo>
                      <a:pt x="63" y="316"/>
                    </a:lnTo>
                    <a:lnTo>
                      <a:pt x="67" y="321"/>
                    </a:lnTo>
                    <a:lnTo>
                      <a:pt x="69" y="325"/>
                    </a:lnTo>
                    <a:lnTo>
                      <a:pt x="70" y="329"/>
                    </a:lnTo>
                    <a:lnTo>
                      <a:pt x="71" y="335"/>
                    </a:lnTo>
                    <a:lnTo>
                      <a:pt x="70" y="341"/>
                    </a:lnTo>
                    <a:lnTo>
                      <a:pt x="70" y="342"/>
                    </a:lnTo>
                    <a:lnTo>
                      <a:pt x="69" y="343"/>
                    </a:lnTo>
                    <a:lnTo>
                      <a:pt x="68" y="345"/>
                    </a:lnTo>
                    <a:lnTo>
                      <a:pt x="60" y="345"/>
                    </a:lnTo>
                    <a:lnTo>
                      <a:pt x="57" y="343"/>
                    </a:lnTo>
                    <a:lnTo>
                      <a:pt x="53" y="338"/>
                    </a:lnTo>
                    <a:lnTo>
                      <a:pt x="47" y="334"/>
                    </a:lnTo>
                    <a:lnTo>
                      <a:pt x="42" y="330"/>
                    </a:lnTo>
                    <a:lnTo>
                      <a:pt x="37" y="328"/>
                    </a:lnTo>
                    <a:lnTo>
                      <a:pt x="34" y="326"/>
                    </a:lnTo>
                    <a:lnTo>
                      <a:pt x="26" y="327"/>
                    </a:lnTo>
                    <a:lnTo>
                      <a:pt x="20" y="328"/>
                    </a:lnTo>
                    <a:lnTo>
                      <a:pt x="17" y="329"/>
                    </a:lnTo>
                    <a:lnTo>
                      <a:pt x="14" y="331"/>
                    </a:lnTo>
                    <a:lnTo>
                      <a:pt x="9" y="335"/>
                    </a:lnTo>
                    <a:lnTo>
                      <a:pt x="4" y="340"/>
                    </a:lnTo>
                    <a:lnTo>
                      <a:pt x="0" y="346"/>
                    </a:lnTo>
                    <a:lnTo>
                      <a:pt x="0" y="349"/>
                    </a:lnTo>
                    <a:lnTo>
                      <a:pt x="0" y="354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4" y="364"/>
                    </a:lnTo>
                    <a:lnTo>
                      <a:pt x="7" y="367"/>
                    </a:lnTo>
                    <a:lnTo>
                      <a:pt x="12" y="373"/>
                    </a:lnTo>
                    <a:lnTo>
                      <a:pt x="16" y="374"/>
                    </a:lnTo>
                    <a:lnTo>
                      <a:pt x="25" y="378"/>
                    </a:lnTo>
                    <a:lnTo>
                      <a:pt x="31" y="378"/>
                    </a:lnTo>
                    <a:lnTo>
                      <a:pt x="35" y="378"/>
                    </a:lnTo>
                    <a:lnTo>
                      <a:pt x="45" y="378"/>
                    </a:lnTo>
                    <a:lnTo>
                      <a:pt x="50" y="377"/>
                    </a:lnTo>
                    <a:lnTo>
                      <a:pt x="55" y="375"/>
                    </a:lnTo>
                    <a:lnTo>
                      <a:pt x="59" y="372"/>
                    </a:lnTo>
                    <a:lnTo>
                      <a:pt x="63" y="369"/>
                    </a:lnTo>
                    <a:lnTo>
                      <a:pt x="70" y="364"/>
                    </a:lnTo>
                    <a:lnTo>
                      <a:pt x="73" y="360"/>
                    </a:lnTo>
                    <a:lnTo>
                      <a:pt x="76" y="357"/>
                    </a:lnTo>
                    <a:lnTo>
                      <a:pt x="82" y="350"/>
                    </a:lnTo>
                    <a:lnTo>
                      <a:pt x="87" y="343"/>
                    </a:lnTo>
                    <a:lnTo>
                      <a:pt x="89" y="341"/>
                    </a:lnTo>
                    <a:lnTo>
                      <a:pt x="91" y="338"/>
                    </a:lnTo>
                    <a:lnTo>
                      <a:pt x="93" y="335"/>
                    </a:lnTo>
                    <a:lnTo>
                      <a:pt x="96" y="331"/>
                    </a:lnTo>
                    <a:lnTo>
                      <a:pt x="100" y="325"/>
                    </a:lnTo>
                    <a:lnTo>
                      <a:pt x="103" y="318"/>
                    </a:lnTo>
                    <a:lnTo>
                      <a:pt x="107" y="311"/>
                    </a:lnTo>
                    <a:lnTo>
                      <a:pt x="110" y="304"/>
                    </a:lnTo>
                    <a:lnTo>
                      <a:pt x="110" y="300"/>
                    </a:lnTo>
                    <a:lnTo>
                      <a:pt x="111" y="299"/>
                    </a:lnTo>
                    <a:lnTo>
                      <a:pt x="112" y="298"/>
                    </a:lnTo>
                    <a:lnTo>
                      <a:pt x="112" y="297"/>
                    </a:lnTo>
                    <a:lnTo>
                      <a:pt x="113" y="297"/>
                    </a:lnTo>
                    <a:lnTo>
                      <a:pt x="114" y="296"/>
                    </a:lnTo>
                    <a:lnTo>
                      <a:pt x="125" y="272"/>
                    </a:lnTo>
                    <a:lnTo>
                      <a:pt x="128" y="265"/>
                    </a:lnTo>
                    <a:lnTo>
                      <a:pt x="133" y="260"/>
                    </a:lnTo>
                    <a:lnTo>
                      <a:pt x="141" y="246"/>
                    </a:lnTo>
                    <a:lnTo>
                      <a:pt x="146" y="239"/>
                    </a:lnTo>
                    <a:lnTo>
                      <a:pt x="151" y="233"/>
                    </a:lnTo>
                    <a:lnTo>
                      <a:pt x="160" y="221"/>
                    </a:lnTo>
                    <a:lnTo>
                      <a:pt x="170" y="207"/>
                    </a:lnTo>
                    <a:lnTo>
                      <a:pt x="179" y="195"/>
                    </a:lnTo>
                    <a:lnTo>
                      <a:pt x="183" y="188"/>
                    </a:lnTo>
                    <a:lnTo>
                      <a:pt x="188" y="182"/>
                    </a:lnTo>
                    <a:lnTo>
                      <a:pt x="188" y="180"/>
                    </a:lnTo>
                    <a:lnTo>
                      <a:pt x="192" y="172"/>
                    </a:lnTo>
                    <a:lnTo>
                      <a:pt x="197" y="164"/>
                    </a:lnTo>
                    <a:lnTo>
                      <a:pt x="201" y="161"/>
                    </a:lnTo>
                    <a:lnTo>
                      <a:pt x="202" y="159"/>
                    </a:lnTo>
                    <a:lnTo>
                      <a:pt x="206" y="158"/>
                    </a:lnTo>
                    <a:lnTo>
                      <a:pt x="227" y="126"/>
                    </a:lnTo>
                    <a:lnTo>
                      <a:pt x="249" y="94"/>
                    </a:lnTo>
                    <a:lnTo>
                      <a:pt x="272" y="63"/>
                    </a:lnTo>
                    <a:lnTo>
                      <a:pt x="284" y="46"/>
                    </a:lnTo>
                    <a:lnTo>
                      <a:pt x="284" y="44"/>
                    </a:lnTo>
                    <a:lnTo>
                      <a:pt x="281" y="35"/>
                    </a:lnTo>
                    <a:lnTo>
                      <a:pt x="280" y="31"/>
                    </a:lnTo>
                    <a:lnTo>
                      <a:pt x="278" y="28"/>
                    </a:lnTo>
                    <a:lnTo>
                      <a:pt x="273" y="21"/>
                    </a:lnTo>
                    <a:lnTo>
                      <a:pt x="271" y="14"/>
                    </a:lnTo>
                    <a:lnTo>
                      <a:pt x="266" y="13"/>
                    </a:lnTo>
                    <a:lnTo>
                      <a:pt x="258" y="7"/>
                    </a:lnTo>
                    <a:lnTo>
                      <a:pt x="250" y="1"/>
                    </a:lnTo>
                    <a:lnTo>
                      <a:pt x="249" y="0"/>
                    </a:lnTo>
                    <a:lnTo>
                      <a:pt x="211" y="1"/>
                    </a:lnTo>
                    <a:lnTo>
                      <a:pt x="209" y="4"/>
                    </a:lnTo>
                    <a:lnTo>
                      <a:pt x="209" y="11"/>
                    </a:lnTo>
                    <a:lnTo>
                      <a:pt x="206" y="18"/>
                    </a:lnTo>
                    <a:lnTo>
                      <a:pt x="202" y="26"/>
                    </a:lnTo>
                    <a:lnTo>
                      <a:pt x="198" y="34"/>
                    </a:lnTo>
                    <a:lnTo>
                      <a:pt x="184" y="56"/>
                    </a:lnTo>
                    <a:lnTo>
                      <a:pt x="176" y="70"/>
                    </a:lnTo>
                    <a:lnTo>
                      <a:pt x="168" y="85"/>
                    </a:lnTo>
                    <a:lnTo>
                      <a:pt x="164" y="92"/>
                    </a:lnTo>
                    <a:lnTo>
                      <a:pt x="162" y="95"/>
                    </a:lnTo>
                    <a:lnTo>
                      <a:pt x="161" y="96"/>
                    </a:lnTo>
                    <a:lnTo>
                      <a:pt x="161" y="97"/>
                    </a:lnTo>
                    <a:lnTo>
                      <a:pt x="160" y="99"/>
                    </a:lnTo>
                    <a:lnTo>
                      <a:pt x="153" y="114"/>
                    </a:lnTo>
                    <a:lnTo>
                      <a:pt x="151" y="116"/>
                    </a:lnTo>
                    <a:lnTo>
                      <a:pt x="150" y="117"/>
                    </a:lnTo>
                    <a:lnTo>
                      <a:pt x="150" y="118"/>
                    </a:lnTo>
                    <a:lnTo>
                      <a:pt x="130" y="152"/>
                    </a:lnTo>
                    <a:lnTo>
                      <a:pt x="124" y="160"/>
                    </a:lnTo>
                    <a:lnTo>
                      <a:pt x="118" y="168"/>
                    </a:lnTo>
                    <a:lnTo>
                      <a:pt x="108" y="185"/>
                    </a:lnTo>
                    <a:lnTo>
                      <a:pt x="86" y="218"/>
                    </a:lnTo>
                    <a:lnTo>
                      <a:pt x="75" y="234"/>
                    </a:lnTo>
                    <a:lnTo>
                      <a:pt x="63" y="250"/>
                    </a:lnTo>
                    <a:lnTo>
                      <a:pt x="54" y="262"/>
                    </a:lnTo>
                    <a:lnTo>
                      <a:pt x="46" y="274"/>
                    </a:lnTo>
                    <a:lnTo>
                      <a:pt x="27" y="298"/>
                    </a:lnTo>
                    <a:lnTo>
                      <a:pt x="19" y="308"/>
                    </a:lnTo>
                    <a:lnTo>
                      <a:pt x="45" y="30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56" name="Group 18"/>
            <p:cNvGrpSpPr>
              <a:grpSpLocks noChangeAspect="1"/>
            </p:cNvGrpSpPr>
            <p:nvPr/>
          </p:nvGrpSpPr>
          <p:grpSpPr bwMode="auto">
            <a:xfrm>
              <a:off x="720" y="1912"/>
              <a:ext cx="762" cy="646"/>
              <a:chOff x="1471" y="2266"/>
              <a:chExt cx="1709" cy="1449"/>
            </a:xfrm>
          </p:grpSpPr>
          <p:sp>
            <p:nvSpPr>
              <p:cNvPr id="52309" name="Freeform 19"/>
              <p:cNvSpPr>
                <a:spLocks noChangeAspect="1"/>
              </p:cNvSpPr>
              <p:nvPr/>
            </p:nvSpPr>
            <p:spPr bwMode="auto">
              <a:xfrm>
                <a:off x="2351" y="2266"/>
                <a:ext cx="351" cy="352"/>
              </a:xfrm>
              <a:custGeom>
                <a:avLst/>
                <a:gdLst>
                  <a:gd name="T0" fmla="*/ 201 w 351"/>
                  <a:gd name="T1" fmla="*/ 22 h 352"/>
                  <a:gd name="T2" fmla="*/ 175 w 351"/>
                  <a:gd name="T3" fmla="*/ 7 h 352"/>
                  <a:gd name="T4" fmla="*/ 151 w 351"/>
                  <a:gd name="T5" fmla="*/ 1 h 352"/>
                  <a:gd name="T6" fmla="*/ 127 w 351"/>
                  <a:gd name="T7" fmla="*/ 0 h 352"/>
                  <a:gd name="T8" fmla="*/ 100 w 351"/>
                  <a:gd name="T9" fmla="*/ 7 h 352"/>
                  <a:gd name="T10" fmla="*/ 73 w 351"/>
                  <a:gd name="T11" fmla="*/ 20 h 352"/>
                  <a:gd name="T12" fmla="*/ 55 w 351"/>
                  <a:gd name="T13" fmla="*/ 35 h 352"/>
                  <a:gd name="T14" fmla="*/ 33 w 351"/>
                  <a:gd name="T15" fmla="*/ 61 h 352"/>
                  <a:gd name="T16" fmla="*/ 15 w 351"/>
                  <a:gd name="T17" fmla="*/ 95 h 352"/>
                  <a:gd name="T18" fmla="*/ 4 w 351"/>
                  <a:gd name="T19" fmla="*/ 133 h 352"/>
                  <a:gd name="T20" fmla="*/ 0 w 351"/>
                  <a:gd name="T21" fmla="*/ 204 h 352"/>
                  <a:gd name="T22" fmla="*/ 10 w 351"/>
                  <a:gd name="T23" fmla="*/ 254 h 352"/>
                  <a:gd name="T24" fmla="*/ 24 w 351"/>
                  <a:gd name="T25" fmla="*/ 289 h 352"/>
                  <a:gd name="T26" fmla="*/ 39 w 351"/>
                  <a:gd name="T27" fmla="*/ 310 h 352"/>
                  <a:gd name="T28" fmla="*/ 53 w 351"/>
                  <a:gd name="T29" fmla="*/ 324 h 352"/>
                  <a:gd name="T30" fmla="*/ 69 w 351"/>
                  <a:gd name="T31" fmla="*/ 337 h 352"/>
                  <a:gd name="T32" fmla="*/ 93 w 351"/>
                  <a:gd name="T33" fmla="*/ 348 h 352"/>
                  <a:gd name="T34" fmla="*/ 131 w 351"/>
                  <a:gd name="T35" fmla="*/ 352 h 352"/>
                  <a:gd name="T36" fmla="*/ 158 w 351"/>
                  <a:gd name="T37" fmla="*/ 345 h 352"/>
                  <a:gd name="T38" fmla="*/ 167 w 351"/>
                  <a:gd name="T39" fmla="*/ 340 h 352"/>
                  <a:gd name="T40" fmla="*/ 180 w 351"/>
                  <a:gd name="T41" fmla="*/ 332 h 352"/>
                  <a:gd name="T42" fmla="*/ 189 w 351"/>
                  <a:gd name="T43" fmla="*/ 324 h 352"/>
                  <a:gd name="T44" fmla="*/ 198 w 351"/>
                  <a:gd name="T45" fmla="*/ 314 h 352"/>
                  <a:gd name="T46" fmla="*/ 225 w 351"/>
                  <a:gd name="T47" fmla="*/ 266 h 352"/>
                  <a:gd name="T48" fmla="*/ 248 w 351"/>
                  <a:gd name="T49" fmla="*/ 225 h 352"/>
                  <a:gd name="T50" fmla="*/ 259 w 351"/>
                  <a:gd name="T51" fmla="*/ 228 h 352"/>
                  <a:gd name="T52" fmla="*/ 269 w 351"/>
                  <a:gd name="T53" fmla="*/ 236 h 352"/>
                  <a:gd name="T54" fmla="*/ 284 w 351"/>
                  <a:gd name="T55" fmla="*/ 253 h 352"/>
                  <a:gd name="T56" fmla="*/ 296 w 351"/>
                  <a:gd name="T57" fmla="*/ 261 h 352"/>
                  <a:gd name="T58" fmla="*/ 311 w 351"/>
                  <a:gd name="T59" fmla="*/ 265 h 352"/>
                  <a:gd name="T60" fmla="*/ 325 w 351"/>
                  <a:gd name="T61" fmla="*/ 264 h 352"/>
                  <a:gd name="T62" fmla="*/ 335 w 351"/>
                  <a:gd name="T63" fmla="*/ 259 h 352"/>
                  <a:gd name="T64" fmla="*/ 344 w 351"/>
                  <a:gd name="T65" fmla="*/ 252 h 352"/>
                  <a:gd name="T66" fmla="*/ 350 w 351"/>
                  <a:gd name="T67" fmla="*/ 237 h 352"/>
                  <a:gd name="T68" fmla="*/ 349 w 351"/>
                  <a:gd name="T69" fmla="*/ 222 h 352"/>
                  <a:gd name="T70" fmla="*/ 340 w 351"/>
                  <a:gd name="T71" fmla="*/ 208 h 352"/>
                  <a:gd name="T72" fmla="*/ 328 w 351"/>
                  <a:gd name="T73" fmla="*/ 199 h 352"/>
                  <a:gd name="T74" fmla="*/ 297 w 351"/>
                  <a:gd name="T75" fmla="*/ 186 h 352"/>
                  <a:gd name="T76" fmla="*/ 277 w 351"/>
                  <a:gd name="T77" fmla="*/ 176 h 352"/>
                  <a:gd name="T78" fmla="*/ 262 w 351"/>
                  <a:gd name="T79" fmla="*/ 159 h 352"/>
                  <a:gd name="T80" fmla="*/ 253 w 351"/>
                  <a:gd name="T81" fmla="*/ 131 h 352"/>
                  <a:gd name="T82" fmla="*/ 244 w 351"/>
                  <a:gd name="T83" fmla="*/ 90 h 352"/>
                  <a:gd name="T84" fmla="*/ 227 w 351"/>
                  <a:gd name="T85" fmla="*/ 53 h 3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51"/>
                  <a:gd name="T130" fmla="*/ 0 h 352"/>
                  <a:gd name="T131" fmla="*/ 351 w 351"/>
                  <a:gd name="T132" fmla="*/ 352 h 3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51" h="352">
                    <a:moveTo>
                      <a:pt x="210" y="31"/>
                    </a:moveTo>
                    <a:lnTo>
                      <a:pt x="206" y="26"/>
                    </a:lnTo>
                    <a:lnTo>
                      <a:pt x="201" y="22"/>
                    </a:lnTo>
                    <a:lnTo>
                      <a:pt x="196" y="18"/>
                    </a:lnTo>
                    <a:lnTo>
                      <a:pt x="192" y="14"/>
                    </a:lnTo>
                    <a:lnTo>
                      <a:pt x="175" y="7"/>
                    </a:lnTo>
                    <a:lnTo>
                      <a:pt x="167" y="5"/>
                    </a:lnTo>
                    <a:lnTo>
                      <a:pt x="159" y="3"/>
                    </a:lnTo>
                    <a:lnTo>
                      <a:pt x="151" y="1"/>
                    </a:lnTo>
                    <a:lnTo>
                      <a:pt x="143" y="0"/>
                    </a:lnTo>
                    <a:lnTo>
                      <a:pt x="135" y="0"/>
                    </a:lnTo>
                    <a:lnTo>
                      <a:pt x="127" y="0"/>
                    </a:lnTo>
                    <a:lnTo>
                      <a:pt x="112" y="2"/>
                    </a:lnTo>
                    <a:lnTo>
                      <a:pt x="106" y="4"/>
                    </a:lnTo>
                    <a:lnTo>
                      <a:pt x="100" y="7"/>
                    </a:lnTo>
                    <a:lnTo>
                      <a:pt x="85" y="13"/>
                    </a:lnTo>
                    <a:lnTo>
                      <a:pt x="79" y="16"/>
                    </a:lnTo>
                    <a:lnTo>
                      <a:pt x="73" y="20"/>
                    </a:lnTo>
                    <a:lnTo>
                      <a:pt x="66" y="24"/>
                    </a:lnTo>
                    <a:lnTo>
                      <a:pt x="60" y="29"/>
                    </a:lnTo>
                    <a:lnTo>
                      <a:pt x="55" y="35"/>
                    </a:lnTo>
                    <a:lnTo>
                      <a:pt x="50" y="40"/>
                    </a:lnTo>
                    <a:lnTo>
                      <a:pt x="41" y="50"/>
                    </a:lnTo>
                    <a:lnTo>
                      <a:pt x="33" y="61"/>
                    </a:lnTo>
                    <a:lnTo>
                      <a:pt x="26" y="71"/>
                    </a:lnTo>
                    <a:lnTo>
                      <a:pt x="20" y="83"/>
                    </a:lnTo>
                    <a:lnTo>
                      <a:pt x="15" y="95"/>
                    </a:lnTo>
                    <a:lnTo>
                      <a:pt x="10" y="107"/>
                    </a:lnTo>
                    <a:lnTo>
                      <a:pt x="7" y="120"/>
                    </a:lnTo>
                    <a:lnTo>
                      <a:pt x="4" y="133"/>
                    </a:lnTo>
                    <a:lnTo>
                      <a:pt x="1" y="157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3" y="228"/>
                    </a:lnTo>
                    <a:lnTo>
                      <a:pt x="6" y="241"/>
                    </a:lnTo>
                    <a:lnTo>
                      <a:pt x="10" y="254"/>
                    </a:lnTo>
                    <a:lnTo>
                      <a:pt x="13" y="265"/>
                    </a:lnTo>
                    <a:lnTo>
                      <a:pt x="18" y="277"/>
                    </a:lnTo>
                    <a:lnTo>
                      <a:pt x="24" y="289"/>
                    </a:lnTo>
                    <a:lnTo>
                      <a:pt x="28" y="294"/>
                    </a:lnTo>
                    <a:lnTo>
                      <a:pt x="31" y="299"/>
                    </a:lnTo>
                    <a:lnTo>
                      <a:pt x="39" y="310"/>
                    </a:lnTo>
                    <a:lnTo>
                      <a:pt x="44" y="314"/>
                    </a:lnTo>
                    <a:lnTo>
                      <a:pt x="48" y="319"/>
                    </a:lnTo>
                    <a:lnTo>
                      <a:pt x="53" y="324"/>
                    </a:lnTo>
                    <a:lnTo>
                      <a:pt x="59" y="329"/>
                    </a:lnTo>
                    <a:lnTo>
                      <a:pt x="64" y="333"/>
                    </a:lnTo>
                    <a:lnTo>
                      <a:pt x="69" y="337"/>
                    </a:lnTo>
                    <a:lnTo>
                      <a:pt x="74" y="340"/>
                    </a:lnTo>
                    <a:lnTo>
                      <a:pt x="80" y="343"/>
                    </a:lnTo>
                    <a:lnTo>
                      <a:pt x="93" y="348"/>
                    </a:lnTo>
                    <a:lnTo>
                      <a:pt x="105" y="351"/>
                    </a:lnTo>
                    <a:lnTo>
                      <a:pt x="117" y="352"/>
                    </a:lnTo>
                    <a:lnTo>
                      <a:pt x="131" y="352"/>
                    </a:lnTo>
                    <a:lnTo>
                      <a:pt x="145" y="349"/>
                    </a:lnTo>
                    <a:lnTo>
                      <a:pt x="154" y="346"/>
                    </a:lnTo>
                    <a:lnTo>
                      <a:pt x="158" y="345"/>
                    </a:lnTo>
                    <a:lnTo>
                      <a:pt x="163" y="343"/>
                    </a:lnTo>
                    <a:lnTo>
                      <a:pt x="164" y="341"/>
                    </a:lnTo>
                    <a:lnTo>
                      <a:pt x="167" y="340"/>
                    </a:lnTo>
                    <a:lnTo>
                      <a:pt x="171" y="338"/>
                    </a:lnTo>
                    <a:lnTo>
                      <a:pt x="179" y="334"/>
                    </a:lnTo>
                    <a:lnTo>
                      <a:pt x="180" y="332"/>
                    </a:lnTo>
                    <a:lnTo>
                      <a:pt x="182" y="331"/>
                    </a:lnTo>
                    <a:lnTo>
                      <a:pt x="186" y="328"/>
                    </a:lnTo>
                    <a:lnTo>
                      <a:pt x="189" y="324"/>
                    </a:lnTo>
                    <a:lnTo>
                      <a:pt x="193" y="321"/>
                    </a:lnTo>
                    <a:lnTo>
                      <a:pt x="195" y="317"/>
                    </a:lnTo>
                    <a:lnTo>
                      <a:pt x="198" y="314"/>
                    </a:lnTo>
                    <a:lnTo>
                      <a:pt x="204" y="306"/>
                    </a:lnTo>
                    <a:lnTo>
                      <a:pt x="214" y="286"/>
                    </a:lnTo>
                    <a:lnTo>
                      <a:pt x="225" y="266"/>
                    </a:lnTo>
                    <a:lnTo>
                      <a:pt x="235" y="245"/>
                    </a:lnTo>
                    <a:lnTo>
                      <a:pt x="244" y="225"/>
                    </a:lnTo>
                    <a:lnTo>
                      <a:pt x="248" y="225"/>
                    </a:lnTo>
                    <a:lnTo>
                      <a:pt x="252" y="226"/>
                    </a:lnTo>
                    <a:lnTo>
                      <a:pt x="256" y="227"/>
                    </a:lnTo>
                    <a:lnTo>
                      <a:pt x="259" y="228"/>
                    </a:lnTo>
                    <a:lnTo>
                      <a:pt x="263" y="230"/>
                    </a:lnTo>
                    <a:lnTo>
                      <a:pt x="266" y="234"/>
                    </a:lnTo>
                    <a:lnTo>
                      <a:pt x="269" y="236"/>
                    </a:lnTo>
                    <a:lnTo>
                      <a:pt x="272" y="240"/>
                    </a:lnTo>
                    <a:lnTo>
                      <a:pt x="280" y="249"/>
                    </a:lnTo>
                    <a:lnTo>
                      <a:pt x="284" y="253"/>
                    </a:lnTo>
                    <a:lnTo>
                      <a:pt x="287" y="255"/>
                    </a:lnTo>
                    <a:lnTo>
                      <a:pt x="291" y="259"/>
                    </a:lnTo>
                    <a:lnTo>
                      <a:pt x="296" y="261"/>
                    </a:lnTo>
                    <a:lnTo>
                      <a:pt x="300" y="262"/>
                    </a:lnTo>
                    <a:lnTo>
                      <a:pt x="305" y="264"/>
                    </a:lnTo>
                    <a:lnTo>
                      <a:pt x="311" y="265"/>
                    </a:lnTo>
                    <a:lnTo>
                      <a:pt x="317" y="265"/>
                    </a:lnTo>
                    <a:lnTo>
                      <a:pt x="320" y="264"/>
                    </a:lnTo>
                    <a:lnTo>
                      <a:pt x="325" y="264"/>
                    </a:lnTo>
                    <a:lnTo>
                      <a:pt x="328" y="262"/>
                    </a:lnTo>
                    <a:lnTo>
                      <a:pt x="333" y="262"/>
                    </a:lnTo>
                    <a:lnTo>
                      <a:pt x="335" y="259"/>
                    </a:lnTo>
                    <a:lnTo>
                      <a:pt x="339" y="257"/>
                    </a:lnTo>
                    <a:lnTo>
                      <a:pt x="341" y="255"/>
                    </a:lnTo>
                    <a:lnTo>
                      <a:pt x="344" y="252"/>
                    </a:lnTo>
                    <a:lnTo>
                      <a:pt x="347" y="247"/>
                    </a:lnTo>
                    <a:lnTo>
                      <a:pt x="349" y="241"/>
                    </a:lnTo>
                    <a:lnTo>
                      <a:pt x="350" y="237"/>
                    </a:lnTo>
                    <a:lnTo>
                      <a:pt x="351" y="232"/>
                    </a:lnTo>
                    <a:lnTo>
                      <a:pt x="350" y="227"/>
                    </a:lnTo>
                    <a:lnTo>
                      <a:pt x="349" y="222"/>
                    </a:lnTo>
                    <a:lnTo>
                      <a:pt x="347" y="217"/>
                    </a:lnTo>
                    <a:lnTo>
                      <a:pt x="345" y="213"/>
                    </a:lnTo>
                    <a:lnTo>
                      <a:pt x="340" y="208"/>
                    </a:lnTo>
                    <a:lnTo>
                      <a:pt x="337" y="205"/>
                    </a:lnTo>
                    <a:lnTo>
                      <a:pt x="333" y="201"/>
                    </a:lnTo>
                    <a:lnTo>
                      <a:pt x="328" y="199"/>
                    </a:lnTo>
                    <a:lnTo>
                      <a:pt x="316" y="193"/>
                    </a:lnTo>
                    <a:lnTo>
                      <a:pt x="305" y="189"/>
                    </a:lnTo>
                    <a:lnTo>
                      <a:pt x="297" y="186"/>
                    </a:lnTo>
                    <a:lnTo>
                      <a:pt x="289" y="184"/>
                    </a:lnTo>
                    <a:lnTo>
                      <a:pt x="283" y="180"/>
                    </a:lnTo>
                    <a:lnTo>
                      <a:pt x="277" y="176"/>
                    </a:lnTo>
                    <a:lnTo>
                      <a:pt x="270" y="171"/>
                    </a:lnTo>
                    <a:lnTo>
                      <a:pt x="266" y="166"/>
                    </a:lnTo>
                    <a:lnTo>
                      <a:pt x="262" y="159"/>
                    </a:lnTo>
                    <a:lnTo>
                      <a:pt x="258" y="153"/>
                    </a:lnTo>
                    <a:lnTo>
                      <a:pt x="255" y="142"/>
                    </a:lnTo>
                    <a:lnTo>
                      <a:pt x="253" y="131"/>
                    </a:lnTo>
                    <a:lnTo>
                      <a:pt x="251" y="117"/>
                    </a:lnTo>
                    <a:lnTo>
                      <a:pt x="248" y="104"/>
                    </a:lnTo>
                    <a:lnTo>
                      <a:pt x="244" y="90"/>
                    </a:lnTo>
                    <a:lnTo>
                      <a:pt x="239" y="77"/>
                    </a:lnTo>
                    <a:lnTo>
                      <a:pt x="234" y="65"/>
                    </a:lnTo>
                    <a:lnTo>
                      <a:pt x="227" y="53"/>
                    </a:lnTo>
                    <a:lnTo>
                      <a:pt x="219" y="42"/>
                    </a:lnTo>
                    <a:lnTo>
                      <a:pt x="210" y="3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0" name="Freeform 20"/>
              <p:cNvSpPr>
                <a:spLocks noChangeAspect="1"/>
              </p:cNvSpPr>
              <p:nvPr/>
            </p:nvSpPr>
            <p:spPr bwMode="auto">
              <a:xfrm>
                <a:off x="2122" y="2623"/>
                <a:ext cx="357" cy="538"/>
              </a:xfrm>
              <a:custGeom>
                <a:avLst/>
                <a:gdLst>
                  <a:gd name="T0" fmla="*/ 229 w 357"/>
                  <a:gd name="T1" fmla="*/ 2 h 538"/>
                  <a:gd name="T2" fmla="*/ 191 w 357"/>
                  <a:gd name="T3" fmla="*/ 4 h 538"/>
                  <a:gd name="T4" fmla="*/ 151 w 357"/>
                  <a:gd name="T5" fmla="*/ 18 h 538"/>
                  <a:gd name="T6" fmla="*/ 116 w 357"/>
                  <a:gd name="T7" fmla="*/ 41 h 538"/>
                  <a:gd name="T8" fmla="*/ 87 w 357"/>
                  <a:gd name="T9" fmla="*/ 67 h 538"/>
                  <a:gd name="T10" fmla="*/ 54 w 357"/>
                  <a:gd name="T11" fmla="*/ 113 h 538"/>
                  <a:gd name="T12" fmla="*/ 31 w 357"/>
                  <a:gd name="T13" fmla="*/ 159 h 538"/>
                  <a:gd name="T14" fmla="*/ 18 w 357"/>
                  <a:gd name="T15" fmla="*/ 191 h 538"/>
                  <a:gd name="T16" fmla="*/ 8 w 357"/>
                  <a:gd name="T17" fmla="*/ 237 h 538"/>
                  <a:gd name="T18" fmla="*/ 7 w 357"/>
                  <a:gd name="T19" fmla="*/ 276 h 538"/>
                  <a:gd name="T20" fmla="*/ 5 w 357"/>
                  <a:gd name="T21" fmla="*/ 307 h 538"/>
                  <a:gd name="T22" fmla="*/ 1 w 357"/>
                  <a:gd name="T23" fmla="*/ 351 h 538"/>
                  <a:gd name="T24" fmla="*/ 5 w 357"/>
                  <a:gd name="T25" fmla="*/ 406 h 538"/>
                  <a:gd name="T26" fmla="*/ 8 w 357"/>
                  <a:gd name="T27" fmla="*/ 415 h 538"/>
                  <a:gd name="T28" fmla="*/ 13 w 357"/>
                  <a:gd name="T29" fmla="*/ 433 h 538"/>
                  <a:gd name="T30" fmla="*/ 18 w 357"/>
                  <a:gd name="T31" fmla="*/ 452 h 538"/>
                  <a:gd name="T32" fmla="*/ 28 w 357"/>
                  <a:gd name="T33" fmla="*/ 472 h 538"/>
                  <a:gd name="T34" fmla="*/ 38 w 357"/>
                  <a:gd name="T35" fmla="*/ 487 h 538"/>
                  <a:gd name="T36" fmla="*/ 57 w 357"/>
                  <a:gd name="T37" fmla="*/ 504 h 538"/>
                  <a:gd name="T38" fmla="*/ 81 w 357"/>
                  <a:gd name="T39" fmla="*/ 520 h 538"/>
                  <a:gd name="T40" fmla="*/ 108 w 357"/>
                  <a:gd name="T41" fmla="*/ 531 h 538"/>
                  <a:gd name="T42" fmla="*/ 133 w 357"/>
                  <a:gd name="T43" fmla="*/ 537 h 538"/>
                  <a:gd name="T44" fmla="*/ 155 w 357"/>
                  <a:gd name="T45" fmla="*/ 538 h 538"/>
                  <a:gd name="T46" fmla="*/ 177 w 357"/>
                  <a:gd name="T47" fmla="*/ 534 h 538"/>
                  <a:gd name="T48" fmla="*/ 203 w 357"/>
                  <a:gd name="T49" fmla="*/ 526 h 538"/>
                  <a:gd name="T50" fmla="*/ 219 w 357"/>
                  <a:gd name="T51" fmla="*/ 518 h 538"/>
                  <a:gd name="T52" fmla="*/ 236 w 357"/>
                  <a:gd name="T53" fmla="*/ 500 h 538"/>
                  <a:gd name="T54" fmla="*/ 245 w 357"/>
                  <a:gd name="T55" fmla="*/ 488 h 538"/>
                  <a:gd name="T56" fmla="*/ 249 w 357"/>
                  <a:gd name="T57" fmla="*/ 485 h 538"/>
                  <a:gd name="T58" fmla="*/ 252 w 357"/>
                  <a:gd name="T59" fmla="*/ 480 h 538"/>
                  <a:gd name="T60" fmla="*/ 259 w 357"/>
                  <a:gd name="T61" fmla="*/ 464 h 538"/>
                  <a:gd name="T62" fmla="*/ 264 w 357"/>
                  <a:gd name="T63" fmla="*/ 454 h 538"/>
                  <a:gd name="T64" fmla="*/ 268 w 357"/>
                  <a:gd name="T65" fmla="*/ 440 h 538"/>
                  <a:gd name="T66" fmla="*/ 269 w 357"/>
                  <a:gd name="T67" fmla="*/ 433 h 538"/>
                  <a:gd name="T68" fmla="*/ 272 w 357"/>
                  <a:gd name="T69" fmla="*/ 412 h 538"/>
                  <a:gd name="T70" fmla="*/ 271 w 357"/>
                  <a:gd name="T71" fmla="*/ 401 h 538"/>
                  <a:gd name="T72" fmla="*/ 268 w 357"/>
                  <a:gd name="T73" fmla="*/ 379 h 538"/>
                  <a:gd name="T74" fmla="*/ 267 w 357"/>
                  <a:gd name="T75" fmla="*/ 371 h 538"/>
                  <a:gd name="T76" fmla="*/ 257 w 357"/>
                  <a:gd name="T77" fmla="*/ 342 h 538"/>
                  <a:gd name="T78" fmla="*/ 252 w 357"/>
                  <a:gd name="T79" fmla="*/ 313 h 538"/>
                  <a:gd name="T80" fmla="*/ 256 w 357"/>
                  <a:gd name="T81" fmla="*/ 283 h 538"/>
                  <a:gd name="T82" fmla="*/ 266 w 357"/>
                  <a:gd name="T83" fmla="*/ 257 h 538"/>
                  <a:gd name="T84" fmla="*/ 280 w 357"/>
                  <a:gd name="T85" fmla="*/ 234 h 538"/>
                  <a:gd name="T86" fmla="*/ 300 w 357"/>
                  <a:gd name="T87" fmla="*/ 214 h 538"/>
                  <a:gd name="T88" fmla="*/ 314 w 357"/>
                  <a:gd name="T89" fmla="*/ 200 h 538"/>
                  <a:gd name="T90" fmla="*/ 327 w 357"/>
                  <a:gd name="T91" fmla="*/ 184 h 538"/>
                  <a:gd name="T92" fmla="*/ 343 w 357"/>
                  <a:gd name="T93" fmla="*/ 158 h 538"/>
                  <a:gd name="T94" fmla="*/ 352 w 357"/>
                  <a:gd name="T95" fmla="*/ 137 h 538"/>
                  <a:gd name="T96" fmla="*/ 357 w 357"/>
                  <a:gd name="T97" fmla="*/ 110 h 538"/>
                  <a:gd name="T98" fmla="*/ 357 w 357"/>
                  <a:gd name="T99" fmla="*/ 96 h 538"/>
                  <a:gd name="T100" fmla="*/ 353 w 357"/>
                  <a:gd name="T101" fmla="*/ 77 h 538"/>
                  <a:gd name="T102" fmla="*/ 345 w 357"/>
                  <a:gd name="T103" fmla="*/ 60 h 538"/>
                  <a:gd name="T104" fmla="*/ 330 w 357"/>
                  <a:gd name="T105" fmla="*/ 43 h 538"/>
                  <a:gd name="T106" fmla="*/ 315 w 357"/>
                  <a:gd name="T107" fmla="*/ 32 h 53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57"/>
                  <a:gd name="T163" fmla="*/ 0 h 538"/>
                  <a:gd name="T164" fmla="*/ 357 w 357"/>
                  <a:gd name="T165" fmla="*/ 538 h 53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57" h="538">
                    <a:moveTo>
                      <a:pt x="304" y="26"/>
                    </a:moveTo>
                    <a:lnTo>
                      <a:pt x="266" y="13"/>
                    </a:lnTo>
                    <a:lnTo>
                      <a:pt x="229" y="2"/>
                    </a:lnTo>
                    <a:lnTo>
                      <a:pt x="221" y="0"/>
                    </a:lnTo>
                    <a:lnTo>
                      <a:pt x="214" y="0"/>
                    </a:lnTo>
                    <a:lnTo>
                      <a:pt x="191" y="4"/>
                    </a:lnTo>
                    <a:lnTo>
                      <a:pt x="181" y="5"/>
                    </a:lnTo>
                    <a:lnTo>
                      <a:pt x="170" y="10"/>
                    </a:lnTo>
                    <a:lnTo>
                      <a:pt x="151" y="18"/>
                    </a:lnTo>
                    <a:lnTo>
                      <a:pt x="141" y="24"/>
                    </a:lnTo>
                    <a:lnTo>
                      <a:pt x="132" y="30"/>
                    </a:lnTo>
                    <a:lnTo>
                      <a:pt x="116" y="41"/>
                    </a:lnTo>
                    <a:lnTo>
                      <a:pt x="108" y="47"/>
                    </a:lnTo>
                    <a:lnTo>
                      <a:pt x="101" y="54"/>
                    </a:lnTo>
                    <a:lnTo>
                      <a:pt x="87" y="67"/>
                    </a:lnTo>
                    <a:lnTo>
                      <a:pt x="75" y="82"/>
                    </a:lnTo>
                    <a:lnTo>
                      <a:pt x="63" y="97"/>
                    </a:lnTo>
                    <a:lnTo>
                      <a:pt x="54" y="113"/>
                    </a:lnTo>
                    <a:lnTo>
                      <a:pt x="44" y="130"/>
                    </a:lnTo>
                    <a:lnTo>
                      <a:pt x="36" y="147"/>
                    </a:lnTo>
                    <a:lnTo>
                      <a:pt x="31" y="159"/>
                    </a:lnTo>
                    <a:lnTo>
                      <a:pt x="27" y="169"/>
                    </a:lnTo>
                    <a:lnTo>
                      <a:pt x="21" y="181"/>
                    </a:lnTo>
                    <a:lnTo>
                      <a:pt x="18" y="191"/>
                    </a:lnTo>
                    <a:lnTo>
                      <a:pt x="12" y="215"/>
                    </a:lnTo>
                    <a:lnTo>
                      <a:pt x="9" y="225"/>
                    </a:lnTo>
                    <a:lnTo>
                      <a:pt x="8" y="237"/>
                    </a:lnTo>
                    <a:lnTo>
                      <a:pt x="7" y="250"/>
                    </a:lnTo>
                    <a:lnTo>
                      <a:pt x="8" y="261"/>
                    </a:lnTo>
                    <a:lnTo>
                      <a:pt x="7" y="276"/>
                    </a:lnTo>
                    <a:lnTo>
                      <a:pt x="7" y="292"/>
                    </a:lnTo>
                    <a:lnTo>
                      <a:pt x="6" y="300"/>
                    </a:lnTo>
                    <a:lnTo>
                      <a:pt x="5" y="307"/>
                    </a:lnTo>
                    <a:lnTo>
                      <a:pt x="7" y="323"/>
                    </a:lnTo>
                    <a:lnTo>
                      <a:pt x="4" y="334"/>
                    </a:lnTo>
                    <a:lnTo>
                      <a:pt x="1" y="351"/>
                    </a:lnTo>
                    <a:lnTo>
                      <a:pt x="0" y="370"/>
                    </a:lnTo>
                    <a:lnTo>
                      <a:pt x="2" y="388"/>
                    </a:lnTo>
                    <a:lnTo>
                      <a:pt x="5" y="406"/>
                    </a:lnTo>
                    <a:lnTo>
                      <a:pt x="6" y="409"/>
                    </a:lnTo>
                    <a:lnTo>
                      <a:pt x="7" y="413"/>
                    </a:lnTo>
                    <a:lnTo>
                      <a:pt x="8" y="415"/>
                    </a:lnTo>
                    <a:lnTo>
                      <a:pt x="11" y="418"/>
                    </a:lnTo>
                    <a:lnTo>
                      <a:pt x="12" y="425"/>
                    </a:lnTo>
                    <a:lnTo>
                      <a:pt x="13" y="433"/>
                    </a:lnTo>
                    <a:lnTo>
                      <a:pt x="14" y="439"/>
                    </a:lnTo>
                    <a:lnTo>
                      <a:pt x="16" y="446"/>
                    </a:lnTo>
                    <a:lnTo>
                      <a:pt x="18" y="452"/>
                    </a:lnTo>
                    <a:lnTo>
                      <a:pt x="21" y="459"/>
                    </a:lnTo>
                    <a:lnTo>
                      <a:pt x="24" y="465"/>
                    </a:lnTo>
                    <a:lnTo>
                      <a:pt x="28" y="472"/>
                    </a:lnTo>
                    <a:lnTo>
                      <a:pt x="30" y="478"/>
                    </a:lnTo>
                    <a:lnTo>
                      <a:pt x="35" y="483"/>
                    </a:lnTo>
                    <a:lnTo>
                      <a:pt x="38" y="487"/>
                    </a:lnTo>
                    <a:lnTo>
                      <a:pt x="43" y="492"/>
                    </a:lnTo>
                    <a:lnTo>
                      <a:pt x="49" y="498"/>
                    </a:lnTo>
                    <a:lnTo>
                      <a:pt x="57" y="504"/>
                    </a:lnTo>
                    <a:lnTo>
                      <a:pt x="64" y="509"/>
                    </a:lnTo>
                    <a:lnTo>
                      <a:pt x="73" y="514"/>
                    </a:lnTo>
                    <a:lnTo>
                      <a:pt x="81" y="520"/>
                    </a:lnTo>
                    <a:lnTo>
                      <a:pt x="91" y="524"/>
                    </a:lnTo>
                    <a:lnTo>
                      <a:pt x="98" y="527"/>
                    </a:lnTo>
                    <a:lnTo>
                      <a:pt x="108" y="531"/>
                    </a:lnTo>
                    <a:lnTo>
                      <a:pt x="116" y="534"/>
                    </a:lnTo>
                    <a:lnTo>
                      <a:pt x="126" y="536"/>
                    </a:lnTo>
                    <a:lnTo>
                      <a:pt x="133" y="537"/>
                    </a:lnTo>
                    <a:lnTo>
                      <a:pt x="143" y="538"/>
                    </a:lnTo>
                    <a:lnTo>
                      <a:pt x="151" y="538"/>
                    </a:lnTo>
                    <a:lnTo>
                      <a:pt x="155" y="538"/>
                    </a:lnTo>
                    <a:lnTo>
                      <a:pt x="160" y="538"/>
                    </a:lnTo>
                    <a:lnTo>
                      <a:pt x="168" y="536"/>
                    </a:lnTo>
                    <a:lnTo>
                      <a:pt x="177" y="534"/>
                    </a:lnTo>
                    <a:lnTo>
                      <a:pt x="186" y="533"/>
                    </a:lnTo>
                    <a:lnTo>
                      <a:pt x="195" y="529"/>
                    </a:lnTo>
                    <a:lnTo>
                      <a:pt x="203" y="526"/>
                    </a:lnTo>
                    <a:lnTo>
                      <a:pt x="212" y="522"/>
                    </a:lnTo>
                    <a:lnTo>
                      <a:pt x="217" y="520"/>
                    </a:lnTo>
                    <a:lnTo>
                      <a:pt x="219" y="518"/>
                    </a:lnTo>
                    <a:lnTo>
                      <a:pt x="221" y="516"/>
                    </a:lnTo>
                    <a:lnTo>
                      <a:pt x="229" y="508"/>
                    </a:lnTo>
                    <a:lnTo>
                      <a:pt x="236" y="500"/>
                    </a:lnTo>
                    <a:lnTo>
                      <a:pt x="239" y="496"/>
                    </a:lnTo>
                    <a:lnTo>
                      <a:pt x="243" y="492"/>
                    </a:lnTo>
                    <a:lnTo>
                      <a:pt x="245" y="488"/>
                    </a:lnTo>
                    <a:lnTo>
                      <a:pt x="247" y="486"/>
                    </a:lnTo>
                    <a:lnTo>
                      <a:pt x="248" y="485"/>
                    </a:lnTo>
                    <a:lnTo>
                      <a:pt x="249" y="485"/>
                    </a:lnTo>
                    <a:lnTo>
                      <a:pt x="249" y="483"/>
                    </a:lnTo>
                    <a:lnTo>
                      <a:pt x="250" y="482"/>
                    </a:lnTo>
                    <a:lnTo>
                      <a:pt x="252" y="480"/>
                    </a:lnTo>
                    <a:lnTo>
                      <a:pt x="254" y="476"/>
                    </a:lnTo>
                    <a:lnTo>
                      <a:pt x="259" y="467"/>
                    </a:lnTo>
                    <a:lnTo>
                      <a:pt x="259" y="464"/>
                    </a:lnTo>
                    <a:lnTo>
                      <a:pt x="260" y="463"/>
                    </a:lnTo>
                    <a:lnTo>
                      <a:pt x="262" y="458"/>
                    </a:lnTo>
                    <a:lnTo>
                      <a:pt x="264" y="454"/>
                    </a:lnTo>
                    <a:lnTo>
                      <a:pt x="266" y="450"/>
                    </a:lnTo>
                    <a:lnTo>
                      <a:pt x="266" y="445"/>
                    </a:lnTo>
                    <a:lnTo>
                      <a:pt x="268" y="440"/>
                    </a:lnTo>
                    <a:lnTo>
                      <a:pt x="269" y="435"/>
                    </a:lnTo>
                    <a:lnTo>
                      <a:pt x="269" y="434"/>
                    </a:lnTo>
                    <a:lnTo>
                      <a:pt x="269" y="433"/>
                    </a:lnTo>
                    <a:lnTo>
                      <a:pt x="270" y="431"/>
                    </a:lnTo>
                    <a:lnTo>
                      <a:pt x="271" y="421"/>
                    </a:lnTo>
                    <a:lnTo>
                      <a:pt x="272" y="412"/>
                    </a:lnTo>
                    <a:lnTo>
                      <a:pt x="271" y="409"/>
                    </a:lnTo>
                    <a:lnTo>
                      <a:pt x="271" y="407"/>
                    </a:lnTo>
                    <a:lnTo>
                      <a:pt x="271" y="401"/>
                    </a:lnTo>
                    <a:lnTo>
                      <a:pt x="271" y="392"/>
                    </a:lnTo>
                    <a:lnTo>
                      <a:pt x="269" y="381"/>
                    </a:lnTo>
                    <a:lnTo>
                      <a:pt x="268" y="379"/>
                    </a:lnTo>
                    <a:lnTo>
                      <a:pt x="267" y="377"/>
                    </a:lnTo>
                    <a:lnTo>
                      <a:pt x="267" y="376"/>
                    </a:lnTo>
                    <a:lnTo>
                      <a:pt x="267" y="371"/>
                    </a:lnTo>
                    <a:lnTo>
                      <a:pt x="264" y="361"/>
                    </a:lnTo>
                    <a:lnTo>
                      <a:pt x="261" y="351"/>
                    </a:lnTo>
                    <a:lnTo>
                      <a:pt x="257" y="342"/>
                    </a:lnTo>
                    <a:lnTo>
                      <a:pt x="254" y="332"/>
                    </a:lnTo>
                    <a:lnTo>
                      <a:pt x="252" y="322"/>
                    </a:lnTo>
                    <a:lnTo>
                      <a:pt x="252" y="313"/>
                    </a:lnTo>
                    <a:lnTo>
                      <a:pt x="252" y="302"/>
                    </a:lnTo>
                    <a:lnTo>
                      <a:pt x="253" y="293"/>
                    </a:lnTo>
                    <a:lnTo>
                      <a:pt x="256" y="283"/>
                    </a:lnTo>
                    <a:lnTo>
                      <a:pt x="259" y="274"/>
                    </a:lnTo>
                    <a:lnTo>
                      <a:pt x="263" y="265"/>
                    </a:lnTo>
                    <a:lnTo>
                      <a:pt x="266" y="257"/>
                    </a:lnTo>
                    <a:lnTo>
                      <a:pt x="271" y="249"/>
                    </a:lnTo>
                    <a:lnTo>
                      <a:pt x="276" y="241"/>
                    </a:lnTo>
                    <a:lnTo>
                      <a:pt x="280" y="234"/>
                    </a:lnTo>
                    <a:lnTo>
                      <a:pt x="287" y="227"/>
                    </a:lnTo>
                    <a:lnTo>
                      <a:pt x="293" y="220"/>
                    </a:lnTo>
                    <a:lnTo>
                      <a:pt x="300" y="214"/>
                    </a:lnTo>
                    <a:lnTo>
                      <a:pt x="303" y="210"/>
                    </a:lnTo>
                    <a:lnTo>
                      <a:pt x="307" y="207"/>
                    </a:lnTo>
                    <a:lnTo>
                      <a:pt x="314" y="200"/>
                    </a:lnTo>
                    <a:lnTo>
                      <a:pt x="317" y="195"/>
                    </a:lnTo>
                    <a:lnTo>
                      <a:pt x="321" y="191"/>
                    </a:lnTo>
                    <a:lnTo>
                      <a:pt x="327" y="184"/>
                    </a:lnTo>
                    <a:lnTo>
                      <a:pt x="333" y="175"/>
                    </a:lnTo>
                    <a:lnTo>
                      <a:pt x="338" y="166"/>
                    </a:lnTo>
                    <a:lnTo>
                      <a:pt x="343" y="158"/>
                    </a:lnTo>
                    <a:lnTo>
                      <a:pt x="349" y="148"/>
                    </a:lnTo>
                    <a:lnTo>
                      <a:pt x="350" y="143"/>
                    </a:lnTo>
                    <a:lnTo>
                      <a:pt x="352" y="137"/>
                    </a:lnTo>
                    <a:lnTo>
                      <a:pt x="356" y="125"/>
                    </a:lnTo>
                    <a:lnTo>
                      <a:pt x="357" y="114"/>
                    </a:lnTo>
                    <a:lnTo>
                      <a:pt x="357" y="110"/>
                    </a:lnTo>
                    <a:lnTo>
                      <a:pt x="357" y="108"/>
                    </a:lnTo>
                    <a:lnTo>
                      <a:pt x="357" y="103"/>
                    </a:lnTo>
                    <a:lnTo>
                      <a:pt x="357" y="96"/>
                    </a:lnTo>
                    <a:lnTo>
                      <a:pt x="356" y="89"/>
                    </a:lnTo>
                    <a:lnTo>
                      <a:pt x="354" y="82"/>
                    </a:lnTo>
                    <a:lnTo>
                      <a:pt x="353" y="77"/>
                    </a:lnTo>
                    <a:lnTo>
                      <a:pt x="350" y="71"/>
                    </a:lnTo>
                    <a:lnTo>
                      <a:pt x="348" y="66"/>
                    </a:lnTo>
                    <a:lnTo>
                      <a:pt x="345" y="60"/>
                    </a:lnTo>
                    <a:lnTo>
                      <a:pt x="343" y="56"/>
                    </a:lnTo>
                    <a:lnTo>
                      <a:pt x="335" y="46"/>
                    </a:lnTo>
                    <a:lnTo>
                      <a:pt x="330" y="43"/>
                    </a:lnTo>
                    <a:lnTo>
                      <a:pt x="326" y="39"/>
                    </a:lnTo>
                    <a:lnTo>
                      <a:pt x="321" y="35"/>
                    </a:lnTo>
                    <a:lnTo>
                      <a:pt x="315" y="32"/>
                    </a:lnTo>
                    <a:lnTo>
                      <a:pt x="310" y="29"/>
                    </a:lnTo>
                    <a:lnTo>
                      <a:pt x="304" y="2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1" name="Freeform 21"/>
              <p:cNvSpPr>
                <a:spLocks noChangeAspect="1"/>
              </p:cNvSpPr>
              <p:nvPr/>
            </p:nvSpPr>
            <p:spPr bwMode="auto">
              <a:xfrm>
                <a:off x="2368" y="2629"/>
                <a:ext cx="812" cy="237"/>
              </a:xfrm>
              <a:custGeom>
                <a:avLst/>
                <a:gdLst>
                  <a:gd name="T0" fmla="*/ 368 w 812"/>
                  <a:gd name="T1" fmla="*/ 166 h 237"/>
                  <a:gd name="T2" fmla="*/ 318 w 812"/>
                  <a:gd name="T3" fmla="*/ 151 h 237"/>
                  <a:gd name="T4" fmla="*/ 243 w 812"/>
                  <a:gd name="T5" fmla="*/ 112 h 237"/>
                  <a:gd name="T6" fmla="*/ 198 w 812"/>
                  <a:gd name="T7" fmla="*/ 86 h 237"/>
                  <a:gd name="T8" fmla="*/ 155 w 812"/>
                  <a:gd name="T9" fmla="*/ 61 h 237"/>
                  <a:gd name="T10" fmla="*/ 101 w 812"/>
                  <a:gd name="T11" fmla="*/ 41 h 237"/>
                  <a:gd name="T12" fmla="*/ 60 w 812"/>
                  <a:gd name="T13" fmla="*/ 35 h 237"/>
                  <a:gd name="T14" fmla="*/ 29 w 812"/>
                  <a:gd name="T15" fmla="*/ 39 h 237"/>
                  <a:gd name="T16" fmla="*/ 8 w 812"/>
                  <a:gd name="T17" fmla="*/ 53 h 237"/>
                  <a:gd name="T18" fmla="*/ 0 w 812"/>
                  <a:gd name="T19" fmla="*/ 77 h 237"/>
                  <a:gd name="T20" fmla="*/ 8 w 812"/>
                  <a:gd name="T21" fmla="*/ 102 h 237"/>
                  <a:gd name="T22" fmla="*/ 23 w 812"/>
                  <a:gd name="T23" fmla="*/ 116 h 237"/>
                  <a:gd name="T24" fmla="*/ 79 w 812"/>
                  <a:gd name="T25" fmla="*/ 137 h 237"/>
                  <a:gd name="T26" fmla="*/ 170 w 812"/>
                  <a:gd name="T27" fmla="*/ 165 h 237"/>
                  <a:gd name="T28" fmla="*/ 261 w 812"/>
                  <a:gd name="T29" fmla="*/ 203 h 237"/>
                  <a:gd name="T30" fmla="*/ 319 w 812"/>
                  <a:gd name="T31" fmla="*/ 231 h 237"/>
                  <a:gd name="T32" fmla="*/ 353 w 812"/>
                  <a:gd name="T33" fmla="*/ 237 h 237"/>
                  <a:gd name="T34" fmla="*/ 400 w 812"/>
                  <a:gd name="T35" fmla="*/ 235 h 237"/>
                  <a:gd name="T36" fmla="*/ 434 w 812"/>
                  <a:gd name="T37" fmla="*/ 226 h 237"/>
                  <a:gd name="T38" fmla="*/ 605 w 812"/>
                  <a:gd name="T39" fmla="*/ 156 h 237"/>
                  <a:gd name="T40" fmla="*/ 637 w 812"/>
                  <a:gd name="T41" fmla="*/ 156 h 237"/>
                  <a:gd name="T42" fmla="*/ 645 w 812"/>
                  <a:gd name="T43" fmla="*/ 152 h 237"/>
                  <a:gd name="T44" fmla="*/ 657 w 812"/>
                  <a:gd name="T45" fmla="*/ 143 h 237"/>
                  <a:gd name="T46" fmla="*/ 662 w 812"/>
                  <a:gd name="T47" fmla="*/ 135 h 237"/>
                  <a:gd name="T48" fmla="*/ 686 w 812"/>
                  <a:gd name="T49" fmla="*/ 113 h 237"/>
                  <a:gd name="T50" fmla="*/ 718 w 812"/>
                  <a:gd name="T51" fmla="*/ 115 h 237"/>
                  <a:gd name="T52" fmla="*/ 743 w 812"/>
                  <a:gd name="T53" fmla="*/ 127 h 237"/>
                  <a:gd name="T54" fmla="*/ 761 w 812"/>
                  <a:gd name="T55" fmla="*/ 127 h 237"/>
                  <a:gd name="T56" fmla="*/ 779 w 812"/>
                  <a:gd name="T57" fmla="*/ 116 h 237"/>
                  <a:gd name="T58" fmla="*/ 783 w 812"/>
                  <a:gd name="T59" fmla="*/ 110 h 237"/>
                  <a:gd name="T60" fmla="*/ 784 w 812"/>
                  <a:gd name="T61" fmla="*/ 107 h 237"/>
                  <a:gd name="T62" fmla="*/ 777 w 812"/>
                  <a:gd name="T63" fmla="*/ 91 h 237"/>
                  <a:gd name="T64" fmla="*/ 762 w 812"/>
                  <a:gd name="T65" fmla="*/ 75 h 237"/>
                  <a:gd name="T66" fmla="*/ 741 w 812"/>
                  <a:gd name="T67" fmla="*/ 68 h 237"/>
                  <a:gd name="T68" fmla="*/ 727 w 812"/>
                  <a:gd name="T69" fmla="*/ 60 h 237"/>
                  <a:gd name="T70" fmla="*/ 763 w 812"/>
                  <a:gd name="T71" fmla="*/ 50 h 237"/>
                  <a:gd name="T72" fmla="*/ 782 w 812"/>
                  <a:gd name="T73" fmla="*/ 48 h 237"/>
                  <a:gd name="T74" fmla="*/ 802 w 812"/>
                  <a:gd name="T75" fmla="*/ 44 h 237"/>
                  <a:gd name="T76" fmla="*/ 806 w 812"/>
                  <a:gd name="T77" fmla="*/ 41 h 237"/>
                  <a:gd name="T78" fmla="*/ 812 w 812"/>
                  <a:gd name="T79" fmla="*/ 34 h 237"/>
                  <a:gd name="T80" fmla="*/ 812 w 812"/>
                  <a:gd name="T81" fmla="*/ 25 h 237"/>
                  <a:gd name="T82" fmla="*/ 811 w 812"/>
                  <a:gd name="T83" fmla="*/ 20 h 237"/>
                  <a:gd name="T84" fmla="*/ 803 w 812"/>
                  <a:gd name="T85" fmla="*/ 6 h 237"/>
                  <a:gd name="T86" fmla="*/ 787 w 812"/>
                  <a:gd name="T87" fmla="*/ 0 h 237"/>
                  <a:gd name="T88" fmla="*/ 752 w 812"/>
                  <a:gd name="T89" fmla="*/ 7 h 237"/>
                  <a:gd name="T90" fmla="*/ 712 w 812"/>
                  <a:gd name="T91" fmla="*/ 30 h 237"/>
                  <a:gd name="T92" fmla="*/ 688 w 812"/>
                  <a:gd name="T93" fmla="*/ 55 h 237"/>
                  <a:gd name="T94" fmla="*/ 684 w 812"/>
                  <a:gd name="T95" fmla="*/ 59 h 237"/>
                  <a:gd name="T96" fmla="*/ 672 w 812"/>
                  <a:gd name="T97" fmla="*/ 68 h 237"/>
                  <a:gd name="T98" fmla="*/ 657 w 812"/>
                  <a:gd name="T99" fmla="*/ 75 h 237"/>
                  <a:gd name="T100" fmla="*/ 647 w 812"/>
                  <a:gd name="T101" fmla="*/ 80 h 237"/>
                  <a:gd name="T102" fmla="*/ 620 w 812"/>
                  <a:gd name="T103" fmla="*/ 89 h 237"/>
                  <a:gd name="T104" fmla="*/ 594 w 812"/>
                  <a:gd name="T105" fmla="*/ 104 h 237"/>
                  <a:gd name="T106" fmla="*/ 576 w 812"/>
                  <a:gd name="T107" fmla="*/ 111 h 237"/>
                  <a:gd name="T108" fmla="*/ 535 w 812"/>
                  <a:gd name="T109" fmla="*/ 128 h 237"/>
                  <a:gd name="T110" fmla="*/ 474 w 812"/>
                  <a:gd name="T111" fmla="*/ 148 h 237"/>
                  <a:gd name="T112" fmla="*/ 400 w 812"/>
                  <a:gd name="T113" fmla="*/ 164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12"/>
                  <a:gd name="T172" fmla="*/ 0 h 237"/>
                  <a:gd name="T173" fmla="*/ 812 w 812"/>
                  <a:gd name="T174" fmla="*/ 237 h 23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12" h="237">
                    <a:moveTo>
                      <a:pt x="400" y="164"/>
                    </a:moveTo>
                    <a:lnTo>
                      <a:pt x="384" y="166"/>
                    </a:lnTo>
                    <a:lnTo>
                      <a:pt x="376" y="166"/>
                    </a:lnTo>
                    <a:lnTo>
                      <a:pt x="368" y="166"/>
                    </a:lnTo>
                    <a:lnTo>
                      <a:pt x="353" y="163"/>
                    </a:lnTo>
                    <a:lnTo>
                      <a:pt x="346" y="161"/>
                    </a:lnTo>
                    <a:lnTo>
                      <a:pt x="339" y="159"/>
                    </a:lnTo>
                    <a:lnTo>
                      <a:pt x="318" y="151"/>
                    </a:lnTo>
                    <a:lnTo>
                      <a:pt x="297" y="143"/>
                    </a:lnTo>
                    <a:lnTo>
                      <a:pt x="278" y="132"/>
                    </a:lnTo>
                    <a:lnTo>
                      <a:pt x="259" y="122"/>
                    </a:lnTo>
                    <a:lnTo>
                      <a:pt x="243" y="112"/>
                    </a:lnTo>
                    <a:lnTo>
                      <a:pt x="228" y="103"/>
                    </a:lnTo>
                    <a:lnTo>
                      <a:pt x="218" y="98"/>
                    </a:lnTo>
                    <a:lnTo>
                      <a:pt x="208" y="93"/>
                    </a:lnTo>
                    <a:lnTo>
                      <a:pt x="198" y="86"/>
                    </a:lnTo>
                    <a:lnTo>
                      <a:pt x="188" y="79"/>
                    </a:lnTo>
                    <a:lnTo>
                      <a:pt x="177" y="73"/>
                    </a:lnTo>
                    <a:lnTo>
                      <a:pt x="167" y="67"/>
                    </a:lnTo>
                    <a:lnTo>
                      <a:pt x="155" y="61"/>
                    </a:lnTo>
                    <a:lnTo>
                      <a:pt x="145" y="56"/>
                    </a:lnTo>
                    <a:lnTo>
                      <a:pt x="134" y="52"/>
                    </a:lnTo>
                    <a:lnTo>
                      <a:pt x="122" y="48"/>
                    </a:lnTo>
                    <a:lnTo>
                      <a:pt x="101" y="41"/>
                    </a:lnTo>
                    <a:lnTo>
                      <a:pt x="91" y="38"/>
                    </a:lnTo>
                    <a:lnTo>
                      <a:pt x="81" y="37"/>
                    </a:lnTo>
                    <a:lnTo>
                      <a:pt x="71" y="36"/>
                    </a:lnTo>
                    <a:lnTo>
                      <a:pt x="60" y="35"/>
                    </a:lnTo>
                    <a:lnTo>
                      <a:pt x="49" y="36"/>
                    </a:lnTo>
                    <a:lnTo>
                      <a:pt x="39" y="37"/>
                    </a:lnTo>
                    <a:lnTo>
                      <a:pt x="34" y="37"/>
                    </a:lnTo>
                    <a:lnTo>
                      <a:pt x="29" y="39"/>
                    </a:lnTo>
                    <a:lnTo>
                      <a:pt x="24" y="41"/>
                    </a:lnTo>
                    <a:lnTo>
                      <a:pt x="20" y="43"/>
                    </a:lnTo>
                    <a:lnTo>
                      <a:pt x="14" y="48"/>
                    </a:lnTo>
                    <a:lnTo>
                      <a:pt x="8" y="53"/>
                    </a:lnTo>
                    <a:lnTo>
                      <a:pt x="4" y="58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7"/>
                    </a:lnTo>
                    <a:lnTo>
                      <a:pt x="1" y="84"/>
                    </a:lnTo>
                    <a:lnTo>
                      <a:pt x="4" y="91"/>
                    </a:lnTo>
                    <a:lnTo>
                      <a:pt x="6" y="96"/>
                    </a:lnTo>
                    <a:lnTo>
                      <a:pt x="8" y="102"/>
                    </a:lnTo>
                    <a:lnTo>
                      <a:pt x="12" y="105"/>
                    </a:lnTo>
                    <a:lnTo>
                      <a:pt x="15" y="109"/>
                    </a:lnTo>
                    <a:lnTo>
                      <a:pt x="19" y="113"/>
                    </a:lnTo>
                    <a:lnTo>
                      <a:pt x="23" y="116"/>
                    </a:lnTo>
                    <a:lnTo>
                      <a:pt x="28" y="118"/>
                    </a:lnTo>
                    <a:lnTo>
                      <a:pt x="34" y="121"/>
                    </a:lnTo>
                    <a:lnTo>
                      <a:pt x="56" y="129"/>
                    </a:lnTo>
                    <a:lnTo>
                      <a:pt x="79" y="137"/>
                    </a:lnTo>
                    <a:lnTo>
                      <a:pt x="102" y="144"/>
                    </a:lnTo>
                    <a:lnTo>
                      <a:pt x="126" y="151"/>
                    </a:lnTo>
                    <a:lnTo>
                      <a:pt x="148" y="157"/>
                    </a:lnTo>
                    <a:lnTo>
                      <a:pt x="170" y="165"/>
                    </a:lnTo>
                    <a:lnTo>
                      <a:pt x="192" y="173"/>
                    </a:lnTo>
                    <a:lnTo>
                      <a:pt x="214" y="182"/>
                    </a:lnTo>
                    <a:lnTo>
                      <a:pt x="237" y="192"/>
                    </a:lnTo>
                    <a:lnTo>
                      <a:pt x="261" y="203"/>
                    </a:lnTo>
                    <a:lnTo>
                      <a:pt x="283" y="214"/>
                    </a:lnTo>
                    <a:lnTo>
                      <a:pt x="306" y="226"/>
                    </a:lnTo>
                    <a:lnTo>
                      <a:pt x="312" y="229"/>
                    </a:lnTo>
                    <a:lnTo>
                      <a:pt x="319" y="231"/>
                    </a:lnTo>
                    <a:lnTo>
                      <a:pt x="326" y="233"/>
                    </a:lnTo>
                    <a:lnTo>
                      <a:pt x="334" y="235"/>
                    </a:lnTo>
                    <a:lnTo>
                      <a:pt x="344" y="237"/>
                    </a:lnTo>
                    <a:lnTo>
                      <a:pt x="353" y="237"/>
                    </a:lnTo>
                    <a:lnTo>
                      <a:pt x="373" y="237"/>
                    </a:lnTo>
                    <a:lnTo>
                      <a:pt x="381" y="237"/>
                    </a:lnTo>
                    <a:lnTo>
                      <a:pt x="391" y="237"/>
                    </a:lnTo>
                    <a:lnTo>
                      <a:pt x="400" y="235"/>
                    </a:lnTo>
                    <a:lnTo>
                      <a:pt x="409" y="233"/>
                    </a:lnTo>
                    <a:lnTo>
                      <a:pt x="417" y="231"/>
                    </a:lnTo>
                    <a:lnTo>
                      <a:pt x="425" y="230"/>
                    </a:lnTo>
                    <a:lnTo>
                      <a:pt x="434" y="226"/>
                    </a:lnTo>
                    <a:lnTo>
                      <a:pt x="443" y="224"/>
                    </a:lnTo>
                    <a:lnTo>
                      <a:pt x="483" y="207"/>
                    </a:lnTo>
                    <a:lnTo>
                      <a:pt x="524" y="190"/>
                    </a:lnTo>
                    <a:lnTo>
                      <a:pt x="605" y="156"/>
                    </a:lnTo>
                    <a:lnTo>
                      <a:pt x="613" y="152"/>
                    </a:lnTo>
                    <a:lnTo>
                      <a:pt x="622" y="149"/>
                    </a:lnTo>
                    <a:lnTo>
                      <a:pt x="631" y="157"/>
                    </a:lnTo>
                    <a:lnTo>
                      <a:pt x="637" y="156"/>
                    </a:lnTo>
                    <a:lnTo>
                      <a:pt x="643" y="154"/>
                    </a:lnTo>
                    <a:lnTo>
                      <a:pt x="643" y="153"/>
                    </a:lnTo>
                    <a:lnTo>
                      <a:pt x="645" y="152"/>
                    </a:lnTo>
                    <a:lnTo>
                      <a:pt x="648" y="150"/>
                    </a:lnTo>
                    <a:lnTo>
                      <a:pt x="650" y="149"/>
                    </a:lnTo>
                    <a:lnTo>
                      <a:pt x="653" y="147"/>
                    </a:lnTo>
                    <a:lnTo>
                      <a:pt x="657" y="143"/>
                    </a:lnTo>
                    <a:lnTo>
                      <a:pt x="657" y="141"/>
                    </a:lnTo>
                    <a:lnTo>
                      <a:pt x="658" y="139"/>
                    </a:lnTo>
                    <a:lnTo>
                      <a:pt x="659" y="139"/>
                    </a:lnTo>
                    <a:lnTo>
                      <a:pt x="662" y="135"/>
                    </a:lnTo>
                    <a:lnTo>
                      <a:pt x="664" y="130"/>
                    </a:lnTo>
                    <a:lnTo>
                      <a:pt x="671" y="117"/>
                    </a:lnTo>
                    <a:lnTo>
                      <a:pt x="679" y="115"/>
                    </a:lnTo>
                    <a:lnTo>
                      <a:pt x="686" y="113"/>
                    </a:lnTo>
                    <a:lnTo>
                      <a:pt x="694" y="112"/>
                    </a:lnTo>
                    <a:lnTo>
                      <a:pt x="703" y="112"/>
                    </a:lnTo>
                    <a:lnTo>
                      <a:pt x="711" y="113"/>
                    </a:lnTo>
                    <a:lnTo>
                      <a:pt x="718" y="115"/>
                    </a:lnTo>
                    <a:lnTo>
                      <a:pt x="726" y="118"/>
                    </a:lnTo>
                    <a:lnTo>
                      <a:pt x="734" y="122"/>
                    </a:lnTo>
                    <a:lnTo>
                      <a:pt x="738" y="125"/>
                    </a:lnTo>
                    <a:lnTo>
                      <a:pt x="743" y="127"/>
                    </a:lnTo>
                    <a:lnTo>
                      <a:pt x="747" y="128"/>
                    </a:lnTo>
                    <a:lnTo>
                      <a:pt x="752" y="129"/>
                    </a:lnTo>
                    <a:lnTo>
                      <a:pt x="756" y="128"/>
                    </a:lnTo>
                    <a:lnTo>
                      <a:pt x="761" y="127"/>
                    </a:lnTo>
                    <a:lnTo>
                      <a:pt x="766" y="125"/>
                    </a:lnTo>
                    <a:lnTo>
                      <a:pt x="770" y="123"/>
                    </a:lnTo>
                    <a:lnTo>
                      <a:pt x="776" y="120"/>
                    </a:lnTo>
                    <a:lnTo>
                      <a:pt x="779" y="116"/>
                    </a:lnTo>
                    <a:lnTo>
                      <a:pt x="780" y="115"/>
                    </a:lnTo>
                    <a:lnTo>
                      <a:pt x="782" y="113"/>
                    </a:lnTo>
                    <a:lnTo>
                      <a:pt x="783" y="111"/>
                    </a:lnTo>
                    <a:lnTo>
                      <a:pt x="783" y="110"/>
                    </a:lnTo>
                    <a:lnTo>
                      <a:pt x="784" y="109"/>
                    </a:lnTo>
                    <a:lnTo>
                      <a:pt x="784" y="107"/>
                    </a:lnTo>
                    <a:lnTo>
                      <a:pt x="784" y="105"/>
                    </a:lnTo>
                    <a:lnTo>
                      <a:pt x="783" y="101"/>
                    </a:lnTo>
                    <a:lnTo>
                      <a:pt x="781" y="95"/>
                    </a:lnTo>
                    <a:lnTo>
                      <a:pt x="777" y="91"/>
                    </a:lnTo>
                    <a:lnTo>
                      <a:pt x="774" y="86"/>
                    </a:lnTo>
                    <a:lnTo>
                      <a:pt x="770" y="82"/>
                    </a:lnTo>
                    <a:lnTo>
                      <a:pt x="766" y="78"/>
                    </a:lnTo>
                    <a:lnTo>
                      <a:pt x="762" y="75"/>
                    </a:lnTo>
                    <a:lnTo>
                      <a:pt x="756" y="72"/>
                    </a:lnTo>
                    <a:lnTo>
                      <a:pt x="752" y="70"/>
                    </a:lnTo>
                    <a:lnTo>
                      <a:pt x="746" y="68"/>
                    </a:lnTo>
                    <a:lnTo>
                      <a:pt x="741" y="68"/>
                    </a:lnTo>
                    <a:lnTo>
                      <a:pt x="728" y="67"/>
                    </a:lnTo>
                    <a:lnTo>
                      <a:pt x="721" y="67"/>
                    </a:lnTo>
                    <a:lnTo>
                      <a:pt x="715" y="68"/>
                    </a:lnTo>
                    <a:lnTo>
                      <a:pt x="727" y="60"/>
                    </a:lnTo>
                    <a:lnTo>
                      <a:pt x="734" y="57"/>
                    </a:lnTo>
                    <a:lnTo>
                      <a:pt x="741" y="55"/>
                    </a:lnTo>
                    <a:lnTo>
                      <a:pt x="756" y="51"/>
                    </a:lnTo>
                    <a:lnTo>
                      <a:pt x="763" y="50"/>
                    </a:lnTo>
                    <a:lnTo>
                      <a:pt x="770" y="50"/>
                    </a:lnTo>
                    <a:lnTo>
                      <a:pt x="777" y="49"/>
                    </a:lnTo>
                    <a:lnTo>
                      <a:pt x="779" y="48"/>
                    </a:lnTo>
                    <a:lnTo>
                      <a:pt x="782" y="48"/>
                    </a:lnTo>
                    <a:lnTo>
                      <a:pt x="794" y="47"/>
                    </a:lnTo>
                    <a:lnTo>
                      <a:pt x="797" y="46"/>
                    </a:lnTo>
                    <a:lnTo>
                      <a:pt x="799" y="45"/>
                    </a:lnTo>
                    <a:lnTo>
                      <a:pt x="802" y="44"/>
                    </a:lnTo>
                    <a:lnTo>
                      <a:pt x="803" y="43"/>
                    </a:lnTo>
                    <a:lnTo>
                      <a:pt x="805" y="43"/>
                    </a:lnTo>
                    <a:lnTo>
                      <a:pt x="805" y="41"/>
                    </a:lnTo>
                    <a:lnTo>
                      <a:pt x="806" y="41"/>
                    </a:lnTo>
                    <a:lnTo>
                      <a:pt x="808" y="40"/>
                    </a:lnTo>
                    <a:lnTo>
                      <a:pt x="809" y="38"/>
                    </a:lnTo>
                    <a:lnTo>
                      <a:pt x="811" y="36"/>
                    </a:lnTo>
                    <a:lnTo>
                      <a:pt x="812" y="34"/>
                    </a:lnTo>
                    <a:lnTo>
                      <a:pt x="812" y="32"/>
                    </a:lnTo>
                    <a:lnTo>
                      <a:pt x="812" y="29"/>
                    </a:lnTo>
                    <a:lnTo>
                      <a:pt x="812" y="28"/>
                    </a:lnTo>
                    <a:lnTo>
                      <a:pt x="812" y="25"/>
                    </a:lnTo>
                    <a:lnTo>
                      <a:pt x="812" y="23"/>
                    </a:lnTo>
                    <a:lnTo>
                      <a:pt x="812" y="22"/>
                    </a:lnTo>
                    <a:lnTo>
                      <a:pt x="811" y="21"/>
                    </a:lnTo>
                    <a:lnTo>
                      <a:pt x="811" y="20"/>
                    </a:lnTo>
                    <a:lnTo>
                      <a:pt x="810" y="16"/>
                    </a:lnTo>
                    <a:lnTo>
                      <a:pt x="808" y="12"/>
                    </a:lnTo>
                    <a:lnTo>
                      <a:pt x="805" y="8"/>
                    </a:lnTo>
                    <a:lnTo>
                      <a:pt x="803" y="6"/>
                    </a:lnTo>
                    <a:lnTo>
                      <a:pt x="799" y="3"/>
                    </a:lnTo>
                    <a:lnTo>
                      <a:pt x="796" y="1"/>
                    </a:lnTo>
                    <a:lnTo>
                      <a:pt x="791" y="0"/>
                    </a:lnTo>
                    <a:lnTo>
                      <a:pt x="787" y="0"/>
                    </a:lnTo>
                    <a:lnTo>
                      <a:pt x="783" y="0"/>
                    </a:lnTo>
                    <a:lnTo>
                      <a:pt x="767" y="3"/>
                    </a:lnTo>
                    <a:lnTo>
                      <a:pt x="759" y="5"/>
                    </a:lnTo>
                    <a:lnTo>
                      <a:pt x="752" y="7"/>
                    </a:lnTo>
                    <a:lnTo>
                      <a:pt x="738" y="13"/>
                    </a:lnTo>
                    <a:lnTo>
                      <a:pt x="725" y="21"/>
                    </a:lnTo>
                    <a:lnTo>
                      <a:pt x="718" y="25"/>
                    </a:lnTo>
                    <a:lnTo>
                      <a:pt x="712" y="30"/>
                    </a:lnTo>
                    <a:lnTo>
                      <a:pt x="706" y="35"/>
                    </a:lnTo>
                    <a:lnTo>
                      <a:pt x="700" y="41"/>
                    </a:lnTo>
                    <a:lnTo>
                      <a:pt x="692" y="50"/>
                    </a:lnTo>
                    <a:lnTo>
                      <a:pt x="688" y="55"/>
                    </a:lnTo>
                    <a:lnTo>
                      <a:pt x="685" y="56"/>
                    </a:lnTo>
                    <a:lnTo>
                      <a:pt x="685" y="57"/>
                    </a:lnTo>
                    <a:lnTo>
                      <a:pt x="684" y="59"/>
                    </a:lnTo>
                    <a:lnTo>
                      <a:pt x="682" y="60"/>
                    </a:lnTo>
                    <a:lnTo>
                      <a:pt x="681" y="61"/>
                    </a:lnTo>
                    <a:lnTo>
                      <a:pt x="676" y="64"/>
                    </a:lnTo>
                    <a:lnTo>
                      <a:pt x="672" y="68"/>
                    </a:lnTo>
                    <a:lnTo>
                      <a:pt x="667" y="70"/>
                    </a:lnTo>
                    <a:lnTo>
                      <a:pt x="664" y="72"/>
                    </a:lnTo>
                    <a:lnTo>
                      <a:pt x="663" y="74"/>
                    </a:lnTo>
                    <a:lnTo>
                      <a:pt x="657" y="75"/>
                    </a:lnTo>
                    <a:lnTo>
                      <a:pt x="652" y="78"/>
                    </a:lnTo>
                    <a:lnTo>
                      <a:pt x="650" y="79"/>
                    </a:lnTo>
                    <a:lnTo>
                      <a:pt x="648" y="79"/>
                    </a:lnTo>
                    <a:lnTo>
                      <a:pt x="647" y="80"/>
                    </a:lnTo>
                    <a:lnTo>
                      <a:pt x="643" y="82"/>
                    </a:lnTo>
                    <a:lnTo>
                      <a:pt x="630" y="85"/>
                    </a:lnTo>
                    <a:lnTo>
                      <a:pt x="625" y="87"/>
                    </a:lnTo>
                    <a:lnTo>
                      <a:pt x="620" y="89"/>
                    </a:lnTo>
                    <a:lnTo>
                      <a:pt x="613" y="93"/>
                    </a:lnTo>
                    <a:lnTo>
                      <a:pt x="607" y="96"/>
                    </a:lnTo>
                    <a:lnTo>
                      <a:pt x="600" y="100"/>
                    </a:lnTo>
                    <a:lnTo>
                      <a:pt x="594" y="104"/>
                    </a:lnTo>
                    <a:lnTo>
                      <a:pt x="582" y="109"/>
                    </a:lnTo>
                    <a:lnTo>
                      <a:pt x="580" y="109"/>
                    </a:lnTo>
                    <a:lnTo>
                      <a:pt x="579" y="110"/>
                    </a:lnTo>
                    <a:lnTo>
                      <a:pt x="576" y="111"/>
                    </a:lnTo>
                    <a:lnTo>
                      <a:pt x="571" y="114"/>
                    </a:lnTo>
                    <a:lnTo>
                      <a:pt x="558" y="119"/>
                    </a:lnTo>
                    <a:lnTo>
                      <a:pt x="547" y="123"/>
                    </a:lnTo>
                    <a:lnTo>
                      <a:pt x="535" y="128"/>
                    </a:lnTo>
                    <a:lnTo>
                      <a:pt x="523" y="132"/>
                    </a:lnTo>
                    <a:lnTo>
                      <a:pt x="499" y="141"/>
                    </a:lnTo>
                    <a:lnTo>
                      <a:pt x="487" y="144"/>
                    </a:lnTo>
                    <a:lnTo>
                      <a:pt x="474" y="148"/>
                    </a:lnTo>
                    <a:lnTo>
                      <a:pt x="450" y="154"/>
                    </a:lnTo>
                    <a:lnTo>
                      <a:pt x="424" y="159"/>
                    </a:lnTo>
                    <a:lnTo>
                      <a:pt x="412" y="162"/>
                    </a:lnTo>
                    <a:lnTo>
                      <a:pt x="400" y="16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2" name="Freeform 22"/>
              <p:cNvSpPr>
                <a:spLocks noChangeAspect="1"/>
              </p:cNvSpPr>
              <p:nvPr/>
            </p:nvSpPr>
            <p:spPr bwMode="auto">
              <a:xfrm>
                <a:off x="1861" y="2608"/>
                <a:ext cx="480" cy="486"/>
              </a:xfrm>
              <a:custGeom>
                <a:avLst/>
                <a:gdLst>
                  <a:gd name="T0" fmla="*/ 12 w 480"/>
                  <a:gd name="T1" fmla="*/ 76 h 486"/>
                  <a:gd name="T2" fmla="*/ 2 w 480"/>
                  <a:gd name="T3" fmla="*/ 99 h 486"/>
                  <a:gd name="T4" fmla="*/ 2 w 480"/>
                  <a:gd name="T5" fmla="*/ 156 h 486"/>
                  <a:gd name="T6" fmla="*/ 11 w 480"/>
                  <a:gd name="T7" fmla="*/ 205 h 486"/>
                  <a:gd name="T8" fmla="*/ 32 w 480"/>
                  <a:gd name="T9" fmla="*/ 272 h 486"/>
                  <a:gd name="T10" fmla="*/ 60 w 480"/>
                  <a:gd name="T11" fmla="*/ 338 h 486"/>
                  <a:gd name="T12" fmla="*/ 81 w 480"/>
                  <a:gd name="T13" fmla="*/ 361 h 486"/>
                  <a:gd name="T14" fmla="*/ 106 w 480"/>
                  <a:gd name="T15" fmla="*/ 375 h 486"/>
                  <a:gd name="T16" fmla="*/ 127 w 480"/>
                  <a:gd name="T17" fmla="*/ 398 h 486"/>
                  <a:gd name="T18" fmla="*/ 106 w 480"/>
                  <a:gd name="T19" fmla="*/ 437 h 486"/>
                  <a:gd name="T20" fmla="*/ 105 w 480"/>
                  <a:gd name="T21" fmla="*/ 452 h 486"/>
                  <a:gd name="T22" fmla="*/ 116 w 480"/>
                  <a:gd name="T23" fmla="*/ 465 h 486"/>
                  <a:gd name="T24" fmla="*/ 161 w 480"/>
                  <a:gd name="T25" fmla="*/ 458 h 486"/>
                  <a:gd name="T26" fmla="*/ 173 w 480"/>
                  <a:gd name="T27" fmla="*/ 484 h 486"/>
                  <a:gd name="T28" fmla="*/ 182 w 480"/>
                  <a:gd name="T29" fmla="*/ 486 h 486"/>
                  <a:gd name="T30" fmla="*/ 187 w 480"/>
                  <a:gd name="T31" fmla="*/ 486 h 486"/>
                  <a:gd name="T32" fmla="*/ 194 w 480"/>
                  <a:gd name="T33" fmla="*/ 484 h 486"/>
                  <a:gd name="T34" fmla="*/ 205 w 480"/>
                  <a:gd name="T35" fmla="*/ 474 h 486"/>
                  <a:gd name="T36" fmla="*/ 244 w 480"/>
                  <a:gd name="T37" fmla="*/ 479 h 486"/>
                  <a:gd name="T38" fmla="*/ 248 w 480"/>
                  <a:gd name="T39" fmla="*/ 474 h 486"/>
                  <a:gd name="T40" fmla="*/ 254 w 480"/>
                  <a:gd name="T41" fmla="*/ 463 h 486"/>
                  <a:gd name="T42" fmla="*/ 254 w 480"/>
                  <a:gd name="T43" fmla="*/ 458 h 486"/>
                  <a:gd name="T44" fmla="*/ 252 w 480"/>
                  <a:gd name="T45" fmla="*/ 447 h 486"/>
                  <a:gd name="T46" fmla="*/ 247 w 480"/>
                  <a:gd name="T47" fmla="*/ 430 h 486"/>
                  <a:gd name="T48" fmla="*/ 245 w 480"/>
                  <a:gd name="T49" fmla="*/ 396 h 486"/>
                  <a:gd name="T50" fmla="*/ 235 w 480"/>
                  <a:gd name="T51" fmla="*/ 371 h 486"/>
                  <a:gd name="T52" fmla="*/ 194 w 480"/>
                  <a:gd name="T53" fmla="*/ 344 h 486"/>
                  <a:gd name="T54" fmla="*/ 136 w 480"/>
                  <a:gd name="T55" fmla="*/ 323 h 486"/>
                  <a:gd name="T56" fmla="*/ 117 w 480"/>
                  <a:gd name="T57" fmla="*/ 312 h 486"/>
                  <a:gd name="T58" fmla="*/ 100 w 480"/>
                  <a:gd name="T59" fmla="*/ 290 h 486"/>
                  <a:gd name="T60" fmla="*/ 85 w 480"/>
                  <a:gd name="T61" fmla="*/ 243 h 486"/>
                  <a:gd name="T62" fmla="*/ 75 w 480"/>
                  <a:gd name="T63" fmla="*/ 187 h 486"/>
                  <a:gd name="T64" fmla="*/ 71 w 480"/>
                  <a:gd name="T65" fmla="*/ 138 h 486"/>
                  <a:gd name="T66" fmla="*/ 101 w 480"/>
                  <a:gd name="T67" fmla="*/ 103 h 486"/>
                  <a:gd name="T68" fmla="*/ 176 w 480"/>
                  <a:gd name="T69" fmla="*/ 87 h 486"/>
                  <a:gd name="T70" fmla="*/ 235 w 480"/>
                  <a:gd name="T71" fmla="*/ 88 h 486"/>
                  <a:gd name="T72" fmla="*/ 344 w 480"/>
                  <a:gd name="T73" fmla="*/ 110 h 486"/>
                  <a:gd name="T74" fmla="*/ 427 w 480"/>
                  <a:gd name="T75" fmla="*/ 125 h 486"/>
                  <a:gd name="T76" fmla="*/ 439 w 480"/>
                  <a:gd name="T77" fmla="*/ 123 h 486"/>
                  <a:gd name="T78" fmla="*/ 454 w 480"/>
                  <a:gd name="T79" fmla="*/ 116 h 486"/>
                  <a:gd name="T80" fmla="*/ 467 w 480"/>
                  <a:gd name="T81" fmla="*/ 105 h 486"/>
                  <a:gd name="T82" fmla="*/ 478 w 480"/>
                  <a:gd name="T83" fmla="*/ 79 h 486"/>
                  <a:gd name="T84" fmla="*/ 476 w 480"/>
                  <a:gd name="T85" fmla="*/ 44 h 486"/>
                  <a:gd name="T86" fmla="*/ 475 w 480"/>
                  <a:gd name="T87" fmla="*/ 40 h 486"/>
                  <a:gd name="T88" fmla="*/ 458 w 480"/>
                  <a:gd name="T89" fmla="*/ 21 h 486"/>
                  <a:gd name="T90" fmla="*/ 403 w 480"/>
                  <a:gd name="T91" fmla="*/ 8 h 486"/>
                  <a:gd name="T92" fmla="*/ 329 w 480"/>
                  <a:gd name="T93" fmla="*/ 0 h 486"/>
                  <a:gd name="T94" fmla="*/ 256 w 480"/>
                  <a:gd name="T95" fmla="*/ 4 h 486"/>
                  <a:gd name="T96" fmla="*/ 95 w 480"/>
                  <a:gd name="T97" fmla="*/ 40 h 4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0"/>
                  <a:gd name="T148" fmla="*/ 0 h 486"/>
                  <a:gd name="T149" fmla="*/ 480 w 480"/>
                  <a:gd name="T150" fmla="*/ 486 h 4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0" h="486">
                    <a:moveTo>
                      <a:pt x="28" y="65"/>
                    </a:moveTo>
                    <a:lnTo>
                      <a:pt x="22" y="68"/>
                    </a:lnTo>
                    <a:lnTo>
                      <a:pt x="17" y="72"/>
                    </a:lnTo>
                    <a:lnTo>
                      <a:pt x="12" y="76"/>
                    </a:lnTo>
                    <a:lnTo>
                      <a:pt x="9" y="81"/>
                    </a:lnTo>
                    <a:lnTo>
                      <a:pt x="5" y="86"/>
                    </a:lnTo>
                    <a:lnTo>
                      <a:pt x="4" y="92"/>
                    </a:lnTo>
                    <a:lnTo>
                      <a:pt x="2" y="99"/>
                    </a:lnTo>
                    <a:lnTo>
                      <a:pt x="2" y="106"/>
                    </a:lnTo>
                    <a:lnTo>
                      <a:pt x="0" y="119"/>
                    </a:lnTo>
                    <a:lnTo>
                      <a:pt x="0" y="131"/>
                    </a:lnTo>
                    <a:lnTo>
                      <a:pt x="2" y="156"/>
                    </a:lnTo>
                    <a:lnTo>
                      <a:pt x="3" y="169"/>
                    </a:lnTo>
                    <a:lnTo>
                      <a:pt x="4" y="181"/>
                    </a:lnTo>
                    <a:lnTo>
                      <a:pt x="7" y="193"/>
                    </a:lnTo>
                    <a:lnTo>
                      <a:pt x="11" y="205"/>
                    </a:lnTo>
                    <a:lnTo>
                      <a:pt x="15" y="222"/>
                    </a:lnTo>
                    <a:lnTo>
                      <a:pt x="20" y="239"/>
                    </a:lnTo>
                    <a:lnTo>
                      <a:pt x="26" y="256"/>
                    </a:lnTo>
                    <a:lnTo>
                      <a:pt x="32" y="272"/>
                    </a:lnTo>
                    <a:lnTo>
                      <a:pt x="42" y="297"/>
                    </a:lnTo>
                    <a:lnTo>
                      <a:pt x="53" y="323"/>
                    </a:lnTo>
                    <a:lnTo>
                      <a:pt x="56" y="331"/>
                    </a:lnTo>
                    <a:lnTo>
                      <a:pt x="60" y="338"/>
                    </a:lnTo>
                    <a:lnTo>
                      <a:pt x="64" y="345"/>
                    </a:lnTo>
                    <a:lnTo>
                      <a:pt x="69" y="351"/>
                    </a:lnTo>
                    <a:lnTo>
                      <a:pt x="75" y="356"/>
                    </a:lnTo>
                    <a:lnTo>
                      <a:pt x="81" y="361"/>
                    </a:lnTo>
                    <a:lnTo>
                      <a:pt x="88" y="366"/>
                    </a:lnTo>
                    <a:lnTo>
                      <a:pt x="97" y="370"/>
                    </a:lnTo>
                    <a:lnTo>
                      <a:pt x="102" y="373"/>
                    </a:lnTo>
                    <a:lnTo>
                      <a:pt x="106" y="375"/>
                    </a:lnTo>
                    <a:lnTo>
                      <a:pt x="114" y="381"/>
                    </a:lnTo>
                    <a:lnTo>
                      <a:pt x="121" y="389"/>
                    </a:lnTo>
                    <a:lnTo>
                      <a:pt x="124" y="394"/>
                    </a:lnTo>
                    <a:lnTo>
                      <a:pt x="127" y="398"/>
                    </a:lnTo>
                    <a:lnTo>
                      <a:pt x="119" y="407"/>
                    </a:lnTo>
                    <a:lnTo>
                      <a:pt x="114" y="416"/>
                    </a:lnTo>
                    <a:lnTo>
                      <a:pt x="109" y="426"/>
                    </a:lnTo>
                    <a:lnTo>
                      <a:pt x="106" y="437"/>
                    </a:lnTo>
                    <a:lnTo>
                      <a:pt x="104" y="440"/>
                    </a:lnTo>
                    <a:lnTo>
                      <a:pt x="104" y="445"/>
                    </a:lnTo>
                    <a:lnTo>
                      <a:pt x="104" y="449"/>
                    </a:lnTo>
                    <a:lnTo>
                      <a:pt x="105" y="452"/>
                    </a:lnTo>
                    <a:lnTo>
                      <a:pt x="107" y="456"/>
                    </a:lnTo>
                    <a:lnTo>
                      <a:pt x="109" y="459"/>
                    </a:lnTo>
                    <a:lnTo>
                      <a:pt x="112" y="462"/>
                    </a:lnTo>
                    <a:lnTo>
                      <a:pt x="116" y="465"/>
                    </a:lnTo>
                    <a:lnTo>
                      <a:pt x="123" y="468"/>
                    </a:lnTo>
                    <a:lnTo>
                      <a:pt x="131" y="471"/>
                    </a:lnTo>
                    <a:lnTo>
                      <a:pt x="140" y="472"/>
                    </a:lnTo>
                    <a:lnTo>
                      <a:pt x="161" y="458"/>
                    </a:lnTo>
                    <a:lnTo>
                      <a:pt x="162" y="474"/>
                    </a:lnTo>
                    <a:lnTo>
                      <a:pt x="165" y="478"/>
                    </a:lnTo>
                    <a:lnTo>
                      <a:pt x="169" y="481"/>
                    </a:lnTo>
                    <a:lnTo>
                      <a:pt x="173" y="484"/>
                    </a:lnTo>
                    <a:lnTo>
                      <a:pt x="177" y="486"/>
                    </a:lnTo>
                    <a:lnTo>
                      <a:pt x="180" y="486"/>
                    </a:lnTo>
                    <a:lnTo>
                      <a:pt x="181" y="486"/>
                    </a:lnTo>
                    <a:lnTo>
                      <a:pt x="182" y="486"/>
                    </a:lnTo>
                    <a:lnTo>
                      <a:pt x="183" y="486"/>
                    </a:lnTo>
                    <a:lnTo>
                      <a:pt x="186" y="486"/>
                    </a:lnTo>
                    <a:lnTo>
                      <a:pt x="187" y="486"/>
                    </a:lnTo>
                    <a:lnTo>
                      <a:pt x="189" y="486"/>
                    </a:lnTo>
                    <a:lnTo>
                      <a:pt x="190" y="485"/>
                    </a:lnTo>
                    <a:lnTo>
                      <a:pt x="191" y="485"/>
                    </a:lnTo>
                    <a:lnTo>
                      <a:pt x="194" y="484"/>
                    </a:lnTo>
                    <a:lnTo>
                      <a:pt x="196" y="482"/>
                    </a:lnTo>
                    <a:lnTo>
                      <a:pt x="200" y="480"/>
                    </a:lnTo>
                    <a:lnTo>
                      <a:pt x="202" y="478"/>
                    </a:lnTo>
                    <a:lnTo>
                      <a:pt x="205" y="474"/>
                    </a:lnTo>
                    <a:lnTo>
                      <a:pt x="210" y="474"/>
                    </a:lnTo>
                    <a:lnTo>
                      <a:pt x="222" y="482"/>
                    </a:lnTo>
                    <a:lnTo>
                      <a:pt x="242" y="481"/>
                    </a:lnTo>
                    <a:lnTo>
                      <a:pt x="244" y="479"/>
                    </a:lnTo>
                    <a:lnTo>
                      <a:pt x="246" y="477"/>
                    </a:lnTo>
                    <a:lnTo>
                      <a:pt x="247" y="475"/>
                    </a:lnTo>
                    <a:lnTo>
                      <a:pt x="247" y="474"/>
                    </a:lnTo>
                    <a:lnTo>
                      <a:pt x="248" y="474"/>
                    </a:lnTo>
                    <a:lnTo>
                      <a:pt x="250" y="472"/>
                    </a:lnTo>
                    <a:lnTo>
                      <a:pt x="252" y="467"/>
                    </a:lnTo>
                    <a:lnTo>
                      <a:pt x="253" y="465"/>
                    </a:lnTo>
                    <a:lnTo>
                      <a:pt x="254" y="463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4" y="455"/>
                    </a:lnTo>
                    <a:lnTo>
                      <a:pt x="254" y="452"/>
                    </a:lnTo>
                    <a:lnTo>
                      <a:pt x="252" y="447"/>
                    </a:lnTo>
                    <a:lnTo>
                      <a:pt x="251" y="441"/>
                    </a:lnTo>
                    <a:lnTo>
                      <a:pt x="248" y="435"/>
                    </a:lnTo>
                    <a:lnTo>
                      <a:pt x="247" y="432"/>
                    </a:lnTo>
                    <a:lnTo>
                      <a:pt x="247" y="430"/>
                    </a:lnTo>
                    <a:lnTo>
                      <a:pt x="246" y="423"/>
                    </a:lnTo>
                    <a:lnTo>
                      <a:pt x="247" y="416"/>
                    </a:lnTo>
                    <a:lnTo>
                      <a:pt x="247" y="406"/>
                    </a:lnTo>
                    <a:lnTo>
                      <a:pt x="245" y="396"/>
                    </a:lnTo>
                    <a:lnTo>
                      <a:pt x="244" y="391"/>
                    </a:lnTo>
                    <a:lnTo>
                      <a:pt x="244" y="387"/>
                    </a:lnTo>
                    <a:lnTo>
                      <a:pt x="240" y="379"/>
                    </a:lnTo>
                    <a:lnTo>
                      <a:pt x="235" y="371"/>
                    </a:lnTo>
                    <a:lnTo>
                      <a:pt x="229" y="364"/>
                    </a:lnTo>
                    <a:lnTo>
                      <a:pt x="222" y="359"/>
                    </a:lnTo>
                    <a:lnTo>
                      <a:pt x="214" y="353"/>
                    </a:lnTo>
                    <a:lnTo>
                      <a:pt x="194" y="344"/>
                    </a:lnTo>
                    <a:lnTo>
                      <a:pt x="176" y="335"/>
                    </a:lnTo>
                    <a:lnTo>
                      <a:pt x="156" y="328"/>
                    </a:lnTo>
                    <a:lnTo>
                      <a:pt x="146" y="325"/>
                    </a:lnTo>
                    <a:lnTo>
                      <a:pt x="136" y="323"/>
                    </a:lnTo>
                    <a:lnTo>
                      <a:pt x="132" y="322"/>
                    </a:lnTo>
                    <a:lnTo>
                      <a:pt x="129" y="321"/>
                    </a:lnTo>
                    <a:lnTo>
                      <a:pt x="124" y="317"/>
                    </a:lnTo>
                    <a:lnTo>
                      <a:pt x="117" y="312"/>
                    </a:lnTo>
                    <a:lnTo>
                      <a:pt x="112" y="308"/>
                    </a:lnTo>
                    <a:lnTo>
                      <a:pt x="108" y="302"/>
                    </a:lnTo>
                    <a:lnTo>
                      <a:pt x="103" y="296"/>
                    </a:lnTo>
                    <a:lnTo>
                      <a:pt x="100" y="290"/>
                    </a:lnTo>
                    <a:lnTo>
                      <a:pt x="96" y="283"/>
                    </a:lnTo>
                    <a:lnTo>
                      <a:pt x="94" y="276"/>
                    </a:lnTo>
                    <a:lnTo>
                      <a:pt x="92" y="270"/>
                    </a:lnTo>
                    <a:lnTo>
                      <a:pt x="85" y="243"/>
                    </a:lnTo>
                    <a:lnTo>
                      <a:pt x="81" y="229"/>
                    </a:lnTo>
                    <a:lnTo>
                      <a:pt x="80" y="215"/>
                    </a:lnTo>
                    <a:lnTo>
                      <a:pt x="77" y="201"/>
                    </a:lnTo>
                    <a:lnTo>
                      <a:pt x="75" y="187"/>
                    </a:lnTo>
                    <a:lnTo>
                      <a:pt x="74" y="173"/>
                    </a:lnTo>
                    <a:lnTo>
                      <a:pt x="74" y="159"/>
                    </a:lnTo>
                    <a:lnTo>
                      <a:pt x="73" y="148"/>
                    </a:lnTo>
                    <a:lnTo>
                      <a:pt x="71" y="138"/>
                    </a:lnTo>
                    <a:lnTo>
                      <a:pt x="67" y="119"/>
                    </a:lnTo>
                    <a:lnTo>
                      <a:pt x="78" y="113"/>
                    </a:lnTo>
                    <a:lnTo>
                      <a:pt x="89" y="108"/>
                    </a:lnTo>
                    <a:lnTo>
                      <a:pt x="101" y="103"/>
                    </a:lnTo>
                    <a:lnTo>
                      <a:pt x="112" y="99"/>
                    </a:lnTo>
                    <a:lnTo>
                      <a:pt x="137" y="92"/>
                    </a:lnTo>
                    <a:lnTo>
                      <a:pt x="162" y="89"/>
                    </a:lnTo>
                    <a:lnTo>
                      <a:pt x="176" y="87"/>
                    </a:lnTo>
                    <a:lnTo>
                      <a:pt x="191" y="86"/>
                    </a:lnTo>
                    <a:lnTo>
                      <a:pt x="206" y="85"/>
                    </a:lnTo>
                    <a:lnTo>
                      <a:pt x="221" y="86"/>
                    </a:lnTo>
                    <a:lnTo>
                      <a:pt x="235" y="88"/>
                    </a:lnTo>
                    <a:lnTo>
                      <a:pt x="250" y="90"/>
                    </a:lnTo>
                    <a:lnTo>
                      <a:pt x="265" y="92"/>
                    </a:lnTo>
                    <a:lnTo>
                      <a:pt x="279" y="96"/>
                    </a:lnTo>
                    <a:lnTo>
                      <a:pt x="344" y="110"/>
                    </a:lnTo>
                    <a:lnTo>
                      <a:pt x="377" y="117"/>
                    </a:lnTo>
                    <a:lnTo>
                      <a:pt x="410" y="123"/>
                    </a:lnTo>
                    <a:lnTo>
                      <a:pt x="418" y="124"/>
                    </a:lnTo>
                    <a:lnTo>
                      <a:pt x="427" y="125"/>
                    </a:lnTo>
                    <a:lnTo>
                      <a:pt x="433" y="124"/>
                    </a:lnTo>
                    <a:lnTo>
                      <a:pt x="435" y="123"/>
                    </a:lnTo>
                    <a:lnTo>
                      <a:pt x="437" y="123"/>
                    </a:lnTo>
                    <a:lnTo>
                      <a:pt x="439" y="123"/>
                    </a:lnTo>
                    <a:lnTo>
                      <a:pt x="444" y="121"/>
                    </a:lnTo>
                    <a:lnTo>
                      <a:pt x="449" y="119"/>
                    </a:lnTo>
                    <a:lnTo>
                      <a:pt x="452" y="117"/>
                    </a:lnTo>
                    <a:lnTo>
                      <a:pt x="454" y="116"/>
                    </a:lnTo>
                    <a:lnTo>
                      <a:pt x="456" y="114"/>
                    </a:lnTo>
                    <a:lnTo>
                      <a:pt x="459" y="113"/>
                    </a:lnTo>
                    <a:lnTo>
                      <a:pt x="462" y="109"/>
                    </a:lnTo>
                    <a:lnTo>
                      <a:pt x="467" y="105"/>
                    </a:lnTo>
                    <a:lnTo>
                      <a:pt x="472" y="96"/>
                    </a:lnTo>
                    <a:lnTo>
                      <a:pt x="476" y="88"/>
                    </a:lnTo>
                    <a:lnTo>
                      <a:pt x="477" y="83"/>
                    </a:lnTo>
                    <a:lnTo>
                      <a:pt x="478" y="79"/>
                    </a:lnTo>
                    <a:lnTo>
                      <a:pt x="480" y="70"/>
                    </a:lnTo>
                    <a:lnTo>
                      <a:pt x="480" y="62"/>
                    </a:lnTo>
                    <a:lnTo>
                      <a:pt x="478" y="53"/>
                    </a:lnTo>
                    <a:lnTo>
                      <a:pt x="476" y="44"/>
                    </a:lnTo>
                    <a:lnTo>
                      <a:pt x="476" y="42"/>
                    </a:lnTo>
                    <a:lnTo>
                      <a:pt x="475" y="42"/>
                    </a:lnTo>
                    <a:lnTo>
                      <a:pt x="475" y="40"/>
                    </a:lnTo>
                    <a:lnTo>
                      <a:pt x="473" y="35"/>
                    </a:lnTo>
                    <a:lnTo>
                      <a:pt x="469" y="29"/>
                    </a:lnTo>
                    <a:lnTo>
                      <a:pt x="464" y="25"/>
                    </a:lnTo>
                    <a:lnTo>
                      <a:pt x="458" y="21"/>
                    </a:lnTo>
                    <a:lnTo>
                      <a:pt x="455" y="20"/>
                    </a:lnTo>
                    <a:lnTo>
                      <a:pt x="452" y="19"/>
                    </a:lnTo>
                    <a:lnTo>
                      <a:pt x="427" y="13"/>
                    </a:lnTo>
                    <a:lnTo>
                      <a:pt x="403" y="8"/>
                    </a:lnTo>
                    <a:lnTo>
                      <a:pt x="378" y="4"/>
                    </a:lnTo>
                    <a:lnTo>
                      <a:pt x="354" y="2"/>
                    </a:lnTo>
                    <a:lnTo>
                      <a:pt x="342" y="1"/>
                    </a:lnTo>
                    <a:lnTo>
                      <a:pt x="329" y="0"/>
                    </a:lnTo>
                    <a:lnTo>
                      <a:pt x="305" y="0"/>
                    </a:lnTo>
                    <a:lnTo>
                      <a:pt x="292" y="0"/>
                    </a:lnTo>
                    <a:lnTo>
                      <a:pt x="280" y="1"/>
                    </a:lnTo>
                    <a:lnTo>
                      <a:pt x="256" y="4"/>
                    </a:lnTo>
                    <a:lnTo>
                      <a:pt x="214" y="9"/>
                    </a:lnTo>
                    <a:lnTo>
                      <a:pt x="174" y="17"/>
                    </a:lnTo>
                    <a:lnTo>
                      <a:pt x="134" y="28"/>
                    </a:lnTo>
                    <a:lnTo>
                      <a:pt x="95" y="40"/>
                    </a:lnTo>
                    <a:lnTo>
                      <a:pt x="61" y="52"/>
                    </a:lnTo>
                    <a:lnTo>
                      <a:pt x="28" y="6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3" name="Freeform 23"/>
              <p:cNvSpPr>
                <a:spLocks noChangeAspect="1"/>
              </p:cNvSpPr>
              <p:nvPr/>
            </p:nvSpPr>
            <p:spPr bwMode="auto">
              <a:xfrm>
                <a:off x="2282" y="3046"/>
                <a:ext cx="804" cy="669"/>
              </a:xfrm>
              <a:custGeom>
                <a:avLst/>
                <a:gdLst>
                  <a:gd name="T0" fmla="*/ 4 w 804"/>
                  <a:gd name="T1" fmla="*/ 81 h 669"/>
                  <a:gd name="T2" fmla="*/ 14 w 804"/>
                  <a:gd name="T3" fmla="*/ 102 h 669"/>
                  <a:gd name="T4" fmla="*/ 33 w 804"/>
                  <a:gd name="T5" fmla="*/ 117 h 669"/>
                  <a:gd name="T6" fmla="*/ 77 w 804"/>
                  <a:gd name="T7" fmla="*/ 137 h 669"/>
                  <a:gd name="T8" fmla="*/ 292 w 804"/>
                  <a:gd name="T9" fmla="*/ 202 h 669"/>
                  <a:gd name="T10" fmla="*/ 338 w 804"/>
                  <a:gd name="T11" fmla="*/ 225 h 669"/>
                  <a:gd name="T12" fmla="*/ 351 w 804"/>
                  <a:gd name="T13" fmla="*/ 247 h 669"/>
                  <a:gd name="T14" fmla="*/ 354 w 804"/>
                  <a:gd name="T15" fmla="*/ 275 h 669"/>
                  <a:gd name="T16" fmla="*/ 346 w 804"/>
                  <a:gd name="T17" fmla="*/ 315 h 669"/>
                  <a:gd name="T18" fmla="*/ 346 w 804"/>
                  <a:gd name="T19" fmla="*/ 356 h 669"/>
                  <a:gd name="T20" fmla="*/ 358 w 804"/>
                  <a:gd name="T21" fmla="*/ 376 h 669"/>
                  <a:gd name="T22" fmla="*/ 384 w 804"/>
                  <a:gd name="T23" fmla="*/ 427 h 669"/>
                  <a:gd name="T24" fmla="*/ 429 w 804"/>
                  <a:gd name="T25" fmla="*/ 494 h 669"/>
                  <a:gd name="T26" fmla="*/ 455 w 804"/>
                  <a:gd name="T27" fmla="*/ 535 h 669"/>
                  <a:gd name="T28" fmla="*/ 482 w 804"/>
                  <a:gd name="T29" fmla="*/ 580 h 669"/>
                  <a:gd name="T30" fmla="*/ 498 w 804"/>
                  <a:gd name="T31" fmla="*/ 624 h 669"/>
                  <a:gd name="T32" fmla="*/ 510 w 804"/>
                  <a:gd name="T33" fmla="*/ 645 h 669"/>
                  <a:gd name="T34" fmla="*/ 525 w 804"/>
                  <a:gd name="T35" fmla="*/ 659 h 669"/>
                  <a:gd name="T36" fmla="*/ 547 w 804"/>
                  <a:gd name="T37" fmla="*/ 667 h 669"/>
                  <a:gd name="T38" fmla="*/ 573 w 804"/>
                  <a:gd name="T39" fmla="*/ 667 h 669"/>
                  <a:gd name="T40" fmla="*/ 577 w 804"/>
                  <a:gd name="T41" fmla="*/ 664 h 669"/>
                  <a:gd name="T42" fmla="*/ 581 w 804"/>
                  <a:gd name="T43" fmla="*/ 661 h 669"/>
                  <a:gd name="T44" fmla="*/ 600 w 804"/>
                  <a:gd name="T45" fmla="*/ 626 h 669"/>
                  <a:gd name="T46" fmla="*/ 605 w 804"/>
                  <a:gd name="T47" fmla="*/ 615 h 669"/>
                  <a:gd name="T48" fmla="*/ 621 w 804"/>
                  <a:gd name="T49" fmla="*/ 588 h 669"/>
                  <a:gd name="T50" fmla="*/ 673 w 804"/>
                  <a:gd name="T51" fmla="*/ 551 h 669"/>
                  <a:gd name="T52" fmla="*/ 732 w 804"/>
                  <a:gd name="T53" fmla="*/ 531 h 669"/>
                  <a:gd name="T54" fmla="*/ 779 w 804"/>
                  <a:gd name="T55" fmla="*/ 529 h 669"/>
                  <a:gd name="T56" fmla="*/ 784 w 804"/>
                  <a:gd name="T57" fmla="*/ 528 h 669"/>
                  <a:gd name="T58" fmla="*/ 796 w 804"/>
                  <a:gd name="T59" fmla="*/ 520 h 669"/>
                  <a:gd name="T60" fmla="*/ 803 w 804"/>
                  <a:gd name="T61" fmla="*/ 509 h 669"/>
                  <a:gd name="T62" fmla="*/ 804 w 804"/>
                  <a:gd name="T63" fmla="*/ 503 h 669"/>
                  <a:gd name="T64" fmla="*/ 803 w 804"/>
                  <a:gd name="T65" fmla="*/ 490 h 669"/>
                  <a:gd name="T66" fmla="*/ 798 w 804"/>
                  <a:gd name="T67" fmla="*/ 479 h 669"/>
                  <a:gd name="T68" fmla="*/ 789 w 804"/>
                  <a:gd name="T69" fmla="*/ 459 h 669"/>
                  <a:gd name="T70" fmla="*/ 765 w 804"/>
                  <a:gd name="T71" fmla="*/ 437 h 669"/>
                  <a:gd name="T72" fmla="*/ 741 w 804"/>
                  <a:gd name="T73" fmla="*/ 430 h 669"/>
                  <a:gd name="T74" fmla="*/ 703 w 804"/>
                  <a:gd name="T75" fmla="*/ 437 h 669"/>
                  <a:gd name="T76" fmla="*/ 670 w 804"/>
                  <a:gd name="T77" fmla="*/ 456 h 669"/>
                  <a:gd name="T78" fmla="*/ 597 w 804"/>
                  <a:gd name="T79" fmla="*/ 513 h 669"/>
                  <a:gd name="T80" fmla="*/ 571 w 804"/>
                  <a:gd name="T81" fmla="*/ 546 h 669"/>
                  <a:gd name="T82" fmla="*/ 557 w 804"/>
                  <a:gd name="T83" fmla="*/ 565 h 669"/>
                  <a:gd name="T84" fmla="*/ 529 w 804"/>
                  <a:gd name="T85" fmla="*/ 530 h 669"/>
                  <a:gd name="T86" fmla="*/ 501 w 804"/>
                  <a:gd name="T87" fmla="*/ 478 h 669"/>
                  <a:gd name="T88" fmla="*/ 471 w 804"/>
                  <a:gd name="T89" fmla="*/ 406 h 669"/>
                  <a:gd name="T90" fmla="*/ 447 w 804"/>
                  <a:gd name="T91" fmla="*/ 335 h 669"/>
                  <a:gd name="T92" fmla="*/ 438 w 804"/>
                  <a:gd name="T93" fmla="*/ 281 h 669"/>
                  <a:gd name="T94" fmla="*/ 437 w 804"/>
                  <a:gd name="T95" fmla="*/ 225 h 669"/>
                  <a:gd name="T96" fmla="*/ 439 w 804"/>
                  <a:gd name="T97" fmla="*/ 197 h 669"/>
                  <a:gd name="T98" fmla="*/ 426 w 804"/>
                  <a:gd name="T99" fmla="*/ 174 h 669"/>
                  <a:gd name="T100" fmla="*/ 388 w 804"/>
                  <a:gd name="T101" fmla="*/ 139 h 669"/>
                  <a:gd name="T102" fmla="*/ 343 w 804"/>
                  <a:gd name="T103" fmla="*/ 118 h 669"/>
                  <a:gd name="T104" fmla="*/ 328 w 804"/>
                  <a:gd name="T105" fmla="*/ 108 h 669"/>
                  <a:gd name="T106" fmla="*/ 189 w 804"/>
                  <a:gd name="T107" fmla="*/ 41 h 669"/>
                  <a:gd name="T108" fmla="*/ 135 w 804"/>
                  <a:gd name="T109" fmla="*/ 17 h 669"/>
                  <a:gd name="T110" fmla="*/ 60 w 804"/>
                  <a:gd name="T111" fmla="*/ 1 h 669"/>
                  <a:gd name="T112" fmla="*/ 26 w 804"/>
                  <a:gd name="T113" fmla="*/ 6 h 669"/>
                  <a:gd name="T114" fmla="*/ 7 w 804"/>
                  <a:gd name="T115" fmla="*/ 25 h 669"/>
                  <a:gd name="T116" fmla="*/ 0 w 804"/>
                  <a:gd name="T117" fmla="*/ 49 h 66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04"/>
                  <a:gd name="T178" fmla="*/ 0 h 669"/>
                  <a:gd name="T179" fmla="*/ 804 w 804"/>
                  <a:gd name="T180" fmla="*/ 669 h 66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04" h="669">
                    <a:moveTo>
                      <a:pt x="0" y="60"/>
                    </a:moveTo>
                    <a:lnTo>
                      <a:pt x="0" y="65"/>
                    </a:lnTo>
                    <a:lnTo>
                      <a:pt x="1" y="70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9" y="93"/>
                    </a:lnTo>
                    <a:lnTo>
                      <a:pt x="12" y="98"/>
                    </a:lnTo>
                    <a:lnTo>
                      <a:pt x="14" y="102"/>
                    </a:lnTo>
                    <a:lnTo>
                      <a:pt x="17" y="105"/>
                    </a:lnTo>
                    <a:lnTo>
                      <a:pt x="21" y="108"/>
                    </a:lnTo>
                    <a:lnTo>
                      <a:pt x="24" y="111"/>
                    </a:lnTo>
                    <a:lnTo>
                      <a:pt x="33" y="117"/>
                    </a:lnTo>
                    <a:lnTo>
                      <a:pt x="42" y="124"/>
                    </a:lnTo>
                    <a:lnTo>
                      <a:pt x="44" y="125"/>
                    </a:lnTo>
                    <a:lnTo>
                      <a:pt x="47" y="127"/>
                    </a:lnTo>
                    <a:lnTo>
                      <a:pt x="77" y="137"/>
                    </a:lnTo>
                    <a:lnTo>
                      <a:pt x="108" y="147"/>
                    </a:lnTo>
                    <a:lnTo>
                      <a:pt x="196" y="174"/>
                    </a:lnTo>
                    <a:lnTo>
                      <a:pt x="285" y="201"/>
                    </a:lnTo>
                    <a:lnTo>
                      <a:pt x="292" y="202"/>
                    </a:lnTo>
                    <a:lnTo>
                      <a:pt x="299" y="204"/>
                    </a:lnTo>
                    <a:lnTo>
                      <a:pt x="312" y="210"/>
                    </a:lnTo>
                    <a:lnTo>
                      <a:pt x="325" y="217"/>
                    </a:lnTo>
                    <a:lnTo>
                      <a:pt x="338" y="225"/>
                    </a:lnTo>
                    <a:lnTo>
                      <a:pt x="340" y="229"/>
                    </a:lnTo>
                    <a:lnTo>
                      <a:pt x="344" y="235"/>
                    </a:lnTo>
                    <a:lnTo>
                      <a:pt x="349" y="242"/>
                    </a:lnTo>
                    <a:lnTo>
                      <a:pt x="351" y="247"/>
                    </a:lnTo>
                    <a:lnTo>
                      <a:pt x="353" y="254"/>
                    </a:lnTo>
                    <a:lnTo>
                      <a:pt x="354" y="261"/>
                    </a:lnTo>
                    <a:lnTo>
                      <a:pt x="355" y="268"/>
                    </a:lnTo>
                    <a:lnTo>
                      <a:pt x="354" y="275"/>
                    </a:lnTo>
                    <a:lnTo>
                      <a:pt x="353" y="282"/>
                    </a:lnTo>
                    <a:lnTo>
                      <a:pt x="350" y="284"/>
                    </a:lnTo>
                    <a:lnTo>
                      <a:pt x="350" y="288"/>
                    </a:lnTo>
                    <a:lnTo>
                      <a:pt x="346" y="315"/>
                    </a:lnTo>
                    <a:lnTo>
                      <a:pt x="345" y="343"/>
                    </a:lnTo>
                    <a:lnTo>
                      <a:pt x="345" y="347"/>
                    </a:lnTo>
                    <a:lnTo>
                      <a:pt x="345" y="352"/>
                    </a:lnTo>
                    <a:lnTo>
                      <a:pt x="346" y="356"/>
                    </a:lnTo>
                    <a:lnTo>
                      <a:pt x="348" y="360"/>
                    </a:lnTo>
                    <a:lnTo>
                      <a:pt x="350" y="365"/>
                    </a:lnTo>
                    <a:lnTo>
                      <a:pt x="352" y="368"/>
                    </a:lnTo>
                    <a:lnTo>
                      <a:pt x="358" y="376"/>
                    </a:lnTo>
                    <a:lnTo>
                      <a:pt x="365" y="394"/>
                    </a:lnTo>
                    <a:lnTo>
                      <a:pt x="374" y="411"/>
                    </a:lnTo>
                    <a:lnTo>
                      <a:pt x="378" y="419"/>
                    </a:lnTo>
                    <a:lnTo>
                      <a:pt x="384" y="427"/>
                    </a:lnTo>
                    <a:lnTo>
                      <a:pt x="395" y="444"/>
                    </a:lnTo>
                    <a:lnTo>
                      <a:pt x="407" y="460"/>
                    </a:lnTo>
                    <a:lnTo>
                      <a:pt x="419" y="477"/>
                    </a:lnTo>
                    <a:lnTo>
                      <a:pt x="429" y="494"/>
                    </a:lnTo>
                    <a:lnTo>
                      <a:pt x="440" y="512"/>
                    </a:lnTo>
                    <a:lnTo>
                      <a:pt x="443" y="518"/>
                    </a:lnTo>
                    <a:lnTo>
                      <a:pt x="447" y="524"/>
                    </a:lnTo>
                    <a:lnTo>
                      <a:pt x="455" y="535"/>
                    </a:lnTo>
                    <a:lnTo>
                      <a:pt x="463" y="545"/>
                    </a:lnTo>
                    <a:lnTo>
                      <a:pt x="470" y="557"/>
                    </a:lnTo>
                    <a:lnTo>
                      <a:pt x="476" y="568"/>
                    </a:lnTo>
                    <a:lnTo>
                      <a:pt x="482" y="580"/>
                    </a:lnTo>
                    <a:lnTo>
                      <a:pt x="488" y="593"/>
                    </a:lnTo>
                    <a:lnTo>
                      <a:pt x="492" y="605"/>
                    </a:lnTo>
                    <a:lnTo>
                      <a:pt x="496" y="618"/>
                    </a:lnTo>
                    <a:lnTo>
                      <a:pt x="498" y="624"/>
                    </a:lnTo>
                    <a:lnTo>
                      <a:pt x="501" y="629"/>
                    </a:lnTo>
                    <a:lnTo>
                      <a:pt x="503" y="636"/>
                    </a:lnTo>
                    <a:lnTo>
                      <a:pt x="506" y="641"/>
                    </a:lnTo>
                    <a:lnTo>
                      <a:pt x="510" y="645"/>
                    </a:lnTo>
                    <a:lnTo>
                      <a:pt x="513" y="650"/>
                    </a:lnTo>
                    <a:lnTo>
                      <a:pt x="517" y="653"/>
                    </a:lnTo>
                    <a:lnTo>
                      <a:pt x="521" y="657"/>
                    </a:lnTo>
                    <a:lnTo>
                      <a:pt x="525" y="659"/>
                    </a:lnTo>
                    <a:lnTo>
                      <a:pt x="531" y="662"/>
                    </a:lnTo>
                    <a:lnTo>
                      <a:pt x="536" y="664"/>
                    </a:lnTo>
                    <a:lnTo>
                      <a:pt x="541" y="666"/>
                    </a:lnTo>
                    <a:lnTo>
                      <a:pt x="547" y="667"/>
                    </a:lnTo>
                    <a:lnTo>
                      <a:pt x="553" y="668"/>
                    </a:lnTo>
                    <a:lnTo>
                      <a:pt x="567" y="669"/>
                    </a:lnTo>
                    <a:lnTo>
                      <a:pt x="571" y="668"/>
                    </a:lnTo>
                    <a:lnTo>
                      <a:pt x="573" y="667"/>
                    </a:lnTo>
                    <a:lnTo>
                      <a:pt x="575" y="666"/>
                    </a:lnTo>
                    <a:lnTo>
                      <a:pt x="576" y="665"/>
                    </a:lnTo>
                    <a:lnTo>
                      <a:pt x="577" y="665"/>
                    </a:lnTo>
                    <a:lnTo>
                      <a:pt x="577" y="664"/>
                    </a:lnTo>
                    <a:lnTo>
                      <a:pt x="578" y="664"/>
                    </a:lnTo>
                    <a:lnTo>
                      <a:pt x="580" y="662"/>
                    </a:lnTo>
                    <a:lnTo>
                      <a:pt x="581" y="661"/>
                    </a:lnTo>
                    <a:lnTo>
                      <a:pt x="588" y="650"/>
                    </a:lnTo>
                    <a:lnTo>
                      <a:pt x="594" y="638"/>
                    </a:lnTo>
                    <a:lnTo>
                      <a:pt x="600" y="627"/>
                    </a:lnTo>
                    <a:lnTo>
                      <a:pt x="600" y="626"/>
                    </a:lnTo>
                    <a:lnTo>
                      <a:pt x="600" y="625"/>
                    </a:lnTo>
                    <a:lnTo>
                      <a:pt x="601" y="623"/>
                    </a:lnTo>
                    <a:lnTo>
                      <a:pt x="601" y="621"/>
                    </a:lnTo>
                    <a:lnTo>
                      <a:pt x="605" y="615"/>
                    </a:lnTo>
                    <a:lnTo>
                      <a:pt x="607" y="610"/>
                    </a:lnTo>
                    <a:lnTo>
                      <a:pt x="608" y="605"/>
                    </a:lnTo>
                    <a:lnTo>
                      <a:pt x="615" y="597"/>
                    </a:lnTo>
                    <a:lnTo>
                      <a:pt x="621" y="588"/>
                    </a:lnTo>
                    <a:lnTo>
                      <a:pt x="629" y="581"/>
                    </a:lnTo>
                    <a:lnTo>
                      <a:pt x="643" y="569"/>
                    </a:lnTo>
                    <a:lnTo>
                      <a:pt x="659" y="558"/>
                    </a:lnTo>
                    <a:lnTo>
                      <a:pt x="673" y="551"/>
                    </a:lnTo>
                    <a:lnTo>
                      <a:pt x="687" y="544"/>
                    </a:lnTo>
                    <a:lnTo>
                      <a:pt x="702" y="539"/>
                    </a:lnTo>
                    <a:lnTo>
                      <a:pt x="717" y="535"/>
                    </a:lnTo>
                    <a:lnTo>
                      <a:pt x="732" y="531"/>
                    </a:lnTo>
                    <a:lnTo>
                      <a:pt x="748" y="530"/>
                    </a:lnTo>
                    <a:lnTo>
                      <a:pt x="763" y="529"/>
                    </a:lnTo>
                    <a:lnTo>
                      <a:pt x="779" y="529"/>
                    </a:lnTo>
                    <a:lnTo>
                      <a:pt x="780" y="529"/>
                    </a:lnTo>
                    <a:lnTo>
                      <a:pt x="781" y="529"/>
                    </a:lnTo>
                    <a:lnTo>
                      <a:pt x="782" y="529"/>
                    </a:lnTo>
                    <a:lnTo>
                      <a:pt x="784" y="528"/>
                    </a:lnTo>
                    <a:lnTo>
                      <a:pt x="786" y="528"/>
                    </a:lnTo>
                    <a:lnTo>
                      <a:pt x="787" y="527"/>
                    </a:lnTo>
                    <a:lnTo>
                      <a:pt x="790" y="526"/>
                    </a:lnTo>
                    <a:lnTo>
                      <a:pt x="796" y="520"/>
                    </a:lnTo>
                    <a:lnTo>
                      <a:pt x="798" y="517"/>
                    </a:lnTo>
                    <a:lnTo>
                      <a:pt x="800" y="515"/>
                    </a:lnTo>
                    <a:lnTo>
                      <a:pt x="802" y="512"/>
                    </a:lnTo>
                    <a:lnTo>
                      <a:pt x="803" y="509"/>
                    </a:lnTo>
                    <a:lnTo>
                      <a:pt x="803" y="508"/>
                    </a:lnTo>
                    <a:lnTo>
                      <a:pt x="804" y="506"/>
                    </a:lnTo>
                    <a:lnTo>
                      <a:pt x="804" y="503"/>
                    </a:lnTo>
                    <a:lnTo>
                      <a:pt x="804" y="500"/>
                    </a:lnTo>
                    <a:lnTo>
                      <a:pt x="804" y="496"/>
                    </a:lnTo>
                    <a:lnTo>
                      <a:pt x="804" y="493"/>
                    </a:lnTo>
                    <a:lnTo>
                      <a:pt x="803" y="490"/>
                    </a:lnTo>
                    <a:lnTo>
                      <a:pt x="802" y="486"/>
                    </a:lnTo>
                    <a:lnTo>
                      <a:pt x="800" y="482"/>
                    </a:lnTo>
                    <a:lnTo>
                      <a:pt x="799" y="480"/>
                    </a:lnTo>
                    <a:lnTo>
                      <a:pt x="798" y="479"/>
                    </a:lnTo>
                    <a:lnTo>
                      <a:pt x="797" y="475"/>
                    </a:lnTo>
                    <a:lnTo>
                      <a:pt x="795" y="471"/>
                    </a:lnTo>
                    <a:lnTo>
                      <a:pt x="793" y="466"/>
                    </a:lnTo>
                    <a:lnTo>
                      <a:pt x="789" y="459"/>
                    </a:lnTo>
                    <a:lnTo>
                      <a:pt x="783" y="452"/>
                    </a:lnTo>
                    <a:lnTo>
                      <a:pt x="778" y="447"/>
                    </a:lnTo>
                    <a:lnTo>
                      <a:pt x="772" y="442"/>
                    </a:lnTo>
                    <a:lnTo>
                      <a:pt x="765" y="437"/>
                    </a:lnTo>
                    <a:lnTo>
                      <a:pt x="757" y="433"/>
                    </a:lnTo>
                    <a:lnTo>
                      <a:pt x="749" y="430"/>
                    </a:lnTo>
                    <a:lnTo>
                      <a:pt x="745" y="430"/>
                    </a:lnTo>
                    <a:lnTo>
                      <a:pt x="741" y="430"/>
                    </a:lnTo>
                    <a:lnTo>
                      <a:pt x="731" y="430"/>
                    </a:lnTo>
                    <a:lnTo>
                      <a:pt x="721" y="431"/>
                    </a:lnTo>
                    <a:lnTo>
                      <a:pt x="712" y="433"/>
                    </a:lnTo>
                    <a:lnTo>
                      <a:pt x="703" y="437"/>
                    </a:lnTo>
                    <a:lnTo>
                      <a:pt x="694" y="440"/>
                    </a:lnTo>
                    <a:lnTo>
                      <a:pt x="685" y="444"/>
                    </a:lnTo>
                    <a:lnTo>
                      <a:pt x="678" y="450"/>
                    </a:lnTo>
                    <a:lnTo>
                      <a:pt x="670" y="456"/>
                    </a:lnTo>
                    <a:lnTo>
                      <a:pt x="642" y="478"/>
                    </a:lnTo>
                    <a:lnTo>
                      <a:pt x="614" y="499"/>
                    </a:lnTo>
                    <a:lnTo>
                      <a:pt x="605" y="506"/>
                    </a:lnTo>
                    <a:lnTo>
                      <a:pt x="597" y="513"/>
                    </a:lnTo>
                    <a:lnTo>
                      <a:pt x="589" y="521"/>
                    </a:lnTo>
                    <a:lnTo>
                      <a:pt x="583" y="529"/>
                    </a:lnTo>
                    <a:lnTo>
                      <a:pt x="576" y="537"/>
                    </a:lnTo>
                    <a:lnTo>
                      <a:pt x="571" y="546"/>
                    </a:lnTo>
                    <a:lnTo>
                      <a:pt x="566" y="556"/>
                    </a:lnTo>
                    <a:lnTo>
                      <a:pt x="560" y="565"/>
                    </a:lnTo>
                    <a:lnTo>
                      <a:pt x="557" y="565"/>
                    </a:lnTo>
                    <a:lnTo>
                      <a:pt x="556" y="565"/>
                    </a:lnTo>
                    <a:lnTo>
                      <a:pt x="546" y="554"/>
                    </a:lnTo>
                    <a:lnTo>
                      <a:pt x="538" y="542"/>
                    </a:lnTo>
                    <a:lnTo>
                      <a:pt x="529" y="530"/>
                    </a:lnTo>
                    <a:lnTo>
                      <a:pt x="521" y="517"/>
                    </a:lnTo>
                    <a:lnTo>
                      <a:pt x="513" y="504"/>
                    </a:lnTo>
                    <a:lnTo>
                      <a:pt x="507" y="492"/>
                    </a:lnTo>
                    <a:lnTo>
                      <a:pt x="501" y="478"/>
                    </a:lnTo>
                    <a:lnTo>
                      <a:pt x="496" y="465"/>
                    </a:lnTo>
                    <a:lnTo>
                      <a:pt x="489" y="446"/>
                    </a:lnTo>
                    <a:lnTo>
                      <a:pt x="481" y="430"/>
                    </a:lnTo>
                    <a:lnTo>
                      <a:pt x="471" y="406"/>
                    </a:lnTo>
                    <a:lnTo>
                      <a:pt x="466" y="394"/>
                    </a:lnTo>
                    <a:lnTo>
                      <a:pt x="461" y="382"/>
                    </a:lnTo>
                    <a:lnTo>
                      <a:pt x="454" y="359"/>
                    </a:lnTo>
                    <a:lnTo>
                      <a:pt x="447" y="335"/>
                    </a:lnTo>
                    <a:lnTo>
                      <a:pt x="446" y="329"/>
                    </a:lnTo>
                    <a:lnTo>
                      <a:pt x="445" y="324"/>
                    </a:lnTo>
                    <a:lnTo>
                      <a:pt x="440" y="302"/>
                    </a:lnTo>
                    <a:lnTo>
                      <a:pt x="438" y="281"/>
                    </a:lnTo>
                    <a:lnTo>
                      <a:pt x="436" y="258"/>
                    </a:lnTo>
                    <a:lnTo>
                      <a:pt x="436" y="236"/>
                    </a:lnTo>
                    <a:lnTo>
                      <a:pt x="436" y="231"/>
                    </a:lnTo>
                    <a:lnTo>
                      <a:pt x="437" y="225"/>
                    </a:lnTo>
                    <a:lnTo>
                      <a:pt x="439" y="217"/>
                    </a:lnTo>
                    <a:lnTo>
                      <a:pt x="440" y="210"/>
                    </a:lnTo>
                    <a:lnTo>
                      <a:pt x="439" y="203"/>
                    </a:lnTo>
                    <a:lnTo>
                      <a:pt x="439" y="197"/>
                    </a:lnTo>
                    <a:lnTo>
                      <a:pt x="436" y="190"/>
                    </a:lnTo>
                    <a:lnTo>
                      <a:pt x="433" y="184"/>
                    </a:lnTo>
                    <a:lnTo>
                      <a:pt x="430" y="179"/>
                    </a:lnTo>
                    <a:lnTo>
                      <a:pt x="426" y="174"/>
                    </a:lnTo>
                    <a:lnTo>
                      <a:pt x="418" y="164"/>
                    </a:lnTo>
                    <a:lnTo>
                      <a:pt x="408" y="155"/>
                    </a:lnTo>
                    <a:lnTo>
                      <a:pt x="399" y="147"/>
                    </a:lnTo>
                    <a:lnTo>
                      <a:pt x="388" y="139"/>
                    </a:lnTo>
                    <a:lnTo>
                      <a:pt x="378" y="133"/>
                    </a:lnTo>
                    <a:lnTo>
                      <a:pt x="366" y="127"/>
                    </a:lnTo>
                    <a:lnTo>
                      <a:pt x="355" y="122"/>
                    </a:lnTo>
                    <a:lnTo>
                      <a:pt x="343" y="118"/>
                    </a:lnTo>
                    <a:lnTo>
                      <a:pt x="339" y="115"/>
                    </a:lnTo>
                    <a:lnTo>
                      <a:pt x="336" y="112"/>
                    </a:lnTo>
                    <a:lnTo>
                      <a:pt x="331" y="110"/>
                    </a:lnTo>
                    <a:lnTo>
                      <a:pt x="328" y="108"/>
                    </a:lnTo>
                    <a:lnTo>
                      <a:pt x="292" y="92"/>
                    </a:lnTo>
                    <a:lnTo>
                      <a:pt x="258" y="76"/>
                    </a:lnTo>
                    <a:lnTo>
                      <a:pt x="223" y="59"/>
                    </a:lnTo>
                    <a:lnTo>
                      <a:pt x="189" y="41"/>
                    </a:lnTo>
                    <a:lnTo>
                      <a:pt x="172" y="32"/>
                    </a:lnTo>
                    <a:lnTo>
                      <a:pt x="154" y="24"/>
                    </a:lnTo>
                    <a:lnTo>
                      <a:pt x="144" y="20"/>
                    </a:lnTo>
                    <a:lnTo>
                      <a:pt x="135" y="17"/>
                    </a:lnTo>
                    <a:lnTo>
                      <a:pt x="117" y="11"/>
                    </a:lnTo>
                    <a:lnTo>
                      <a:pt x="98" y="7"/>
                    </a:lnTo>
                    <a:lnTo>
                      <a:pt x="79" y="3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1" y="0"/>
                    </a:lnTo>
                    <a:lnTo>
                      <a:pt x="30" y="4"/>
                    </a:lnTo>
                    <a:lnTo>
                      <a:pt x="26" y="6"/>
                    </a:lnTo>
                    <a:lnTo>
                      <a:pt x="21" y="9"/>
                    </a:lnTo>
                    <a:lnTo>
                      <a:pt x="14" y="15"/>
                    </a:lnTo>
                    <a:lnTo>
                      <a:pt x="9" y="22"/>
                    </a:lnTo>
                    <a:lnTo>
                      <a:pt x="7" y="25"/>
                    </a:lnTo>
                    <a:lnTo>
                      <a:pt x="5" y="30"/>
                    </a:lnTo>
                    <a:lnTo>
                      <a:pt x="3" y="34"/>
                    </a:lnTo>
                    <a:lnTo>
                      <a:pt x="2" y="39"/>
                    </a:lnTo>
                    <a:lnTo>
                      <a:pt x="0" y="49"/>
                    </a:lnTo>
                    <a:lnTo>
                      <a:pt x="0" y="5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14" name="Freeform 24"/>
              <p:cNvSpPr>
                <a:spLocks noChangeAspect="1"/>
              </p:cNvSpPr>
              <p:nvPr/>
            </p:nvSpPr>
            <p:spPr bwMode="auto">
              <a:xfrm>
                <a:off x="1471" y="3026"/>
                <a:ext cx="788" cy="432"/>
              </a:xfrm>
              <a:custGeom>
                <a:avLst/>
                <a:gdLst>
                  <a:gd name="T0" fmla="*/ 787 w 788"/>
                  <a:gd name="T1" fmla="*/ 82 h 432"/>
                  <a:gd name="T2" fmla="*/ 777 w 788"/>
                  <a:gd name="T3" fmla="*/ 48 h 432"/>
                  <a:gd name="T4" fmla="*/ 750 w 788"/>
                  <a:gd name="T5" fmla="*/ 26 h 432"/>
                  <a:gd name="T6" fmla="*/ 714 w 788"/>
                  <a:gd name="T7" fmla="*/ 22 h 432"/>
                  <a:gd name="T8" fmla="*/ 691 w 788"/>
                  <a:gd name="T9" fmla="*/ 34 h 432"/>
                  <a:gd name="T10" fmla="*/ 634 w 788"/>
                  <a:gd name="T11" fmla="*/ 105 h 432"/>
                  <a:gd name="T12" fmla="*/ 566 w 788"/>
                  <a:gd name="T13" fmla="*/ 213 h 432"/>
                  <a:gd name="T14" fmla="*/ 530 w 788"/>
                  <a:gd name="T15" fmla="*/ 286 h 432"/>
                  <a:gd name="T16" fmla="*/ 510 w 788"/>
                  <a:gd name="T17" fmla="*/ 314 h 432"/>
                  <a:gd name="T18" fmla="*/ 478 w 788"/>
                  <a:gd name="T19" fmla="*/ 331 h 432"/>
                  <a:gd name="T20" fmla="*/ 431 w 788"/>
                  <a:gd name="T21" fmla="*/ 280 h 432"/>
                  <a:gd name="T22" fmla="*/ 371 w 788"/>
                  <a:gd name="T23" fmla="*/ 226 h 432"/>
                  <a:gd name="T24" fmla="*/ 300 w 788"/>
                  <a:gd name="T25" fmla="*/ 178 h 432"/>
                  <a:gd name="T26" fmla="*/ 257 w 788"/>
                  <a:gd name="T27" fmla="*/ 144 h 432"/>
                  <a:gd name="T28" fmla="*/ 228 w 788"/>
                  <a:gd name="T29" fmla="*/ 94 h 432"/>
                  <a:gd name="T30" fmla="*/ 198 w 788"/>
                  <a:gd name="T31" fmla="*/ 21 h 432"/>
                  <a:gd name="T32" fmla="*/ 184 w 788"/>
                  <a:gd name="T33" fmla="*/ 6 h 432"/>
                  <a:gd name="T34" fmla="*/ 155 w 788"/>
                  <a:gd name="T35" fmla="*/ 0 h 432"/>
                  <a:gd name="T36" fmla="*/ 123 w 788"/>
                  <a:gd name="T37" fmla="*/ 22 h 432"/>
                  <a:gd name="T38" fmla="*/ 120 w 788"/>
                  <a:gd name="T39" fmla="*/ 57 h 432"/>
                  <a:gd name="T40" fmla="*/ 118 w 788"/>
                  <a:gd name="T41" fmla="*/ 89 h 432"/>
                  <a:gd name="T42" fmla="*/ 106 w 788"/>
                  <a:gd name="T43" fmla="*/ 127 h 432"/>
                  <a:gd name="T44" fmla="*/ 95 w 788"/>
                  <a:gd name="T45" fmla="*/ 146 h 432"/>
                  <a:gd name="T46" fmla="*/ 80 w 788"/>
                  <a:gd name="T47" fmla="*/ 162 h 432"/>
                  <a:gd name="T48" fmla="*/ 25 w 788"/>
                  <a:gd name="T49" fmla="*/ 219 h 432"/>
                  <a:gd name="T50" fmla="*/ 0 w 788"/>
                  <a:gd name="T51" fmla="*/ 266 h 432"/>
                  <a:gd name="T52" fmla="*/ 3 w 788"/>
                  <a:gd name="T53" fmla="*/ 287 h 432"/>
                  <a:gd name="T54" fmla="*/ 32 w 788"/>
                  <a:gd name="T55" fmla="*/ 300 h 432"/>
                  <a:gd name="T56" fmla="*/ 50 w 788"/>
                  <a:gd name="T57" fmla="*/ 295 h 432"/>
                  <a:gd name="T58" fmla="*/ 74 w 788"/>
                  <a:gd name="T59" fmla="*/ 283 h 432"/>
                  <a:gd name="T60" fmla="*/ 91 w 788"/>
                  <a:gd name="T61" fmla="*/ 269 h 432"/>
                  <a:gd name="T62" fmla="*/ 97 w 788"/>
                  <a:gd name="T63" fmla="*/ 264 h 432"/>
                  <a:gd name="T64" fmla="*/ 118 w 788"/>
                  <a:gd name="T65" fmla="*/ 237 h 432"/>
                  <a:gd name="T66" fmla="*/ 130 w 788"/>
                  <a:gd name="T67" fmla="*/ 211 h 432"/>
                  <a:gd name="T68" fmla="*/ 140 w 788"/>
                  <a:gd name="T69" fmla="*/ 169 h 432"/>
                  <a:gd name="T70" fmla="*/ 150 w 788"/>
                  <a:gd name="T71" fmla="*/ 131 h 432"/>
                  <a:gd name="T72" fmla="*/ 172 w 788"/>
                  <a:gd name="T73" fmla="*/ 116 h 432"/>
                  <a:gd name="T74" fmla="*/ 190 w 788"/>
                  <a:gd name="T75" fmla="*/ 130 h 432"/>
                  <a:gd name="T76" fmla="*/ 207 w 788"/>
                  <a:gd name="T77" fmla="*/ 158 h 432"/>
                  <a:gd name="T78" fmla="*/ 250 w 788"/>
                  <a:gd name="T79" fmla="*/ 223 h 432"/>
                  <a:gd name="T80" fmla="*/ 373 w 788"/>
                  <a:gd name="T81" fmla="*/ 329 h 432"/>
                  <a:gd name="T82" fmla="*/ 433 w 788"/>
                  <a:gd name="T83" fmla="*/ 377 h 432"/>
                  <a:gd name="T84" fmla="*/ 454 w 788"/>
                  <a:gd name="T85" fmla="*/ 413 h 432"/>
                  <a:gd name="T86" fmla="*/ 496 w 788"/>
                  <a:gd name="T87" fmla="*/ 432 h 432"/>
                  <a:gd name="T88" fmla="*/ 517 w 788"/>
                  <a:gd name="T89" fmla="*/ 427 h 432"/>
                  <a:gd name="T90" fmla="*/ 561 w 788"/>
                  <a:gd name="T91" fmla="*/ 399 h 432"/>
                  <a:gd name="T92" fmla="*/ 577 w 788"/>
                  <a:gd name="T93" fmla="*/ 384 h 432"/>
                  <a:gd name="T94" fmla="*/ 646 w 788"/>
                  <a:gd name="T95" fmla="*/ 310 h 432"/>
                  <a:gd name="T96" fmla="*/ 693 w 788"/>
                  <a:gd name="T97" fmla="*/ 253 h 432"/>
                  <a:gd name="T98" fmla="*/ 714 w 788"/>
                  <a:gd name="T99" fmla="*/ 225 h 432"/>
                  <a:gd name="T100" fmla="*/ 753 w 788"/>
                  <a:gd name="T101" fmla="*/ 165 h 432"/>
                  <a:gd name="T102" fmla="*/ 782 w 788"/>
                  <a:gd name="T103" fmla="*/ 106 h 43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8"/>
                  <a:gd name="T157" fmla="*/ 0 h 432"/>
                  <a:gd name="T158" fmla="*/ 788 w 788"/>
                  <a:gd name="T159" fmla="*/ 432 h 43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8" h="432">
                    <a:moveTo>
                      <a:pt x="782" y="106"/>
                    </a:moveTo>
                    <a:lnTo>
                      <a:pt x="784" y="98"/>
                    </a:lnTo>
                    <a:lnTo>
                      <a:pt x="786" y="91"/>
                    </a:lnTo>
                    <a:lnTo>
                      <a:pt x="786" y="87"/>
                    </a:lnTo>
                    <a:lnTo>
                      <a:pt x="787" y="82"/>
                    </a:lnTo>
                    <a:lnTo>
                      <a:pt x="788" y="75"/>
                    </a:lnTo>
                    <a:lnTo>
                      <a:pt x="785" y="64"/>
                    </a:lnTo>
                    <a:lnTo>
                      <a:pt x="784" y="60"/>
                    </a:lnTo>
                    <a:lnTo>
                      <a:pt x="782" y="55"/>
                    </a:lnTo>
                    <a:lnTo>
                      <a:pt x="777" y="48"/>
                    </a:lnTo>
                    <a:lnTo>
                      <a:pt x="770" y="39"/>
                    </a:lnTo>
                    <a:lnTo>
                      <a:pt x="766" y="35"/>
                    </a:lnTo>
                    <a:lnTo>
                      <a:pt x="763" y="33"/>
                    </a:lnTo>
                    <a:lnTo>
                      <a:pt x="755" y="27"/>
                    </a:lnTo>
                    <a:lnTo>
                      <a:pt x="750" y="26"/>
                    </a:lnTo>
                    <a:lnTo>
                      <a:pt x="747" y="24"/>
                    </a:lnTo>
                    <a:lnTo>
                      <a:pt x="738" y="21"/>
                    </a:lnTo>
                    <a:lnTo>
                      <a:pt x="728" y="21"/>
                    </a:lnTo>
                    <a:lnTo>
                      <a:pt x="719" y="21"/>
                    </a:lnTo>
                    <a:lnTo>
                      <a:pt x="714" y="22"/>
                    </a:lnTo>
                    <a:lnTo>
                      <a:pt x="708" y="24"/>
                    </a:lnTo>
                    <a:lnTo>
                      <a:pt x="703" y="25"/>
                    </a:lnTo>
                    <a:lnTo>
                      <a:pt x="699" y="27"/>
                    </a:lnTo>
                    <a:lnTo>
                      <a:pt x="694" y="31"/>
                    </a:lnTo>
                    <a:lnTo>
                      <a:pt x="691" y="34"/>
                    </a:lnTo>
                    <a:lnTo>
                      <a:pt x="679" y="48"/>
                    </a:lnTo>
                    <a:lnTo>
                      <a:pt x="667" y="62"/>
                    </a:lnTo>
                    <a:lnTo>
                      <a:pt x="656" y="76"/>
                    </a:lnTo>
                    <a:lnTo>
                      <a:pt x="644" y="90"/>
                    </a:lnTo>
                    <a:lnTo>
                      <a:pt x="634" y="105"/>
                    </a:lnTo>
                    <a:lnTo>
                      <a:pt x="623" y="120"/>
                    </a:lnTo>
                    <a:lnTo>
                      <a:pt x="603" y="150"/>
                    </a:lnTo>
                    <a:lnTo>
                      <a:pt x="583" y="182"/>
                    </a:lnTo>
                    <a:lnTo>
                      <a:pt x="573" y="198"/>
                    </a:lnTo>
                    <a:lnTo>
                      <a:pt x="566" y="213"/>
                    </a:lnTo>
                    <a:lnTo>
                      <a:pt x="558" y="232"/>
                    </a:lnTo>
                    <a:lnTo>
                      <a:pt x="549" y="250"/>
                    </a:lnTo>
                    <a:lnTo>
                      <a:pt x="544" y="259"/>
                    </a:lnTo>
                    <a:lnTo>
                      <a:pt x="539" y="267"/>
                    </a:lnTo>
                    <a:lnTo>
                      <a:pt x="530" y="286"/>
                    </a:lnTo>
                    <a:lnTo>
                      <a:pt x="525" y="293"/>
                    </a:lnTo>
                    <a:lnTo>
                      <a:pt x="523" y="296"/>
                    </a:lnTo>
                    <a:lnTo>
                      <a:pt x="521" y="300"/>
                    </a:lnTo>
                    <a:lnTo>
                      <a:pt x="516" y="307"/>
                    </a:lnTo>
                    <a:lnTo>
                      <a:pt x="510" y="314"/>
                    </a:lnTo>
                    <a:lnTo>
                      <a:pt x="504" y="320"/>
                    </a:lnTo>
                    <a:lnTo>
                      <a:pt x="499" y="327"/>
                    </a:lnTo>
                    <a:lnTo>
                      <a:pt x="493" y="333"/>
                    </a:lnTo>
                    <a:lnTo>
                      <a:pt x="486" y="339"/>
                    </a:lnTo>
                    <a:lnTo>
                      <a:pt x="478" y="331"/>
                    </a:lnTo>
                    <a:lnTo>
                      <a:pt x="470" y="324"/>
                    </a:lnTo>
                    <a:lnTo>
                      <a:pt x="455" y="309"/>
                    </a:lnTo>
                    <a:lnTo>
                      <a:pt x="448" y="301"/>
                    </a:lnTo>
                    <a:lnTo>
                      <a:pt x="441" y="292"/>
                    </a:lnTo>
                    <a:lnTo>
                      <a:pt x="431" y="280"/>
                    </a:lnTo>
                    <a:lnTo>
                      <a:pt x="419" y="267"/>
                    </a:lnTo>
                    <a:lnTo>
                      <a:pt x="408" y="256"/>
                    </a:lnTo>
                    <a:lnTo>
                      <a:pt x="397" y="246"/>
                    </a:lnTo>
                    <a:lnTo>
                      <a:pt x="383" y="235"/>
                    </a:lnTo>
                    <a:lnTo>
                      <a:pt x="371" y="226"/>
                    </a:lnTo>
                    <a:lnTo>
                      <a:pt x="358" y="216"/>
                    </a:lnTo>
                    <a:lnTo>
                      <a:pt x="344" y="208"/>
                    </a:lnTo>
                    <a:lnTo>
                      <a:pt x="328" y="198"/>
                    </a:lnTo>
                    <a:lnTo>
                      <a:pt x="313" y="188"/>
                    </a:lnTo>
                    <a:lnTo>
                      <a:pt x="300" y="178"/>
                    </a:lnTo>
                    <a:lnTo>
                      <a:pt x="288" y="170"/>
                    </a:lnTo>
                    <a:lnTo>
                      <a:pt x="276" y="160"/>
                    </a:lnTo>
                    <a:lnTo>
                      <a:pt x="264" y="151"/>
                    </a:lnTo>
                    <a:lnTo>
                      <a:pt x="260" y="147"/>
                    </a:lnTo>
                    <a:lnTo>
                      <a:pt x="257" y="144"/>
                    </a:lnTo>
                    <a:lnTo>
                      <a:pt x="254" y="139"/>
                    </a:lnTo>
                    <a:lnTo>
                      <a:pt x="251" y="136"/>
                    </a:lnTo>
                    <a:lnTo>
                      <a:pt x="243" y="122"/>
                    </a:lnTo>
                    <a:lnTo>
                      <a:pt x="235" y="108"/>
                    </a:lnTo>
                    <a:lnTo>
                      <a:pt x="228" y="94"/>
                    </a:lnTo>
                    <a:lnTo>
                      <a:pt x="221" y="80"/>
                    </a:lnTo>
                    <a:lnTo>
                      <a:pt x="215" y="65"/>
                    </a:lnTo>
                    <a:lnTo>
                      <a:pt x="208" y="51"/>
                    </a:lnTo>
                    <a:lnTo>
                      <a:pt x="203" y="36"/>
                    </a:lnTo>
                    <a:lnTo>
                      <a:pt x="198" y="21"/>
                    </a:lnTo>
                    <a:lnTo>
                      <a:pt x="196" y="17"/>
                    </a:lnTo>
                    <a:lnTo>
                      <a:pt x="193" y="14"/>
                    </a:lnTo>
                    <a:lnTo>
                      <a:pt x="190" y="10"/>
                    </a:lnTo>
                    <a:lnTo>
                      <a:pt x="187" y="7"/>
                    </a:lnTo>
                    <a:lnTo>
                      <a:pt x="184" y="6"/>
                    </a:lnTo>
                    <a:lnTo>
                      <a:pt x="180" y="4"/>
                    </a:lnTo>
                    <a:lnTo>
                      <a:pt x="176" y="2"/>
                    </a:lnTo>
                    <a:lnTo>
                      <a:pt x="172" y="1"/>
                    </a:lnTo>
                    <a:lnTo>
                      <a:pt x="163" y="0"/>
                    </a:lnTo>
                    <a:lnTo>
                      <a:pt x="155" y="0"/>
                    </a:lnTo>
                    <a:lnTo>
                      <a:pt x="148" y="2"/>
                    </a:lnTo>
                    <a:lnTo>
                      <a:pt x="141" y="5"/>
                    </a:lnTo>
                    <a:lnTo>
                      <a:pt x="135" y="9"/>
                    </a:lnTo>
                    <a:lnTo>
                      <a:pt x="128" y="15"/>
                    </a:lnTo>
                    <a:lnTo>
                      <a:pt x="123" y="22"/>
                    </a:lnTo>
                    <a:lnTo>
                      <a:pt x="120" y="26"/>
                    </a:lnTo>
                    <a:lnTo>
                      <a:pt x="118" y="30"/>
                    </a:lnTo>
                    <a:lnTo>
                      <a:pt x="116" y="39"/>
                    </a:lnTo>
                    <a:lnTo>
                      <a:pt x="118" y="48"/>
                    </a:lnTo>
                    <a:lnTo>
                      <a:pt x="120" y="57"/>
                    </a:lnTo>
                    <a:lnTo>
                      <a:pt x="121" y="68"/>
                    </a:lnTo>
                    <a:lnTo>
                      <a:pt x="121" y="77"/>
                    </a:lnTo>
                    <a:lnTo>
                      <a:pt x="120" y="83"/>
                    </a:lnTo>
                    <a:lnTo>
                      <a:pt x="119" y="86"/>
                    </a:lnTo>
                    <a:lnTo>
                      <a:pt x="118" y="89"/>
                    </a:lnTo>
                    <a:lnTo>
                      <a:pt x="116" y="96"/>
                    </a:lnTo>
                    <a:lnTo>
                      <a:pt x="116" y="103"/>
                    </a:lnTo>
                    <a:lnTo>
                      <a:pt x="113" y="109"/>
                    </a:lnTo>
                    <a:lnTo>
                      <a:pt x="111" y="115"/>
                    </a:lnTo>
                    <a:lnTo>
                      <a:pt x="106" y="127"/>
                    </a:lnTo>
                    <a:lnTo>
                      <a:pt x="103" y="131"/>
                    </a:lnTo>
                    <a:lnTo>
                      <a:pt x="101" y="137"/>
                    </a:lnTo>
                    <a:lnTo>
                      <a:pt x="99" y="138"/>
                    </a:lnTo>
                    <a:lnTo>
                      <a:pt x="97" y="141"/>
                    </a:lnTo>
                    <a:lnTo>
                      <a:pt x="95" y="146"/>
                    </a:lnTo>
                    <a:lnTo>
                      <a:pt x="90" y="150"/>
                    </a:lnTo>
                    <a:lnTo>
                      <a:pt x="87" y="154"/>
                    </a:lnTo>
                    <a:lnTo>
                      <a:pt x="85" y="156"/>
                    </a:lnTo>
                    <a:lnTo>
                      <a:pt x="83" y="158"/>
                    </a:lnTo>
                    <a:lnTo>
                      <a:pt x="80" y="162"/>
                    </a:lnTo>
                    <a:lnTo>
                      <a:pt x="64" y="177"/>
                    </a:lnTo>
                    <a:lnTo>
                      <a:pt x="49" y="192"/>
                    </a:lnTo>
                    <a:lnTo>
                      <a:pt x="38" y="204"/>
                    </a:lnTo>
                    <a:lnTo>
                      <a:pt x="32" y="210"/>
                    </a:lnTo>
                    <a:lnTo>
                      <a:pt x="25" y="219"/>
                    </a:lnTo>
                    <a:lnTo>
                      <a:pt x="18" y="228"/>
                    </a:lnTo>
                    <a:lnTo>
                      <a:pt x="11" y="241"/>
                    </a:lnTo>
                    <a:lnTo>
                      <a:pt x="4" y="254"/>
                    </a:lnTo>
                    <a:lnTo>
                      <a:pt x="2" y="260"/>
                    </a:lnTo>
                    <a:lnTo>
                      <a:pt x="0" y="266"/>
                    </a:lnTo>
                    <a:lnTo>
                      <a:pt x="0" y="267"/>
                    </a:lnTo>
                    <a:lnTo>
                      <a:pt x="0" y="271"/>
                    </a:lnTo>
                    <a:lnTo>
                      <a:pt x="0" y="276"/>
                    </a:lnTo>
                    <a:lnTo>
                      <a:pt x="1" y="281"/>
                    </a:lnTo>
                    <a:lnTo>
                      <a:pt x="3" y="287"/>
                    </a:lnTo>
                    <a:lnTo>
                      <a:pt x="5" y="291"/>
                    </a:lnTo>
                    <a:lnTo>
                      <a:pt x="9" y="297"/>
                    </a:lnTo>
                    <a:lnTo>
                      <a:pt x="18" y="299"/>
                    </a:lnTo>
                    <a:lnTo>
                      <a:pt x="28" y="300"/>
                    </a:lnTo>
                    <a:lnTo>
                      <a:pt x="32" y="300"/>
                    </a:lnTo>
                    <a:lnTo>
                      <a:pt x="37" y="300"/>
                    </a:lnTo>
                    <a:lnTo>
                      <a:pt x="42" y="299"/>
                    </a:lnTo>
                    <a:lnTo>
                      <a:pt x="47" y="297"/>
                    </a:lnTo>
                    <a:lnTo>
                      <a:pt x="48" y="296"/>
                    </a:lnTo>
                    <a:lnTo>
                      <a:pt x="50" y="295"/>
                    </a:lnTo>
                    <a:lnTo>
                      <a:pt x="53" y="294"/>
                    </a:lnTo>
                    <a:lnTo>
                      <a:pt x="60" y="291"/>
                    </a:lnTo>
                    <a:lnTo>
                      <a:pt x="67" y="288"/>
                    </a:lnTo>
                    <a:lnTo>
                      <a:pt x="70" y="285"/>
                    </a:lnTo>
                    <a:lnTo>
                      <a:pt x="74" y="283"/>
                    </a:lnTo>
                    <a:lnTo>
                      <a:pt x="76" y="281"/>
                    </a:lnTo>
                    <a:lnTo>
                      <a:pt x="80" y="279"/>
                    </a:lnTo>
                    <a:lnTo>
                      <a:pt x="82" y="276"/>
                    </a:lnTo>
                    <a:lnTo>
                      <a:pt x="85" y="274"/>
                    </a:lnTo>
                    <a:lnTo>
                      <a:pt x="91" y="269"/>
                    </a:lnTo>
                    <a:lnTo>
                      <a:pt x="94" y="267"/>
                    </a:lnTo>
                    <a:lnTo>
                      <a:pt x="95" y="266"/>
                    </a:lnTo>
                    <a:lnTo>
                      <a:pt x="95" y="265"/>
                    </a:lnTo>
                    <a:lnTo>
                      <a:pt x="96" y="264"/>
                    </a:lnTo>
                    <a:lnTo>
                      <a:pt x="97" y="264"/>
                    </a:lnTo>
                    <a:lnTo>
                      <a:pt x="104" y="255"/>
                    </a:lnTo>
                    <a:lnTo>
                      <a:pt x="113" y="247"/>
                    </a:lnTo>
                    <a:lnTo>
                      <a:pt x="117" y="240"/>
                    </a:lnTo>
                    <a:lnTo>
                      <a:pt x="118" y="237"/>
                    </a:lnTo>
                    <a:lnTo>
                      <a:pt x="118" y="236"/>
                    </a:lnTo>
                    <a:lnTo>
                      <a:pt x="119" y="235"/>
                    </a:lnTo>
                    <a:lnTo>
                      <a:pt x="122" y="232"/>
                    </a:lnTo>
                    <a:lnTo>
                      <a:pt x="130" y="211"/>
                    </a:lnTo>
                    <a:lnTo>
                      <a:pt x="133" y="199"/>
                    </a:lnTo>
                    <a:lnTo>
                      <a:pt x="135" y="194"/>
                    </a:lnTo>
                    <a:lnTo>
                      <a:pt x="137" y="189"/>
                    </a:lnTo>
                    <a:lnTo>
                      <a:pt x="139" y="178"/>
                    </a:lnTo>
                    <a:lnTo>
                      <a:pt x="140" y="169"/>
                    </a:lnTo>
                    <a:lnTo>
                      <a:pt x="141" y="161"/>
                    </a:lnTo>
                    <a:lnTo>
                      <a:pt x="142" y="153"/>
                    </a:lnTo>
                    <a:lnTo>
                      <a:pt x="144" y="145"/>
                    </a:lnTo>
                    <a:lnTo>
                      <a:pt x="146" y="138"/>
                    </a:lnTo>
                    <a:lnTo>
                      <a:pt x="150" y="131"/>
                    </a:lnTo>
                    <a:lnTo>
                      <a:pt x="153" y="125"/>
                    </a:lnTo>
                    <a:lnTo>
                      <a:pt x="158" y="119"/>
                    </a:lnTo>
                    <a:lnTo>
                      <a:pt x="163" y="113"/>
                    </a:lnTo>
                    <a:lnTo>
                      <a:pt x="168" y="114"/>
                    </a:lnTo>
                    <a:lnTo>
                      <a:pt x="172" y="116"/>
                    </a:lnTo>
                    <a:lnTo>
                      <a:pt x="177" y="117"/>
                    </a:lnTo>
                    <a:lnTo>
                      <a:pt x="180" y="120"/>
                    </a:lnTo>
                    <a:lnTo>
                      <a:pt x="184" y="123"/>
                    </a:lnTo>
                    <a:lnTo>
                      <a:pt x="187" y="126"/>
                    </a:lnTo>
                    <a:lnTo>
                      <a:pt x="190" y="130"/>
                    </a:lnTo>
                    <a:lnTo>
                      <a:pt x="193" y="135"/>
                    </a:lnTo>
                    <a:lnTo>
                      <a:pt x="196" y="141"/>
                    </a:lnTo>
                    <a:lnTo>
                      <a:pt x="200" y="147"/>
                    </a:lnTo>
                    <a:lnTo>
                      <a:pt x="203" y="152"/>
                    </a:lnTo>
                    <a:lnTo>
                      <a:pt x="207" y="158"/>
                    </a:lnTo>
                    <a:lnTo>
                      <a:pt x="215" y="174"/>
                    </a:lnTo>
                    <a:lnTo>
                      <a:pt x="225" y="190"/>
                    </a:lnTo>
                    <a:lnTo>
                      <a:pt x="235" y="204"/>
                    </a:lnTo>
                    <a:lnTo>
                      <a:pt x="245" y="217"/>
                    </a:lnTo>
                    <a:lnTo>
                      <a:pt x="250" y="223"/>
                    </a:lnTo>
                    <a:lnTo>
                      <a:pt x="257" y="230"/>
                    </a:lnTo>
                    <a:lnTo>
                      <a:pt x="270" y="242"/>
                    </a:lnTo>
                    <a:lnTo>
                      <a:pt x="327" y="293"/>
                    </a:lnTo>
                    <a:lnTo>
                      <a:pt x="357" y="317"/>
                    </a:lnTo>
                    <a:lnTo>
                      <a:pt x="373" y="329"/>
                    </a:lnTo>
                    <a:lnTo>
                      <a:pt x="389" y="341"/>
                    </a:lnTo>
                    <a:lnTo>
                      <a:pt x="400" y="349"/>
                    </a:lnTo>
                    <a:lnTo>
                      <a:pt x="412" y="358"/>
                    </a:lnTo>
                    <a:lnTo>
                      <a:pt x="422" y="367"/>
                    </a:lnTo>
                    <a:lnTo>
                      <a:pt x="433" y="377"/>
                    </a:lnTo>
                    <a:lnTo>
                      <a:pt x="436" y="381"/>
                    </a:lnTo>
                    <a:lnTo>
                      <a:pt x="440" y="385"/>
                    </a:lnTo>
                    <a:lnTo>
                      <a:pt x="446" y="394"/>
                    </a:lnTo>
                    <a:lnTo>
                      <a:pt x="450" y="403"/>
                    </a:lnTo>
                    <a:lnTo>
                      <a:pt x="454" y="413"/>
                    </a:lnTo>
                    <a:lnTo>
                      <a:pt x="462" y="419"/>
                    </a:lnTo>
                    <a:lnTo>
                      <a:pt x="470" y="425"/>
                    </a:lnTo>
                    <a:lnTo>
                      <a:pt x="479" y="428"/>
                    </a:lnTo>
                    <a:lnTo>
                      <a:pt x="489" y="432"/>
                    </a:lnTo>
                    <a:lnTo>
                      <a:pt x="496" y="432"/>
                    </a:lnTo>
                    <a:lnTo>
                      <a:pt x="500" y="432"/>
                    </a:lnTo>
                    <a:lnTo>
                      <a:pt x="503" y="432"/>
                    </a:lnTo>
                    <a:lnTo>
                      <a:pt x="510" y="431"/>
                    </a:lnTo>
                    <a:lnTo>
                      <a:pt x="514" y="429"/>
                    </a:lnTo>
                    <a:lnTo>
                      <a:pt x="517" y="427"/>
                    </a:lnTo>
                    <a:lnTo>
                      <a:pt x="523" y="424"/>
                    </a:lnTo>
                    <a:lnTo>
                      <a:pt x="529" y="421"/>
                    </a:lnTo>
                    <a:lnTo>
                      <a:pt x="540" y="414"/>
                    </a:lnTo>
                    <a:lnTo>
                      <a:pt x="551" y="406"/>
                    </a:lnTo>
                    <a:lnTo>
                      <a:pt x="561" y="399"/>
                    </a:lnTo>
                    <a:lnTo>
                      <a:pt x="570" y="391"/>
                    </a:lnTo>
                    <a:lnTo>
                      <a:pt x="573" y="387"/>
                    </a:lnTo>
                    <a:lnTo>
                      <a:pt x="576" y="385"/>
                    </a:lnTo>
                    <a:lnTo>
                      <a:pt x="576" y="384"/>
                    </a:lnTo>
                    <a:lnTo>
                      <a:pt x="577" y="384"/>
                    </a:lnTo>
                    <a:lnTo>
                      <a:pt x="578" y="384"/>
                    </a:lnTo>
                    <a:lnTo>
                      <a:pt x="587" y="375"/>
                    </a:lnTo>
                    <a:lnTo>
                      <a:pt x="595" y="367"/>
                    </a:lnTo>
                    <a:lnTo>
                      <a:pt x="621" y="338"/>
                    </a:lnTo>
                    <a:lnTo>
                      <a:pt x="646" y="310"/>
                    </a:lnTo>
                    <a:lnTo>
                      <a:pt x="653" y="301"/>
                    </a:lnTo>
                    <a:lnTo>
                      <a:pt x="658" y="295"/>
                    </a:lnTo>
                    <a:lnTo>
                      <a:pt x="662" y="291"/>
                    </a:lnTo>
                    <a:lnTo>
                      <a:pt x="677" y="273"/>
                    </a:lnTo>
                    <a:lnTo>
                      <a:pt x="693" y="253"/>
                    </a:lnTo>
                    <a:lnTo>
                      <a:pt x="700" y="243"/>
                    </a:lnTo>
                    <a:lnTo>
                      <a:pt x="704" y="239"/>
                    </a:lnTo>
                    <a:lnTo>
                      <a:pt x="708" y="233"/>
                    </a:lnTo>
                    <a:lnTo>
                      <a:pt x="713" y="227"/>
                    </a:lnTo>
                    <a:lnTo>
                      <a:pt x="714" y="225"/>
                    </a:lnTo>
                    <a:lnTo>
                      <a:pt x="717" y="221"/>
                    </a:lnTo>
                    <a:lnTo>
                      <a:pt x="726" y="210"/>
                    </a:lnTo>
                    <a:lnTo>
                      <a:pt x="734" y="198"/>
                    </a:lnTo>
                    <a:lnTo>
                      <a:pt x="742" y="185"/>
                    </a:lnTo>
                    <a:lnTo>
                      <a:pt x="753" y="165"/>
                    </a:lnTo>
                    <a:lnTo>
                      <a:pt x="763" y="146"/>
                    </a:lnTo>
                    <a:lnTo>
                      <a:pt x="766" y="141"/>
                    </a:lnTo>
                    <a:lnTo>
                      <a:pt x="768" y="136"/>
                    </a:lnTo>
                    <a:lnTo>
                      <a:pt x="773" y="126"/>
                    </a:lnTo>
                    <a:lnTo>
                      <a:pt x="782" y="10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57" name="Text Box 25"/>
            <p:cNvSpPr txBox="1">
              <a:spLocks noChangeArrowheads="1"/>
            </p:cNvSpPr>
            <p:nvPr/>
          </p:nvSpPr>
          <p:spPr bwMode="auto">
            <a:xfrm>
              <a:off x="960" y="2065"/>
              <a:ext cx="49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chemeClr val="bg2"/>
                  </a:solidFill>
                </a:rPr>
                <a:t>i-1</a:t>
              </a:r>
              <a:endParaRPr lang="en-CA" altLang="en-US" sz="1400" i="0">
                <a:solidFill>
                  <a:schemeClr val="bg2"/>
                </a:solidFill>
              </a:endParaRPr>
            </a:p>
          </p:txBody>
        </p:sp>
        <p:sp>
          <p:nvSpPr>
            <p:cNvPr id="52258" name="Text Box 26"/>
            <p:cNvSpPr txBox="1">
              <a:spLocks noChangeArrowheads="1"/>
            </p:cNvSpPr>
            <p:nvPr/>
          </p:nvSpPr>
          <p:spPr bwMode="auto">
            <a:xfrm>
              <a:off x="1562" y="2161"/>
              <a:ext cx="30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chemeClr val="bg2"/>
                  </a:solidFill>
                </a:rPr>
                <a:t>i</a:t>
              </a:r>
              <a:endParaRPr lang="en-CA" altLang="en-US" sz="1400" i="0">
                <a:solidFill>
                  <a:schemeClr val="bg2"/>
                </a:solidFill>
              </a:endParaRPr>
            </a:p>
          </p:txBody>
        </p:sp>
        <p:grpSp>
          <p:nvGrpSpPr>
            <p:cNvPr id="52259" name="Group 27"/>
            <p:cNvGrpSpPr>
              <a:grpSpLocks/>
            </p:cNvGrpSpPr>
            <p:nvPr/>
          </p:nvGrpSpPr>
          <p:grpSpPr bwMode="auto">
            <a:xfrm rot="5563661">
              <a:off x="1850" y="3599"/>
              <a:ext cx="647" cy="603"/>
              <a:chOff x="1329" y="1989"/>
              <a:chExt cx="647" cy="603"/>
            </a:xfrm>
          </p:grpSpPr>
          <p:grpSp>
            <p:nvGrpSpPr>
              <p:cNvPr id="52298" name="Group 28"/>
              <p:cNvGrpSpPr>
                <a:grpSpLocks noChangeAspect="1"/>
              </p:cNvGrpSpPr>
              <p:nvPr/>
            </p:nvGrpSpPr>
            <p:grpSpPr bwMode="auto">
              <a:xfrm>
                <a:off x="1355" y="2053"/>
                <a:ext cx="144" cy="186"/>
                <a:chOff x="2895" y="2582"/>
                <a:chExt cx="322" cy="418"/>
              </a:xfrm>
            </p:grpSpPr>
            <p:sp>
              <p:nvSpPr>
                <p:cNvPr id="52307" name="Freeform 29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8" name="Freeform 30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99" name="Group 31"/>
              <p:cNvGrpSpPr>
                <a:grpSpLocks noChangeAspect="1"/>
              </p:cNvGrpSpPr>
              <p:nvPr/>
            </p:nvGrpSpPr>
            <p:grpSpPr bwMode="auto">
              <a:xfrm>
                <a:off x="1329" y="1989"/>
                <a:ext cx="647" cy="603"/>
                <a:chOff x="2836" y="2439"/>
                <a:chExt cx="1451" cy="1352"/>
              </a:xfrm>
            </p:grpSpPr>
            <p:sp>
              <p:nvSpPr>
                <p:cNvPr id="52301" name="Freeform 32"/>
                <p:cNvSpPr>
                  <a:spLocks noChangeAspect="1"/>
                </p:cNvSpPr>
                <p:nvPr/>
              </p:nvSpPr>
              <p:spPr bwMode="auto">
                <a:xfrm>
                  <a:off x="3551" y="2439"/>
                  <a:ext cx="406" cy="277"/>
                </a:xfrm>
                <a:custGeom>
                  <a:avLst/>
                  <a:gdLst>
                    <a:gd name="T0" fmla="*/ 360 w 406"/>
                    <a:gd name="T1" fmla="*/ 13 h 277"/>
                    <a:gd name="T2" fmla="*/ 319 w 406"/>
                    <a:gd name="T3" fmla="*/ 4 h 277"/>
                    <a:gd name="T4" fmla="*/ 256 w 406"/>
                    <a:gd name="T5" fmla="*/ 4 h 277"/>
                    <a:gd name="T6" fmla="*/ 215 w 406"/>
                    <a:gd name="T7" fmla="*/ 22 h 277"/>
                    <a:gd name="T8" fmla="*/ 193 w 406"/>
                    <a:gd name="T9" fmla="*/ 40 h 277"/>
                    <a:gd name="T10" fmla="*/ 147 w 406"/>
                    <a:gd name="T11" fmla="*/ 96 h 277"/>
                    <a:gd name="T12" fmla="*/ 130 w 406"/>
                    <a:gd name="T13" fmla="*/ 118 h 277"/>
                    <a:gd name="T14" fmla="*/ 121 w 406"/>
                    <a:gd name="T15" fmla="*/ 121 h 277"/>
                    <a:gd name="T16" fmla="*/ 97 w 406"/>
                    <a:gd name="T17" fmla="*/ 127 h 277"/>
                    <a:gd name="T18" fmla="*/ 95 w 406"/>
                    <a:gd name="T19" fmla="*/ 127 h 277"/>
                    <a:gd name="T20" fmla="*/ 73 w 406"/>
                    <a:gd name="T21" fmla="*/ 128 h 277"/>
                    <a:gd name="T22" fmla="*/ 62 w 406"/>
                    <a:gd name="T23" fmla="*/ 128 h 277"/>
                    <a:gd name="T24" fmla="*/ 39 w 406"/>
                    <a:gd name="T25" fmla="*/ 127 h 277"/>
                    <a:gd name="T26" fmla="*/ 18 w 406"/>
                    <a:gd name="T27" fmla="*/ 132 h 277"/>
                    <a:gd name="T28" fmla="*/ 4 w 406"/>
                    <a:gd name="T29" fmla="*/ 143 h 277"/>
                    <a:gd name="T30" fmla="*/ 0 w 406"/>
                    <a:gd name="T31" fmla="*/ 155 h 277"/>
                    <a:gd name="T32" fmla="*/ 4 w 406"/>
                    <a:gd name="T33" fmla="*/ 172 h 277"/>
                    <a:gd name="T34" fmla="*/ 11 w 406"/>
                    <a:gd name="T35" fmla="*/ 178 h 277"/>
                    <a:gd name="T36" fmla="*/ 39 w 406"/>
                    <a:gd name="T37" fmla="*/ 183 h 277"/>
                    <a:gd name="T38" fmla="*/ 41 w 406"/>
                    <a:gd name="T39" fmla="*/ 183 h 277"/>
                    <a:gd name="T40" fmla="*/ 72 w 406"/>
                    <a:gd name="T41" fmla="*/ 183 h 277"/>
                    <a:gd name="T42" fmla="*/ 97 w 406"/>
                    <a:gd name="T43" fmla="*/ 176 h 277"/>
                    <a:gd name="T44" fmla="*/ 119 w 406"/>
                    <a:gd name="T45" fmla="*/ 169 h 277"/>
                    <a:gd name="T46" fmla="*/ 128 w 406"/>
                    <a:gd name="T47" fmla="*/ 182 h 277"/>
                    <a:gd name="T48" fmla="*/ 130 w 406"/>
                    <a:gd name="T49" fmla="*/ 218 h 277"/>
                    <a:gd name="T50" fmla="*/ 134 w 406"/>
                    <a:gd name="T51" fmla="*/ 231 h 277"/>
                    <a:gd name="T52" fmla="*/ 146 w 406"/>
                    <a:gd name="T53" fmla="*/ 252 h 277"/>
                    <a:gd name="T54" fmla="*/ 161 w 406"/>
                    <a:gd name="T55" fmla="*/ 264 h 277"/>
                    <a:gd name="T56" fmla="*/ 181 w 406"/>
                    <a:gd name="T57" fmla="*/ 272 h 277"/>
                    <a:gd name="T58" fmla="*/ 221 w 406"/>
                    <a:gd name="T59" fmla="*/ 277 h 277"/>
                    <a:gd name="T60" fmla="*/ 250 w 406"/>
                    <a:gd name="T61" fmla="*/ 273 h 277"/>
                    <a:gd name="T62" fmla="*/ 279 w 406"/>
                    <a:gd name="T63" fmla="*/ 264 h 277"/>
                    <a:gd name="T64" fmla="*/ 298 w 406"/>
                    <a:gd name="T65" fmla="*/ 254 h 277"/>
                    <a:gd name="T66" fmla="*/ 324 w 406"/>
                    <a:gd name="T67" fmla="*/ 235 h 277"/>
                    <a:gd name="T68" fmla="*/ 333 w 406"/>
                    <a:gd name="T69" fmla="*/ 226 h 277"/>
                    <a:gd name="T70" fmla="*/ 342 w 406"/>
                    <a:gd name="T71" fmla="*/ 217 h 277"/>
                    <a:gd name="T72" fmla="*/ 365 w 406"/>
                    <a:gd name="T73" fmla="*/ 187 h 277"/>
                    <a:gd name="T74" fmla="*/ 388 w 406"/>
                    <a:gd name="T75" fmla="*/ 154 h 277"/>
                    <a:gd name="T76" fmla="*/ 395 w 406"/>
                    <a:gd name="T77" fmla="*/ 142 h 277"/>
                    <a:gd name="T78" fmla="*/ 403 w 406"/>
                    <a:gd name="T79" fmla="*/ 116 h 277"/>
                    <a:gd name="T80" fmla="*/ 406 w 406"/>
                    <a:gd name="T81" fmla="*/ 98 h 277"/>
                    <a:gd name="T82" fmla="*/ 406 w 406"/>
                    <a:gd name="T83" fmla="*/ 89 h 277"/>
                    <a:gd name="T84" fmla="*/ 400 w 406"/>
                    <a:gd name="T85" fmla="*/ 57 h 277"/>
                    <a:gd name="T86" fmla="*/ 384 w 406"/>
                    <a:gd name="T87" fmla="*/ 31 h 2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6"/>
                    <a:gd name="T133" fmla="*/ 0 h 277"/>
                    <a:gd name="T134" fmla="*/ 406 w 406"/>
                    <a:gd name="T135" fmla="*/ 277 h 2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6" h="277">
                      <a:moveTo>
                        <a:pt x="368" y="17"/>
                      </a:moveTo>
                      <a:lnTo>
                        <a:pt x="364" y="15"/>
                      </a:lnTo>
                      <a:lnTo>
                        <a:pt x="360" y="13"/>
                      </a:lnTo>
                      <a:lnTo>
                        <a:pt x="356" y="11"/>
                      </a:lnTo>
                      <a:lnTo>
                        <a:pt x="352" y="10"/>
                      </a:lnTo>
                      <a:lnTo>
                        <a:pt x="319" y="4"/>
                      </a:lnTo>
                      <a:lnTo>
                        <a:pt x="286" y="0"/>
                      </a:lnTo>
                      <a:lnTo>
                        <a:pt x="270" y="2"/>
                      </a:lnTo>
                      <a:lnTo>
                        <a:pt x="256" y="4"/>
                      </a:lnTo>
                      <a:lnTo>
                        <a:pt x="242" y="9"/>
                      </a:lnTo>
                      <a:lnTo>
                        <a:pt x="228" y="15"/>
                      </a:lnTo>
                      <a:lnTo>
                        <a:pt x="215" y="22"/>
                      </a:lnTo>
                      <a:lnTo>
                        <a:pt x="204" y="31"/>
                      </a:lnTo>
                      <a:lnTo>
                        <a:pt x="198" y="35"/>
                      </a:lnTo>
                      <a:lnTo>
                        <a:pt x="193" y="40"/>
                      </a:lnTo>
                      <a:lnTo>
                        <a:pt x="182" y="51"/>
                      </a:lnTo>
                      <a:lnTo>
                        <a:pt x="165" y="73"/>
                      </a:lnTo>
                      <a:lnTo>
                        <a:pt x="147" y="96"/>
                      </a:lnTo>
                      <a:lnTo>
                        <a:pt x="140" y="106"/>
                      </a:lnTo>
                      <a:lnTo>
                        <a:pt x="136" y="116"/>
                      </a:lnTo>
                      <a:lnTo>
                        <a:pt x="130" y="118"/>
                      </a:lnTo>
                      <a:lnTo>
                        <a:pt x="125" y="120"/>
                      </a:lnTo>
                      <a:lnTo>
                        <a:pt x="123" y="121"/>
                      </a:lnTo>
                      <a:lnTo>
                        <a:pt x="121" y="121"/>
                      </a:lnTo>
                      <a:lnTo>
                        <a:pt x="111" y="124"/>
                      </a:lnTo>
                      <a:lnTo>
                        <a:pt x="102" y="126"/>
                      </a:lnTo>
                      <a:lnTo>
                        <a:pt x="97" y="127"/>
                      </a:lnTo>
                      <a:lnTo>
                        <a:pt x="95" y="127"/>
                      </a:lnTo>
                      <a:lnTo>
                        <a:pt x="92" y="128"/>
                      </a:lnTo>
                      <a:lnTo>
                        <a:pt x="82" y="128"/>
                      </a:lnTo>
                      <a:lnTo>
                        <a:pt x="73" y="128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2" y="128"/>
                      </a:lnTo>
                      <a:lnTo>
                        <a:pt x="53" y="128"/>
                      </a:lnTo>
                      <a:lnTo>
                        <a:pt x="46" y="127"/>
                      </a:lnTo>
                      <a:lnTo>
                        <a:pt x="39" y="127"/>
                      </a:lnTo>
                      <a:lnTo>
                        <a:pt x="32" y="128"/>
                      </a:lnTo>
                      <a:lnTo>
                        <a:pt x="26" y="129"/>
                      </a:lnTo>
                      <a:lnTo>
                        <a:pt x="18" y="132"/>
                      </a:lnTo>
                      <a:lnTo>
                        <a:pt x="12" y="135"/>
                      </a:lnTo>
                      <a:lnTo>
                        <a:pt x="7" y="139"/>
                      </a:lnTo>
                      <a:lnTo>
                        <a:pt x="4" y="143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1" y="161"/>
                      </a:lnTo>
                      <a:lnTo>
                        <a:pt x="3" y="169"/>
                      </a:lnTo>
                      <a:lnTo>
                        <a:pt x="4" y="172"/>
                      </a:lnTo>
                      <a:lnTo>
                        <a:pt x="5" y="175"/>
                      </a:lnTo>
                      <a:lnTo>
                        <a:pt x="8" y="176"/>
                      </a:lnTo>
                      <a:lnTo>
                        <a:pt x="11" y="178"/>
                      </a:lnTo>
                      <a:lnTo>
                        <a:pt x="23" y="182"/>
                      </a:lnTo>
                      <a:lnTo>
                        <a:pt x="35" y="183"/>
                      </a:lnTo>
                      <a:lnTo>
                        <a:pt x="39" y="183"/>
                      </a:lnTo>
                      <a:lnTo>
                        <a:pt x="40" y="183"/>
                      </a:lnTo>
                      <a:lnTo>
                        <a:pt x="41" y="183"/>
                      </a:lnTo>
                      <a:lnTo>
                        <a:pt x="47" y="184"/>
                      </a:lnTo>
                      <a:lnTo>
                        <a:pt x="60" y="184"/>
                      </a:lnTo>
                      <a:lnTo>
                        <a:pt x="72" y="183"/>
                      </a:lnTo>
                      <a:lnTo>
                        <a:pt x="85" y="181"/>
                      </a:lnTo>
                      <a:lnTo>
                        <a:pt x="90" y="178"/>
                      </a:lnTo>
                      <a:lnTo>
                        <a:pt x="97" y="176"/>
                      </a:lnTo>
                      <a:lnTo>
                        <a:pt x="109" y="172"/>
                      </a:lnTo>
                      <a:lnTo>
                        <a:pt x="115" y="169"/>
                      </a:lnTo>
                      <a:lnTo>
                        <a:pt x="119" y="169"/>
                      </a:lnTo>
                      <a:lnTo>
                        <a:pt x="129" y="170"/>
                      </a:lnTo>
                      <a:lnTo>
                        <a:pt x="128" y="176"/>
                      </a:lnTo>
                      <a:lnTo>
                        <a:pt x="128" y="182"/>
                      </a:lnTo>
                      <a:lnTo>
                        <a:pt x="128" y="193"/>
                      </a:lnTo>
                      <a:lnTo>
                        <a:pt x="129" y="205"/>
                      </a:lnTo>
                      <a:lnTo>
                        <a:pt x="130" y="218"/>
                      </a:lnTo>
                      <a:lnTo>
                        <a:pt x="130" y="222"/>
                      </a:lnTo>
                      <a:lnTo>
                        <a:pt x="132" y="227"/>
                      </a:lnTo>
                      <a:lnTo>
                        <a:pt x="134" y="231"/>
                      </a:lnTo>
                      <a:lnTo>
                        <a:pt x="136" y="237"/>
                      </a:lnTo>
                      <a:lnTo>
                        <a:pt x="140" y="245"/>
                      </a:lnTo>
                      <a:lnTo>
                        <a:pt x="146" y="252"/>
                      </a:lnTo>
                      <a:lnTo>
                        <a:pt x="153" y="259"/>
                      </a:lnTo>
                      <a:lnTo>
                        <a:pt x="157" y="261"/>
                      </a:lnTo>
                      <a:lnTo>
                        <a:pt x="161" y="264"/>
                      </a:lnTo>
                      <a:lnTo>
                        <a:pt x="165" y="266"/>
                      </a:lnTo>
                      <a:lnTo>
                        <a:pt x="170" y="268"/>
                      </a:lnTo>
                      <a:lnTo>
                        <a:pt x="181" y="272"/>
                      </a:lnTo>
                      <a:lnTo>
                        <a:pt x="194" y="274"/>
                      </a:lnTo>
                      <a:lnTo>
                        <a:pt x="208" y="276"/>
                      </a:lnTo>
                      <a:lnTo>
                        <a:pt x="221" y="277"/>
                      </a:lnTo>
                      <a:lnTo>
                        <a:pt x="235" y="276"/>
                      </a:lnTo>
                      <a:lnTo>
                        <a:pt x="243" y="275"/>
                      </a:lnTo>
                      <a:lnTo>
                        <a:pt x="250" y="273"/>
                      </a:lnTo>
                      <a:lnTo>
                        <a:pt x="257" y="272"/>
                      </a:lnTo>
                      <a:lnTo>
                        <a:pt x="265" y="270"/>
                      </a:lnTo>
                      <a:lnTo>
                        <a:pt x="279" y="264"/>
                      </a:lnTo>
                      <a:lnTo>
                        <a:pt x="293" y="258"/>
                      </a:lnTo>
                      <a:lnTo>
                        <a:pt x="296" y="256"/>
                      </a:lnTo>
                      <a:lnTo>
                        <a:pt x="298" y="254"/>
                      </a:lnTo>
                      <a:lnTo>
                        <a:pt x="304" y="251"/>
                      </a:lnTo>
                      <a:lnTo>
                        <a:pt x="314" y="243"/>
                      </a:lnTo>
                      <a:lnTo>
                        <a:pt x="324" y="235"/>
                      </a:lnTo>
                      <a:lnTo>
                        <a:pt x="326" y="232"/>
                      </a:lnTo>
                      <a:lnTo>
                        <a:pt x="328" y="231"/>
                      </a:lnTo>
                      <a:lnTo>
                        <a:pt x="333" y="226"/>
                      </a:lnTo>
                      <a:lnTo>
                        <a:pt x="338" y="221"/>
                      </a:lnTo>
                      <a:lnTo>
                        <a:pt x="340" y="219"/>
                      </a:lnTo>
                      <a:lnTo>
                        <a:pt x="342" y="217"/>
                      </a:lnTo>
                      <a:lnTo>
                        <a:pt x="350" y="207"/>
                      </a:lnTo>
                      <a:lnTo>
                        <a:pt x="358" y="197"/>
                      </a:lnTo>
                      <a:lnTo>
                        <a:pt x="365" y="187"/>
                      </a:lnTo>
                      <a:lnTo>
                        <a:pt x="375" y="171"/>
                      </a:lnTo>
                      <a:lnTo>
                        <a:pt x="385" y="158"/>
                      </a:lnTo>
                      <a:lnTo>
                        <a:pt x="388" y="154"/>
                      </a:lnTo>
                      <a:lnTo>
                        <a:pt x="389" y="152"/>
                      </a:lnTo>
                      <a:lnTo>
                        <a:pt x="390" y="150"/>
                      </a:lnTo>
                      <a:lnTo>
                        <a:pt x="395" y="142"/>
                      </a:lnTo>
                      <a:lnTo>
                        <a:pt x="398" y="134"/>
                      </a:lnTo>
                      <a:lnTo>
                        <a:pt x="402" y="126"/>
                      </a:lnTo>
                      <a:lnTo>
                        <a:pt x="403" y="116"/>
                      </a:lnTo>
                      <a:lnTo>
                        <a:pt x="405" y="107"/>
                      </a:lnTo>
                      <a:lnTo>
                        <a:pt x="405" y="103"/>
                      </a:lnTo>
                      <a:lnTo>
                        <a:pt x="406" y="98"/>
                      </a:lnTo>
                      <a:lnTo>
                        <a:pt x="406" y="93"/>
                      </a:lnTo>
                      <a:lnTo>
                        <a:pt x="406" y="91"/>
                      </a:lnTo>
                      <a:lnTo>
                        <a:pt x="406" y="89"/>
                      </a:lnTo>
                      <a:lnTo>
                        <a:pt x="405" y="77"/>
                      </a:lnTo>
                      <a:lnTo>
                        <a:pt x="403" y="67"/>
                      </a:lnTo>
                      <a:lnTo>
                        <a:pt x="400" y="57"/>
                      </a:lnTo>
                      <a:lnTo>
                        <a:pt x="396" y="48"/>
                      </a:lnTo>
                      <a:lnTo>
                        <a:pt x="390" y="39"/>
                      </a:lnTo>
                      <a:lnTo>
                        <a:pt x="384" y="31"/>
                      </a:lnTo>
                      <a:lnTo>
                        <a:pt x="376" y="24"/>
                      </a:lnTo>
                      <a:lnTo>
                        <a:pt x="368" y="1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2" name="Freeform 33"/>
                <p:cNvSpPr>
                  <a:spLocks noChangeAspect="1"/>
                </p:cNvSpPr>
                <p:nvPr/>
              </p:nvSpPr>
              <p:spPr bwMode="auto">
                <a:xfrm>
                  <a:off x="3450" y="2729"/>
                  <a:ext cx="368" cy="512"/>
                </a:xfrm>
                <a:custGeom>
                  <a:avLst/>
                  <a:gdLst>
                    <a:gd name="T0" fmla="*/ 188 w 368"/>
                    <a:gd name="T1" fmla="*/ 19 h 512"/>
                    <a:gd name="T2" fmla="*/ 161 w 368"/>
                    <a:gd name="T3" fmla="*/ 38 h 512"/>
                    <a:gd name="T4" fmla="*/ 96 w 368"/>
                    <a:gd name="T5" fmla="*/ 104 h 512"/>
                    <a:gd name="T6" fmla="*/ 63 w 368"/>
                    <a:gd name="T7" fmla="*/ 150 h 512"/>
                    <a:gd name="T8" fmla="*/ 43 w 368"/>
                    <a:gd name="T9" fmla="*/ 189 h 512"/>
                    <a:gd name="T10" fmla="*/ 39 w 368"/>
                    <a:gd name="T11" fmla="*/ 203 h 512"/>
                    <a:gd name="T12" fmla="*/ 16 w 368"/>
                    <a:gd name="T13" fmla="*/ 271 h 512"/>
                    <a:gd name="T14" fmla="*/ 14 w 368"/>
                    <a:gd name="T15" fmla="*/ 282 h 512"/>
                    <a:gd name="T16" fmla="*/ 2 w 368"/>
                    <a:gd name="T17" fmla="*/ 337 h 512"/>
                    <a:gd name="T18" fmla="*/ 0 w 368"/>
                    <a:gd name="T19" fmla="*/ 398 h 512"/>
                    <a:gd name="T20" fmla="*/ 3 w 368"/>
                    <a:gd name="T21" fmla="*/ 418 h 512"/>
                    <a:gd name="T22" fmla="*/ 16 w 368"/>
                    <a:gd name="T23" fmla="*/ 456 h 512"/>
                    <a:gd name="T24" fmla="*/ 31 w 368"/>
                    <a:gd name="T25" fmla="*/ 477 h 512"/>
                    <a:gd name="T26" fmla="*/ 51 w 368"/>
                    <a:gd name="T27" fmla="*/ 497 h 512"/>
                    <a:gd name="T28" fmla="*/ 83 w 368"/>
                    <a:gd name="T29" fmla="*/ 509 h 512"/>
                    <a:gd name="T30" fmla="*/ 117 w 368"/>
                    <a:gd name="T31" fmla="*/ 512 h 512"/>
                    <a:gd name="T32" fmla="*/ 146 w 368"/>
                    <a:gd name="T33" fmla="*/ 507 h 512"/>
                    <a:gd name="T34" fmla="*/ 154 w 368"/>
                    <a:gd name="T35" fmla="*/ 504 h 512"/>
                    <a:gd name="T36" fmla="*/ 167 w 368"/>
                    <a:gd name="T37" fmla="*/ 498 h 512"/>
                    <a:gd name="T38" fmla="*/ 178 w 368"/>
                    <a:gd name="T39" fmla="*/ 491 h 512"/>
                    <a:gd name="T40" fmla="*/ 183 w 368"/>
                    <a:gd name="T41" fmla="*/ 488 h 512"/>
                    <a:gd name="T42" fmla="*/ 197 w 368"/>
                    <a:gd name="T43" fmla="*/ 475 h 512"/>
                    <a:gd name="T44" fmla="*/ 206 w 368"/>
                    <a:gd name="T45" fmla="*/ 464 h 512"/>
                    <a:gd name="T46" fmla="*/ 209 w 368"/>
                    <a:gd name="T47" fmla="*/ 461 h 512"/>
                    <a:gd name="T48" fmla="*/ 211 w 368"/>
                    <a:gd name="T49" fmla="*/ 456 h 512"/>
                    <a:gd name="T50" fmla="*/ 218 w 368"/>
                    <a:gd name="T51" fmla="*/ 445 h 512"/>
                    <a:gd name="T52" fmla="*/ 227 w 368"/>
                    <a:gd name="T53" fmla="*/ 423 h 512"/>
                    <a:gd name="T54" fmla="*/ 231 w 368"/>
                    <a:gd name="T55" fmla="*/ 406 h 512"/>
                    <a:gd name="T56" fmla="*/ 230 w 368"/>
                    <a:gd name="T57" fmla="*/ 379 h 512"/>
                    <a:gd name="T58" fmla="*/ 227 w 368"/>
                    <a:gd name="T59" fmla="*/ 359 h 512"/>
                    <a:gd name="T60" fmla="*/ 220 w 368"/>
                    <a:gd name="T61" fmla="*/ 342 h 512"/>
                    <a:gd name="T62" fmla="*/ 216 w 368"/>
                    <a:gd name="T63" fmla="*/ 319 h 512"/>
                    <a:gd name="T64" fmla="*/ 218 w 368"/>
                    <a:gd name="T65" fmla="*/ 297 h 512"/>
                    <a:gd name="T66" fmla="*/ 229 w 368"/>
                    <a:gd name="T67" fmla="*/ 270 h 512"/>
                    <a:gd name="T68" fmla="*/ 251 w 368"/>
                    <a:gd name="T69" fmla="*/ 248 h 512"/>
                    <a:gd name="T70" fmla="*/ 278 w 368"/>
                    <a:gd name="T71" fmla="*/ 233 h 512"/>
                    <a:gd name="T72" fmla="*/ 301 w 368"/>
                    <a:gd name="T73" fmla="*/ 216 h 512"/>
                    <a:gd name="T74" fmla="*/ 315 w 368"/>
                    <a:gd name="T75" fmla="*/ 203 h 512"/>
                    <a:gd name="T76" fmla="*/ 325 w 368"/>
                    <a:gd name="T77" fmla="*/ 192 h 512"/>
                    <a:gd name="T78" fmla="*/ 334 w 368"/>
                    <a:gd name="T79" fmla="*/ 182 h 512"/>
                    <a:gd name="T80" fmla="*/ 345 w 368"/>
                    <a:gd name="T81" fmla="*/ 166 h 512"/>
                    <a:gd name="T82" fmla="*/ 354 w 368"/>
                    <a:gd name="T83" fmla="*/ 148 h 512"/>
                    <a:gd name="T84" fmla="*/ 366 w 368"/>
                    <a:gd name="T85" fmla="*/ 119 h 512"/>
                    <a:gd name="T86" fmla="*/ 368 w 368"/>
                    <a:gd name="T87" fmla="*/ 88 h 512"/>
                    <a:gd name="T88" fmla="*/ 362 w 368"/>
                    <a:gd name="T89" fmla="*/ 60 h 512"/>
                    <a:gd name="T90" fmla="*/ 350 w 368"/>
                    <a:gd name="T91" fmla="*/ 35 h 512"/>
                    <a:gd name="T92" fmla="*/ 337 w 368"/>
                    <a:gd name="T93" fmla="*/ 21 h 512"/>
                    <a:gd name="T94" fmla="*/ 322 w 368"/>
                    <a:gd name="T95" fmla="*/ 11 h 512"/>
                    <a:gd name="T96" fmla="*/ 300 w 368"/>
                    <a:gd name="T97" fmla="*/ 5 h 512"/>
                    <a:gd name="T98" fmla="*/ 273 w 368"/>
                    <a:gd name="T99" fmla="*/ 1 h 512"/>
                    <a:gd name="T100" fmla="*/ 236 w 368"/>
                    <a:gd name="T101" fmla="*/ 2 h 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8"/>
                    <a:gd name="T154" fmla="*/ 0 h 512"/>
                    <a:gd name="T155" fmla="*/ 368 w 368"/>
                    <a:gd name="T156" fmla="*/ 512 h 5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8" h="512">
                      <a:moveTo>
                        <a:pt x="208" y="11"/>
                      </a:moveTo>
                      <a:lnTo>
                        <a:pt x="194" y="16"/>
                      </a:lnTo>
                      <a:lnTo>
                        <a:pt x="188" y="19"/>
                      </a:lnTo>
                      <a:lnTo>
                        <a:pt x="183" y="22"/>
                      </a:lnTo>
                      <a:lnTo>
                        <a:pt x="171" y="30"/>
                      </a:lnTo>
                      <a:lnTo>
                        <a:pt x="161" y="38"/>
                      </a:lnTo>
                      <a:lnTo>
                        <a:pt x="133" y="64"/>
                      </a:lnTo>
                      <a:lnTo>
                        <a:pt x="108" y="91"/>
                      </a:lnTo>
                      <a:lnTo>
                        <a:pt x="96" y="104"/>
                      </a:lnTo>
                      <a:lnTo>
                        <a:pt x="85" y="119"/>
                      </a:lnTo>
                      <a:lnTo>
                        <a:pt x="74" y="134"/>
                      </a:lnTo>
                      <a:lnTo>
                        <a:pt x="63" y="150"/>
                      </a:lnTo>
                      <a:lnTo>
                        <a:pt x="55" y="168"/>
                      </a:lnTo>
                      <a:lnTo>
                        <a:pt x="47" y="184"/>
                      </a:lnTo>
                      <a:lnTo>
                        <a:pt x="43" y="189"/>
                      </a:lnTo>
                      <a:lnTo>
                        <a:pt x="40" y="194"/>
                      </a:lnTo>
                      <a:lnTo>
                        <a:pt x="39" y="200"/>
                      </a:lnTo>
                      <a:lnTo>
                        <a:pt x="39" y="203"/>
                      </a:lnTo>
                      <a:lnTo>
                        <a:pt x="36" y="209"/>
                      </a:lnTo>
                      <a:lnTo>
                        <a:pt x="26" y="239"/>
                      </a:lnTo>
                      <a:lnTo>
                        <a:pt x="16" y="271"/>
                      </a:lnTo>
                      <a:lnTo>
                        <a:pt x="15" y="274"/>
                      </a:lnTo>
                      <a:lnTo>
                        <a:pt x="15" y="279"/>
                      </a:lnTo>
                      <a:lnTo>
                        <a:pt x="14" y="282"/>
                      </a:lnTo>
                      <a:lnTo>
                        <a:pt x="12" y="287"/>
                      </a:lnTo>
                      <a:lnTo>
                        <a:pt x="7" y="312"/>
                      </a:lnTo>
                      <a:lnTo>
                        <a:pt x="2" y="337"/>
                      </a:lnTo>
                      <a:lnTo>
                        <a:pt x="0" y="364"/>
                      </a:lnTo>
                      <a:lnTo>
                        <a:pt x="0" y="391"/>
                      </a:lnTo>
                      <a:lnTo>
                        <a:pt x="0" y="398"/>
                      </a:lnTo>
                      <a:lnTo>
                        <a:pt x="1" y="404"/>
                      </a:lnTo>
                      <a:lnTo>
                        <a:pt x="1" y="411"/>
                      </a:lnTo>
                      <a:lnTo>
                        <a:pt x="3" y="418"/>
                      </a:lnTo>
                      <a:lnTo>
                        <a:pt x="7" y="431"/>
                      </a:lnTo>
                      <a:lnTo>
                        <a:pt x="11" y="443"/>
                      </a:lnTo>
                      <a:lnTo>
                        <a:pt x="16" y="456"/>
                      </a:lnTo>
                      <a:lnTo>
                        <a:pt x="20" y="461"/>
                      </a:lnTo>
                      <a:lnTo>
                        <a:pt x="23" y="467"/>
                      </a:lnTo>
                      <a:lnTo>
                        <a:pt x="31" y="477"/>
                      </a:lnTo>
                      <a:lnTo>
                        <a:pt x="41" y="489"/>
                      </a:lnTo>
                      <a:lnTo>
                        <a:pt x="46" y="492"/>
                      </a:lnTo>
                      <a:lnTo>
                        <a:pt x="51" y="497"/>
                      </a:lnTo>
                      <a:lnTo>
                        <a:pt x="62" y="501"/>
                      </a:lnTo>
                      <a:lnTo>
                        <a:pt x="72" y="505"/>
                      </a:lnTo>
                      <a:lnTo>
                        <a:pt x="83" y="509"/>
                      </a:lnTo>
                      <a:lnTo>
                        <a:pt x="94" y="511"/>
                      </a:lnTo>
                      <a:lnTo>
                        <a:pt x="105" y="512"/>
                      </a:lnTo>
                      <a:lnTo>
                        <a:pt x="117" y="512"/>
                      </a:lnTo>
                      <a:lnTo>
                        <a:pt x="128" y="511"/>
                      </a:lnTo>
                      <a:lnTo>
                        <a:pt x="140" y="509"/>
                      </a:lnTo>
                      <a:lnTo>
                        <a:pt x="146" y="507"/>
                      </a:lnTo>
                      <a:lnTo>
                        <a:pt x="149" y="505"/>
                      </a:lnTo>
                      <a:lnTo>
                        <a:pt x="152" y="505"/>
                      </a:lnTo>
                      <a:lnTo>
                        <a:pt x="154" y="504"/>
                      </a:lnTo>
                      <a:lnTo>
                        <a:pt x="157" y="503"/>
                      </a:lnTo>
                      <a:lnTo>
                        <a:pt x="162" y="500"/>
                      </a:lnTo>
                      <a:lnTo>
                        <a:pt x="167" y="498"/>
                      </a:lnTo>
                      <a:lnTo>
                        <a:pt x="173" y="495"/>
                      </a:lnTo>
                      <a:lnTo>
                        <a:pt x="178" y="491"/>
                      </a:lnTo>
                      <a:lnTo>
                        <a:pt x="179" y="490"/>
                      </a:lnTo>
                      <a:lnTo>
                        <a:pt x="180" y="490"/>
                      </a:lnTo>
                      <a:lnTo>
                        <a:pt x="183" y="488"/>
                      </a:lnTo>
                      <a:lnTo>
                        <a:pt x="187" y="484"/>
                      </a:lnTo>
                      <a:lnTo>
                        <a:pt x="193" y="479"/>
                      </a:lnTo>
                      <a:lnTo>
                        <a:pt x="197" y="475"/>
                      </a:lnTo>
                      <a:lnTo>
                        <a:pt x="201" y="470"/>
                      </a:lnTo>
                      <a:lnTo>
                        <a:pt x="205" y="466"/>
                      </a:lnTo>
                      <a:lnTo>
                        <a:pt x="206" y="464"/>
                      </a:lnTo>
                      <a:lnTo>
                        <a:pt x="206" y="463"/>
                      </a:lnTo>
                      <a:lnTo>
                        <a:pt x="207" y="463"/>
                      </a:lnTo>
                      <a:lnTo>
                        <a:pt x="209" y="461"/>
                      </a:lnTo>
                      <a:lnTo>
                        <a:pt x="210" y="458"/>
                      </a:lnTo>
                      <a:lnTo>
                        <a:pt x="211" y="457"/>
                      </a:lnTo>
                      <a:lnTo>
                        <a:pt x="211" y="456"/>
                      </a:lnTo>
                      <a:lnTo>
                        <a:pt x="212" y="456"/>
                      </a:lnTo>
                      <a:lnTo>
                        <a:pt x="215" y="451"/>
                      </a:lnTo>
                      <a:lnTo>
                        <a:pt x="218" y="445"/>
                      </a:lnTo>
                      <a:lnTo>
                        <a:pt x="221" y="441"/>
                      </a:lnTo>
                      <a:lnTo>
                        <a:pt x="225" y="429"/>
                      </a:lnTo>
                      <a:lnTo>
                        <a:pt x="227" y="423"/>
                      </a:lnTo>
                      <a:lnTo>
                        <a:pt x="229" y="418"/>
                      </a:lnTo>
                      <a:lnTo>
                        <a:pt x="229" y="411"/>
                      </a:lnTo>
                      <a:lnTo>
                        <a:pt x="231" y="406"/>
                      </a:lnTo>
                      <a:lnTo>
                        <a:pt x="231" y="399"/>
                      </a:lnTo>
                      <a:lnTo>
                        <a:pt x="231" y="392"/>
                      </a:lnTo>
                      <a:lnTo>
                        <a:pt x="230" y="379"/>
                      </a:lnTo>
                      <a:lnTo>
                        <a:pt x="229" y="372"/>
                      </a:lnTo>
                      <a:lnTo>
                        <a:pt x="229" y="365"/>
                      </a:lnTo>
                      <a:lnTo>
                        <a:pt x="227" y="359"/>
                      </a:lnTo>
                      <a:lnTo>
                        <a:pt x="224" y="353"/>
                      </a:lnTo>
                      <a:lnTo>
                        <a:pt x="222" y="348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7" y="325"/>
                      </a:lnTo>
                      <a:lnTo>
                        <a:pt x="216" y="319"/>
                      </a:lnTo>
                      <a:lnTo>
                        <a:pt x="216" y="313"/>
                      </a:lnTo>
                      <a:lnTo>
                        <a:pt x="217" y="308"/>
                      </a:lnTo>
                      <a:lnTo>
                        <a:pt x="218" y="297"/>
                      </a:lnTo>
                      <a:lnTo>
                        <a:pt x="221" y="288"/>
                      </a:lnTo>
                      <a:lnTo>
                        <a:pt x="224" y="278"/>
                      </a:lnTo>
                      <a:lnTo>
                        <a:pt x="229" y="270"/>
                      </a:lnTo>
                      <a:lnTo>
                        <a:pt x="236" y="262"/>
                      </a:lnTo>
                      <a:lnTo>
                        <a:pt x="243" y="255"/>
                      </a:lnTo>
                      <a:lnTo>
                        <a:pt x="251" y="248"/>
                      </a:lnTo>
                      <a:lnTo>
                        <a:pt x="262" y="243"/>
                      </a:lnTo>
                      <a:lnTo>
                        <a:pt x="270" y="238"/>
                      </a:lnTo>
                      <a:lnTo>
                        <a:pt x="278" y="233"/>
                      </a:lnTo>
                      <a:lnTo>
                        <a:pt x="286" y="227"/>
                      </a:lnTo>
                      <a:lnTo>
                        <a:pt x="294" y="222"/>
                      </a:lnTo>
                      <a:lnTo>
                        <a:pt x="301" y="216"/>
                      </a:lnTo>
                      <a:lnTo>
                        <a:pt x="309" y="210"/>
                      </a:lnTo>
                      <a:lnTo>
                        <a:pt x="312" y="206"/>
                      </a:lnTo>
                      <a:lnTo>
                        <a:pt x="315" y="203"/>
                      </a:lnTo>
                      <a:lnTo>
                        <a:pt x="319" y="199"/>
                      </a:lnTo>
                      <a:lnTo>
                        <a:pt x="322" y="196"/>
                      </a:lnTo>
                      <a:lnTo>
                        <a:pt x="325" y="192"/>
                      </a:lnTo>
                      <a:lnTo>
                        <a:pt x="328" y="189"/>
                      </a:lnTo>
                      <a:lnTo>
                        <a:pt x="331" y="185"/>
                      </a:lnTo>
                      <a:lnTo>
                        <a:pt x="334" y="182"/>
                      </a:lnTo>
                      <a:lnTo>
                        <a:pt x="336" y="177"/>
                      </a:lnTo>
                      <a:lnTo>
                        <a:pt x="340" y="174"/>
                      </a:lnTo>
                      <a:lnTo>
                        <a:pt x="345" y="166"/>
                      </a:lnTo>
                      <a:lnTo>
                        <a:pt x="347" y="161"/>
                      </a:lnTo>
                      <a:lnTo>
                        <a:pt x="349" y="157"/>
                      </a:lnTo>
                      <a:lnTo>
                        <a:pt x="354" y="148"/>
                      </a:lnTo>
                      <a:lnTo>
                        <a:pt x="358" y="140"/>
                      </a:lnTo>
                      <a:lnTo>
                        <a:pt x="362" y="131"/>
                      </a:lnTo>
                      <a:lnTo>
                        <a:pt x="366" y="119"/>
                      </a:lnTo>
                      <a:lnTo>
                        <a:pt x="368" y="107"/>
                      </a:lnTo>
                      <a:lnTo>
                        <a:pt x="368" y="97"/>
                      </a:lnTo>
                      <a:lnTo>
                        <a:pt x="368" y="88"/>
                      </a:lnTo>
                      <a:lnTo>
                        <a:pt x="367" y="78"/>
                      </a:lnTo>
                      <a:lnTo>
                        <a:pt x="365" y="70"/>
                      </a:lnTo>
                      <a:lnTo>
                        <a:pt x="362" y="60"/>
                      </a:lnTo>
                      <a:lnTo>
                        <a:pt x="359" y="51"/>
                      </a:lnTo>
                      <a:lnTo>
                        <a:pt x="354" y="43"/>
                      </a:lnTo>
                      <a:lnTo>
                        <a:pt x="350" y="35"/>
                      </a:lnTo>
                      <a:lnTo>
                        <a:pt x="346" y="29"/>
                      </a:lnTo>
                      <a:lnTo>
                        <a:pt x="341" y="25"/>
                      </a:lnTo>
                      <a:lnTo>
                        <a:pt x="337" y="21"/>
                      </a:lnTo>
                      <a:lnTo>
                        <a:pt x="333" y="17"/>
                      </a:lnTo>
                      <a:lnTo>
                        <a:pt x="327" y="14"/>
                      </a:lnTo>
                      <a:lnTo>
                        <a:pt x="322" y="11"/>
                      </a:lnTo>
                      <a:lnTo>
                        <a:pt x="316" y="9"/>
                      </a:lnTo>
                      <a:lnTo>
                        <a:pt x="310" y="7"/>
                      </a:lnTo>
                      <a:lnTo>
                        <a:pt x="300" y="5"/>
                      </a:lnTo>
                      <a:lnTo>
                        <a:pt x="292" y="3"/>
                      </a:lnTo>
                      <a:lnTo>
                        <a:pt x="282" y="2"/>
                      </a:lnTo>
                      <a:lnTo>
                        <a:pt x="273" y="1"/>
                      </a:lnTo>
                      <a:lnTo>
                        <a:pt x="254" y="0"/>
                      </a:lnTo>
                      <a:lnTo>
                        <a:pt x="244" y="1"/>
                      </a:lnTo>
                      <a:lnTo>
                        <a:pt x="236" y="2"/>
                      </a:lnTo>
                      <a:lnTo>
                        <a:pt x="222" y="6"/>
                      </a:lnTo>
                      <a:lnTo>
                        <a:pt x="208" y="1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3" name="Freeform 34"/>
                <p:cNvSpPr>
                  <a:spLocks noChangeAspect="1"/>
                </p:cNvSpPr>
                <p:nvPr/>
              </p:nvSpPr>
              <p:spPr bwMode="auto">
                <a:xfrm>
                  <a:off x="3743" y="2767"/>
                  <a:ext cx="544" cy="306"/>
                </a:xfrm>
                <a:custGeom>
                  <a:avLst/>
                  <a:gdLst>
                    <a:gd name="T0" fmla="*/ 41 w 544"/>
                    <a:gd name="T1" fmla="*/ 158 h 306"/>
                    <a:gd name="T2" fmla="*/ 58 w 544"/>
                    <a:gd name="T3" fmla="*/ 184 h 306"/>
                    <a:gd name="T4" fmla="*/ 96 w 544"/>
                    <a:gd name="T5" fmla="*/ 230 h 306"/>
                    <a:gd name="T6" fmla="*/ 119 w 544"/>
                    <a:gd name="T7" fmla="*/ 270 h 306"/>
                    <a:gd name="T8" fmla="*/ 126 w 544"/>
                    <a:gd name="T9" fmla="*/ 289 h 306"/>
                    <a:gd name="T10" fmla="*/ 139 w 544"/>
                    <a:gd name="T11" fmla="*/ 296 h 306"/>
                    <a:gd name="T12" fmla="*/ 197 w 544"/>
                    <a:gd name="T13" fmla="*/ 296 h 306"/>
                    <a:gd name="T14" fmla="*/ 343 w 544"/>
                    <a:gd name="T15" fmla="*/ 272 h 306"/>
                    <a:gd name="T16" fmla="*/ 353 w 544"/>
                    <a:gd name="T17" fmla="*/ 284 h 306"/>
                    <a:gd name="T18" fmla="*/ 374 w 544"/>
                    <a:gd name="T19" fmla="*/ 300 h 306"/>
                    <a:gd name="T20" fmla="*/ 395 w 544"/>
                    <a:gd name="T21" fmla="*/ 304 h 306"/>
                    <a:gd name="T22" fmla="*/ 399 w 544"/>
                    <a:gd name="T23" fmla="*/ 299 h 306"/>
                    <a:gd name="T24" fmla="*/ 402 w 544"/>
                    <a:gd name="T25" fmla="*/ 291 h 306"/>
                    <a:gd name="T26" fmla="*/ 401 w 544"/>
                    <a:gd name="T27" fmla="*/ 285 h 306"/>
                    <a:gd name="T28" fmla="*/ 416 w 544"/>
                    <a:gd name="T29" fmla="*/ 265 h 306"/>
                    <a:gd name="T30" fmla="*/ 445 w 544"/>
                    <a:gd name="T31" fmla="*/ 291 h 306"/>
                    <a:gd name="T32" fmla="*/ 481 w 544"/>
                    <a:gd name="T33" fmla="*/ 303 h 306"/>
                    <a:gd name="T34" fmla="*/ 484 w 544"/>
                    <a:gd name="T35" fmla="*/ 301 h 306"/>
                    <a:gd name="T36" fmla="*/ 487 w 544"/>
                    <a:gd name="T37" fmla="*/ 299 h 306"/>
                    <a:gd name="T38" fmla="*/ 490 w 544"/>
                    <a:gd name="T39" fmla="*/ 294 h 306"/>
                    <a:gd name="T40" fmla="*/ 490 w 544"/>
                    <a:gd name="T41" fmla="*/ 290 h 306"/>
                    <a:gd name="T42" fmla="*/ 484 w 544"/>
                    <a:gd name="T43" fmla="*/ 273 h 306"/>
                    <a:gd name="T44" fmla="*/ 464 w 544"/>
                    <a:gd name="T45" fmla="*/ 251 h 306"/>
                    <a:gd name="T46" fmla="*/ 458 w 544"/>
                    <a:gd name="T47" fmla="*/ 245 h 306"/>
                    <a:gd name="T48" fmla="*/ 495 w 544"/>
                    <a:gd name="T49" fmla="*/ 256 h 306"/>
                    <a:gd name="T50" fmla="*/ 514 w 544"/>
                    <a:gd name="T51" fmla="*/ 268 h 306"/>
                    <a:gd name="T52" fmla="*/ 527 w 544"/>
                    <a:gd name="T53" fmla="*/ 272 h 306"/>
                    <a:gd name="T54" fmla="*/ 540 w 544"/>
                    <a:gd name="T55" fmla="*/ 267 h 306"/>
                    <a:gd name="T56" fmla="*/ 544 w 544"/>
                    <a:gd name="T57" fmla="*/ 256 h 306"/>
                    <a:gd name="T58" fmla="*/ 531 w 544"/>
                    <a:gd name="T59" fmla="*/ 236 h 306"/>
                    <a:gd name="T60" fmla="*/ 513 w 544"/>
                    <a:gd name="T61" fmla="*/ 219 h 306"/>
                    <a:gd name="T62" fmla="*/ 490 w 544"/>
                    <a:gd name="T63" fmla="*/ 207 h 306"/>
                    <a:gd name="T64" fmla="*/ 463 w 544"/>
                    <a:gd name="T65" fmla="*/ 203 h 306"/>
                    <a:gd name="T66" fmla="*/ 386 w 544"/>
                    <a:gd name="T67" fmla="*/ 216 h 306"/>
                    <a:gd name="T68" fmla="*/ 329 w 544"/>
                    <a:gd name="T69" fmla="*/ 234 h 306"/>
                    <a:gd name="T70" fmla="*/ 313 w 544"/>
                    <a:gd name="T71" fmla="*/ 239 h 306"/>
                    <a:gd name="T72" fmla="*/ 261 w 544"/>
                    <a:gd name="T73" fmla="*/ 248 h 306"/>
                    <a:gd name="T74" fmla="*/ 214 w 544"/>
                    <a:gd name="T75" fmla="*/ 248 h 306"/>
                    <a:gd name="T76" fmla="*/ 198 w 544"/>
                    <a:gd name="T77" fmla="*/ 247 h 306"/>
                    <a:gd name="T78" fmla="*/ 165 w 544"/>
                    <a:gd name="T79" fmla="*/ 226 h 306"/>
                    <a:gd name="T80" fmla="*/ 131 w 544"/>
                    <a:gd name="T81" fmla="*/ 186 h 306"/>
                    <a:gd name="T82" fmla="*/ 106 w 544"/>
                    <a:gd name="T83" fmla="*/ 141 h 306"/>
                    <a:gd name="T84" fmla="*/ 86 w 544"/>
                    <a:gd name="T85" fmla="*/ 54 h 306"/>
                    <a:gd name="T86" fmla="*/ 76 w 544"/>
                    <a:gd name="T87" fmla="*/ 33 h 306"/>
                    <a:gd name="T88" fmla="*/ 60 w 544"/>
                    <a:gd name="T89" fmla="*/ 16 h 306"/>
                    <a:gd name="T90" fmla="*/ 35 w 544"/>
                    <a:gd name="T91" fmla="*/ 3 h 306"/>
                    <a:gd name="T92" fmla="*/ 14 w 544"/>
                    <a:gd name="T93" fmla="*/ 2 h 306"/>
                    <a:gd name="T94" fmla="*/ 7 w 544"/>
                    <a:gd name="T95" fmla="*/ 21 h 306"/>
                    <a:gd name="T96" fmla="*/ 1 w 544"/>
                    <a:gd name="T97" fmla="*/ 44 h 306"/>
                    <a:gd name="T98" fmla="*/ 0 w 544"/>
                    <a:gd name="T99" fmla="*/ 73 h 306"/>
                    <a:gd name="T100" fmla="*/ 14 w 544"/>
                    <a:gd name="T101" fmla="*/ 114 h 3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4"/>
                    <a:gd name="T154" fmla="*/ 0 h 306"/>
                    <a:gd name="T155" fmla="*/ 544 w 544"/>
                    <a:gd name="T156" fmla="*/ 306 h 3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4" h="306">
                      <a:moveTo>
                        <a:pt x="32" y="138"/>
                      </a:moveTo>
                      <a:lnTo>
                        <a:pt x="34" y="145"/>
                      </a:lnTo>
                      <a:lnTo>
                        <a:pt x="37" y="152"/>
                      </a:lnTo>
                      <a:lnTo>
                        <a:pt x="41" y="158"/>
                      </a:lnTo>
                      <a:lnTo>
                        <a:pt x="45" y="165"/>
                      </a:lnTo>
                      <a:lnTo>
                        <a:pt x="49" y="171"/>
                      </a:lnTo>
                      <a:lnTo>
                        <a:pt x="53" y="178"/>
                      </a:lnTo>
                      <a:lnTo>
                        <a:pt x="58" y="184"/>
                      </a:lnTo>
                      <a:lnTo>
                        <a:pt x="64" y="190"/>
                      </a:lnTo>
                      <a:lnTo>
                        <a:pt x="76" y="203"/>
                      </a:lnTo>
                      <a:lnTo>
                        <a:pt x="86" y="216"/>
                      </a:lnTo>
                      <a:lnTo>
                        <a:pt x="96" y="230"/>
                      </a:lnTo>
                      <a:lnTo>
                        <a:pt x="106" y="245"/>
                      </a:lnTo>
                      <a:lnTo>
                        <a:pt x="111" y="253"/>
                      </a:lnTo>
                      <a:lnTo>
                        <a:pt x="115" y="262"/>
                      </a:lnTo>
                      <a:lnTo>
                        <a:pt x="119" y="270"/>
                      </a:lnTo>
                      <a:lnTo>
                        <a:pt x="121" y="279"/>
                      </a:lnTo>
                      <a:lnTo>
                        <a:pt x="122" y="283"/>
                      </a:lnTo>
                      <a:lnTo>
                        <a:pt x="124" y="286"/>
                      </a:lnTo>
                      <a:lnTo>
                        <a:pt x="126" y="289"/>
                      </a:lnTo>
                      <a:lnTo>
                        <a:pt x="128" y="292"/>
                      </a:lnTo>
                      <a:lnTo>
                        <a:pt x="131" y="293"/>
                      </a:lnTo>
                      <a:lnTo>
                        <a:pt x="134" y="295"/>
                      </a:lnTo>
                      <a:lnTo>
                        <a:pt x="139" y="296"/>
                      </a:lnTo>
                      <a:lnTo>
                        <a:pt x="143" y="297"/>
                      </a:lnTo>
                      <a:lnTo>
                        <a:pt x="164" y="298"/>
                      </a:lnTo>
                      <a:lnTo>
                        <a:pt x="186" y="298"/>
                      </a:lnTo>
                      <a:lnTo>
                        <a:pt x="197" y="296"/>
                      </a:lnTo>
                      <a:lnTo>
                        <a:pt x="207" y="296"/>
                      </a:lnTo>
                      <a:lnTo>
                        <a:pt x="229" y="292"/>
                      </a:lnTo>
                      <a:lnTo>
                        <a:pt x="285" y="283"/>
                      </a:lnTo>
                      <a:lnTo>
                        <a:pt x="343" y="272"/>
                      </a:lnTo>
                      <a:lnTo>
                        <a:pt x="346" y="275"/>
                      </a:lnTo>
                      <a:lnTo>
                        <a:pt x="348" y="277"/>
                      </a:lnTo>
                      <a:lnTo>
                        <a:pt x="350" y="278"/>
                      </a:lnTo>
                      <a:lnTo>
                        <a:pt x="353" y="284"/>
                      </a:lnTo>
                      <a:lnTo>
                        <a:pt x="359" y="289"/>
                      </a:lnTo>
                      <a:lnTo>
                        <a:pt x="363" y="293"/>
                      </a:lnTo>
                      <a:lnTo>
                        <a:pt x="368" y="298"/>
                      </a:lnTo>
                      <a:lnTo>
                        <a:pt x="374" y="300"/>
                      </a:lnTo>
                      <a:lnTo>
                        <a:pt x="380" y="303"/>
                      </a:lnTo>
                      <a:lnTo>
                        <a:pt x="385" y="305"/>
                      </a:lnTo>
                      <a:lnTo>
                        <a:pt x="392" y="306"/>
                      </a:lnTo>
                      <a:lnTo>
                        <a:pt x="395" y="304"/>
                      </a:lnTo>
                      <a:lnTo>
                        <a:pt x="397" y="302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9" y="299"/>
                      </a:lnTo>
                      <a:lnTo>
                        <a:pt x="401" y="298"/>
                      </a:lnTo>
                      <a:lnTo>
                        <a:pt x="402" y="294"/>
                      </a:lnTo>
                      <a:lnTo>
                        <a:pt x="402" y="292"/>
                      </a:lnTo>
                      <a:lnTo>
                        <a:pt x="402" y="291"/>
                      </a:lnTo>
                      <a:lnTo>
                        <a:pt x="402" y="290"/>
                      </a:lnTo>
                      <a:lnTo>
                        <a:pt x="402" y="289"/>
                      </a:lnTo>
                      <a:lnTo>
                        <a:pt x="401" y="285"/>
                      </a:lnTo>
                      <a:lnTo>
                        <a:pt x="398" y="280"/>
                      </a:lnTo>
                      <a:lnTo>
                        <a:pt x="396" y="275"/>
                      </a:lnTo>
                      <a:lnTo>
                        <a:pt x="389" y="265"/>
                      </a:lnTo>
                      <a:lnTo>
                        <a:pt x="416" y="265"/>
                      </a:lnTo>
                      <a:lnTo>
                        <a:pt x="422" y="272"/>
                      </a:lnTo>
                      <a:lnTo>
                        <a:pt x="430" y="279"/>
                      </a:lnTo>
                      <a:lnTo>
                        <a:pt x="437" y="285"/>
                      </a:lnTo>
                      <a:lnTo>
                        <a:pt x="445" y="291"/>
                      </a:lnTo>
                      <a:lnTo>
                        <a:pt x="454" y="294"/>
                      </a:lnTo>
                      <a:lnTo>
                        <a:pt x="463" y="298"/>
                      </a:lnTo>
                      <a:lnTo>
                        <a:pt x="472" y="301"/>
                      </a:lnTo>
                      <a:lnTo>
                        <a:pt x="481" y="303"/>
                      </a:lnTo>
                      <a:lnTo>
                        <a:pt x="482" y="303"/>
                      </a:lnTo>
                      <a:lnTo>
                        <a:pt x="482" y="302"/>
                      </a:lnTo>
                      <a:lnTo>
                        <a:pt x="484" y="301"/>
                      </a:lnTo>
                      <a:lnTo>
                        <a:pt x="485" y="300"/>
                      </a:lnTo>
                      <a:lnTo>
                        <a:pt x="487" y="299"/>
                      </a:lnTo>
                      <a:lnTo>
                        <a:pt x="487" y="298"/>
                      </a:lnTo>
                      <a:lnTo>
                        <a:pt x="489" y="297"/>
                      </a:lnTo>
                      <a:lnTo>
                        <a:pt x="490" y="294"/>
                      </a:lnTo>
                      <a:lnTo>
                        <a:pt x="490" y="292"/>
                      </a:lnTo>
                      <a:lnTo>
                        <a:pt x="491" y="291"/>
                      </a:lnTo>
                      <a:lnTo>
                        <a:pt x="490" y="290"/>
                      </a:lnTo>
                      <a:lnTo>
                        <a:pt x="490" y="289"/>
                      </a:lnTo>
                      <a:lnTo>
                        <a:pt x="490" y="287"/>
                      </a:lnTo>
                      <a:lnTo>
                        <a:pt x="487" y="280"/>
                      </a:lnTo>
                      <a:lnTo>
                        <a:pt x="484" y="273"/>
                      </a:lnTo>
                      <a:lnTo>
                        <a:pt x="480" y="267"/>
                      </a:lnTo>
                      <a:lnTo>
                        <a:pt x="475" y="261"/>
                      </a:lnTo>
                      <a:lnTo>
                        <a:pt x="470" y="256"/>
                      </a:lnTo>
                      <a:lnTo>
                        <a:pt x="464" y="251"/>
                      </a:lnTo>
                      <a:lnTo>
                        <a:pt x="458" y="247"/>
                      </a:lnTo>
                      <a:lnTo>
                        <a:pt x="451" y="243"/>
                      </a:lnTo>
                      <a:lnTo>
                        <a:pt x="454" y="243"/>
                      </a:lnTo>
                      <a:lnTo>
                        <a:pt x="458" y="245"/>
                      </a:lnTo>
                      <a:lnTo>
                        <a:pt x="466" y="249"/>
                      </a:lnTo>
                      <a:lnTo>
                        <a:pt x="476" y="252"/>
                      </a:lnTo>
                      <a:lnTo>
                        <a:pt x="486" y="255"/>
                      </a:lnTo>
                      <a:lnTo>
                        <a:pt x="495" y="256"/>
                      </a:lnTo>
                      <a:lnTo>
                        <a:pt x="498" y="258"/>
                      </a:lnTo>
                      <a:lnTo>
                        <a:pt x="509" y="262"/>
                      </a:lnTo>
                      <a:lnTo>
                        <a:pt x="512" y="265"/>
                      </a:lnTo>
                      <a:lnTo>
                        <a:pt x="514" y="268"/>
                      </a:lnTo>
                      <a:lnTo>
                        <a:pt x="516" y="270"/>
                      </a:lnTo>
                      <a:lnTo>
                        <a:pt x="518" y="270"/>
                      </a:lnTo>
                      <a:lnTo>
                        <a:pt x="522" y="272"/>
                      </a:lnTo>
                      <a:lnTo>
                        <a:pt x="527" y="272"/>
                      </a:lnTo>
                      <a:lnTo>
                        <a:pt x="534" y="272"/>
                      </a:lnTo>
                      <a:lnTo>
                        <a:pt x="536" y="270"/>
                      </a:lnTo>
                      <a:lnTo>
                        <a:pt x="538" y="269"/>
                      </a:lnTo>
                      <a:lnTo>
                        <a:pt x="540" y="267"/>
                      </a:lnTo>
                      <a:lnTo>
                        <a:pt x="543" y="265"/>
                      </a:lnTo>
                      <a:lnTo>
                        <a:pt x="544" y="262"/>
                      </a:lnTo>
                      <a:lnTo>
                        <a:pt x="544" y="259"/>
                      </a:lnTo>
                      <a:lnTo>
                        <a:pt x="544" y="256"/>
                      </a:lnTo>
                      <a:lnTo>
                        <a:pt x="543" y="254"/>
                      </a:lnTo>
                      <a:lnTo>
                        <a:pt x="539" y="248"/>
                      </a:lnTo>
                      <a:lnTo>
                        <a:pt x="536" y="242"/>
                      </a:lnTo>
                      <a:lnTo>
                        <a:pt x="531" y="236"/>
                      </a:lnTo>
                      <a:lnTo>
                        <a:pt x="527" y="231"/>
                      </a:lnTo>
                      <a:lnTo>
                        <a:pt x="523" y="227"/>
                      </a:lnTo>
                      <a:lnTo>
                        <a:pt x="518" y="222"/>
                      </a:lnTo>
                      <a:lnTo>
                        <a:pt x="513" y="219"/>
                      </a:lnTo>
                      <a:lnTo>
                        <a:pt x="508" y="215"/>
                      </a:lnTo>
                      <a:lnTo>
                        <a:pt x="502" y="212"/>
                      </a:lnTo>
                      <a:lnTo>
                        <a:pt x="496" y="210"/>
                      </a:lnTo>
                      <a:lnTo>
                        <a:pt x="490" y="207"/>
                      </a:lnTo>
                      <a:lnTo>
                        <a:pt x="484" y="206"/>
                      </a:lnTo>
                      <a:lnTo>
                        <a:pt x="477" y="204"/>
                      </a:lnTo>
                      <a:lnTo>
                        <a:pt x="470" y="203"/>
                      </a:lnTo>
                      <a:lnTo>
                        <a:pt x="463" y="203"/>
                      </a:lnTo>
                      <a:lnTo>
                        <a:pt x="455" y="203"/>
                      </a:lnTo>
                      <a:lnTo>
                        <a:pt x="439" y="204"/>
                      </a:lnTo>
                      <a:lnTo>
                        <a:pt x="424" y="206"/>
                      </a:lnTo>
                      <a:lnTo>
                        <a:pt x="386" y="216"/>
                      </a:lnTo>
                      <a:lnTo>
                        <a:pt x="367" y="222"/>
                      </a:lnTo>
                      <a:lnTo>
                        <a:pt x="348" y="228"/>
                      </a:lnTo>
                      <a:lnTo>
                        <a:pt x="331" y="234"/>
                      </a:lnTo>
                      <a:lnTo>
                        <a:pt x="329" y="234"/>
                      </a:lnTo>
                      <a:lnTo>
                        <a:pt x="328" y="235"/>
                      </a:lnTo>
                      <a:lnTo>
                        <a:pt x="325" y="235"/>
                      </a:lnTo>
                      <a:lnTo>
                        <a:pt x="322" y="236"/>
                      </a:lnTo>
                      <a:lnTo>
                        <a:pt x="313" y="239"/>
                      </a:lnTo>
                      <a:lnTo>
                        <a:pt x="296" y="242"/>
                      </a:lnTo>
                      <a:lnTo>
                        <a:pt x="287" y="244"/>
                      </a:lnTo>
                      <a:lnTo>
                        <a:pt x="279" y="246"/>
                      </a:lnTo>
                      <a:lnTo>
                        <a:pt x="261" y="248"/>
                      </a:lnTo>
                      <a:lnTo>
                        <a:pt x="243" y="249"/>
                      </a:lnTo>
                      <a:lnTo>
                        <a:pt x="225" y="249"/>
                      </a:lnTo>
                      <a:lnTo>
                        <a:pt x="216" y="249"/>
                      </a:lnTo>
                      <a:lnTo>
                        <a:pt x="214" y="248"/>
                      </a:lnTo>
                      <a:lnTo>
                        <a:pt x="213" y="248"/>
                      </a:lnTo>
                      <a:lnTo>
                        <a:pt x="211" y="248"/>
                      </a:lnTo>
                      <a:lnTo>
                        <a:pt x="207" y="248"/>
                      </a:lnTo>
                      <a:lnTo>
                        <a:pt x="198" y="247"/>
                      </a:lnTo>
                      <a:lnTo>
                        <a:pt x="191" y="244"/>
                      </a:lnTo>
                      <a:lnTo>
                        <a:pt x="183" y="241"/>
                      </a:lnTo>
                      <a:lnTo>
                        <a:pt x="177" y="235"/>
                      </a:lnTo>
                      <a:lnTo>
                        <a:pt x="165" y="226"/>
                      </a:lnTo>
                      <a:lnTo>
                        <a:pt x="154" y="215"/>
                      </a:lnTo>
                      <a:lnTo>
                        <a:pt x="144" y="204"/>
                      </a:lnTo>
                      <a:lnTo>
                        <a:pt x="135" y="192"/>
                      </a:lnTo>
                      <a:lnTo>
                        <a:pt x="131" y="186"/>
                      </a:lnTo>
                      <a:lnTo>
                        <a:pt x="127" y="180"/>
                      </a:lnTo>
                      <a:lnTo>
                        <a:pt x="120" y="167"/>
                      </a:lnTo>
                      <a:lnTo>
                        <a:pt x="113" y="154"/>
                      </a:lnTo>
                      <a:lnTo>
                        <a:pt x="106" y="141"/>
                      </a:lnTo>
                      <a:lnTo>
                        <a:pt x="103" y="118"/>
                      </a:lnTo>
                      <a:lnTo>
                        <a:pt x="99" y="96"/>
                      </a:lnTo>
                      <a:lnTo>
                        <a:pt x="92" y="75"/>
                      </a:lnTo>
                      <a:lnTo>
                        <a:pt x="86" y="54"/>
                      </a:lnTo>
                      <a:lnTo>
                        <a:pt x="84" y="48"/>
                      </a:lnTo>
                      <a:lnTo>
                        <a:pt x="81" y="43"/>
                      </a:lnTo>
                      <a:lnTo>
                        <a:pt x="78" y="37"/>
                      </a:lnTo>
                      <a:lnTo>
                        <a:pt x="76" y="33"/>
                      </a:lnTo>
                      <a:lnTo>
                        <a:pt x="72" y="28"/>
                      </a:lnTo>
                      <a:lnTo>
                        <a:pt x="69" y="23"/>
                      </a:lnTo>
                      <a:lnTo>
                        <a:pt x="64" y="20"/>
                      </a:lnTo>
                      <a:lnTo>
                        <a:pt x="60" y="16"/>
                      </a:lnTo>
                      <a:lnTo>
                        <a:pt x="56" y="13"/>
                      </a:lnTo>
                      <a:lnTo>
                        <a:pt x="51" y="10"/>
                      </a:lnTo>
                      <a:lnTo>
                        <a:pt x="41" y="6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5" y="28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4" y="87"/>
                      </a:lnTo>
                      <a:lnTo>
                        <a:pt x="7" y="100"/>
                      </a:lnTo>
                      <a:lnTo>
                        <a:pt x="10" y="107"/>
                      </a:lnTo>
                      <a:lnTo>
                        <a:pt x="14" y="114"/>
                      </a:lnTo>
                      <a:lnTo>
                        <a:pt x="21" y="126"/>
                      </a:lnTo>
                      <a:lnTo>
                        <a:pt x="26" y="132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4" name="Freeform 35"/>
                <p:cNvSpPr>
                  <a:spLocks noChangeAspect="1"/>
                </p:cNvSpPr>
                <p:nvPr/>
              </p:nvSpPr>
              <p:spPr bwMode="auto">
                <a:xfrm>
                  <a:off x="2836" y="3137"/>
                  <a:ext cx="760" cy="438"/>
                </a:xfrm>
                <a:custGeom>
                  <a:avLst/>
                  <a:gdLst>
                    <a:gd name="T0" fmla="*/ 753 w 760"/>
                    <a:gd name="T1" fmla="*/ 23 h 438"/>
                    <a:gd name="T2" fmla="*/ 731 w 760"/>
                    <a:gd name="T3" fmla="*/ 4 h 438"/>
                    <a:gd name="T4" fmla="*/ 704 w 760"/>
                    <a:gd name="T5" fmla="*/ 0 h 438"/>
                    <a:gd name="T6" fmla="*/ 659 w 760"/>
                    <a:gd name="T7" fmla="*/ 16 h 438"/>
                    <a:gd name="T8" fmla="*/ 632 w 760"/>
                    <a:gd name="T9" fmla="*/ 46 h 438"/>
                    <a:gd name="T10" fmla="*/ 576 w 760"/>
                    <a:gd name="T11" fmla="*/ 208 h 438"/>
                    <a:gd name="T12" fmla="*/ 532 w 760"/>
                    <a:gd name="T13" fmla="*/ 313 h 438"/>
                    <a:gd name="T14" fmla="*/ 517 w 760"/>
                    <a:gd name="T15" fmla="*/ 341 h 438"/>
                    <a:gd name="T16" fmla="*/ 499 w 760"/>
                    <a:gd name="T17" fmla="*/ 357 h 438"/>
                    <a:gd name="T18" fmla="*/ 484 w 760"/>
                    <a:gd name="T19" fmla="*/ 364 h 438"/>
                    <a:gd name="T20" fmla="*/ 467 w 760"/>
                    <a:gd name="T21" fmla="*/ 364 h 438"/>
                    <a:gd name="T22" fmla="*/ 432 w 760"/>
                    <a:gd name="T23" fmla="*/ 330 h 438"/>
                    <a:gd name="T24" fmla="*/ 378 w 760"/>
                    <a:gd name="T25" fmla="*/ 283 h 438"/>
                    <a:gd name="T26" fmla="*/ 322 w 760"/>
                    <a:gd name="T27" fmla="*/ 250 h 438"/>
                    <a:gd name="T28" fmla="*/ 292 w 760"/>
                    <a:gd name="T29" fmla="*/ 224 h 438"/>
                    <a:gd name="T30" fmla="*/ 262 w 760"/>
                    <a:gd name="T31" fmla="*/ 182 h 438"/>
                    <a:gd name="T32" fmla="*/ 246 w 760"/>
                    <a:gd name="T33" fmla="*/ 126 h 438"/>
                    <a:gd name="T34" fmla="*/ 231 w 760"/>
                    <a:gd name="T35" fmla="*/ 97 h 438"/>
                    <a:gd name="T36" fmla="*/ 196 w 760"/>
                    <a:gd name="T37" fmla="*/ 89 h 438"/>
                    <a:gd name="T38" fmla="*/ 164 w 760"/>
                    <a:gd name="T39" fmla="*/ 111 h 438"/>
                    <a:gd name="T40" fmla="*/ 106 w 760"/>
                    <a:gd name="T41" fmla="*/ 174 h 438"/>
                    <a:gd name="T42" fmla="*/ 66 w 760"/>
                    <a:gd name="T43" fmla="*/ 208 h 438"/>
                    <a:gd name="T44" fmla="*/ 47 w 760"/>
                    <a:gd name="T45" fmla="*/ 219 h 438"/>
                    <a:gd name="T46" fmla="*/ 32 w 760"/>
                    <a:gd name="T47" fmla="*/ 225 h 438"/>
                    <a:gd name="T48" fmla="*/ 13 w 760"/>
                    <a:gd name="T49" fmla="*/ 237 h 438"/>
                    <a:gd name="T50" fmla="*/ 2 w 760"/>
                    <a:gd name="T51" fmla="*/ 269 h 438"/>
                    <a:gd name="T52" fmla="*/ 4 w 760"/>
                    <a:gd name="T53" fmla="*/ 314 h 438"/>
                    <a:gd name="T54" fmla="*/ 15 w 760"/>
                    <a:gd name="T55" fmla="*/ 336 h 438"/>
                    <a:gd name="T56" fmla="*/ 38 w 760"/>
                    <a:gd name="T57" fmla="*/ 352 h 438"/>
                    <a:gd name="T58" fmla="*/ 63 w 760"/>
                    <a:gd name="T59" fmla="*/ 356 h 438"/>
                    <a:gd name="T60" fmla="*/ 88 w 760"/>
                    <a:gd name="T61" fmla="*/ 344 h 438"/>
                    <a:gd name="T62" fmla="*/ 89 w 760"/>
                    <a:gd name="T63" fmla="*/ 341 h 438"/>
                    <a:gd name="T64" fmla="*/ 129 w 760"/>
                    <a:gd name="T65" fmla="*/ 258 h 438"/>
                    <a:gd name="T66" fmla="*/ 140 w 760"/>
                    <a:gd name="T67" fmla="*/ 239 h 438"/>
                    <a:gd name="T68" fmla="*/ 169 w 760"/>
                    <a:gd name="T69" fmla="*/ 204 h 438"/>
                    <a:gd name="T70" fmla="*/ 222 w 760"/>
                    <a:gd name="T71" fmla="*/ 234 h 438"/>
                    <a:gd name="T72" fmla="*/ 294 w 760"/>
                    <a:gd name="T73" fmla="*/ 334 h 438"/>
                    <a:gd name="T74" fmla="*/ 338 w 760"/>
                    <a:gd name="T75" fmla="*/ 381 h 438"/>
                    <a:gd name="T76" fmla="*/ 387 w 760"/>
                    <a:gd name="T77" fmla="*/ 412 h 438"/>
                    <a:gd name="T78" fmla="*/ 457 w 760"/>
                    <a:gd name="T79" fmla="*/ 435 h 438"/>
                    <a:gd name="T80" fmla="*/ 501 w 760"/>
                    <a:gd name="T81" fmla="*/ 435 h 438"/>
                    <a:gd name="T82" fmla="*/ 529 w 760"/>
                    <a:gd name="T83" fmla="*/ 426 h 438"/>
                    <a:gd name="T84" fmla="*/ 542 w 760"/>
                    <a:gd name="T85" fmla="*/ 419 h 438"/>
                    <a:gd name="T86" fmla="*/ 588 w 760"/>
                    <a:gd name="T87" fmla="*/ 377 h 438"/>
                    <a:gd name="T88" fmla="*/ 623 w 760"/>
                    <a:gd name="T89" fmla="*/ 332 h 438"/>
                    <a:gd name="T90" fmla="*/ 666 w 760"/>
                    <a:gd name="T91" fmla="*/ 264 h 438"/>
                    <a:gd name="T92" fmla="*/ 687 w 760"/>
                    <a:gd name="T93" fmla="*/ 224 h 438"/>
                    <a:gd name="T94" fmla="*/ 730 w 760"/>
                    <a:gd name="T95" fmla="*/ 159 h 438"/>
                    <a:gd name="T96" fmla="*/ 733 w 760"/>
                    <a:gd name="T97" fmla="*/ 157 h 438"/>
                    <a:gd name="T98" fmla="*/ 749 w 760"/>
                    <a:gd name="T99" fmla="*/ 123 h 438"/>
                    <a:gd name="T100" fmla="*/ 751 w 760"/>
                    <a:gd name="T101" fmla="*/ 113 h 438"/>
                    <a:gd name="T102" fmla="*/ 758 w 760"/>
                    <a:gd name="T103" fmla="*/ 79 h 438"/>
                    <a:gd name="T104" fmla="*/ 760 w 760"/>
                    <a:gd name="T105" fmla="*/ 59 h 4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0"/>
                    <a:gd name="T160" fmla="*/ 0 h 438"/>
                    <a:gd name="T161" fmla="*/ 760 w 760"/>
                    <a:gd name="T162" fmla="*/ 438 h 4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0" h="438">
                      <a:moveTo>
                        <a:pt x="759" y="39"/>
                      </a:moveTo>
                      <a:lnTo>
                        <a:pt x="757" y="34"/>
                      </a:lnTo>
                      <a:lnTo>
                        <a:pt x="756" y="30"/>
                      </a:lnTo>
                      <a:lnTo>
                        <a:pt x="755" y="26"/>
                      </a:lnTo>
                      <a:lnTo>
                        <a:pt x="753" y="23"/>
                      </a:lnTo>
                      <a:lnTo>
                        <a:pt x="749" y="16"/>
                      </a:lnTo>
                      <a:lnTo>
                        <a:pt x="744" y="11"/>
                      </a:lnTo>
                      <a:lnTo>
                        <a:pt x="737" y="6"/>
                      </a:lnTo>
                      <a:lnTo>
                        <a:pt x="734" y="4"/>
                      </a:lnTo>
                      <a:lnTo>
                        <a:pt x="731" y="4"/>
                      </a:lnTo>
                      <a:lnTo>
                        <a:pt x="727" y="2"/>
                      </a:lnTo>
                      <a:lnTo>
                        <a:pt x="723" y="1"/>
                      </a:lnTo>
                      <a:lnTo>
                        <a:pt x="719" y="0"/>
                      </a:lnTo>
                      <a:lnTo>
                        <a:pt x="714" y="0"/>
                      </a:lnTo>
                      <a:lnTo>
                        <a:pt x="704" y="0"/>
                      </a:lnTo>
                      <a:lnTo>
                        <a:pt x="694" y="2"/>
                      </a:lnTo>
                      <a:lnTo>
                        <a:pt x="685" y="4"/>
                      </a:lnTo>
                      <a:lnTo>
                        <a:pt x="676" y="7"/>
                      </a:lnTo>
                      <a:lnTo>
                        <a:pt x="668" y="11"/>
                      </a:lnTo>
                      <a:lnTo>
                        <a:pt x="659" y="16"/>
                      </a:lnTo>
                      <a:lnTo>
                        <a:pt x="652" y="21"/>
                      </a:lnTo>
                      <a:lnTo>
                        <a:pt x="645" y="29"/>
                      </a:lnTo>
                      <a:lnTo>
                        <a:pt x="640" y="34"/>
                      </a:lnTo>
                      <a:lnTo>
                        <a:pt x="636" y="40"/>
                      </a:lnTo>
                      <a:lnTo>
                        <a:pt x="632" y="46"/>
                      </a:lnTo>
                      <a:lnTo>
                        <a:pt x="630" y="53"/>
                      </a:lnTo>
                      <a:lnTo>
                        <a:pt x="617" y="88"/>
                      </a:lnTo>
                      <a:lnTo>
                        <a:pt x="605" y="123"/>
                      </a:lnTo>
                      <a:lnTo>
                        <a:pt x="591" y="166"/>
                      </a:lnTo>
                      <a:lnTo>
                        <a:pt x="576" y="208"/>
                      </a:lnTo>
                      <a:lnTo>
                        <a:pt x="553" y="269"/>
                      </a:lnTo>
                      <a:lnTo>
                        <a:pt x="545" y="287"/>
                      </a:lnTo>
                      <a:lnTo>
                        <a:pt x="541" y="296"/>
                      </a:lnTo>
                      <a:lnTo>
                        <a:pt x="538" y="305"/>
                      </a:lnTo>
                      <a:lnTo>
                        <a:pt x="532" y="313"/>
                      </a:lnTo>
                      <a:lnTo>
                        <a:pt x="531" y="317"/>
                      </a:lnTo>
                      <a:lnTo>
                        <a:pt x="528" y="321"/>
                      </a:lnTo>
                      <a:lnTo>
                        <a:pt x="518" y="339"/>
                      </a:lnTo>
                      <a:lnTo>
                        <a:pt x="517" y="339"/>
                      </a:lnTo>
                      <a:lnTo>
                        <a:pt x="517" y="341"/>
                      </a:lnTo>
                      <a:lnTo>
                        <a:pt x="516" y="343"/>
                      </a:lnTo>
                      <a:lnTo>
                        <a:pt x="513" y="346"/>
                      </a:lnTo>
                      <a:lnTo>
                        <a:pt x="510" y="350"/>
                      </a:lnTo>
                      <a:lnTo>
                        <a:pt x="506" y="353"/>
                      </a:lnTo>
                      <a:lnTo>
                        <a:pt x="499" y="357"/>
                      </a:lnTo>
                      <a:lnTo>
                        <a:pt x="496" y="360"/>
                      </a:lnTo>
                      <a:lnTo>
                        <a:pt x="492" y="362"/>
                      </a:lnTo>
                      <a:lnTo>
                        <a:pt x="488" y="363"/>
                      </a:lnTo>
                      <a:lnTo>
                        <a:pt x="486" y="364"/>
                      </a:lnTo>
                      <a:lnTo>
                        <a:pt x="484" y="364"/>
                      </a:lnTo>
                      <a:lnTo>
                        <a:pt x="475" y="364"/>
                      </a:lnTo>
                      <a:lnTo>
                        <a:pt x="473" y="364"/>
                      </a:lnTo>
                      <a:lnTo>
                        <a:pt x="471" y="364"/>
                      </a:lnTo>
                      <a:lnTo>
                        <a:pt x="467" y="364"/>
                      </a:lnTo>
                      <a:lnTo>
                        <a:pt x="462" y="364"/>
                      </a:lnTo>
                      <a:lnTo>
                        <a:pt x="458" y="363"/>
                      </a:lnTo>
                      <a:lnTo>
                        <a:pt x="445" y="346"/>
                      </a:lnTo>
                      <a:lnTo>
                        <a:pt x="438" y="338"/>
                      </a:lnTo>
                      <a:lnTo>
                        <a:pt x="432" y="330"/>
                      </a:lnTo>
                      <a:lnTo>
                        <a:pt x="424" y="323"/>
                      </a:lnTo>
                      <a:lnTo>
                        <a:pt x="417" y="316"/>
                      </a:lnTo>
                      <a:lnTo>
                        <a:pt x="402" y="302"/>
                      </a:lnTo>
                      <a:lnTo>
                        <a:pt x="386" y="289"/>
                      </a:lnTo>
                      <a:lnTo>
                        <a:pt x="378" y="283"/>
                      </a:lnTo>
                      <a:lnTo>
                        <a:pt x="370" y="278"/>
                      </a:lnTo>
                      <a:lnTo>
                        <a:pt x="353" y="266"/>
                      </a:lnTo>
                      <a:lnTo>
                        <a:pt x="344" y="262"/>
                      </a:lnTo>
                      <a:lnTo>
                        <a:pt x="335" y="257"/>
                      </a:lnTo>
                      <a:lnTo>
                        <a:pt x="322" y="250"/>
                      </a:lnTo>
                      <a:lnTo>
                        <a:pt x="316" y="245"/>
                      </a:lnTo>
                      <a:lnTo>
                        <a:pt x="310" y="241"/>
                      </a:lnTo>
                      <a:lnTo>
                        <a:pt x="304" y="236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7" y="219"/>
                      </a:lnTo>
                      <a:lnTo>
                        <a:pt x="282" y="214"/>
                      </a:lnTo>
                      <a:lnTo>
                        <a:pt x="278" y="208"/>
                      </a:lnTo>
                      <a:lnTo>
                        <a:pt x="270" y="195"/>
                      </a:lnTo>
                      <a:lnTo>
                        <a:pt x="262" y="182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2" y="155"/>
                      </a:lnTo>
                      <a:lnTo>
                        <a:pt x="250" y="140"/>
                      </a:lnTo>
                      <a:lnTo>
                        <a:pt x="246" y="126"/>
                      </a:lnTo>
                      <a:lnTo>
                        <a:pt x="243" y="114"/>
                      </a:lnTo>
                      <a:lnTo>
                        <a:pt x="241" y="109"/>
                      </a:lnTo>
                      <a:lnTo>
                        <a:pt x="238" y="104"/>
                      </a:lnTo>
                      <a:lnTo>
                        <a:pt x="235" y="101"/>
                      </a:lnTo>
                      <a:lnTo>
                        <a:pt x="231" y="97"/>
                      </a:lnTo>
                      <a:lnTo>
                        <a:pt x="227" y="95"/>
                      </a:lnTo>
                      <a:lnTo>
                        <a:pt x="222" y="93"/>
                      </a:lnTo>
                      <a:lnTo>
                        <a:pt x="212" y="90"/>
                      </a:lnTo>
                      <a:lnTo>
                        <a:pt x="204" y="89"/>
                      </a:lnTo>
                      <a:lnTo>
                        <a:pt x="196" y="89"/>
                      </a:lnTo>
                      <a:lnTo>
                        <a:pt x="189" y="91"/>
                      </a:lnTo>
                      <a:lnTo>
                        <a:pt x="181" y="95"/>
                      </a:lnTo>
                      <a:lnTo>
                        <a:pt x="175" y="98"/>
                      </a:lnTo>
                      <a:lnTo>
                        <a:pt x="169" y="104"/>
                      </a:lnTo>
                      <a:lnTo>
                        <a:pt x="164" y="111"/>
                      </a:lnTo>
                      <a:lnTo>
                        <a:pt x="153" y="124"/>
                      </a:lnTo>
                      <a:lnTo>
                        <a:pt x="142" y="138"/>
                      </a:lnTo>
                      <a:lnTo>
                        <a:pt x="130" y="150"/>
                      </a:lnTo>
                      <a:lnTo>
                        <a:pt x="118" y="162"/>
                      </a:lnTo>
                      <a:lnTo>
                        <a:pt x="106" y="174"/>
                      </a:lnTo>
                      <a:lnTo>
                        <a:pt x="99" y="180"/>
                      </a:lnTo>
                      <a:lnTo>
                        <a:pt x="93" y="186"/>
                      </a:lnTo>
                      <a:lnTo>
                        <a:pt x="80" y="197"/>
                      </a:lnTo>
                      <a:lnTo>
                        <a:pt x="73" y="202"/>
                      </a:lnTo>
                      <a:lnTo>
                        <a:pt x="66" y="208"/>
                      </a:lnTo>
                      <a:lnTo>
                        <a:pt x="61" y="210"/>
                      </a:lnTo>
                      <a:lnTo>
                        <a:pt x="59" y="212"/>
                      </a:lnTo>
                      <a:lnTo>
                        <a:pt x="56" y="214"/>
                      </a:lnTo>
                      <a:lnTo>
                        <a:pt x="52" y="216"/>
                      </a:lnTo>
                      <a:lnTo>
                        <a:pt x="47" y="219"/>
                      </a:lnTo>
                      <a:lnTo>
                        <a:pt x="42" y="221"/>
                      </a:lnTo>
                      <a:lnTo>
                        <a:pt x="37" y="223"/>
                      </a:lnTo>
                      <a:lnTo>
                        <a:pt x="34" y="223"/>
                      </a:lnTo>
                      <a:lnTo>
                        <a:pt x="32" y="224"/>
                      </a:lnTo>
                      <a:lnTo>
                        <a:pt x="32" y="225"/>
                      </a:lnTo>
                      <a:lnTo>
                        <a:pt x="27" y="227"/>
                      </a:lnTo>
                      <a:lnTo>
                        <a:pt x="24" y="228"/>
                      </a:lnTo>
                      <a:lnTo>
                        <a:pt x="21" y="229"/>
                      </a:lnTo>
                      <a:lnTo>
                        <a:pt x="17" y="232"/>
                      </a:lnTo>
                      <a:lnTo>
                        <a:pt x="13" y="237"/>
                      </a:lnTo>
                      <a:lnTo>
                        <a:pt x="11" y="239"/>
                      </a:lnTo>
                      <a:lnTo>
                        <a:pt x="10" y="242"/>
                      </a:lnTo>
                      <a:lnTo>
                        <a:pt x="6" y="251"/>
                      </a:lnTo>
                      <a:lnTo>
                        <a:pt x="4" y="260"/>
                      </a:lnTo>
                      <a:lnTo>
                        <a:pt x="2" y="269"/>
                      </a:lnTo>
                      <a:lnTo>
                        <a:pt x="1" y="279"/>
                      </a:lnTo>
                      <a:lnTo>
                        <a:pt x="0" y="287"/>
                      </a:lnTo>
                      <a:lnTo>
                        <a:pt x="1" y="296"/>
                      </a:lnTo>
                      <a:lnTo>
                        <a:pt x="2" y="306"/>
                      </a:lnTo>
                      <a:lnTo>
                        <a:pt x="4" y="314"/>
                      </a:lnTo>
                      <a:lnTo>
                        <a:pt x="5" y="319"/>
                      </a:lnTo>
                      <a:lnTo>
                        <a:pt x="8" y="323"/>
                      </a:lnTo>
                      <a:lnTo>
                        <a:pt x="10" y="328"/>
                      </a:lnTo>
                      <a:lnTo>
                        <a:pt x="12" y="332"/>
                      </a:lnTo>
                      <a:lnTo>
                        <a:pt x="15" y="336"/>
                      </a:lnTo>
                      <a:lnTo>
                        <a:pt x="18" y="339"/>
                      </a:lnTo>
                      <a:lnTo>
                        <a:pt x="22" y="343"/>
                      </a:lnTo>
                      <a:lnTo>
                        <a:pt x="27" y="346"/>
                      </a:lnTo>
                      <a:lnTo>
                        <a:pt x="34" y="350"/>
                      </a:lnTo>
                      <a:lnTo>
                        <a:pt x="38" y="352"/>
                      </a:lnTo>
                      <a:lnTo>
                        <a:pt x="39" y="353"/>
                      </a:lnTo>
                      <a:lnTo>
                        <a:pt x="41" y="354"/>
                      </a:lnTo>
                      <a:lnTo>
                        <a:pt x="48" y="356"/>
                      </a:lnTo>
                      <a:lnTo>
                        <a:pt x="56" y="357"/>
                      </a:lnTo>
                      <a:lnTo>
                        <a:pt x="63" y="356"/>
                      </a:lnTo>
                      <a:lnTo>
                        <a:pt x="67" y="355"/>
                      </a:lnTo>
                      <a:lnTo>
                        <a:pt x="70" y="355"/>
                      </a:lnTo>
                      <a:lnTo>
                        <a:pt x="77" y="351"/>
                      </a:lnTo>
                      <a:lnTo>
                        <a:pt x="85" y="347"/>
                      </a:lnTo>
                      <a:lnTo>
                        <a:pt x="88" y="344"/>
                      </a:lnTo>
                      <a:lnTo>
                        <a:pt x="88" y="343"/>
                      </a:lnTo>
                      <a:lnTo>
                        <a:pt x="89" y="341"/>
                      </a:lnTo>
                      <a:lnTo>
                        <a:pt x="100" y="311"/>
                      </a:lnTo>
                      <a:lnTo>
                        <a:pt x="105" y="297"/>
                      </a:lnTo>
                      <a:lnTo>
                        <a:pt x="111" y="284"/>
                      </a:lnTo>
                      <a:lnTo>
                        <a:pt x="119" y="271"/>
                      </a:lnTo>
                      <a:lnTo>
                        <a:pt x="129" y="258"/>
                      </a:lnTo>
                      <a:lnTo>
                        <a:pt x="131" y="253"/>
                      </a:lnTo>
                      <a:lnTo>
                        <a:pt x="133" y="251"/>
                      </a:lnTo>
                      <a:lnTo>
                        <a:pt x="135" y="249"/>
                      </a:lnTo>
                      <a:lnTo>
                        <a:pt x="137" y="244"/>
                      </a:lnTo>
                      <a:lnTo>
                        <a:pt x="140" y="239"/>
                      </a:lnTo>
                      <a:lnTo>
                        <a:pt x="144" y="230"/>
                      </a:lnTo>
                      <a:lnTo>
                        <a:pt x="150" y="223"/>
                      </a:lnTo>
                      <a:lnTo>
                        <a:pt x="156" y="215"/>
                      </a:lnTo>
                      <a:lnTo>
                        <a:pt x="162" y="209"/>
                      </a:lnTo>
                      <a:lnTo>
                        <a:pt x="169" y="204"/>
                      </a:lnTo>
                      <a:lnTo>
                        <a:pt x="177" y="200"/>
                      </a:lnTo>
                      <a:lnTo>
                        <a:pt x="186" y="195"/>
                      </a:lnTo>
                      <a:lnTo>
                        <a:pt x="195" y="193"/>
                      </a:lnTo>
                      <a:lnTo>
                        <a:pt x="208" y="214"/>
                      </a:lnTo>
                      <a:lnTo>
                        <a:pt x="222" y="234"/>
                      </a:lnTo>
                      <a:lnTo>
                        <a:pt x="236" y="255"/>
                      </a:lnTo>
                      <a:lnTo>
                        <a:pt x="250" y="275"/>
                      </a:lnTo>
                      <a:lnTo>
                        <a:pt x="264" y="294"/>
                      </a:lnTo>
                      <a:lnTo>
                        <a:pt x="278" y="314"/>
                      </a:lnTo>
                      <a:lnTo>
                        <a:pt x="294" y="334"/>
                      </a:lnTo>
                      <a:lnTo>
                        <a:pt x="310" y="353"/>
                      </a:lnTo>
                      <a:lnTo>
                        <a:pt x="317" y="361"/>
                      </a:lnTo>
                      <a:lnTo>
                        <a:pt x="324" y="368"/>
                      </a:lnTo>
                      <a:lnTo>
                        <a:pt x="331" y="374"/>
                      </a:lnTo>
                      <a:lnTo>
                        <a:pt x="338" y="381"/>
                      </a:lnTo>
                      <a:lnTo>
                        <a:pt x="348" y="388"/>
                      </a:lnTo>
                      <a:lnTo>
                        <a:pt x="357" y="394"/>
                      </a:lnTo>
                      <a:lnTo>
                        <a:pt x="367" y="400"/>
                      </a:lnTo>
                      <a:lnTo>
                        <a:pt x="377" y="406"/>
                      </a:lnTo>
                      <a:lnTo>
                        <a:pt x="387" y="412"/>
                      </a:lnTo>
                      <a:lnTo>
                        <a:pt x="398" y="417"/>
                      </a:lnTo>
                      <a:lnTo>
                        <a:pt x="409" y="421"/>
                      </a:lnTo>
                      <a:lnTo>
                        <a:pt x="420" y="426"/>
                      </a:lnTo>
                      <a:lnTo>
                        <a:pt x="434" y="429"/>
                      </a:lnTo>
                      <a:lnTo>
                        <a:pt x="457" y="435"/>
                      </a:lnTo>
                      <a:lnTo>
                        <a:pt x="465" y="437"/>
                      </a:lnTo>
                      <a:lnTo>
                        <a:pt x="473" y="438"/>
                      </a:lnTo>
                      <a:lnTo>
                        <a:pt x="481" y="438"/>
                      </a:lnTo>
                      <a:lnTo>
                        <a:pt x="489" y="437"/>
                      </a:lnTo>
                      <a:lnTo>
                        <a:pt x="501" y="435"/>
                      </a:lnTo>
                      <a:lnTo>
                        <a:pt x="506" y="434"/>
                      </a:lnTo>
                      <a:lnTo>
                        <a:pt x="512" y="432"/>
                      </a:lnTo>
                      <a:lnTo>
                        <a:pt x="524" y="428"/>
                      </a:lnTo>
                      <a:lnTo>
                        <a:pt x="526" y="427"/>
                      </a:lnTo>
                      <a:lnTo>
                        <a:pt x="529" y="426"/>
                      </a:lnTo>
                      <a:lnTo>
                        <a:pt x="534" y="423"/>
                      </a:lnTo>
                      <a:lnTo>
                        <a:pt x="539" y="420"/>
                      </a:lnTo>
                      <a:lnTo>
                        <a:pt x="540" y="420"/>
                      </a:lnTo>
                      <a:lnTo>
                        <a:pt x="542" y="419"/>
                      </a:lnTo>
                      <a:lnTo>
                        <a:pt x="545" y="417"/>
                      </a:lnTo>
                      <a:lnTo>
                        <a:pt x="554" y="411"/>
                      </a:lnTo>
                      <a:lnTo>
                        <a:pt x="564" y="403"/>
                      </a:lnTo>
                      <a:lnTo>
                        <a:pt x="573" y="394"/>
                      </a:lnTo>
                      <a:lnTo>
                        <a:pt x="588" y="377"/>
                      </a:lnTo>
                      <a:lnTo>
                        <a:pt x="595" y="368"/>
                      </a:lnTo>
                      <a:lnTo>
                        <a:pt x="602" y="359"/>
                      </a:lnTo>
                      <a:lnTo>
                        <a:pt x="616" y="341"/>
                      </a:lnTo>
                      <a:lnTo>
                        <a:pt x="620" y="336"/>
                      </a:lnTo>
                      <a:lnTo>
                        <a:pt x="623" y="332"/>
                      </a:lnTo>
                      <a:lnTo>
                        <a:pt x="630" y="322"/>
                      </a:lnTo>
                      <a:lnTo>
                        <a:pt x="643" y="303"/>
                      </a:lnTo>
                      <a:lnTo>
                        <a:pt x="655" y="284"/>
                      </a:lnTo>
                      <a:lnTo>
                        <a:pt x="661" y="273"/>
                      </a:lnTo>
                      <a:lnTo>
                        <a:pt x="666" y="264"/>
                      </a:lnTo>
                      <a:lnTo>
                        <a:pt x="668" y="261"/>
                      </a:lnTo>
                      <a:lnTo>
                        <a:pt x="669" y="258"/>
                      </a:lnTo>
                      <a:lnTo>
                        <a:pt x="672" y="254"/>
                      </a:lnTo>
                      <a:lnTo>
                        <a:pt x="678" y="244"/>
                      </a:lnTo>
                      <a:lnTo>
                        <a:pt x="687" y="224"/>
                      </a:lnTo>
                      <a:lnTo>
                        <a:pt x="699" y="206"/>
                      </a:lnTo>
                      <a:lnTo>
                        <a:pt x="711" y="187"/>
                      </a:lnTo>
                      <a:lnTo>
                        <a:pt x="724" y="170"/>
                      </a:lnTo>
                      <a:lnTo>
                        <a:pt x="728" y="163"/>
                      </a:lnTo>
                      <a:lnTo>
                        <a:pt x="730" y="159"/>
                      </a:lnTo>
                      <a:lnTo>
                        <a:pt x="731" y="159"/>
                      </a:lnTo>
                      <a:lnTo>
                        <a:pt x="732" y="158"/>
                      </a:lnTo>
                      <a:lnTo>
                        <a:pt x="733" y="157"/>
                      </a:lnTo>
                      <a:lnTo>
                        <a:pt x="737" y="150"/>
                      </a:lnTo>
                      <a:lnTo>
                        <a:pt x="741" y="143"/>
                      </a:lnTo>
                      <a:lnTo>
                        <a:pt x="746" y="130"/>
                      </a:lnTo>
                      <a:lnTo>
                        <a:pt x="749" y="124"/>
                      </a:lnTo>
                      <a:lnTo>
                        <a:pt x="749" y="123"/>
                      </a:lnTo>
                      <a:lnTo>
                        <a:pt x="749" y="122"/>
                      </a:lnTo>
                      <a:lnTo>
                        <a:pt x="749" y="121"/>
                      </a:lnTo>
                      <a:lnTo>
                        <a:pt x="751" y="117"/>
                      </a:lnTo>
                      <a:lnTo>
                        <a:pt x="751" y="114"/>
                      </a:lnTo>
                      <a:lnTo>
                        <a:pt x="751" y="113"/>
                      </a:lnTo>
                      <a:lnTo>
                        <a:pt x="752" y="112"/>
                      </a:lnTo>
                      <a:lnTo>
                        <a:pt x="753" y="111"/>
                      </a:lnTo>
                      <a:lnTo>
                        <a:pt x="755" y="105"/>
                      </a:lnTo>
                      <a:lnTo>
                        <a:pt x="757" y="92"/>
                      </a:lnTo>
                      <a:lnTo>
                        <a:pt x="758" y="79"/>
                      </a:lnTo>
                      <a:lnTo>
                        <a:pt x="758" y="75"/>
                      </a:lnTo>
                      <a:lnTo>
                        <a:pt x="758" y="74"/>
                      </a:lnTo>
                      <a:lnTo>
                        <a:pt x="759" y="73"/>
                      </a:lnTo>
                      <a:lnTo>
                        <a:pt x="760" y="66"/>
                      </a:lnTo>
                      <a:lnTo>
                        <a:pt x="760" y="59"/>
                      </a:lnTo>
                      <a:lnTo>
                        <a:pt x="760" y="53"/>
                      </a:lnTo>
                      <a:lnTo>
                        <a:pt x="759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5" name="Freeform 36"/>
                <p:cNvSpPr>
                  <a:spLocks noChangeAspect="1"/>
                </p:cNvSpPr>
                <p:nvPr/>
              </p:nvSpPr>
              <p:spPr bwMode="auto">
                <a:xfrm>
                  <a:off x="3004" y="2741"/>
                  <a:ext cx="682" cy="256"/>
                </a:xfrm>
                <a:custGeom>
                  <a:avLst/>
                  <a:gdLst>
                    <a:gd name="T0" fmla="*/ 635 w 682"/>
                    <a:gd name="T1" fmla="*/ 0 h 256"/>
                    <a:gd name="T2" fmla="*/ 605 w 682"/>
                    <a:gd name="T3" fmla="*/ 4 h 256"/>
                    <a:gd name="T4" fmla="*/ 552 w 682"/>
                    <a:gd name="T5" fmla="*/ 31 h 256"/>
                    <a:gd name="T6" fmla="*/ 472 w 682"/>
                    <a:gd name="T7" fmla="*/ 81 h 256"/>
                    <a:gd name="T8" fmla="*/ 343 w 682"/>
                    <a:gd name="T9" fmla="*/ 172 h 256"/>
                    <a:gd name="T10" fmla="*/ 314 w 682"/>
                    <a:gd name="T11" fmla="*/ 191 h 256"/>
                    <a:gd name="T12" fmla="*/ 306 w 682"/>
                    <a:gd name="T13" fmla="*/ 195 h 256"/>
                    <a:gd name="T14" fmla="*/ 298 w 682"/>
                    <a:gd name="T15" fmla="*/ 197 h 256"/>
                    <a:gd name="T16" fmla="*/ 295 w 682"/>
                    <a:gd name="T17" fmla="*/ 198 h 256"/>
                    <a:gd name="T18" fmla="*/ 269 w 682"/>
                    <a:gd name="T19" fmla="*/ 199 h 256"/>
                    <a:gd name="T20" fmla="*/ 227 w 682"/>
                    <a:gd name="T21" fmla="*/ 186 h 256"/>
                    <a:gd name="T22" fmla="*/ 181 w 682"/>
                    <a:gd name="T23" fmla="*/ 174 h 256"/>
                    <a:gd name="T24" fmla="*/ 142 w 682"/>
                    <a:gd name="T25" fmla="*/ 168 h 256"/>
                    <a:gd name="T26" fmla="*/ 98 w 682"/>
                    <a:gd name="T27" fmla="*/ 159 h 256"/>
                    <a:gd name="T28" fmla="*/ 90 w 682"/>
                    <a:gd name="T29" fmla="*/ 153 h 256"/>
                    <a:gd name="T30" fmla="*/ 90 w 682"/>
                    <a:gd name="T31" fmla="*/ 132 h 256"/>
                    <a:gd name="T32" fmla="*/ 91 w 682"/>
                    <a:gd name="T33" fmla="*/ 105 h 256"/>
                    <a:gd name="T34" fmla="*/ 87 w 682"/>
                    <a:gd name="T35" fmla="*/ 81 h 256"/>
                    <a:gd name="T36" fmla="*/ 78 w 682"/>
                    <a:gd name="T37" fmla="*/ 65 h 256"/>
                    <a:gd name="T38" fmla="*/ 65 w 682"/>
                    <a:gd name="T39" fmla="*/ 56 h 256"/>
                    <a:gd name="T40" fmla="*/ 50 w 682"/>
                    <a:gd name="T41" fmla="*/ 53 h 256"/>
                    <a:gd name="T42" fmla="*/ 38 w 682"/>
                    <a:gd name="T43" fmla="*/ 60 h 256"/>
                    <a:gd name="T44" fmla="*/ 33 w 682"/>
                    <a:gd name="T45" fmla="*/ 70 h 256"/>
                    <a:gd name="T46" fmla="*/ 37 w 682"/>
                    <a:gd name="T47" fmla="*/ 160 h 256"/>
                    <a:gd name="T48" fmla="*/ 4 w 682"/>
                    <a:gd name="T49" fmla="*/ 203 h 256"/>
                    <a:gd name="T50" fmla="*/ 1 w 682"/>
                    <a:gd name="T51" fmla="*/ 215 h 256"/>
                    <a:gd name="T52" fmla="*/ 10 w 682"/>
                    <a:gd name="T53" fmla="*/ 226 h 256"/>
                    <a:gd name="T54" fmla="*/ 87 w 682"/>
                    <a:gd name="T55" fmla="*/ 204 h 256"/>
                    <a:gd name="T56" fmla="*/ 135 w 682"/>
                    <a:gd name="T57" fmla="*/ 213 h 256"/>
                    <a:gd name="T58" fmla="*/ 207 w 682"/>
                    <a:gd name="T59" fmla="*/ 237 h 256"/>
                    <a:gd name="T60" fmla="*/ 284 w 682"/>
                    <a:gd name="T61" fmla="*/ 256 h 256"/>
                    <a:gd name="T62" fmla="*/ 305 w 682"/>
                    <a:gd name="T63" fmla="*/ 255 h 256"/>
                    <a:gd name="T64" fmla="*/ 326 w 682"/>
                    <a:gd name="T65" fmla="*/ 248 h 256"/>
                    <a:gd name="T66" fmla="*/ 345 w 682"/>
                    <a:gd name="T67" fmla="*/ 238 h 256"/>
                    <a:gd name="T68" fmla="*/ 399 w 682"/>
                    <a:gd name="T69" fmla="*/ 203 h 256"/>
                    <a:gd name="T70" fmla="*/ 469 w 682"/>
                    <a:gd name="T71" fmla="*/ 172 h 256"/>
                    <a:gd name="T72" fmla="*/ 571 w 682"/>
                    <a:gd name="T73" fmla="*/ 133 h 256"/>
                    <a:gd name="T74" fmla="*/ 595 w 682"/>
                    <a:gd name="T75" fmla="*/ 123 h 256"/>
                    <a:gd name="T76" fmla="*/ 620 w 682"/>
                    <a:gd name="T77" fmla="*/ 107 h 256"/>
                    <a:gd name="T78" fmla="*/ 638 w 682"/>
                    <a:gd name="T79" fmla="*/ 94 h 256"/>
                    <a:gd name="T80" fmla="*/ 656 w 682"/>
                    <a:gd name="T81" fmla="*/ 76 h 256"/>
                    <a:gd name="T82" fmla="*/ 675 w 682"/>
                    <a:gd name="T83" fmla="*/ 57 h 256"/>
                    <a:gd name="T84" fmla="*/ 681 w 682"/>
                    <a:gd name="T85" fmla="*/ 45 h 256"/>
                    <a:gd name="T86" fmla="*/ 682 w 682"/>
                    <a:gd name="T87" fmla="*/ 39 h 256"/>
                    <a:gd name="T88" fmla="*/ 682 w 682"/>
                    <a:gd name="T89" fmla="*/ 31 h 256"/>
                    <a:gd name="T90" fmla="*/ 681 w 682"/>
                    <a:gd name="T91" fmla="*/ 24 h 256"/>
                    <a:gd name="T92" fmla="*/ 675 w 682"/>
                    <a:gd name="T93" fmla="*/ 14 h 256"/>
                    <a:gd name="T94" fmla="*/ 666 w 682"/>
                    <a:gd name="T95" fmla="*/ 7 h 256"/>
                    <a:gd name="T96" fmla="*/ 647 w 682"/>
                    <a:gd name="T97" fmla="*/ 4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2"/>
                    <a:gd name="T148" fmla="*/ 0 h 256"/>
                    <a:gd name="T149" fmla="*/ 682 w 682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2" h="256">
                      <a:moveTo>
                        <a:pt x="647" y="4"/>
                      </a:moveTo>
                      <a:lnTo>
                        <a:pt x="641" y="1"/>
                      </a:lnTo>
                      <a:lnTo>
                        <a:pt x="635" y="0"/>
                      </a:lnTo>
                      <a:lnTo>
                        <a:pt x="623" y="0"/>
                      </a:lnTo>
                      <a:lnTo>
                        <a:pt x="611" y="2"/>
                      </a:lnTo>
                      <a:lnTo>
                        <a:pt x="605" y="4"/>
                      </a:lnTo>
                      <a:lnTo>
                        <a:pt x="599" y="6"/>
                      </a:lnTo>
                      <a:lnTo>
                        <a:pt x="575" y="18"/>
                      </a:lnTo>
                      <a:lnTo>
                        <a:pt x="552" y="31"/>
                      </a:lnTo>
                      <a:lnTo>
                        <a:pt x="528" y="44"/>
                      </a:lnTo>
                      <a:lnTo>
                        <a:pt x="506" y="59"/>
                      </a:lnTo>
                      <a:lnTo>
                        <a:pt x="472" y="81"/>
                      </a:lnTo>
                      <a:lnTo>
                        <a:pt x="440" y="103"/>
                      </a:lnTo>
                      <a:lnTo>
                        <a:pt x="352" y="165"/>
                      </a:lnTo>
                      <a:lnTo>
                        <a:pt x="343" y="172"/>
                      </a:lnTo>
                      <a:lnTo>
                        <a:pt x="337" y="174"/>
                      </a:lnTo>
                      <a:lnTo>
                        <a:pt x="333" y="178"/>
                      </a:lnTo>
                      <a:lnTo>
                        <a:pt x="314" y="191"/>
                      </a:lnTo>
                      <a:lnTo>
                        <a:pt x="308" y="194"/>
                      </a:lnTo>
                      <a:lnTo>
                        <a:pt x="307" y="194"/>
                      </a:lnTo>
                      <a:lnTo>
                        <a:pt x="306" y="195"/>
                      </a:lnTo>
                      <a:lnTo>
                        <a:pt x="305" y="195"/>
                      </a:lnTo>
                      <a:lnTo>
                        <a:pt x="302" y="196"/>
                      </a:lnTo>
                      <a:lnTo>
                        <a:pt x="298" y="197"/>
                      </a:lnTo>
                      <a:lnTo>
                        <a:pt x="297" y="197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88" y="200"/>
                      </a:lnTo>
                      <a:lnTo>
                        <a:pt x="279" y="200"/>
                      </a:lnTo>
                      <a:lnTo>
                        <a:pt x="269" y="199"/>
                      </a:lnTo>
                      <a:lnTo>
                        <a:pt x="260" y="197"/>
                      </a:lnTo>
                      <a:lnTo>
                        <a:pt x="251" y="195"/>
                      </a:lnTo>
                      <a:lnTo>
                        <a:pt x="227" y="186"/>
                      </a:lnTo>
                      <a:lnTo>
                        <a:pt x="204" y="180"/>
                      </a:lnTo>
                      <a:lnTo>
                        <a:pt x="192" y="177"/>
                      </a:lnTo>
                      <a:lnTo>
                        <a:pt x="181" y="174"/>
                      </a:lnTo>
                      <a:lnTo>
                        <a:pt x="169" y="173"/>
                      </a:lnTo>
                      <a:lnTo>
                        <a:pt x="158" y="171"/>
                      </a:lnTo>
                      <a:lnTo>
                        <a:pt x="142" y="168"/>
                      </a:lnTo>
                      <a:lnTo>
                        <a:pt x="127" y="166"/>
                      </a:lnTo>
                      <a:lnTo>
                        <a:pt x="112" y="162"/>
                      </a:lnTo>
                      <a:lnTo>
                        <a:pt x="98" y="159"/>
                      </a:lnTo>
                      <a:lnTo>
                        <a:pt x="93" y="157"/>
                      </a:lnTo>
                      <a:lnTo>
                        <a:pt x="91" y="155"/>
                      </a:lnTo>
                      <a:lnTo>
                        <a:pt x="90" y="153"/>
                      </a:lnTo>
                      <a:lnTo>
                        <a:pt x="86" y="149"/>
                      </a:lnTo>
                      <a:lnTo>
                        <a:pt x="88" y="139"/>
                      </a:lnTo>
                      <a:lnTo>
                        <a:pt x="90" y="132"/>
                      </a:lnTo>
                      <a:lnTo>
                        <a:pt x="91" y="123"/>
                      </a:lnTo>
                      <a:lnTo>
                        <a:pt x="91" y="114"/>
                      </a:lnTo>
                      <a:lnTo>
                        <a:pt x="91" y="105"/>
                      </a:lnTo>
                      <a:lnTo>
                        <a:pt x="90" y="97"/>
                      </a:lnTo>
                      <a:lnTo>
                        <a:pt x="89" y="89"/>
                      </a:lnTo>
                      <a:lnTo>
                        <a:pt x="87" y="81"/>
                      </a:lnTo>
                      <a:lnTo>
                        <a:pt x="84" y="74"/>
                      </a:lnTo>
                      <a:lnTo>
                        <a:pt x="80" y="68"/>
                      </a:lnTo>
                      <a:lnTo>
                        <a:pt x="78" y="65"/>
                      </a:lnTo>
                      <a:lnTo>
                        <a:pt x="76" y="62"/>
                      </a:lnTo>
                      <a:lnTo>
                        <a:pt x="71" y="59"/>
                      </a:lnTo>
                      <a:lnTo>
                        <a:pt x="65" y="56"/>
                      </a:lnTo>
                      <a:lnTo>
                        <a:pt x="60" y="54"/>
                      </a:lnTo>
                      <a:lnTo>
                        <a:pt x="55" y="53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42" y="58"/>
                      </a:lnTo>
                      <a:lnTo>
                        <a:pt x="38" y="60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3" y="70"/>
                      </a:lnTo>
                      <a:lnTo>
                        <a:pt x="56" y="132"/>
                      </a:lnTo>
                      <a:lnTo>
                        <a:pt x="50" y="147"/>
                      </a:lnTo>
                      <a:lnTo>
                        <a:pt x="37" y="160"/>
                      </a:lnTo>
                      <a:lnTo>
                        <a:pt x="26" y="174"/>
                      </a:lnTo>
                      <a:lnTo>
                        <a:pt x="14" y="188"/>
                      </a:lnTo>
                      <a:lnTo>
                        <a:pt x="4" y="203"/>
                      </a:lnTo>
                      <a:lnTo>
                        <a:pt x="1" y="206"/>
                      </a:lnTo>
                      <a:lnTo>
                        <a:pt x="0" y="210"/>
                      </a:lnTo>
                      <a:lnTo>
                        <a:pt x="1" y="215"/>
                      </a:lnTo>
                      <a:lnTo>
                        <a:pt x="3" y="218"/>
                      </a:lnTo>
                      <a:lnTo>
                        <a:pt x="7" y="222"/>
                      </a:lnTo>
                      <a:lnTo>
                        <a:pt x="10" y="226"/>
                      </a:lnTo>
                      <a:lnTo>
                        <a:pt x="55" y="202"/>
                      </a:lnTo>
                      <a:lnTo>
                        <a:pt x="70" y="203"/>
                      </a:lnTo>
                      <a:lnTo>
                        <a:pt x="87" y="204"/>
                      </a:lnTo>
                      <a:lnTo>
                        <a:pt x="103" y="207"/>
                      </a:lnTo>
                      <a:lnTo>
                        <a:pt x="120" y="210"/>
                      </a:lnTo>
                      <a:lnTo>
                        <a:pt x="135" y="213"/>
                      </a:lnTo>
                      <a:lnTo>
                        <a:pt x="151" y="217"/>
                      </a:lnTo>
                      <a:lnTo>
                        <a:pt x="183" y="228"/>
                      </a:lnTo>
                      <a:lnTo>
                        <a:pt x="207" y="237"/>
                      </a:lnTo>
                      <a:lnTo>
                        <a:pt x="232" y="245"/>
                      </a:lnTo>
                      <a:lnTo>
                        <a:pt x="258" y="251"/>
                      </a:lnTo>
                      <a:lnTo>
                        <a:pt x="284" y="256"/>
                      </a:lnTo>
                      <a:lnTo>
                        <a:pt x="295" y="256"/>
                      </a:lnTo>
                      <a:lnTo>
                        <a:pt x="300" y="256"/>
                      </a:lnTo>
                      <a:lnTo>
                        <a:pt x="305" y="255"/>
                      </a:lnTo>
                      <a:lnTo>
                        <a:pt x="312" y="253"/>
                      </a:lnTo>
                      <a:lnTo>
                        <a:pt x="320" y="252"/>
                      </a:lnTo>
                      <a:lnTo>
                        <a:pt x="326" y="248"/>
                      </a:lnTo>
                      <a:lnTo>
                        <a:pt x="333" y="245"/>
                      </a:lnTo>
                      <a:lnTo>
                        <a:pt x="338" y="241"/>
                      </a:lnTo>
                      <a:lnTo>
                        <a:pt x="345" y="238"/>
                      </a:lnTo>
                      <a:lnTo>
                        <a:pt x="362" y="225"/>
                      </a:lnTo>
                      <a:lnTo>
                        <a:pt x="380" y="214"/>
                      </a:lnTo>
                      <a:lnTo>
                        <a:pt x="399" y="203"/>
                      </a:lnTo>
                      <a:lnTo>
                        <a:pt x="418" y="193"/>
                      </a:lnTo>
                      <a:lnTo>
                        <a:pt x="443" y="181"/>
                      </a:lnTo>
                      <a:lnTo>
                        <a:pt x="469" y="172"/>
                      </a:lnTo>
                      <a:lnTo>
                        <a:pt x="516" y="154"/>
                      </a:lnTo>
                      <a:lnTo>
                        <a:pt x="563" y="137"/>
                      </a:lnTo>
                      <a:lnTo>
                        <a:pt x="571" y="133"/>
                      </a:lnTo>
                      <a:lnTo>
                        <a:pt x="579" y="130"/>
                      </a:lnTo>
                      <a:lnTo>
                        <a:pt x="587" y="126"/>
                      </a:lnTo>
                      <a:lnTo>
                        <a:pt x="595" y="123"/>
                      </a:lnTo>
                      <a:lnTo>
                        <a:pt x="610" y="114"/>
                      </a:lnTo>
                      <a:lnTo>
                        <a:pt x="617" y="109"/>
                      </a:lnTo>
                      <a:lnTo>
                        <a:pt x="620" y="107"/>
                      </a:lnTo>
                      <a:lnTo>
                        <a:pt x="624" y="104"/>
                      </a:lnTo>
                      <a:lnTo>
                        <a:pt x="631" y="99"/>
                      </a:lnTo>
                      <a:lnTo>
                        <a:pt x="638" y="94"/>
                      </a:lnTo>
                      <a:lnTo>
                        <a:pt x="644" y="88"/>
                      </a:lnTo>
                      <a:lnTo>
                        <a:pt x="651" y="82"/>
                      </a:lnTo>
                      <a:lnTo>
                        <a:pt x="656" y="76"/>
                      </a:lnTo>
                      <a:lnTo>
                        <a:pt x="663" y="70"/>
                      </a:lnTo>
                      <a:lnTo>
                        <a:pt x="668" y="63"/>
                      </a:lnTo>
                      <a:lnTo>
                        <a:pt x="675" y="57"/>
                      </a:lnTo>
                      <a:lnTo>
                        <a:pt x="677" y="53"/>
                      </a:lnTo>
                      <a:lnTo>
                        <a:pt x="679" y="49"/>
                      </a:lnTo>
                      <a:lnTo>
                        <a:pt x="681" y="45"/>
                      </a:lnTo>
                      <a:lnTo>
                        <a:pt x="681" y="43"/>
                      </a:lnTo>
                      <a:lnTo>
                        <a:pt x="682" y="41"/>
                      </a:lnTo>
                      <a:lnTo>
                        <a:pt x="682" y="39"/>
                      </a:lnTo>
                      <a:lnTo>
                        <a:pt x="682" y="36"/>
                      </a:lnTo>
                      <a:lnTo>
                        <a:pt x="682" y="32"/>
                      </a:lnTo>
                      <a:lnTo>
                        <a:pt x="682" y="31"/>
                      </a:lnTo>
                      <a:lnTo>
                        <a:pt x="682" y="30"/>
                      </a:lnTo>
                      <a:lnTo>
                        <a:pt x="682" y="27"/>
                      </a:lnTo>
                      <a:lnTo>
                        <a:pt x="681" y="24"/>
                      </a:lnTo>
                      <a:lnTo>
                        <a:pt x="679" y="20"/>
                      </a:lnTo>
                      <a:lnTo>
                        <a:pt x="678" y="18"/>
                      </a:lnTo>
                      <a:lnTo>
                        <a:pt x="675" y="14"/>
                      </a:lnTo>
                      <a:lnTo>
                        <a:pt x="674" y="12"/>
                      </a:lnTo>
                      <a:lnTo>
                        <a:pt x="669" y="9"/>
                      </a:lnTo>
                      <a:lnTo>
                        <a:pt x="666" y="7"/>
                      </a:lnTo>
                      <a:lnTo>
                        <a:pt x="663" y="6"/>
                      </a:lnTo>
                      <a:lnTo>
                        <a:pt x="655" y="4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06" name="Freeform 37"/>
                <p:cNvSpPr>
                  <a:spLocks noChangeAspect="1"/>
                </p:cNvSpPr>
                <p:nvPr/>
              </p:nvSpPr>
              <p:spPr bwMode="auto">
                <a:xfrm>
                  <a:off x="3580" y="3105"/>
                  <a:ext cx="345" cy="686"/>
                </a:xfrm>
                <a:custGeom>
                  <a:avLst/>
                  <a:gdLst>
                    <a:gd name="T0" fmla="*/ 57 w 345"/>
                    <a:gd name="T1" fmla="*/ 2 h 686"/>
                    <a:gd name="T2" fmla="*/ 89 w 345"/>
                    <a:gd name="T3" fmla="*/ 0 h 686"/>
                    <a:gd name="T4" fmla="*/ 113 w 345"/>
                    <a:gd name="T5" fmla="*/ 15 h 686"/>
                    <a:gd name="T6" fmla="*/ 169 w 345"/>
                    <a:gd name="T7" fmla="*/ 64 h 686"/>
                    <a:gd name="T8" fmla="*/ 227 w 345"/>
                    <a:gd name="T9" fmla="*/ 121 h 686"/>
                    <a:gd name="T10" fmla="*/ 278 w 345"/>
                    <a:gd name="T11" fmla="*/ 176 h 686"/>
                    <a:gd name="T12" fmla="*/ 315 w 345"/>
                    <a:gd name="T13" fmla="*/ 225 h 686"/>
                    <a:gd name="T14" fmla="*/ 337 w 345"/>
                    <a:gd name="T15" fmla="*/ 263 h 686"/>
                    <a:gd name="T16" fmla="*/ 345 w 345"/>
                    <a:gd name="T17" fmla="*/ 293 h 686"/>
                    <a:gd name="T18" fmla="*/ 341 w 345"/>
                    <a:gd name="T19" fmla="*/ 321 h 686"/>
                    <a:gd name="T20" fmla="*/ 329 w 345"/>
                    <a:gd name="T21" fmla="*/ 349 h 686"/>
                    <a:gd name="T22" fmla="*/ 302 w 345"/>
                    <a:gd name="T23" fmla="*/ 382 h 686"/>
                    <a:gd name="T24" fmla="*/ 262 w 345"/>
                    <a:gd name="T25" fmla="*/ 416 h 686"/>
                    <a:gd name="T26" fmla="*/ 201 w 345"/>
                    <a:gd name="T27" fmla="*/ 467 h 686"/>
                    <a:gd name="T28" fmla="*/ 154 w 345"/>
                    <a:gd name="T29" fmla="*/ 496 h 686"/>
                    <a:gd name="T30" fmla="*/ 127 w 345"/>
                    <a:gd name="T31" fmla="*/ 521 h 686"/>
                    <a:gd name="T32" fmla="*/ 115 w 345"/>
                    <a:gd name="T33" fmla="*/ 544 h 686"/>
                    <a:gd name="T34" fmla="*/ 117 w 345"/>
                    <a:gd name="T35" fmla="*/ 559 h 686"/>
                    <a:gd name="T36" fmla="*/ 133 w 345"/>
                    <a:gd name="T37" fmla="*/ 575 h 686"/>
                    <a:gd name="T38" fmla="*/ 171 w 345"/>
                    <a:gd name="T39" fmla="*/ 600 h 686"/>
                    <a:gd name="T40" fmla="*/ 203 w 345"/>
                    <a:gd name="T41" fmla="*/ 619 h 686"/>
                    <a:gd name="T42" fmla="*/ 241 w 345"/>
                    <a:gd name="T43" fmla="*/ 631 h 686"/>
                    <a:gd name="T44" fmla="*/ 264 w 345"/>
                    <a:gd name="T45" fmla="*/ 638 h 686"/>
                    <a:gd name="T46" fmla="*/ 269 w 345"/>
                    <a:gd name="T47" fmla="*/ 654 h 686"/>
                    <a:gd name="T48" fmla="*/ 262 w 345"/>
                    <a:gd name="T49" fmla="*/ 664 h 686"/>
                    <a:gd name="T50" fmla="*/ 229 w 345"/>
                    <a:gd name="T51" fmla="*/ 678 h 686"/>
                    <a:gd name="T52" fmla="*/ 224 w 345"/>
                    <a:gd name="T53" fmla="*/ 680 h 686"/>
                    <a:gd name="T54" fmla="*/ 180 w 345"/>
                    <a:gd name="T55" fmla="*/ 686 h 686"/>
                    <a:gd name="T56" fmla="*/ 157 w 345"/>
                    <a:gd name="T57" fmla="*/ 686 h 686"/>
                    <a:gd name="T58" fmla="*/ 134 w 345"/>
                    <a:gd name="T59" fmla="*/ 668 h 686"/>
                    <a:gd name="T60" fmla="*/ 112 w 345"/>
                    <a:gd name="T61" fmla="*/ 635 h 686"/>
                    <a:gd name="T62" fmla="*/ 89 w 345"/>
                    <a:gd name="T63" fmla="*/ 614 h 686"/>
                    <a:gd name="T64" fmla="*/ 56 w 345"/>
                    <a:gd name="T65" fmla="*/ 596 h 686"/>
                    <a:gd name="T66" fmla="*/ 33 w 345"/>
                    <a:gd name="T67" fmla="*/ 575 h 686"/>
                    <a:gd name="T68" fmla="*/ 31 w 345"/>
                    <a:gd name="T69" fmla="*/ 547 h 686"/>
                    <a:gd name="T70" fmla="*/ 36 w 345"/>
                    <a:gd name="T71" fmla="*/ 526 h 686"/>
                    <a:gd name="T72" fmla="*/ 57 w 345"/>
                    <a:gd name="T73" fmla="*/ 505 h 686"/>
                    <a:gd name="T74" fmla="*/ 91 w 345"/>
                    <a:gd name="T75" fmla="*/ 486 h 686"/>
                    <a:gd name="T76" fmla="*/ 119 w 345"/>
                    <a:gd name="T77" fmla="*/ 463 h 686"/>
                    <a:gd name="T78" fmla="*/ 145 w 345"/>
                    <a:gd name="T79" fmla="*/ 424 h 686"/>
                    <a:gd name="T80" fmla="*/ 169 w 345"/>
                    <a:gd name="T81" fmla="*/ 381 h 686"/>
                    <a:gd name="T82" fmla="*/ 201 w 345"/>
                    <a:gd name="T83" fmla="*/ 339 h 686"/>
                    <a:gd name="T84" fmla="*/ 234 w 345"/>
                    <a:gd name="T85" fmla="*/ 314 h 686"/>
                    <a:gd name="T86" fmla="*/ 252 w 345"/>
                    <a:gd name="T87" fmla="*/ 302 h 686"/>
                    <a:gd name="T88" fmla="*/ 255 w 345"/>
                    <a:gd name="T89" fmla="*/ 291 h 686"/>
                    <a:gd name="T90" fmla="*/ 238 w 345"/>
                    <a:gd name="T91" fmla="*/ 279 h 686"/>
                    <a:gd name="T92" fmla="*/ 185 w 345"/>
                    <a:gd name="T93" fmla="*/ 237 h 686"/>
                    <a:gd name="T94" fmla="*/ 115 w 345"/>
                    <a:gd name="T95" fmla="*/ 193 h 686"/>
                    <a:gd name="T96" fmla="*/ 63 w 345"/>
                    <a:gd name="T97" fmla="*/ 153 h 686"/>
                    <a:gd name="T98" fmla="*/ 19 w 345"/>
                    <a:gd name="T99" fmla="*/ 102 h 686"/>
                    <a:gd name="T100" fmla="*/ 0 w 345"/>
                    <a:gd name="T101" fmla="*/ 53 h 686"/>
                    <a:gd name="T102" fmla="*/ 7 w 345"/>
                    <a:gd name="T103" fmla="*/ 27 h 686"/>
                    <a:gd name="T104" fmla="*/ 33 w 345"/>
                    <a:gd name="T105" fmla="*/ 9 h 686"/>
                    <a:gd name="T106" fmla="*/ 57 w 345"/>
                    <a:gd name="T107" fmla="*/ 2 h 6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5"/>
                    <a:gd name="T163" fmla="*/ 0 h 686"/>
                    <a:gd name="T164" fmla="*/ 345 w 345"/>
                    <a:gd name="T165" fmla="*/ 686 h 6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5" h="686">
                      <a:moveTo>
                        <a:pt x="57" y="2"/>
                      </a:moveTo>
                      <a:lnTo>
                        <a:pt x="89" y="0"/>
                      </a:lnTo>
                      <a:lnTo>
                        <a:pt x="113" y="15"/>
                      </a:lnTo>
                      <a:lnTo>
                        <a:pt x="169" y="64"/>
                      </a:lnTo>
                      <a:lnTo>
                        <a:pt x="227" y="121"/>
                      </a:lnTo>
                      <a:lnTo>
                        <a:pt x="278" y="176"/>
                      </a:lnTo>
                      <a:lnTo>
                        <a:pt x="315" y="225"/>
                      </a:lnTo>
                      <a:lnTo>
                        <a:pt x="337" y="263"/>
                      </a:lnTo>
                      <a:lnTo>
                        <a:pt x="345" y="293"/>
                      </a:lnTo>
                      <a:lnTo>
                        <a:pt x="341" y="321"/>
                      </a:lnTo>
                      <a:lnTo>
                        <a:pt x="329" y="349"/>
                      </a:lnTo>
                      <a:lnTo>
                        <a:pt x="302" y="382"/>
                      </a:lnTo>
                      <a:lnTo>
                        <a:pt x="262" y="416"/>
                      </a:lnTo>
                      <a:lnTo>
                        <a:pt x="201" y="467"/>
                      </a:lnTo>
                      <a:lnTo>
                        <a:pt x="154" y="496"/>
                      </a:lnTo>
                      <a:lnTo>
                        <a:pt x="127" y="521"/>
                      </a:lnTo>
                      <a:lnTo>
                        <a:pt x="115" y="544"/>
                      </a:lnTo>
                      <a:lnTo>
                        <a:pt x="117" y="559"/>
                      </a:lnTo>
                      <a:lnTo>
                        <a:pt x="133" y="575"/>
                      </a:lnTo>
                      <a:lnTo>
                        <a:pt x="171" y="600"/>
                      </a:lnTo>
                      <a:lnTo>
                        <a:pt x="203" y="619"/>
                      </a:lnTo>
                      <a:lnTo>
                        <a:pt x="241" y="631"/>
                      </a:lnTo>
                      <a:lnTo>
                        <a:pt x="264" y="638"/>
                      </a:lnTo>
                      <a:lnTo>
                        <a:pt x="269" y="654"/>
                      </a:lnTo>
                      <a:lnTo>
                        <a:pt x="262" y="664"/>
                      </a:lnTo>
                      <a:lnTo>
                        <a:pt x="229" y="678"/>
                      </a:lnTo>
                      <a:lnTo>
                        <a:pt x="224" y="680"/>
                      </a:lnTo>
                      <a:lnTo>
                        <a:pt x="180" y="686"/>
                      </a:lnTo>
                      <a:lnTo>
                        <a:pt x="157" y="686"/>
                      </a:lnTo>
                      <a:lnTo>
                        <a:pt x="134" y="668"/>
                      </a:lnTo>
                      <a:lnTo>
                        <a:pt x="112" y="635"/>
                      </a:lnTo>
                      <a:lnTo>
                        <a:pt x="89" y="614"/>
                      </a:lnTo>
                      <a:lnTo>
                        <a:pt x="56" y="596"/>
                      </a:lnTo>
                      <a:lnTo>
                        <a:pt x="33" y="575"/>
                      </a:lnTo>
                      <a:lnTo>
                        <a:pt x="31" y="547"/>
                      </a:lnTo>
                      <a:lnTo>
                        <a:pt x="36" y="526"/>
                      </a:lnTo>
                      <a:lnTo>
                        <a:pt x="57" y="505"/>
                      </a:lnTo>
                      <a:lnTo>
                        <a:pt x="91" y="486"/>
                      </a:lnTo>
                      <a:lnTo>
                        <a:pt x="119" y="463"/>
                      </a:lnTo>
                      <a:lnTo>
                        <a:pt x="145" y="424"/>
                      </a:lnTo>
                      <a:lnTo>
                        <a:pt x="169" y="381"/>
                      </a:lnTo>
                      <a:lnTo>
                        <a:pt x="201" y="339"/>
                      </a:lnTo>
                      <a:lnTo>
                        <a:pt x="234" y="314"/>
                      </a:lnTo>
                      <a:lnTo>
                        <a:pt x="252" y="302"/>
                      </a:lnTo>
                      <a:lnTo>
                        <a:pt x="255" y="291"/>
                      </a:lnTo>
                      <a:lnTo>
                        <a:pt x="238" y="279"/>
                      </a:lnTo>
                      <a:lnTo>
                        <a:pt x="185" y="237"/>
                      </a:lnTo>
                      <a:lnTo>
                        <a:pt x="115" y="193"/>
                      </a:lnTo>
                      <a:lnTo>
                        <a:pt x="63" y="153"/>
                      </a:lnTo>
                      <a:lnTo>
                        <a:pt x="19" y="102"/>
                      </a:lnTo>
                      <a:lnTo>
                        <a:pt x="0" y="53"/>
                      </a:lnTo>
                      <a:lnTo>
                        <a:pt x="7" y="27"/>
                      </a:lnTo>
                      <a:lnTo>
                        <a:pt x="33" y="9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300" name="Text Box 38"/>
              <p:cNvSpPr txBox="1">
                <a:spLocks noChangeArrowheads="1"/>
              </p:cNvSpPr>
              <p:nvPr/>
            </p:nvSpPr>
            <p:spPr bwMode="auto">
              <a:xfrm>
                <a:off x="1557" y="2168"/>
                <a:ext cx="313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>
                    <a:solidFill>
                      <a:schemeClr val="bg2"/>
                    </a:solidFill>
                  </a:rPr>
                  <a:t>i</a:t>
                </a:r>
                <a:endParaRPr lang="en-CA" altLang="en-US" sz="1400" i="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52260" name="Group 39"/>
            <p:cNvGrpSpPr>
              <a:grpSpLocks/>
            </p:cNvGrpSpPr>
            <p:nvPr/>
          </p:nvGrpSpPr>
          <p:grpSpPr bwMode="auto">
            <a:xfrm rot="-8307170">
              <a:off x="37" y="3600"/>
              <a:ext cx="779" cy="646"/>
              <a:chOff x="720" y="1912"/>
              <a:chExt cx="779" cy="646"/>
            </a:xfrm>
          </p:grpSpPr>
          <p:grpSp>
            <p:nvGrpSpPr>
              <p:cNvPr id="52287" name="Group 40"/>
              <p:cNvGrpSpPr>
                <a:grpSpLocks noChangeAspect="1"/>
              </p:cNvGrpSpPr>
              <p:nvPr/>
            </p:nvGrpSpPr>
            <p:grpSpPr bwMode="auto">
              <a:xfrm>
                <a:off x="1355" y="2053"/>
                <a:ext cx="144" cy="186"/>
                <a:chOff x="2895" y="2582"/>
                <a:chExt cx="322" cy="418"/>
              </a:xfrm>
            </p:grpSpPr>
            <p:sp>
              <p:nvSpPr>
                <p:cNvPr id="52296" name="Freeform 41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7" name="Freeform 42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88" name="Group 43"/>
              <p:cNvGrpSpPr>
                <a:grpSpLocks noChangeAspect="1"/>
              </p:cNvGrpSpPr>
              <p:nvPr/>
            </p:nvGrpSpPr>
            <p:grpSpPr bwMode="auto">
              <a:xfrm>
                <a:off x="720" y="1912"/>
                <a:ext cx="762" cy="646"/>
                <a:chOff x="1471" y="2266"/>
                <a:chExt cx="1709" cy="1449"/>
              </a:xfrm>
            </p:grpSpPr>
            <p:sp>
              <p:nvSpPr>
                <p:cNvPr id="52290" name="Freeform 44"/>
                <p:cNvSpPr>
                  <a:spLocks noChangeAspect="1"/>
                </p:cNvSpPr>
                <p:nvPr/>
              </p:nvSpPr>
              <p:spPr bwMode="auto">
                <a:xfrm>
                  <a:off x="2351" y="2266"/>
                  <a:ext cx="351" cy="352"/>
                </a:xfrm>
                <a:custGeom>
                  <a:avLst/>
                  <a:gdLst>
                    <a:gd name="T0" fmla="*/ 201 w 351"/>
                    <a:gd name="T1" fmla="*/ 22 h 352"/>
                    <a:gd name="T2" fmla="*/ 175 w 351"/>
                    <a:gd name="T3" fmla="*/ 7 h 352"/>
                    <a:gd name="T4" fmla="*/ 151 w 351"/>
                    <a:gd name="T5" fmla="*/ 1 h 352"/>
                    <a:gd name="T6" fmla="*/ 127 w 351"/>
                    <a:gd name="T7" fmla="*/ 0 h 352"/>
                    <a:gd name="T8" fmla="*/ 100 w 351"/>
                    <a:gd name="T9" fmla="*/ 7 h 352"/>
                    <a:gd name="T10" fmla="*/ 73 w 351"/>
                    <a:gd name="T11" fmla="*/ 20 h 352"/>
                    <a:gd name="T12" fmla="*/ 55 w 351"/>
                    <a:gd name="T13" fmla="*/ 35 h 352"/>
                    <a:gd name="T14" fmla="*/ 33 w 351"/>
                    <a:gd name="T15" fmla="*/ 61 h 352"/>
                    <a:gd name="T16" fmla="*/ 15 w 351"/>
                    <a:gd name="T17" fmla="*/ 95 h 352"/>
                    <a:gd name="T18" fmla="*/ 4 w 351"/>
                    <a:gd name="T19" fmla="*/ 133 h 352"/>
                    <a:gd name="T20" fmla="*/ 0 w 351"/>
                    <a:gd name="T21" fmla="*/ 204 h 352"/>
                    <a:gd name="T22" fmla="*/ 10 w 351"/>
                    <a:gd name="T23" fmla="*/ 254 h 352"/>
                    <a:gd name="T24" fmla="*/ 24 w 351"/>
                    <a:gd name="T25" fmla="*/ 289 h 352"/>
                    <a:gd name="T26" fmla="*/ 39 w 351"/>
                    <a:gd name="T27" fmla="*/ 310 h 352"/>
                    <a:gd name="T28" fmla="*/ 53 w 351"/>
                    <a:gd name="T29" fmla="*/ 324 h 352"/>
                    <a:gd name="T30" fmla="*/ 69 w 351"/>
                    <a:gd name="T31" fmla="*/ 337 h 352"/>
                    <a:gd name="T32" fmla="*/ 93 w 351"/>
                    <a:gd name="T33" fmla="*/ 348 h 352"/>
                    <a:gd name="T34" fmla="*/ 131 w 351"/>
                    <a:gd name="T35" fmla="*/ 352 h 352"/>
                    <a:gd name="T36" fmla="*/ 158 w 351"/>
                    <a:gd name="T37" fmla="*/ 345 h 352"/>
                    <a:gd name="T38" fmla="*/ 167 w 351"/>
                    <a:gd name="T39" fmla="*/ 340 h 352"/>
                    <a:gd name="T40" fmla="*/ 180 w 351"/>
                    <a:gd name="T41" fmla="*/ 332 h 352"/>
                    <a:gd name="T42" fmla="*/ 189 w 351"/>
                    <a:gd name="T43" fmla="*/ 324 h 352"/>
                    <a:gd name="T44" fmla="*/ 198 w 351"/>
                    <a:gd name="T45" fmla="*/ 314 h 352"/>
                    <a:gd name="T46" fmla="*/ 225 w 351"/>
                    <a:gd name="T47" fmla="*/ 266 h 352"/>
                    <a:gd name="T48" fmla="*/ 248 w 351"/>
                    <a:gd name="T49" fmla="*/ 225 h 352"/>
                    <a:gd name="T50" fmla="*/ 259 w 351"/>
                    <a:gd name="T51" fmla="*/ 228 h 352"/>
                    <a:gd name="T52" fmla="*/ 269 w 351"/>
                    <a:gd name="T53" fmla="*/ 236 h 352"/>
                    <a:gd name="T54" fmla="*/ 284 w 351"/>
                    <a:gd name="T55" fmla="*/ 253 h 352"/>
                    <a:gd name="T56" fmla="*/ 296 w 351"/>
                    <a:gd name="T57" fmla="*/ 261 h 352"/>
                    <a:gd name="T58" fmla="*/ 311 w 351"/>
                    <a:gd name="T59" fmla="*/ 265 h 352"/>
                    <a:gd name="T60" fmla="*/ 325 w 351"/>
                    <a:gd name="T61" fmla="*/ 264 h 352"/>
                    <a:gd name="T62" fmla="*/ 335 w 351"/>
                    <a:gd name="T63" fmla="*/ 259 h 352"/>
                    <a:gd name="T64" fmla="*/ 344 w 351"/>
                    <a:gd name="T65" fmla="*/ 252 h 352"/>
                    <a:gd name="T66" fmla="*/ 350 w 351"/>
                    <a:gd name="T67" fmla="*/ 237 h 352"/>
                    <a:gd name="T68" fmla="*/ 349 w 351"/>
                    <a:gd name="T69" fmla="*/ 222 h 352"/>
                    <a:gd name="T70" fmla="*/ 340 w 351"/>
                    <a:gd name="T71" fmla="*/ 208 h 352"/>
                    <a:gd name="T72" fmla="*/ 328 w 351"/>
                    <a:gd name="T73" fmla="*/ 199 h 352"/>
                    <a:gd name="T74" fmla="*/ 297 w 351"/>
                    <a:gd name="T75" fmla="*/ 186 h 352"/>
                    <a:gd name="T76" fmla="*/ 277 w 351"/>
                    <a:gd name="T77" fmla="*/ 176 h 352"/>
                    <a:gd name="T78" fmla="*/ 262 w 351"/>
                    <a:gd name="T79" fmla="*/ 159 h 352"/>
                    <a:gd name="T80" fmla="*/ 253 w 351"/>
                    <a:gd name="T81" fmla="*/ 131 h 352"/>
                    <a:gd name="T82" fmla="*/ 244 w 351"/>
                    <a:gd name="T83" fmla="*/ 90 h 352"/>
                    <a:gd name="T84" fmla="*/ 227 w 351"/>
                    <a:gd name="T85" fmla="*/ 53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352"/>
                    <a:gd name="T131" fmla="*/ 351 w 351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352">
                      <a:moveTo>
                        <a:pt x="210" y="31"/>
                      </a:moveTo>
                      <a:lnTo>
                        <a:pt x="206" y="26"/>
                      </a:lnTo>
                      <a:lnTo>
                        <a:pt x="201" y="22"/>
                      </a:lnTo>
                      <a:lnTo>
                        <a:pt x="196" y="18"/>
                      </a:lnTo>
                      <a:lnTo>
                        <a:pt x="192" y="14"/>
                      </a:lnTo>
                      <a:lnTo>
                        <a:pt x="175" y="7"/>
                      </a:lnTo>
                      <a:lnTo>
                        <a:pt x="167" y="5"/>
                      </a:lnTo>
                      <a:lnTo>
                        <a:pt x="159" y="3"/>
                      </a:lnTo>
                      <a:lnTo>
                        <a:pt x="151" y="1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12" y="2"/>
                      </a:lnTo>
                      <a:lnTo>
                        <a:pt x="106" y="4"/>
                      </a:lnTo>
                      <a:lnTo>
                        <a:pt x="100" y="7"/>
                      </a:lnTo>
                      <a:lnTo>
                        <a:pt x="85" y="13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6" y="24"/>
                      </a:lnTo>
                      <a:lnTo>
                        <a:pt x="60" y="29"/>
                      </a:lnTo>
                      <a:lnTo>
                        <a:pt x="55" y="35"/>
                      </a:lnTo>
                      <a:lnTo>
                        <a:pt x="50" y="40"/>
                      </a:lnTo>
                      <a:lnTo>
                        <a:pt x="41" y="50"/>
                      </a:lnTo>
                      <a:lnTo>
                        <a:pt x="33" y="61"/>
                      </a:lnTo>
                      <a:lnTo>
                        <a:pt x="26" y="71"/>
                      </a:lnTo>
                      <a:lnTo>
                        <a:pt x="20" y="83"/>
                      </a:lnTo>
                      <a:lnTo>
                        <a:pt x="15" y="95"/>
                      </a:lnTo>
                      <a:lnTo>
                        <a:pt x="10" y="107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1" y="15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3" y="228"/>
                      </a:lnTo>
                      <a:lnTo>
                        <a:pt x="6" y="241"/>
                      </a:lnTo>
                      <a:lnTo>
                        <a:pt x="10" y="254"/>
                      </a:lnTo>
                      <a:lnTo>
                        <a:pt x="13" y="265"/>
                      </a:lnTo>
                      <a:lnTo>
                        <a:pt x="18" y="277"/>
                      </a:lnTo>
                      <a:lnTo>
                        <a:pt x="24" y="289"/>
                      </a:lnTo>
                      <a:lnTo>
                        <a:pt x="28" y="294"/>
                      </a:lnTo>
                      <a:lnTo>
                        <a:pt x="31" y="299"/>
                      </a:lnTo>
                      <a:lnTo>
                        <a:pt x="39" y="310"/>
                      </a:lnTo>
                      <a:lnTo>
                        <a:pt x="44" y="314"/>
                      </a:lnTo>
                      <a:lnTo>
                        <a:pt x="48" y="319"/>
                      </a:lnTo>
                      <a:lnTo>
                        <a:pt x="53" y="324"/>
                      </a:lnTo>
                      <a:lnTo>
                        <a:pt x="59" y="329"/>
                      </a:lnTo>
                      <a:lnTo>
                        <a:pt x="64" y="333"/>
                      </a:lnTo>
                      <a:lnTo>
                        <a:pt x="69" y="337"/>
                      </a:lnTo>
                      <a:lnTo>
                        <a:pt x="74" y="340"/>
                      </a:lnTo>
                      <a:lnTo>
                        <a:pt x="80" y="343"/>
                      </a:lnTo>
                      <a:lnTo>
                        <a:pt x="93" y="348"/>
                      </a:lnTo>
                      <a:lnTo>
                        <a:pt x="105" y="351"/>
                      </a:lnTo>
                      <a:lnTo>
                        <a:pt x="117" y="352"/>
                      </a:lnTo>
                      <a:lnTo>
                        <a:pt x="131" y="352"/>
                      </a:lnTo>
                      <a:lnTo>
                        <a:pt x="145" y="349"/>
                      </a:lnTo>
                      <a:lnTo>
                        <a:pt x="154" y="346"/>
                      </a:lnTo>
                      <a:lnTo>
                        <a:pt x="158" y="345"/>
                      </a:lnTo>
                      <a:lnTo>
                        <a:pt x="163" y="343"/>
                      </a:lnTo>
                      <a:lnTo>
                        <a:pt x="164" y="341"/>
                      </a:lnTo>
                      <a:lnTo>
                        <a:pt x="167" y="340"/>
                      </a:lnTo>
                      <a:lnTo>
                        <a:pt x="171" y="338"/>
                      </a:lnTo>
                      <a:lnTo>
                        <a:pt x="179" y="334"/>
                      </a:lnTo>
                      <a:lnTo>
                        <a:pt x="180" y="332"/>
                      </a:lnTo>
                      <a:lnTo>
                        <a:pt x="182" y="331"/>
                      </a:lnTo>
                      <a:lnTo>
                        <a:pt x="186" y="328"/>
                      </a:lnTo>
                      <a:lnTo>
                        <a:pt x="189" y="324"/>
                      </a:lnTo>
                      <a:lnTo>
                        <a:pt x="193" y="321"/>
                      </a:lnTo>
                      <a:lnTo>
                        <a:pt x="195" y="317"/>
                      </a:lnTo>
                      <a:lnTo>
                        <a:pt x="198" y="314"/>
                      </a:lnTo>
                      <a:lnTo>
                        <a:pt x="204" y="306"/>
                      </a:lnTo>
                      <a:lnTo>
                        <a:pt x="214" y="286"/>
                      </a:lnTo>
                      <a:lnTo>
                        <a:pt x="225" y="266"/>
                      </a:lnTo>
                      <a:lnTo>
                        <a:pt x="235" y="245"/>
                      </a:lnTo>
                      <a:lnTo>
                        <a:pt x="244" y="225"/>
                      </a:lnTo>
                      <a:lnTo>
                        <a:pt x="248" y="225"/>
                      </a:lnTo>
                      <a:lnTo>
                        <a:pt x="252" y="226"/>
                      </a:lnTo>
                      <a:lnTo>
                        <a:pt x="256" y="227"/>
                      </a:lnTo>
                      <a:lnTo>
                        <a:pt x="259" y="228"/>
                      </a:lnTo>
                      <a:lnTo>
                        <a:pt x="263" y="230"/>
                      </a:lnTo>
                      <a:lnTo>
                        <a:pt x="266" y="234"/>
                      </a:lnTo>
                      <a:lnTo>
                        <a:pt x="269" y="236"/>
                      </a:lnTo>
                      <a:lnTo>
                        <a:pt x="272" y="240"/>
                      </a:lnTo>
                      <a:lnTo>
                        <a:pt x="280" y="249"/>
                      </a:lnTo>
                      <a:lnTo>
                        <a:pt x="284" y="253"/>
                      </a:lnTo>
                      <a:lnTo>
                        <a:pt x="287" y="255"/>
                      </a:lnTo>
                      <a:lnTo>
                        <a:pt x="291" y="259"/>
                      </a:lnTo>
                      <a:lnTo>
                        <a:pt x="296" y="261"/>
                      </a:lnTo>
                      <a:lnTo>
                        <a:pt x="300" y="262"/>
                      </a:lnTo>
                      <a:lnTo>
                        <a:pt x="305" y="264"/>
                      </a:lnTo>
                      <a:lnTo>
                        <a:pt x="311" y="265"/>
                      </a:lnTo>
                      <a:lnTo>
                        <a:pt x="317" y="265"/>
                      </a:lnTo>
                      <a:lnTo>
                        <a:pt x="320" y="264"/>
                      </a:lnTo>
                      <a:lnTo>
                        <a:pt x="325" y="264"/>
                      </a:lnTo>
                      <a:lnTo>
                        <a:pt x="328" y="262"/>
                      </a:lnTo>
                      <a:lnTo>
                        <a:pt x="333" y="262"/>
                      </a:lnTo>
                      <a:lnTo>
                        <a:pt x="335" y="259"/>
                      </a:lnTo>
                      <a:lnTo>
                        <a:pt x="339" y="257"/>
                      </a:lnTo>
                      <a:lnTo>
                        <a:pt x="341" y="255"/>
                      </a:lnTo>
                      <a:lnTo>
                        <a:pt x="344" y="252"/>
                      </a:lnTo>
                      <a:lnTo>
                        <a:pt x="347" y="247"/>
                      </a:lnTo>
                      <a:lnTo>
                        <a:pt x="349" y="241"/>
                      </a:lnTo>
                      <a:lnTo>
                        <a:pt x="350" y="237"/>
                      </a:lnTo>
                      <a:lnTo>
                        <a:pt x="351" y="232"/>
                      </a:lnTo>
                      <a:lnTo>
                        <a:pt x="350" y="227"/>
                      </a:lnTo>
                      <a:lnTo>
                        <a:pt x="349" y="222"/>
                      </a:lnTo>
                      <a:lnTo>
                        <a:pt x="347" y="217"/>
                      </a:lnTo>
                      <a:lnTo>
                        <a:pt x="345" y="213"/>
                      </a:lnTo>
                      <a:lnTo>
                        <a:pt x="340" y="208"/>
                      </a:lnTo>
                      <a:lnTo>
                        <a:pt x="337" y="205"/>
                      </a:lnTo>
                      <a:lnTo>
                        <a:pt x="333" y="201"/>
                      </a:lnTo>
                      <a:lnTo>
                        <a:pt x="328" y="199"/>
                      </a:lnTo>
                      <a:lnTo>
                        <a:pt x="316" y="193"/>
                      </a:lnTo>
                      <a:lnTo>
                        <a:pt x="305" y="189"/>
                      </a:lnTo>
                      <a:lnTo>
                        <a:pt x="297" y="186"/>
                      </a:lnTo>
                      <a:lnTo>
                        <a:pt x="289" y="184"/>
                      </a:lnTo>
                      <a:lnTo>
                        <a:pt x="283" y="180"/>
                      </a:lnTo>
                      <a:lnTo>
                        <a:pt x="277" y="176"/>
                      </a:lnTo>
                      <a:lnTo>
                        <a:pt x="270" y="171"/>
                      </a:lnTo>
                      <a:lnTo>
                        <a:pt x="266" y="166"/>
                      </a:lnTo>
                      <a:lnTo>
                        <a:pt x="262" y="159"/>
                      </a:lnTo>
                      <a:lnTo>
                        <a:pt x="258" y="153"/>
                      </a:lnTo>
                      <a:lnTo>
                        <a:pt x="255" y="142"/>
                      </a:lnTo>
                      <a:lnTo>
                        <a:pt x="253" y="131"/>
                      </a:lnTo>
                      <a:lnTo>
                        <a:pt x="251" y="117"/>
                      </a:lnTo>
                      <a:lnTo>
                        <a:pt x="248" y="104"/>
                      </a:lnTo>
                      <a:lnTo>
                        <a:pt x="244" y="90"/>
                      </a:lnTo>
                      <a:lnTo>
                        <a:pt x="239" y="77"/>
                      </a:lnTo>
                      <a:lnTo>
                        <a:pt x="234" y="65"/>
                      </a:lnTo>
                      <a:lnTo>
                        <a:pt x="227" y="53"/>
                      </a:lnTo>
                      <a:lnTo>
                        <a:pt x="219" y="42"/>
                      </a:lnTo>
                      <a:lnTo>
                        <a:pt x="210" y="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1" name="Freeform 45"/>
                <p:cNvSpPr>
                  <a:spLocks noChangeAspect="1"/>
                </p:cNvSpPr>
                <p:nvPr/>
              </p:nvSpPr>
              <p:spPr bwMode="auto">
                <a:xfrm>
                  <a:off x="2122" y="2623"/>
                  <a:ext cx="357" cy="538"/>
                </a:xfrm>
                <a:custGeom>
                  <a:avLst/>
                  <a:gdLst>
                    <a:gd name="T0" fmla="*/ 229 w 357"/>
                    <a:gd name="T1" fmla="*/ 2 h 538"/>
                    <a:gd name="T2" fmla="*/ 191 w 357"/>
                    <a:gd name="T3" fmla="*/ 4 h 538"/>
                    <a:gd name="T4" fmla="*/ 151 w 357"/>
                    <a:gd name="T5" fmla="*/ 18 h 538"/>
                    <a:gd name="T6" fmla="*/ 116 w 357"/>
                    <a:gd name="T7" fmla="*/ 41 h 538"/>
                    <a:gd name="T8" fmla="*/ 87 w 357"/>
                    <a:gd name="T9" fmla="*/ 67 h 538"/>
                    <a:gd name="T10" fmla="*/ 54 w 357"/>
                    <a:gd name="T11" fmla="*/ 113 h 538"/>
                    <a:gd name="T12" fmla="*/ 31 w 357"/>
                    <a:gd name="T13" fmla="*/ 159 h 538"/>
                    <a:gd name="T14" fmla="*/ 18 w 357"/>
                    <a:gd name="T15" fmla="*/ 191 h 538"/>
                    <a:gd name="T16" fmla="*/ 8 w 357"/>
                    <a:gd name="T17" fmla="*/ 237 h 538"/>
                    <a:gd name="T18" fmla="*/ 7 w 357"/>
                    <a:gd name="T19" fmla="*/ 276 h 538"/>
                    <a:gd name="T20" fmla="*/ 5 w 357"/>
                    <a:gd name="T21" fmla="*/ 307 h 538"/>
                    <a:gd name="T22" fmla="*/ 1 w 357"/>
                    <a:gd name="T23" fmla="*/ 351 h 538"/>
                    <a:gd name="T24" fmla="*/ 5 w 357"/>
                    <a:gd name="T25" fmla="*/ 406 h 538"/>
                    <a:gd name="T26" fmla="*/ 8 w 357"/>
                    <a:gd name="T27" fmla="*/ 415 h 538"/>
                    <a:gd name="T28" fmla="*/ 13 w 357"/>
                    <a:gd name="T29" fmla="*/ 433 h 538"/>
                    <a:gd name="T30" fmla="*/ 18 w 357"/>
                    <a:gd name="T31" fmla="*/ 452 h 538"/>
                    <a:gd name="T32" fmla="*/ 28 w 357"/>
                    <a:gd name="T33" fmla="*/ 472 h 538"/>
                    <a:gd name="T34" fmla="*/ 38 w 357"/>
                    <a:gd name="T35" fmla="*/ 487 h 538"/>
                    <a:gd name="T36" fmla="*/ 57 w 357"/>
                    <a:gd name="T37" fmla="*/ 504 h 538"/>
                    <a:gd name="T38" fmla="*/ 81 w 357"/>
                    <a:gd name="T39" fmla="*/ 520 h 538"/>
                    <a:gd name="T40" fmla="*/ 108 w 357"/>
                    <a:gd name="T41" fmla="*/ 531 h 538"/>
                    <a:gd name="T42" fmla="*/ 133 w 357"/>
                    <a:gd name="T43" fmla="*/ 537 h 538"/>
                    <a:gd name="T44" fmla="*/ 155 w 357"/>
                    <a:gd name="T45" fmla="*/ 538 h 538"/>
                    <a:gd name="T46" fmla="*/ 177 w 357"/>
                    <a:gd name="T47" fmla="*/ 534 h 538"/>
                    <a:gd name="T48" fmla="*/ 203 w 357"/>
                    <a:gd name="T49" fmla="*/ 526 h 538"/>
                    <a:gd name="T50" fmla="*/ 219 w 357"/>
                    <a:gd name="T51" fmla="*/ 518 h 538"/>
                    <a:gd name="T52" fmla="*/ 236 w 357"/>
                    <a:gd name="T53" fmla="*/ 500 h 538"/>
                    <a:gd name="T54" fmla="*/ 245 w 357"/>
                    <a:gd name="T55" fmla="*/ 488 h 538"/>
                    <a:gd name="T56" fmla="*/ 249 w 357"/>
                    <a:gd name="T57" fmla="*/ 485 h 538"/>
                    <a:gd name="T58" fmla="*/ 252 w 357"/>
                    <a:gd name="T59" fmla="*/ 480 h 538"/>
                    <a:gd name="T60" fmla="*/ 259 w 357"/>
                    <a:gd name="T61" fmla="*/ 464 h 538"/>
                    <a:gd name="T62" fmla="*/ 264 w 357"/>
                    <a:gd name="T63" fmla="*/ 454 h 538"/>
                    <a:gd name="T64" fmla="*/ 268 w 357"/>
                    <a:gd name="T65" fmla="*/ 440 h 538"/>
                    <a:gd name="T66" fmla="*/ 269 w 357"/>
                    <a:gd name="T67" fmla="*/ 433 h 538"/>
                    <a:gd name="T68" fmla="*/ 272 w 357"/>
                    <a:gd name="T69" fmla="*/ 412 h 538"/>
                    <a:gd name="T70" fmla="*/ 271 w 357"/>
                    <a:gd name="T71" fmla="*/ 401 h 538"/>
                    <a:gd name="T72" fmla="*/ 268 w 357"/>
                    <a:gd name="T73" fmla="*/ 379 h 538"/>
                    <a:gd name="T74" fmla="*/ 267 w 357"/>
                    <a:gd name="T75" fmla="*/ 371 h 538"/>
                    <a:gd name="T76" fmla="*/ 257 w 357"/>
                    <a:gd name="T77" fmla="*/ 342 h 538"/>
                    <a:gd name="T78" fmla="*/ 252 w 357"/>
                    <a:gd name="T79" fmla="*/ 313 h 538"/>
                    <a:gd name="T80" fmla="*/ 256 w 357"/>
                    <a:gd name="T81" fmla="*/ 283 h 538"/>
                    <a:gd name="T82" fmla="*/ 266 w 357"/>
                    <a:gd name="T83" fmla="*/ 257 h 538"/>
                    <a:gd name="T84" fmla="*/ 280 w 357"/>
                    <a:gd name="T85" fmla="*/ 234 h 538"/>
                    <a:gd name="T86" fmla="*/ 300 w 357"/>
                    <a:gd name="T87" fmla="*/ 214 h 538"/>
                    <a:gd name="T88" fmla="*/ 314 w 357"/>
                    <a:gd name="T89" fmla="*/ 200 h 538"/>
                    <a:gd name="T90" fmla="*/ 327 w 357"/>
                    <a:gd name="T91" fmla="*/ 184 h 538"/>
                    <a:gd name="T92" fmla="*/ 343 w 357"/>
                    <a:gd name="T93" fmla="*/ 158 h 538"/>
                    <a:gd name="T94" fmla="*/ 352 w 357"/>
                    <a:gd name="T95" fmla="*/ 137 h 538"/>
                    <a:gd name="T96" fmla="*/ 357 w 357"/>
                    <a:gd name="T97" fmla="*/ 110 h 538"/>
                    <a:gd name="T98" fmla="*/ 357 w 357"/>
                    <a:gd name="T99" fmla="*/ 96 h 538"/>
                    <a:gd name="T100" fmla="*/ 353 w 357"/>
                    <a:gd name="T101" fmla="*/ 77 h 538"/>
                    <a:gd name="T102" fmla="*/ 345 w 357"/>
                    <a:gd name="T103" fmla="*/ 60 h 538"/>
                    <a:gd name="T104" fmla="*/ 330 w 357"/>
                    <a:gd name="T105" fmla="*/ 43 h 538"/>
                    <a:gd name="T106" fmla="*/ 315 w 357"/>
                    <a:gd name="T107" fmla="*/ 32 h 5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7"/>
                    <a:gd name="T163" fmla="*/ 0 h 538"/>
                    <a:gd name="T164" fmla="*/ 357 w 357"/>
                    <a:gd name="T165" fmla="*/ 538 h 53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7" h="538">
                      <a:moveTo>
                        <a:pt x="304" y="26"/>
                      </a:moveTo>
                      <a:lnTo>
                        <a:pt x="266" y="13"/>
                      </a:lnTo>
                      <a:lnTo>
                        <a:pt x="229" y="2"/>
                      </a:lnTo>
                      <a:lnTo>
                        <a:pt x="221" y="0"/>
                      </a:lnTo>
                      <a:lnTo>
                        <a:pt x="214" y="0"/>
                      </a:lnTo>
                      <a:lnTo>
                        <a:pt x="191" y="4"/>
                      </a:lnTo>
                      <a:lnTo>
                        <a:pt x="181" y="5"/>
                      </a:lnTo>
                      <a:lnTo>
                        <a:pt x="170" y="10"/>
                      </a:lnTo>
                      <a:lnTo>
                        <a:pt x="151" y="18"/>
                      </a:lnTo>
                      <a:lnTo>
                        <a:pt x="141" y="24"/>
                      </a:lnTo>
                      <a:lnTo>
                        <a:pt x="132" y="30"/>
                      </a:lnTo>
                      <a:lnTo>
                        <a:pt x="116" y="41"/>
                      </a:lnTo>
                      <a:lnTo>
                        <a:pt x="108" y="47"/>
                      </a:lnTo>
                      <a:lnTo>
                        <a:pt x="101" y="54"/>
                      </a:lnTo>
                      <a:lnTo>
                        <a:pt x="87" y="67"/>
                      </a:lnTo>
                      <a:lnTo>
                        <a:pt x="75" y="82"/>
                      </a:lnTo>
                      <a:lnTo>
                        <a:pt x="63" y="97"/>
                      </a:lnTo>
                      <a:lnTo>
                        <a:pt x="54" y="113"/>
                      </a:lnTo>
                      <a:lnTo>
                        <a:pt x="44" y="130"/>
                      </a:lnTo>
                      <a:lnTo>
                        <a:pt x="36" y="147"/>
                      </a:lnTo>
                      <a:lnTo>
                        <a:pt x="31" y="159"/>
                      </a:lnTo>
                      <a:lnTo>
                        <a:pt x="27" y="169"/>
                      </a:lnTo>
                      <a:lnTo>
                        <a:pt x="21" y="181"/>
                      </a:lnTo>
                      <a:lnTo>
                        <a:pt x="18" y="191"/>
                      </a:lnTo>
                      <a:lnTo>
                        <a:pt x="12" y="215"/>
                      </a:lnTo>
                      <a:lnTo>
                        <a:pt x="9" y="225"/>
                      </a:lnTo>
                      <a:lnTo>
                        <a:pt x="8" y="237"/>
                      </a:lnTo>
                      <a:lnTo>
                        <a:pt x="7" y="250"/>
                      </a:lnTo>
                      <a:lnTo>
                        <a:pt x="8" y="261"/>
                      </a:lnTo>
                      <a:lnTo>
                        <a:pt x="7" y="276"/>
                      </a:lnTo>
                      <a:lnTo>
                        <a:pt x="7" y="292"/>
                      </a:lnTo>
                      <a:lnTo>
                        <a:pt x="6" y="300"/>
                      </a:lnTo>
                      <a:lnTo>
                        <a:pt x="5" y="307"/>
                      </a:lnTo>
                      <a:lnTo>
                        <a:pt x="7" y="323"/>
                      </a:lnTo>
                      <a:lnTo>
                        <a:pt x="4" y="334"/>
                      </a:lnTo>
                      <a:lnTo>
                        <a:pt x="1" y="351"/>
                      </a:lnTo>
                      <a:lnTo>
                        <a:pt x="0" y="370"/>
                      </a:lnTo>
                      <a:lnTo>
                        <a:pt x="2" y="388"/>
                      </a:lnTo>
                      <a:lnTo>
                        <a:pt x="5" y="406"/>
                      </a:lnTo>
                      <a:lnTo>
                        <a:pt x="6" y="409"/>
                      </a:lnTo>
                      <a:lnTo>
                        <a:pt x="7" y="413"/>
                      </a:lnTo>
                      <a:lnTo>
                        <a:pt x="8" y="415"/>
                      </a:lnTo>
                      <a:lnTo>
                        <a:pt x="11" y="418"/>
                      </a:lnTo>
                      <a:lnTo>
                        <a:pt x="12" y="425"/>
                      </a:lnTo>
                      <a:lnTo>
                        <a:pt x="13" y="433"/>
                      </a:lnTo>
                      <a:lnTo>
                        <a:pt x="14" y="439"/>
                      </a:lnTo>
                      <a:lnTo>
                        <a:pt x="16" y="446"/>
                      </a:lnTo>
                      <a:lnTo>
                        <a:pt x="18" y="452"/>
                      </a:lnTo>
                      <a:lnTo>
                        <a:pt x="21" y="459"/>
                      </a:lnTo>
                      <a:lnTo>
                        <a:pt x="24" y="465"/>
                      </a:lnTo>
                      <a:lnTo>
                        <a:pt x="28" y="472"/>
                      </a:lnTo>
                      <a:lnTo>
                        <a:pt x="30" y="478"/>
                      </a:lnTo>
                      <a:lnTo>
                        <a:pt x="35" y="483"/>
                      </a:lnTo>
                      <a:lnTo>
                        <a:pt x="38" y="487"/>
                      </a:lnTo>
                      <a:lnTo>
                        <a:pt x="43" y="492"/>
                      </a:lnTo>
                      <a:lnTo>
                        <a:pt x="49" y="498"/>
                      </a:lnTo>
                      <a:lnTo>
                        <a:pt x="57" y="504"/>
                      </a:lnTo>
                      <a:lnTo>
                        <a:pt x="64" y="509"/>
                      </a:lnTo>
                      <a:lnTo>
                        <a:pt x="73" y="514"/>
                      </a:lnTo>
                      <a:lnTo>
                        <a:pt x="81" y="520"/>
                      </a:lnTo>
                      <a:lnTo>
                        <a:pt x="91" y="524"/>
                      </a:lnTo>
                      <a:lnTo>
                        <a:pt x="98" y="527"/>
                      </a:lnTo>
                      <a:lnTo>
                        <a:pt x="108" y="531"/>
                      </a:lnTo>
                      <a:lnTo>
                        <a:pt x="116" y="534"/>
                      </a:lnTo>
                      <a:lnTo>
                        <a:pt x="126" y="536"/>
                      </a:lnTo>
                      <a:lnTo>
                        <a:pt x="133" y="537"/>
                      </a:lnTo>
                      <a:lnTo>
                        <a:pt x="143" y="538"/>
                      </a:lnTo>
                      <a:lnTo>
                        <a:pt x="151" y="538"/>
                      </a:lnTo>
                      <a:lnTo>
                        <a:pt x="155" y="538"/>
                      </a:lnTo>
                      <a:lnTo>
                        <a:pt x="160" y="538"/>
                      </a:lnTo>
                      <a:lnTo>
                        <a:pt x="168" y="536"/>
                      </a:lnTo>
                      <a:lnTo>
                        <a:pt x="177" y="534"/>
                      </a:lnTo>
                      <a:lnTo>
                        <a:pt x="186" y="533"/>
                      </a:lnTo>
                      <a:lnTo>
                        <a:pt x="195" y="529"/>
                      </a:lnTo>
                      <a:lnTo>
                        <a:pt x="203" y="526"/>
                      </a:lnTo>
                      <a:lnTo>
                        <a:pt x="212" y="522"/>
                      </a:lnTo>
                      <a:lnTo>
                        <a:pt x="217" y="520"/>
                      </a:lnTo>
                      <a:lnTo>
                        <a:pt x="219" y="518"/>
                      </a:lnTo>
                      <a:lnTo>
                        <a:pt x="221" y="516"/>
                      </a:lnTo>
                      <a:lnTo>
                        <a:pt x="229" y="508"/>
                      </a:lnTo>
                      <a:lnTo>
                        <a:pt x="236" y="500"/>
                      </a:lnTo>
                      <a:lnTo>
                        <a:pt x="239" y="496"/>
                      </a:lnTo>
                      <a:lnTo>
                        <a:pt x="243" y="492"/>
                      </a:lnTo>
                      <a:lnTo>
                        <a:pt x="245" y="488"/>
                      </a:lnTo>
                      <a:lnTo>
                        <a:pt x="247" y="486"/>
                      </a:lnTo>
                      <a:lnTo>
                        <a:pt x="248" y="485"/>
                      </a:lnTo>
                      <a:lnTo>
                        <a:pt x="249" y="485"/>
                      </a:lnTo>
                      <a:lnTo>
                        <a:pt x="249" y="483"/>
                      </a:lnTo>
                      <a:lnTo>
                        <a:pt x="250" y="482"/>
                      </a:lnTo>
                      <a:lnTo>
                        <a:pt x="252" y="480"/>
                      </a:lnTo>
                      <a:lnTo>
                        <a:pt x="254" y="476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0" y="463"/>
                      </a:lnTo>
                      <a:lnTo>
                        <a:pt x="262" y="458"/>
                      </a:lnTo>
                      <a:lnTo>
                        <a:pt x="264" y="454"/>
                      </a:lnTo>
                      <a:lnTo>
                        <a:pt x="266" y="450"/>
                      </a:lnTo>
                      <a:lnTo>
                        <a:pt x="266" y="445"/>
                      </a:lnTo>
                      <a:lnTo>
                        <a:pt x="268" y="440"/>
                      </a:lnTo>
                      <a:lnTo>
                        <a:pt x="269" y="435"/>
                      </a:lnTo>
                      <a:lnTo>
                        <a:pt x="269" y="434"/>
                      </a:lnTo>
                      <a:lnTo>
                        <a:pt x="269" y="433"/>
                      </a:lnTo>
                      <a:lnTo>
                        <a:pt x="270" y="431"/>
                      </a:lnTo>
                      <a:lnTo>
                        <a:pt x="271" y="421"/>
                      </a:lnTo>
                      <a:lnTo>
                        <a:pt x="272" y="412"/>
                      </a:lnTo>
                      <a:lnTo>
                        <a:pt x="271" y="409"/>
                      </a:lnTo>
                      <a:lnTo>
                        <a:pt x="271" y="407"/>
                      </a:lnTo>
                      <a:lnTo>
                        <a:pt x="271" y="401"/>
                      </a:lnTo>
                      <a:lnTo>
                        <a:pt x="271" y="392"/>
                      </a:lnTo>
                      <a:lnTo>
                        <a:pt x="269" y="381"/>
                      </a:lnTo>
                      <a:lnTo>
                        <a:pt x="268" y="379"/>
                      </a:lnTo>
                      <a:lnTo>
                        <a:pt x="267" y="377"/>
                      </a:lnTo>
                      <a:lnTo>
                        <a:pt x="267" y="376"/>
                      </a:lnTo>
                      <a:lnTo>
                        <a:pt x="267" y="371"/>
                      </a:lnTo>
                      <a:lnTo>
                        <a:pt x="264" y="361"/>
                      </a:lnTo>
                      <a:lnTo>
                        <a:pt x="261" y="351"/>
                      </a:lnTo>
                      <a:lnTo>
                        <a:pt x="257" y="342"/>
                      </a:lnTo>
                      <a:lnTo>
                        <a:pt x="254" y="332"/>
                      </a:lnTo>
                      <a:lnTo>
                        <a:pt x="252" y="322"/>
                      </a:lnTo>
                      <a:lnTo>
                        <a:pt x="252" y="313"/>
                      </a:lnTo>
                      <a:lnTo>
                        <a:pt x="252" y="302"/>
                      </a:lnTo>
                      <a:lnTo>
                        <a:pt x="253" y="293"/>
                      </a:lnTo>
                      <a:lnTo>
                        <a:pt x="256" y="283"/>
                      </a:lnTo>
                      <a:lnTo>
                        <a:pt x="259" y="274"/>
                      </a:lnTo>
                      <a:lnTo>
                        <a:pt x="263" y="265"/>
                      </a:lnTo>
                      <a:lnTo>
                        <a:pt x="266" y="257"/>
                      </a:lnTo>
                      <a:lnTo>
                        <a:pt x="271" y="249"/>
                      </a:lnTo>
                      <a:lnTo>
                        <a:pt x="276" y="241"/>
                      </a:lnTo>
                      <a:lnTo>
                        <a:pt x="280" y="234"/>
                      </a:lnTo>
                      <a:lnTo>
                        <a:pt x="287" y="227"/>
                      </a:lnTo>
                      <a:lnTo>
                        <a:pt x="293" y="220"/>
                      </a:lnTo>
                      <a:lnTo>
                        <a:pt x="300" y="214"/>
                      </a:lnTo>
                      <a:lnTo>
                        <a:pt x="303" y="210"/>
                      </a:lnTo>
                      <a:lnTo>
                        <a:pt x="307" y="207"/>
                      </a:lnTo>
                      <a:lnTo>
                        <a:pt x="314" y="200"/>
                      </a:lnTo>
                      <a:lnTo>
                        <a:pt x="317" y="195"/>
                      </a:lnTo>
                      <a:lnTo>
                        <a:pt x="321" y="191"/>
                      </a:lnTo>
                      <a:lnTo>
                        <a:pt x="327" y="184"/>
                      </a:lnTo>
                      <a:lnTo>
                        <a:pt x="333" y="175"/>
                      </a:lnTo>
                      <a:lnTo>
                        <a:pt x="338" y="166"/>
                      </a:lnTo>
                      <a:lnTo>
                        <a:pt x="343" y="158"/>
                      </a:lnTo>
                      <a:lnTo>
                        <a:pt x="349" y="148"/>
                      </a:lnTo>
                      <a:lnTo>
                        <a:pt x="350" y="143"/>
                      </a:lnTo>
                      <a:lnTo>
                        <a:pt x="352" y="137"/>
                      </a:lnTo>
                      <a:lnTo>
                        <a:pt x="356" y="125"/>
                      </a:lnTo>
                      <a:lnTo>
                        <a:pt x="357" y="114"/>
                      </a:lnTo>
                      <a:lnTo>
                        <a:pt x="357" y="110"/>
                      </a:lnTo>
                      <a:lnTo>
                        <a:pt x="357" y="108"/>
                      </a:lnTo>
                      <a:lnTo>
                        <a:pt x="357" y="103"/>
                      </a:lnTo>
                      <a:lnTo>
                        <a:pt x="357" y="96"/>
                      </a:lnTo>
                      <a:lnTo>
                        <a:pt x="356" y="89"/>
                      </a:lnTo>
                      <a:lnTo>
                        <a:pt x="354" y="82"/>
                      </a:lnTo>
                      <a:lnTo>
                        <a:pt x="353" y="77"/>
                      </a:lnTo>
                      <a:lnTo>
                        <a:pt x="350" y="71"/>
                      </a:lnTo>
                      <a:lnTo>
                        <a:pt x="348" y="66"/>
                      </a:lnTo>
                      <a:lnTo>
                        <a:pt x="345" y="60"/>
                      </a:lnTo>
                      <a:lnTo>
                        <a:pt x="343" y="56"/>
                      </a:lnTo>
                      <a:lnTo>
                        <a:pt x="335" y="46"/>
                      </a:lnTo>
                      <a:lnTo>
                        <a:pt x="330" y="43"/>
                      </a:lnTo>
                      <a:lnTo>
                        <a:pt x="326" y="39"/>
                      </a:lnTo>
                      <a:lnTo>
                        <a:pt x="321" y="35"/>
                      </a:lnTo>
                      <a:lnTo>
                        <a:pt x="315" y="32"/>
                      </a:lnTo>
                      <a:lnTo>
                        <a:pt x="310" y="29"/>
                      </a:lnTo>
                      <a:lnTo>
                        <a:pt x="304" y="2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2" name="Freeform 46"/>
                <p:cNvSpPr>
                  <a:spLocks noChangeAspect="1"/>
                </p:cNvSpPr>
                <p:nvPr/>
              </p:nvSpPr>
              <p:spPr bwMode="auto">
                <a:xfrm>
                  <a:off x="2368" y="2629"/>
                  <a:ext cx="812" cy="237"/>
                </a:xfrm>
                <a:custGeom>
                  <a:avLst/>
                  <a:gdLst>
                    <a:gd name="T0" fmla="*/ 368 w 812"/>
                    <a:gd name="T1" fmla="*/ 166 h 237"/>
                    <a:gd name="T2" fmla="*/ 318 w 812"/>
                    <a:gd name="T3" fmla="*/ 151 h 237"/>
                    <a:gd name="T4" fmla="*/ 243 w 812"/>
                    <a:gd name="T5" fmla="*/ 112 h 237"/>
                    <a:gd name="T6" fmla="*/ 198 w 812"/>
                    <a:gd name="T7" fmla="*/ 86 h 237"/>
                    <a:gd name="T8" fmla="*/ 155 w 812"/>
                    <a:gd name="T9" fmla="*/ 61 h 237"/>
                    <a:gd name="T10" fmla="*/ 101 w 812"/>
                    <a:gd name="T11" fmla="*/ 41 h 237"/>
                    <a:gd name="T12" fmla="*/ 60 w 812"/>
                    <a:gd name="T13" fmla="*/ 35 h 237"/>
                    <a:gd name="T14" fmla="*/ 29 w 812"/>
                    <a:gd name="T15" fmla="*/ 39 h 237"/>
                    <a:gd name="T16" fmla="*/ 8 w 812"/>
                    <a:gd name="T17" fmla="*/ 53 h 237"/>
                    <a:gd name="T18" fmla="*/ 0 w 812"/>
                    <a:gd name="T19" fmla="*/ 77 h 237"/>
                    <a:gd name="T20" fmla="*/ 8 w 812"/>
                    <a:gd name="T21" fmla="*/ 102 h 237"/>
                    <a:gd name="T22" fmla="*/ 23 w 812"/>
                    <a:gd name="T23" fmla="*/ 116 h 237"/>
                    <a:gd name="T24" fmla="*/ 79 w 812"/>
                    <a:gd name="T25" fmla="*/ 137 h 237"/>
                    <a:gd name="T26" fmla="*/ 170 w 812"/>
                    <a:gd name="T27" fmla="*/ 165 h 237"/>
                    <a:gd name="T28" fmla="*/ 261 w 812"/>
                    <a:gd name="T29" fmla="*/ 203 h 237"/>
                    <a:gd name="T30" fmla="*/ 319 w 812"/>
                    <a:gd name="T31" fmla="*/ 231 h 237"/>
                    <a:gd name="T32" fmla="*/ 353 w 812"/>
                    <a:gd name="T33" fmla="*/ 237 h 237"/>
                    <a:gd name="T34" fmla="*/ 400 w 812"/>
                    <a:gd name="T35" fmla="*/ 235 h 237"/>
                    <a:gd name="T36" fmla="*/ 434 w 812"/>
                    <a:gd name="T37" fmla="*/ 226 h 237"/>
                    <a:gd name="T38" fmla="*/ 605 w 812"/>
                    <a:gd name="T39" fmla="*/ 156 h 237"/>
                    <a:gd name="T40" fmla="*/ 637 w 812"/>
                    <a:gd name="T41" fmla="*/ 156 h 237"/>
                    <a:gd name="T42" fmla="*/ 645 w 812"/>
                    <a:gd name="T43" fmla="*/ 152 h 237"/>
                    <a:gd name="T44" fmla="*/ 657 w 812"/>
                    <a:gd name="T45" fmla="*/ 143 h 237"/>
                    <a:gd name="T46" fmla="*/ 662 w 812"/>
                    <a:gd name="T47" fmla="*/ 135 h 237"/>
                    <a:gd name="T48" fmla="*/ 686 w 812"/>
                    <a:gd name="T49" fmla="*/ 113 h 237"/>
                    <a:gd name="T50" fmla="*/ 718 w 812"/>
                    <a:gd name="T51" fmla="*/ 115 h 237"/>
                    <a:gd name="T52" fmla="*/ 743 w 812"/>
                    <a:gd name="T53" fmla="*/ 127 h 237"/>
                    <a:gd name="T54" fmla="*/ 761 w 812"/>
                    <a:gd name="T55" fmla="*/ 127 h 237"/>
                    <a:gd name="T56" fmla="*/ 779 w 812"/>
                    <a:gd name="T57" fmla="*/ 116 h 237"/>
                    <a:gd name="T58" fmla="*/ 783 w 812"/>
                    <a:gd name="T59" fmla="*/ 110 h 237"/>
                    <a:gd name="T60" fmla="*/ 784 w 812"/>
                    <a:gd name="T61" fmla="*/ 107 h 237"/>
                    <a:gd name="T62" fmla="*/ 777 w 812"/>
                    <a:gd name="T63" fmla="*/ 91 h 237"/>
                    <a:gd name="T64" fmla="*/ 762 w 812"/>
                    <a:gd name="T65" fmla="*/ 75 h 237"/>
                    <a:gd name="T66" fmla="*/ 741 w 812"/>
                    <a:gd name="T67" fmla="*/ 68 h 237"/>
                    <a:gd name="T68" fmla="*/ 727 w 812"/>
                    <a:gd name="T69" fmla="*/ 60 h 237"/>
                    <a:gd name="T70" fmla="*/ 763 w 812"/>
                    <a:gd name="T71" fmla="*/ 50 h 237"/>
                    <a:gd name="T72" fmla="*/ 782 w 812"/>
                    <a:gd name="T73" fmla="*/ 48 h 237"/>
                    <a:gd name="T74" fmla="*/ 802 w 812"/>
                    <a:gd name="T75" fmla="*/ 44 h 237"/>
                    <a:gd name="T76" fmla="*/ 806 w 812"/>
                    <a:gd name="T77" fmla="*/ 41 h 237"/>
                    <a:gd name="T78" fmla="*/ 812 w 812"/>
                    <a:gd name="T79" fmla="*/ 34 h 237"/>
                    <a:gd name="T80" fmla="*/ 812 w 812"/>
                    <a:gd name="T81" fmla="*/ 25 h 237"/>
                    <a:gd name="T82" fmla="*/ 811 w 812"/>
                    <a:gd name="T83" fmla="*/ 20 h 237"/>
                    <a:gd name="T84" fmla="*/ 803 w 812"/>
                    <a:gd name="T85" fmla="*/ 6 h 237"/>
                    <a:gd name="T86" fmla="*/ 787 w 812"/>
                    <a:gd name="T87" fmla="*/ 0 h 237"/>
                    <a:gd name="T88" fmla="*/ 752 w 812"/>
                    <a:gd name="T89" fmla="*/ 7 h 237"/>
                    <a:gd name="T90" fmla="*/ 712 w 812"/>
                    <a:gd name="T91" fmla="*/ 30 h 237"/>
                    <a:gd name="T92" fmla="*/ 688 w 812"/>
                    <a:gd name="T93" fmla="*/ 55 h 237"/>
                    <a:gd name="T94" fmla="*/ 684 w 812"/>
                    <a:gd name="T95" fmla="*/ 59 h 237"/>
                    <a:gd name="T96" fmla="*/ 672 w 812"/>
                    <a:gd name="T97" fmla="*/ 68 h 237"/>
                    <a:gd name="T98" fmla="*/ 657 w 812"/>
                    <a:gd name="T99" fmla="*/ 75 h 237"/>
                    <a:gd name="T100" fmla="*/ 647 w 812"/>
                    <a:gd name="T101" fmla="*/ 80 h 237"/>
                    <a:gd name="T102" fmla="*/ 620 w 812"/>
                    <a:gd name="T103" fmla="*/ 89 h 237"/>
                    <a:gd name="T104" fmla="*/ 594 w 812"/>
                    <a:gd name="T105" fmla="*/ 104 h 237"/>
                    <a:gd name="T106" fmla="*/ 576 w 812"/>
                    <a:gd name="T107" fmla="*/ 111 h 237"/>
                    <a:gd name="T108" fmla="*/ 535 w 812"/>
                    <a:gd name="T109" fmla="*/ 128 h 237"/>
                    <a:gd name="T110" fmla="*/ 474 w 812"/>
                    <a:gd name="T111" fmla="*/ 148 h 237"/>
                    <a:gd name="T112" fmla="*/ 400 w 812"/>
                    <a:gd name="T113" fmla="*/ 164 h 2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2"/>
                    <a:gd name="T172" fmla="*/ 0 h 237"/>
                    <a:gd name="T173" fmla="*/ 812 w 812"/>
                    <a:gd name="T174" fmla="*/ 237 h 2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2" h="237">
                      <a:moveTo>
                        <a:pt x="400" y="164"/>
                      </a:moveTo>
                      <a:lnTo>
                        <a:pt x="384" y="166"/>
                      </a:lnTo>
                      <a:lnTo>
                        <a:pt x="376" y="166"/>
                      </a:lnTo>
                      <a:lnTo>
                        <a:pt x="368" y="166"/>
                      </a:lnTo>
                      <a:lnTo>
                        <a:pt x="353" y="163"/>
                      </a:lnTo>
                      <a:lnTo>
                        <a:pt x="346" y="161"/>
                      </a:lnTo>
                      <a:lnTo>
                        <a:pt x="339" y="159"/>
                      </a:lnTo>
                      <a:lnTo>
                        <a:pt x="318" y="151"/>
                      </a:lnTo>
                      <a:lnTo>
                        <a:pt x="297" y="143"/>
                      </a:lnTo>
                      <a:lnTo>
                        <a:pt x="278" y="132"/>
                      </a:lnTo>
                      <a:lnTo>
                        <a:pt x="259" y="122"/>
                      </a:lnTo>
                      <a:lnTo>
                        <a:pt x="243" y="112"/>
                      </a:lnTo>
                      <a:lnTo>
                        <a:pt x="228" y="103"/>
                      </a:lnTo>
                      <a:lnTo>
                        <a:pt x="218" y="98"/>
                      </a:lnTo>
                      <a:lnTo>
                        <a:pt x="208" y="93"/>
                      </a:lnTo>
                      <a:lnTo>
                        <a:pt x="198" y="86"/>
                      </a:lnTo>
                      <a:lnTo>
                        <a:pt x="188" y="79"/>
                      </a:lnTo>
                      <a:lnTo>
                        <a:pt x="177" y="73"/>
                      </a:lnTo>
                      <a:lnTo>
                        <a:pt x="167" y="67"/>
                      </a:lnTo>
                      <a:lnTo>
                        <a:pt x="155" y="61"/>
                      </a:lnTo>
                      <a:lnTo>
                        <a:pt x="145" y="56"/>
                      </a:lnTo>
                      <a:lnTo>
                        <a:pt x="134" y="52"/>
                      </a:lnTo>
                      <a:lnTo>
                        <a:pt x="122" y="48"/>
                      </a:lnTo>
                      <a:lnTo>
                        <a:pt x="101" y="41"/>
                      </a:lnTo>
                      <a:lnTo>
                        <a:pt x="91" y="38"/>
                      </a:lnTo>
                      <a:lnTo>
                        <a:pt x="81" y="37"/>
                      </a:lnTo>
                      <a:lnTo>
                        <a:pt x="71" y="36"/>
                      </a:lnTo>
                      <a:lnTo>
                        <a:pt x="60" y="35"/>
                      </a:lnTo>
                      <a:lnTo>
                        <a:pt x="49" y="36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4" y="41"/>
                      </a:lnTo>
                      <a:lnTo>
                        <a:pt x="20" y="43"/>
                      </a:lnTo>
                      <a:lnTo>
                        <a:pt x="14" y="48"/>
                      </a:lnTo>
                      <a:lnTo>
                        <a:pt x="8" y="53"/>
                      </a:lnTo>
                      <a:lnTo>
                        <a:pt x="4" y="58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4" y="91"/>
                      </a:lnTo>
                      <a:lnTo>
                        <a:pt x="6" y="96"/>
                      </a:lnTo>
                      <a:lnTo>
                        <a:pt x="8" y="102"/>
                      </a:lnTo>
                      <a:lnTo>
                        <a:pt x="12" y="105"/>
                      </a:lnTo>
                      <a:lnTo>
                        <a:pt x="15" y="109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8" y="118"/>
                      </a:lnTo>
                      <a:lnTo>
                        <a:pt x="34" y="121"/>
                      </a:lnTo>
                      <a:lnTo>
                        <a:pt x="56" y="129"/>
                      </a:lnTo>
                      <a:lnTo>
                        <a:pt x="79" y="137"/>
                      </a:lnTo>
                      <a:lnTo>
                        <a:pt x="102" y="144"/>
                      </a:lnTo>
                      <a:lnTo>
                        <a:pt x="126" y="151"/>
                      </a:lnTo>
                      <a:lnTo>
                        <a:pt x="148" y="157"/>
                      </a:lnTo>
                      <a:lnTo>
                        <a:pt x="170" y="165"/>
                      </a:lnTo>
                      <a:lnTo>
                        <a:pt x="192" y="173"/>
                      </a:lnTo>
                      <a:lnTo>
                        <a:pt x="214" y="182"/>
                      </a:lnTo>
                      <a:lnTo>
                        <a:pt x="237" y="192"/>
                      </a:lnTo>
                      <a:lnTo>
                        <a:pt x="261" y="203"/>
                      </a:lnTo>
                      <a:lnTo>
                        <a:pt x="283" y="214"/>
                      </a:lnTo>
                      <a:lnTo>
                        <a:pt x="306" y="226"/>
                      </a:lnTo>
                      <a:lnTo>
                        <a:pt x="312" y="229"/>
                      </a:lnTo>
                      <a:lnTo>
                        <a:pt x="319" y="231"/>
                      </a:lnTo>
                      <a:lnTo>
                        <a:pt x="326" y="233"/>
                      </a:lnTo>
                      <a:lnTo>
                        <a:pt x="334" y="235"/>
                      </a:lnTo>
                      <a:lnTo>
                        <a:pt x="344" y="237"/>
                      </a:lnTo>
                      <a:lnTo>
                        <a:pt x="353" y="237"/>
                      </a:lnTo>
                      <a:lnTo>
                        <a:pt x="373" y="237"/>
                      </a:lnTo>
                      <a:lnTo>
                        <a:pt x="381" y="237"/>
                      </a:lnTo>
                      <a:lnTo>
                        <a:pt x="391" y="237"/>
                      </a:lnTo>
                      <a:lnTo>
                        <a:pt x="400" y="235"/>
                      </a:lnTo>
                      <a:lnTo>
                        <a:pt x="409" y="233"/>
                      </a:lnTo>
                      <a:lnTo>
                        <a:pt x="417" y="231"/>
                      </a:lnTo>
                      <a:lnTo>
                        <a:pt x="425" y="230"/>
                      </a:lnTo>
                      <a:lnTo>
                        <a:pt x="434" y="226"/>
                      </a:lnTo>
                      <a:lnTo>
                        <a:pt x="443" y="224"/>
                      </a:lnTo>
                      <a:lnTo>
                        <a:pt x="483" y="207"/>
                      </a:lnTo>
                      <a:lnTo>
                        <a:pt x="524" y="190"/>
                      </a:lnTo>
                      <a:lnTo>
                        <a:pt x="605" y="156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1" y="157"/>
                      </a:lnTo>
                      <a:lnTo>
                        <a:pt x="637" y="156"/>
                      </a:lnTo>
                      <a:lnTo>
                        <a:pt x="643" y="154"/>
                      </a:lnTo>
                      <a:lnTo>
                        <a:pt x="643" y="153"/>
                      </a:lnTo>
                      <a:lnTo>
                        <a:pt x="645" y="152"/>
                      </a:lnTo>
                      <a:lnTo>
                        <a:pt x="648" y="150"/>
                      </a:lnTo>
                      <a:lnTo>
                        <a:pt x="650" y="149"/>
                      </a:lnTo>
                      <a:lnTo>
                        <a:pt x="653" y="147"/>
                      </a:lnTo>
                      <a:lnTo>
                        <a:pt x="657" y="143"/>
                      </a:lnTo>
                      <a:lnTo>
                        <a:pt x="657" y="141"/>
                      </a:lnTo>
                      <a:lnTo>
                        <a:pt x="658" y="139"/>
                      </a:lnTo>
                      <a:lnTo>
                        <a:pt x="659" y="139"/>
                      </a:lnTo>
                      <a:lnTo>
                        <a:pt x="662" y="135"/>
                      </a:lnTo>
                      <a:lnTo>
                        <a:pt x="664" y="130"/>
                      </a:lnTo>
                      <a:lnTo>
                        <a:pt x="671" y="117"/>
                      </a:lnTo>
                      <a:lnTo>
                        <a:pt x="679" y="115"/>
                      </a:lnTo>
                      <a:lnTo>
                        <a:pt x="686" y="113"/>
                      </a:lnTo>
                      <a:lnTo>
                        <a:pt x="694" y="112"/>
                      </a:lnTo>
                      <a:lnTo>
                        <a:pt x="703" y="112"/>
                      </a:lnTo>
                      <a:lnTo>
                        <a:pt x="711" y="113"/>
                      </a:lnTo>
                      <a:lnTo>
                        <a:pt x="718" y="115"/>
                      </a:lnTo>
                      <a:lnTo>
                        <a:pt x="726" y="118"/>
                      </a:lnTo>
                      <a:lnTo>
                        <a:pt x="734" y="122"/>
                      </a:lnTo>
                      <a:lnTo>
                        <a:pt x="738" y="125"/>
                      </a:lnTo>
                      <a:lnTo>
                        <a:pt x="743" y="127"/>
                      </a:lnTo>
                      <a:lnTo>
                        <a:pt x="747" y="128"/>
                      </a:lnTo>
                      <a:lnTo>
                        <a:pt x="752" y="129"/>
                      </a:lnTo>
                      <a:lnTo>
                        <a:pt x="756" y="128"/>
                      </a:lnTo>
                      <a:lnTo>
                        <a:pt x="761" y="127"/>
                      </a:lnTo>
                      <a:lnTo>
                        <a:pt x="766" y="125"/>
                      </a:lnTo>
                      <a:lnTo>
                        <a:pt x="770" y="123"/>
                      </a:lnTo>
                      <a:lnTo>
                        <a:pt x="776" y="120"/>
                      </a:lnTo>
                      <a:lnTo>
                        <a:pt x="779" y="116"/>
                      </a:lnTo>
                      <a:lnTo>
                        <a:pt x="780" y="115"/>
                      </a:lnTo>
                      <a:lnTo>
                        <a:pt x="782" y="113"/>
                      </a:lnTo>
                      <a:lnTo>
                        <a:pt x="783" y="111"/>
                      </a:lnTo>
                      <a:lnTo>
                        <a:pt x="783" y="110"/>
                      </a:lnTo>
                      <a:lnTo>
                        <a:pt x="784" y="109"/>
                      </a:lnTo>
                      <a:lnTo>
                        <a:pt x="784" y="107"/>
                      </a:lnTo>
                      <a:lnTo>
                        <a:pt x="784" y="105"/>
                      </a:lnTo>
                      <a:lnTo>
                        <a:pt x="783" y="101"/>
                      </a:lnTo>
                      <a:lnTo>
                        <a:pt x="781" y="95"/>
                      </a:lnTo>
                      <a:lnTo>
                        <a:pt x="777" y="91"/>
                      </a:lnTo>
                      <a:lnTo>
                        <a:pt x="774" y="86"/>
                      </a:lnTo>
                      <a:lnTo>
                        <a:pt x="770" y="82"/>
                      </a:lnTo>
                      <a:lnTo>
                        <a:pt x="766" y="78"/>
                      </a:lnTo>
                      <a:lnTo>
                        <a:pt x="762" y="75"/>
                      </a:lnTo>
                      <a:lnTo>
                        <a:pt x="756" y="72"/>
                      </a:lnTo>
                      <a:lnTo>
                        <a:pt x="752" y="70"/>
                      </a:lnTo>
                      <a:lnTo>
                        <a:pt x="746" y="68"/>
                      </a:lnTo>
                      <a:lnTo>
                        <a:pt x="741" y="68"/>
                      </a:lnTo>
                      <a:lnTo>
                        <a:pt x="728" y="67"/>
                      </a:lnTo>
                      <a:lnTo>
                        <a:pt x="721" y="67"/>
                      </a:lnTo>
                      <a:lnTo>
                        <a:pt x="715" y="68"/>
                      </a:lnTo>
                      <a:lnTo>
                        <a:pt x="727" y="60"/>
                      </a:lnTo>
                      <a:lnTo>
                        <a:pt x="734" y="57"/>
                      </a:lnTo>
                      <a:lnTo>
                        <a:pt x="741" y="55"/>
                      </a:lnTo>
                      <a:lnTo>
                        <a:pt x="756" y="51"/>
                      </a:lnTo>
                      <a:lnTo>
                        <a:pt x="763" y="50"/>
                      </a:lnTo>
                      <a:lnTo>
                        <a:pt x="770" y="50"/>
                      </a:lnTo>
                      <a:lnTo>
                        <a:pt x="777" y="49"/>
                      </a:lnTo>
                      <a:lnTo>
                        <a:pt x="779" y="48"/>
                      </a:lnTo>
                      <a:lnTo>
                        <a:pt x="782" y="48"/>
                      </a:lnTo>
                      <a:lnTo>
                        <a:pt x="794" y="47"/>
                      </a:lnTo>
                      <a:lnTo>
                        <a:pt x="797" y="46"/>
                      </a:lnTo>
                      <a:lnTo>
                        <a:pt x="799" y="45"/>
                      </a:lnTo>
                      <a:lnTo>
                        <a:pt x="802" y="44"/>
                      </a:lnTo>
                      <a:lnTo>
                        <a:pt x="803" y="43"/>
                      </a:lnTo>
                      <a:lnTo>
                        <a:pt x="805" y="43"/>
                      </a:lnTo>
                      <a:lnTo>
                        <a:pt x="805" y="41"/>
                      </a:lnTo>
                      <a:lnTo>
                        <a:pt x="806" y="41"/>
                      </a:lnTo>
                      <a:lnTo>
                        <a:pt x="808" y="40"/>
                      </a:lnTo>
                      <a:lnTo>
                        <a:pt x="809" y="38"/>
                      </a:lnTo>
                      <a:lnTo>
                        <a:pt x="811" y="36"/>
                      </a:lnTo>
                      <a:lnTo>
                        <a:pt x="812" y="34"/>
                      </a:lnTo>
                      <a:lnTo>
                        <a:pt x="812" y="32"/>
                      </a:lnTo>
                      <a:lnTo>
                        <a:pt x="812" y="29"/>
                      </a:lnTo>
                      <a:lnTo>
                        <a:pt x="812" y="28"/>
                      </a:lnTo>
                      <a:lnTo>
                        <a:pt x="812" y="25"/>
                      </a:lnTo>
                      <a:lnTo>
                        <a:pt x="812" y="23"/>
                      </a:lnTo>
                      <a:lnTo>
                        <a:pt x="812" y="22"/>
                      </a:lnTo>
                      <a:lnTo>
                        <a:pt x="811" y="21"/>
                      </a:lnTo>
                      <a:lnTo>
                        <a:pt x="811" y="20"/>
                      </a:lnTo>
                      <a:lnTo>
                        <a:pt x="810" y="16"/>
                      </a:lnTo>
                      <a:lnTo>
                        <a:pt x="808" y="12"/>
                      </a:lnTo>
                      <a:lnTo>
                        <a:pt x="805" y="8"/>
                      </a:lnTo>
                      <a:lnTo>
                        <a:pt x="803" y="6"/>
                      </a:lnTo>
                      <a:lnTo>
                        <a:pt x="799" y="3"/>
                      </a:lnTo>
                      <a:lnTo>
                        <a:pt x="796" y="1"/>
                      </a:lnTo>
                      <a:lnTo>
                        <a:pt x="791" y="0"/>
                      </a:lnTo>
                      <a:lnTo>
                        <a:pt x="787" y="0"/>
                      </a:lnTo>
                      <a:lnTo>
                        <a:pt x="783" y="0"/>
                      </a:lnTo>
                      <a:lnTo>
                        <a:pt x="767" y="3"/>
                      </a:lnTo>
                      <a:lnTo>
                        <a:pt x="759" y="5"/>
                      </a:lnTo>
                      <a:lnTo>
                        <a:pt x="752" y="7"/>
                      </a:lnTo>
                      <a:lnTo>
                        <a:pt x="738" y="13"/>
                      </a:lnTo>
                      <a:lnTo>
                        <a:pt x="725" y="21"/>
                      </a:lnTo>
                      <a:lnTo>
                        <a:pt x="718" y="25"/>
                      </a:lnTo>
                      <a:lnTo>
                        <a:pt x="712" y="30"/>
                      </a:lnTo>
                      <a:lnTo>
                        <a:pt x="706" y="35"/>
                      </a:lnTo>
                      <a:lnTo>
                        <a:pt x="700" y="41"/>
                      </a:lnTo>
                      <a:lnTo>
                        <a:pt x="692" y="50"/>
                      </a:lnTo>
                      <a:lnTo>
                        <a:pt x="688" y="55"/>
                      </a:lnTo>
                      <a:lnTo>
                        <a:pt x="685" y="56"/>
                      </a:lnTo>
                      <a:lnTo>
                        <a:pt x="685" y="57"/>
                      </a:lnTo>
                      <a:lnTo>
                        <a:pt x="684" y="59"/>
                      </a:lnTo>
                      <a:lnTo>
                        <a:pt x="682" y="60"/>
                      </a:lnTo>
                      <a:lnTo>
                        <a:pt x="681" y="61"/>
                      </a:lnTo>
                      <a:lnTo>
                        <a:pt x="676" y="64"/>
                      </a:lnTo>
                      <a:lnTo>
                        <a:pt x="672" y="68"/>
                      </a:lnTo>
                      <a:lnTo>
                        <a:pt x="667" y="70"/>
                      </a:lnTo>
                      <a:lnTo>
                        <a:pt x="664" y="72"/>
                      </a:lnTo>
                      <a:lnTo>
                        <a:pt x="663" y="74"/>
                      </a:lnTo>
                      <a:lnTo>
                        <a:pt x="657" y="75"/>
                      </a:lnTo>
                      <a:lnTo>
                        <a:pt x="652" y="78"/>
                      </a:lnTo>
                      <a:lnTo>
                        <a:pt x="650" y="79"/>
                      </a:lnTo>
                      <a:lnTo>
                        <a:pt x="648" y="79"/>
                      </a:lnTo>
                      <a:lnTo>
                        <a:pt x="647" y="80"/>
                      </a:lnTo>
                      <a:lnTo>
                        <a:pt x="643" y="82"/>
                      </a:lnTo>
                      <a:lnTo>
                        <a:pt x="630" y="85"/>
                      </a:lnTo>
                      <a:lnTo>
                        <a:pt x="625" y="87"/>
                      </a:lnTo>
                      <a:lnTo>
                        <a:pt x="620" y="89"/>
                      </a:lnTo>
                      <a:lnTo>
                        <a:pt x="613" y="93"/>
                      </a:lnTo>
                      <a:lnTo>
                        <a:pt x="607" y="96"/>
                      </a:lnTo>
                      <a:lnTo>
                        <a:pt x="600" y="100"/>
                      </a:lnTo>
                      <a:lnTo>
                        <a:pt x="594" y="104"/>
                      </a:lnTo>
                      <a:lnTo>
                        <a:pt x="582" y="109"/>
                      </a:lnTo>
                      <a:lnTo>
                        <a:pt x="580" y="109"/>
                      </a:lnTo>
                      <a:lnTo>
                        <a:pt x="579" y="110"/>
                      </a:lnTo>
                      <a:lnTo>
                        <a:pt x="576" y="111"/>
                      </a:lnTo>
                      <a:lnTo>
                        <a:pt x="571" y="114"/>
                      </a:lnTo>
                      <a:lnTo>
                        <a:pt x="558" y="119"/>
                      </a:lnTo>
                      <a:lnTo>
                        <a:pt x="547" y="123"/>
                      </a:lnTo>
                      <a:lnTo>
                        <a:pt x="535" y="128"/>
                      </a:lnTo>
                      <a:lnTo>
                        <a:pt x="523" y="132"/>
                      </a:lnTo>
                      <a:lnTo>
                        <a:pt x="499" y="141"/>
                      </a:lnTo>
                      <a:lnTo>
                        <a:pt x="487" y="144"/>
                      </a:lnTo>
                      <a:lnTo>
                        <a:pt x="474" y="148"/>
                      </a:lnTo>
                      <a:lnTo>
                        <a:pt x="450" y="154"/>
                      </a:lnTo>
                      <a:lnTo>
                        <a:pt x="424" y="159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3" name="Freeform 47"/>
                <p:cNvSpPr>
                  <a:spLocks noChangeAspect="1"/>
                </p:cNvSpPr>
                <p:nvPr/>
              </p:nvSpPr>
              <p:spPr bwMode="auto">
                <a:xfrm>
                  <a:off x="1861" y="2608"/>
                  <a:ext cx="480" cy="486"/>
                </a:xfrm>
                <a:custGeom>
                  <a:avLst/>
                  <a:gdLst>
                    <a:gd name="T0" fmla="*/ 12 w 480"/>
                    <a:gd name="T1" fmla="*/ 76 h 486"/>
                    <a:gd name="T2" fmla="*/ 2 w 480"/>
                    <a:gd name="T3" fmla="*/ 99 h 486"/>
                    <a:gd name="T4" fmla="*/ 2 w 480"/>
                    <a:gd name="T5" fmla="*/ 156 h 486"/>
                    <a:gd name="T6" fmla="*/ 11 w 480"/>
                    <a:gd name="T7" fmla="*/ 205 h 486"/>
                    <a:gd name="T8" fmla="*/ 32 w 480"/>
                    <a:gd name="T9" fmla="*/ 272 h 486"/>
                    <a:gd name="T10" fmla="*/ 60 w 480"/>
                    <a:gd name="T11" fmla="*/ 338 h 486"/>
                    <a:gd name="T12" fmla="*/ 81 w 480"/>
                    <a:gd name="T13" fmla="*/ 361 h 486"/>
                    <a:gd name="T14" fmla="*/ 106 w 480"/>
                    <a:gd name="T15" fmla="*/ 375 h 486"/>
                    <a:gd name="T16" fmla="*/ 127 w 480"/>
                    <a:gd name="T17" fmla="*/ 398 h 486"/>
                    <a:gd name="T18" fmla="*/ 106 w 480"/>
                    <a:gd name="T19" fmla="*/ 437 h 486"/>
                    <a:gd name="T20" fmla="*/ 105 w 480"/>
                    <a:gd name="T21" fmla="*/ 452 h 486"/>
                    <a:gd name="T22" fmla="*/ 116 w 480"/>
                    <a:gd name="T23" fmla="*/ 465 h 486"/>
                    <a:gd name="T24" fmla="*/ 161 w 480"/>
                    <a:gd name="T25" fmla="*/ 458 h 486"/>
                    <a:gd name="T26" fmla="*/ 173 w 480"/>
                    <a:gd name="T27" fmla="*/ 484 h 486"/>
                    <a:gd name="T28" fmla="*/ 182 w 480"/>
                    <a:gd name="T29" fmla="*/ 486 h 486"/>
                    <a:gd name="T30" fmla="*/ 187 w 480"/>
                    <a:gd name="T31" fmla="*/ 486 h 486"/>
                    <a:gd name="T32" fmla="*/ 194 w 480"/>
                    <a:gd name="T33" fmla="*/ 484 h 486"/>
                    <a:gd name="T34" fmla="*/ 205 w 480"/>
                    <a:gd name="T35" fmla="*/ 474 h 486"/>
                    <a:gd name="T36" fmla="*/ 244 w 480"/>
                    <a:gd name="T37" fmla="*/ 479 h 486"/>
                    <a:gd name="T38" fmla="*/ 248 w 480"/>
                    <a:gd name="T39" fmla="*/ 474 h 486"/>
                    <a:gd name="T40" fmla="*/ 254 w 480"/>
                    <a:gd name="T41" fmla="*/ 463 h 486"/>
                    <a:gd name="T42" fmla="*/ 254 w 480"/>
                    <a:gd name="T43" fmla="*/ 458 h 486"/>
                    <a:gd name="T44" fmla="*/ 252 w 480"/>
                    <a:gd name="T45" fmla="*/ 447 h 486"/>
                    <a:gd name="T46" fmla="*/ 247 w 480"/>
                    <a:gd name="T47" fmla="*/ 430 h 486"/>
                    <a:gd name="T48" fmla="*/ 245 w 480"/>
                    <a:gd name="T49" fmla="*/ 396 h 486"/>
                    <a:gd name="T50" fmla="*/ 235 w 480"/>
                    <a:gd name="T51" fmla="*/ 371 h 486"/>
                    <a:gd name="T52" fmla="*/ 194 w 480"/>
                    <a:gd name="T53" fmla="*/ 344 h 486"/>
                    <a:gd name="T54" fmla="*/ 136 w 480"/>
                    <a:gd name="T55" fmla="*/ 323 h 486"/>
                    <a:gd name="T56" fmla="*/ 117 w 480"/>
                    <a:gd name="T57" fmla="*/ 312 h 486"/>
                    <a:gd name="T58" fmla="*/ 100 w 480"/>
                    <a:gd name="T59" fmla="*/ 290 h 486"/>
                    <a:gd name="T60" fmla="*/ 85 w 480"/>
                    <a:gd name="T61" fmla="*/ 243 h 486"/>
                    <a:gd name="T62" fmla="*/ 75 w 480"/>
                    <a:gd name="T63" fmla="*/ 187 h 486"/>
                    <a:gd name="T64" fmla="*/ 71 w 480"/>
                    <a:gd name="T65" fmla="*/ 138 h 486"/>
                    <a:gd name="T66" fmla="*/ 101 w 480"/>
                    <a:gd name="T67" fmla="*/ 103 h 486"/>
                    <a:gd name="T68" fmla="*/ 176 w 480"/>
                    <a:gd name="T69" fmla="*/ 87 h 486"/>
                    <a:gd name="T70" fmla="*/ 235 w 480"/>
                    <a:gd name="T71" fmla="*/ 88 h 486"/>
                    <a:gd name="T72" fmla="*/ 344 w 480"/>
                    <a:gd name="T73" fmla="*/ 110 h 486"/>
                    <a:gd name="T74" fmla="*/ 427 w 480"/>
                    <a:gd name="T75" fmla="*/ 125 h 486"/>
                    <a:gd name="T76" fmla="*/ 439 w 480"/>
                    <a:gd name="T77" fmla="*/ 123 h 486"/>
                    <a:gd name="T78" fmla="*/ 454 w 480"/>
                    <a:gd name="T79" fmla="*/ 116 h 486"/>
                    <a:gd name="T80" fmla="*/ 467 w 480"/>
                    <a:gd name="T81" fmla="*/ 105 h 486"/>
                    <a:gd name="T82" fmla="*/ 478 w 480"/>
                    <a:gd name="T83" fmla="*/ 79 h 486"/>
                    <a:gd name="T84" fmla="*/ 476 w 480"/>
                    <a:gd name="T85" fmla="*/ 44 h 486"/>
                    <a:gd name="T86" fmla="*/ 475 w 480"/>
                    <a:gd name="T87" fmla="*/ 40 h 486"/>
                    <a:gd name="T88" fmla="*/ 458 w 480"/>
                    <a:gd name="T89" fmla="*/ 21 h 486"/>
                    <a:gd name="T90" fmla="*/ 403 w 480"/>
                    <a:gd name="T91" fmla="*/ 8 h 486"/>
                    <a:gd name="T92" fmla="*/ 329 w 480"/>
                    <a:gd name="T93" fmla="*/ 0 h 486"/>
                    <a:gd name="T94" fmla="*/ 256 w 480"/>
                    <a:gd name="T95" fmla="*/ 4 h 486"/>
                    <a:gd name="T96" fmla="*/ 95 w 480"/>
                    <a:gd name="T97" fmla="*/ 4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486"/>
                    <a:gd name="T149" fmla="*/ 480 w 480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486">
                      <a:moveTo>
                        <a:pt x="28" y="65"/>
                      </a:moveTo>
                      <a:lnTo>
                        <a:pt x="22" y="68"/>
                      </a:lnTo>
                      <a:lnTo>
                        <a:pt x="17" y="72"/>
                      </a:lnTo>
                      <a:lnTo>
                        <a:pt x="12" y="76"/>
                      </a:lnTo>
                      <a:lnTo>
                        <a:pt x="9" y="81"/>
                      </a:lnTo>
                      <a:lnTo>
                        <a:pt x="5" y="86"/>
                      </a:lnTo>
                      <a:lnTo>
                        <a:pt x="4" y="92"/>
                      </a:lnTo>
                      <a:lnTo>
                        <a:pt x="2" y="99"/>
                      </a:lnTo>
                      <a:lnTo>
                        <a:pt x="2" y="106"/>
                      </a:lnTo>
                      <a:lnTo>
                        <a:pt x="0" y="119"/>
                      </a:lnTo>
                      <a:lnTo>
                        <a:pt x="0" y="131"/>
                      </a:lnTo>
                      <a:lnTo>
                        <a:pt x="2" y="156"/>
                      </a:lnTo>
                      <a:lnTo>
                        <a:pt x="3" y="169"/>
                      </a:lnTo>
                      <a:lnTo>
                        <a:pt x="4" y="181"/>
                      </a:lnTo>
                      <a:lnTo>
                        <a:pt x="7" y="193"/>
                      </a:lnTo>
                      <a:lnTo>
                        <a:pt x="11" y="205"/>
                      </a:lnTo>
                      <a:lnTo>
                        <a:pt x="15" y="222"/>
                      </a:lnTo>
                      <a:lnTo>
                        <a:pt x="20" y="239"/>
                      </a:lnTo>
                      <a:lnTo>
                        <a:pt x="26" y="256"/>
                      </a:lnTo>
                      <a:lnTo>
                        <a:pt x="32" y="272"/>
                      </a:lnTo>
                      <a:lnTo>
                        <a:pt x="42" y="297"/>
                      </a:lnTo>
                      <a:lnTo>
                        <a:pt x="53" y="323"/>
                      </a:lnTo>
                      <a:lnTo>
                        <a:pt x="56" y="331"/>
                      </a:lnTo>
                      <a:lnTo>
                        <a:pt x="60" y="338"/>
                      </a:lnTo>
                      <a:lnTo>
                        <a:pt x="64" y="345"/>
                      </a:lnTo>
                      <a:lnTo>
                        <a:pt x="69" y="351"/>
                      </a:lnTo>
                      <a:lnTo>
                        <a:pt x="75" y="356"/>
                      </a:lnTo>
                      <a:lnTo>
                        <a:pt x="81" y="361"/>
                      </a:lnTo>
                      <a:lnTo>
                        <a:pt x="88" y="366"/>
                      </a:lnTo>
                      <a:lnTo>
                        <a:pt x="97" y="370"/>
                      </a:lnTo>
                      <a:lnTo>
                        <a:pt x="102" y="373"/>
                      </a:lnTo>
                      <a:lnTo>
                        <a:pt x="106" y="375"/>
                      </a:lnTo>
                      <a:lnTo>
                        <a:pt x="114" y="381"/>
                      </a:lnTo>
                      <a:lnTo>
                        <a:pt x="121" y="389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19" y="407"/>
                      </a:lnTo>
                      <a:lnTo>
                        <a:pt x="114" y="416"/>
                      </a:lnTo>
                      <a:lnTo>
                        <a:pt x="109" y="426"/>
                      </a:lnTo>
                      <a:lnTo>
                        <a:pt x="106" y="437"/>
                      </a:lnTo>
                      <a:lnTo>
                        <a:pt x="104" y="440"/>
                      </a:lnTo>
                      <a:lnTo>
                        <a:pt x="104" y="445"/>
                      </a:lnTo>
                      <a:lnTo>
                        <a:pt x="104" y="449"/>
                      </a:lnTo>
                      <a:lnTo>
                        <a:pt x="105" y="452"/>
                      </a:lnTo>
                      <a:lnTo>
                        <a:pt x="107" y="456"/>
                      </a:lnTo>
                      <a:lnTo>
                        <a:pt x="109" y="459"/>
                      </a:lnTo>
                      <a:lnTo>
                        <a:pt x="112" y="462"/>
                      </a:lnTo>
                      <a:lnTo>
                        <a:pt x="116" y="465"/>
                      </a:lnTo>
                      <a:lnTo>
                        <a:pt x="123" y="468"/>
                      </a:lnTo>
                      <a:lnTo>
                        <a:pt x="131" y="471"/>
                      </a:lnTo>
                      <a:lnTo>
                        <a:pt x="140" y="472"/>
                      </a:lnTo>
                      <a:lnTo>
                        <a:pt x="161" y="458"/>
                      </a:lnTo>
                      <a:lnTo>
                        <a:pt x="162" y="474"/>
                      </a:lnTo>
                      <a:lnTo>
                        <a:pt x="165" y="478"/>
                      </a:lnTo>
                      <a:lnTo>
                        <a:pt x="169" y="481"/>
                      </a:lnTo>
                      <a:lnTo>
                        <a:pt x="173" y="484"/>
                      </a:lnTo>
                      <a:lnTo>
                        <a:pt x="177" y="486"/>
                      </a:lnTo>
                      <a:lnTo>
                        <a:pt x="180" y="486"/>
                      </a:lnTo>
                      <a:lnTo>
                        <a:pt x="181" y="486"/>
                      </a:lnTo>
                      <a:lnTo>
                        <a:pt x="182" y="486"/>
                      </a:lnTo>
                      <a:lnTo>
                        <a:pt x="183" y="486"/>
                      </a:lnTo>
                      <a:lnTo>
                        <a:pt x="186" y="486"/>
                      </a:lnTo>
                      <a:lnTo>
                        <a:pt x="187" y="486"/>
                      </a:lnTo>
                      <a:lnTo>
                        <a:pt x="189" y="486"/>
                      </a:lnTo>
                      <a:lnTo>
                        <a:pt x="190" y="485"/>
                      </a:lnTo>
                      <a:lnTo>
                        <a:pt x="191" y="485"/>
                      </a:lnTo>
                      <a:lnTo>
                        <a:pt x="194" y="484"/>
                      </a:lnTo>
                      <a:lnTo>
                        <a:pt x="196" y="482"/>
                      </a:lnTo>
                      <a:lnTo>
                        <a:pt x="200" y="480"/>
                      </a:lnTo>
                      <a:lnTo>
                        <a:pt x="202" y="478"/>
                      </a:lnTo>
                      <a:lnTo>
                        <a:pt x="205" y="474"/>
                      </a:lnTo>
                      <a:lnTo>
                        <a:pt x="210" y="474"/>
                      </a:lnTo>
                      <a:lnTo>
                        <a:pt x="222" y="482"/>
                      </a:lnTo>
                      <a:lnTo>
                        <a:pt x="242" y="481"/>
                      </a:lnTo>
                      <a:lnTo>
                        <a:pt x="244" y="479"/>
                      </a:lnTo>
                      <a:lnTo>
                        <a:pt x="246" y="477"/>
                      </a:lnTo>
                      <a:lnTo>
                        <a:pt x="247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50" y="472"/>
                      </a:lnTo>
                      <a:lnTo>
                        <a:pt x="252" y="467"/>
                      </a:lnTo>
                      <a:lnTo>
                        <a:pt x="253" y="465"/>
                      </a:lnTo>
                      <a:lnTo>
                        <a:pt x="254" y="463"/>
                      </a:lnTo>
                      <a:lnTo>
                        <a:pt x="254" y="460"/>
                      </a:lnTo>
                      <a:lnTo>
                        <a:pt x="254" y="458"/>
                      </a:lnTo>
                      <a:lnTo>
                        <a:pt x="254" y="455"/>
                      </a:lnTo>
                      <a:lnTo>
                        <a:pt x="254" y="452"/>
                      </a:lnTo>
                      <a:lnTo>
                        <a:pt x="252" y="447"/>
                      </a:lnTo>
                      <a:lnTo>
                        <a:pt x="251" y="441"/>
                      </a:lnTo>
                      <a:lnTo>
                        <a:pt x="248" y="435"/>
                      </a:lnTo>
                      <a:lnTo>
                        <a:pt x="247" y="432"/>
                      </a:lnTo>
                      <a:lnTo>
                        <a:pt x="247" y="430"/>
                      </a:lnTo>
                      <a:lnTo>
                        <a:pt x="246" y="423"/>
                      </a:lnTo>
                      <a:lnTo>
                        <a:pt x="247" y="416"/>
                      </a:lnTo>
                      <a:lnTo>
                        <a:pt x="247" y="406"/>
                      </a:lnTo>
                      <a:lnTo>
                        <a:pt x="245" y="396"/>
                      </a:lnTo>
                      <a:lnTo>
                        <a:pt x="244" y="391"/>
                      </a:lnTo>
                      <a:lnTo>
                        <a:pt x="244" y="387"/>
                      </a:lnTo>
                      <a:lnTo>
                        <a:pt x="240" y="379"/>
                      </a:lnTo>
                      <a:lnTo>
                        <a:pt x="235" y="371"/>
                      </a:lnTo>
                      <a:lnTo>
                        <a:pt x="229" y="364"/>
                      </a:lnTo>
                      <a:lnTo>
                        <a:pt x="222" y="359"/>
                      </a:lnTo>
                      <a:lnTo>
                        <a:pt x="214" y="353"/>
                      </a:lnTo>
                      <a:lnTo>
                        <a:pt x="194" y="344"/>
                      </a:lnTo>
                      <a:lnTo>
                        <a:pt x="176" y="335"/>
                      </a:lnTo>
                      <a:lnTo>
                        <a:pt x="156" y="328"/>
                      </a:lnTo>
                      <a:lnTo>
                        <a:pt x="146" y="325"/>
                      </a:lnTo>
                      <a:lnTo>
                        <a:pt x="136" y="323"/>
                      </a:lnTo>
                      <a:lnTo>
                        <a:pt x="132" y="322"/>
                      </a:lnTo>
                      <a:lnTo>
                        <a:pt x="129" y="321"/>
                      </a:lnTo>
                      <a:lnTo>
                        <a:pt x="124" y="317"/>
                      </a:lnTo>
                      <a:lnTo>
                        <a:pt x="117" y="312"/>
                      </a:lnTo>
                      <a:lnTo>
                        <a:pt x="112" y="308"/>
                      </a:lnTo>
                      <a:lnTo>
                        <a:pt x="108" y="302"/>
                      </a:lnTo>
                      <a:lnTo>
                        <a:pt x="103" y="296"/>
                      </a:lnTo>
                      <a:lnTo>
                        <a:pt x="100" y="290"/>
                      </a:lnTo>
                      <a:lnTo>
                        <a:pt x="96" y="283"/>
                      </a:lnTo>
                      <a:lnTo>
                        <a:pt x="94" y="276"/>
                      </a:lnTo>
                      <a:lnTo>
                        <a:pt x="92" y="270"/>
                      </a:lnTo>
                      <a:lnTo>
                        <a:pt x="85" y="243"/>
                      </a:lnTo>
                      <a:lnTo>
                        <a:pt x="81" y="229"/>
                      </a:lnTo>
                      <a:lnTo>
                        <a:pt x="80" y="215"/>
                      </a:lnTo>
                      <a:lnTo>
                        <a:pt x="77" y="201"/>
                      </a:lnTo>
                      <a:lnTo>
                        <a:pt x="75" y="187"/>
                      </a:lnTo>
                      <a:lnTo>
                        <a:pt x="74" y="173"/>
                      </a:lnTo>
                      <a:lnTo>
                        <a:pt x="74" y="159"/>
                      </a:lnTo>
                      <a:lnTo>
                        <a:pt x="73" y="148"/>
                      </a:lnTo>
                      <a:lnTo>
                        <a:pt x="71" y="138"/>
                      </a:lnTo>
                      <a:lnTo>
                        <a:pt x="67" y="119"/>
                      </a:lnTo>
                      <a:lnTo>
                        <a:pt x="78" y="113"/>
                      </a:lnTo>
                      <a:lnTo>
                        <a:pt x="89" y="108"/>
                      </a:lnTo>
                      <a:lnTo>
                        <a:pt x="101" y="103"/>
                      </a:lnTo>
                      <a:lnTo>
                        <a:pt x="112" y="99"/>
                      </a:lnTo>
                      <a:lnTo>
                        <a:pt x="137" y="92"/>
                      </a:lnTo>
                      <a:lnTo>
                        <a:pt x="162" y="89"/>
                      </a:lnTo>
                      <a:lnTo>
                        <a:pt x="176" y="87"/>
                      </a:lnTo>
                      <a:lnTo>
                        <a:pt x="191" y="86"/>
                      </a:lnTo>
                      <a:lnTo>
                        <a:pt x="206" y="85"/>
                      </a:lnTo>
                      <a:lnTo>
                        <a:pt x="221" y="86"/>
                      </a:lnTo>
                      <a:lnTo>
                        <a:pt x="235" y="88"/>
                      </a:lnTo>
                      <a:lnTo>
                        <a:pt x="250" y="90"/>
                      </a:lnTo>
                      <a:lnTo>
                        <a:pt x="265" y="92"/>
                      </a:lnTo>
                      <a:lnTo>
                        <a:pt x="279" y="96"/>
                      </a:lnTo>
                      <a:lnTo>
                        <a:pt x="344" y="110"/>
                      </a:lnTo>
                      <a:lnTo>
                        <a:pt x="377" y="117"/>
                      </a:lnTo>
                      <a:lnTo>
                        <a:pt x="410" y="123"/>
                      </a:lnTo>
                      <a:lnTo>
                        <a:pt x="418" y="124"/>
                      </a:lnTo>
                      <a:lnTo>
                        <a:pt x="427" y="125"/>
                      </a:lnTo>
                      <a:lnTo>
                        <a:pt x="433" y="124"/>
                      </a:lnTo>
                      <a:lnTo>
                        <a:pt x="435" y="123"/>
                      </a:lnTo>
                      <a:lnTo>
                        <a:pt x="437" y="123"/>
                      </a:lnTo>
                      <a:lnTo>
                        <a:pt x="439" y="123"/>
                      </a:lnTo>
                      <a:lnTo>
                        <a:pt x="444" y="121"/>
                      </a:lnTo>
                      <a:lnTo>
                        <a:pt x="449" y="119"/>
                      </a:lnTo>
                      <a:lnTo>
                        <a:pt x="452" y="117"/>
                      </a:lnTo>
                      <a:lnTo>
                        <a:pt x="454" y="116"/>
                      </a:lnTo>
                      <a:lnTo>
                        <a:pt x="456" y="114"/>
                      </a:lnTo>
                      <a:lnTo>
                        <a:pt x="459" y="113"/>
                      </a:lnTo>
                      <a:lnTo>
                        <a:pt x="462" y="109"/>
                      </a:lnTo>
                      <a:lnTo>
                        <a:pt x="467" y="105"/>
                      </a:lnTo>
                      <a:lnTo>
                        <a:pt x="472" y="96"/>
                      </a:lnTo>
                      <a:lnTo>
                        <a:pt x="476" y="88"/>
                      </a:lnTo>
                      <a:lnTo>
                        <a:pt x="477" y="83"/>
                      </a:lnTo>
                      <a:lnTo>
                        <a:pt x="478" y="79"/>
                      </a:lnTo>
                      <a:lnTo>
                        <a:pt x="480" y="70"/>
                      </a:lnTo>
                      <a:lnTo>
                        <a:pt x="480" y="62"/>
                      </a:lnTo>
                      <a:lnTo>
                        <a:pt x="478" y="53"/>
                      </a:lnTo>
                      <a:lnTo>
                        <a:pt x="476" y="44"/>
                      </a:lnTo>
                      <a:lnTo>
                        <a:pt x="476" y="42"/>
                      </a:lnTo>
                      <a:lnTo>
                        <a:pt x="475" y="42"/>
                      </a:lnTo>
                      <a:lnTo>
                        <a:pt x="475" y="40"/>
                      </a:lnTo>
                      <a:lnTo>
                        <a:pt x="473" y="35"/>
                      </a:lnTo>
                      <a:lnTo>
                        <a:pt x="469" y="29"/>
                      </a:lnTo>
                      <a:lnTo>
                        <a:pt x="464" y="25"/>
                      </a:lnTo>
                      <a:lnTo>
                        <a:pt x="458" y="21"/>
                      </a:lnTo>
                      <a:lnTo>
                        <a:pt x="455" y="20"/>
                      </a:lnTo>
                      <a:lnTo>
                        <a:pt x="452" y="19"/>
                      </a:lnTo>
                      <a:lnTo>
                        <a:pt x="427" y="13"/>
                      </a:lnTo>
                      <a:lnTo>
                        <a:pt x="403" y="8"/>
                      </a:lnTo>
                      <a:lnTo>
                        <a:pt x="378" y="4"/>
                      </a:lnTo>
                      <a:lnTo>
                        <a:pt x="354" y="2"/>
                      </a:lnTo>
                      <a:lnTo>
                        <a:pt x="342" y="1"/>
                      </a:lnTo>
                      <a:lnTo>
                        <a:pt x="329" y="0"/>
                      </a:lnTo>
                      <a:lnTo>
                        <a:pt x="305" y="0"/>
                      </a:lnTo>
                      <a:lnTo>
                        <a:pt x="292" y="0"/>
                      </a:lnTo>
                      <a:lnTo>
                        <a:pt x="280" y="1"/>
                      </a:lnTo>
                      <a:lnTo>
                        <a:pt x="256" y="4"/>
                      </a:lnTo>
                      <a:lnTo>
                        <a:pt x="214" y="9"/>
                      </a:lnTo>
                      <a:lnTo>
                        <a:pt x="174" y="17"/>
                      </a:lnTo>
                      <a:lnTo>
                        <a:pt x="134" y="28"/>
                      </a:lnTo>
                      <a:lnTo>
                        <a:pt x="95" y="40"/>
                      </a:lnTo>
                      <a:lnTo>
                        <a:pt x="61" y="52"/>
                      </a:lnTo>
                      <a:lnTo>
                        <a:pt x="28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4" name="Freeform 48"/>
                <p:cNvSpPr>
                  <a:spLocks noChangeAspect="1"/>
                </p:cNvSpPr>
                <p:nvPr/>
              </p:nvSpPr>
              <p:spPr bwMode="auto">
                <a:xfrm>
                  <a:off x="2282" y="3046"/>
                  <a:ext cx="804" cy="669"/>
                </a:xfrm>
                <a:custGeom>
                  <a:avLst/>
                  <a:gdLst>
                    <a:gd name="T0" fmla="*/ 4 w 804"/>
                    <a:gd name="T1" fmla="*/ 81 h 669"/>
                    <a:gd name="T2" fmla="*/ 14 w 804"/>
                    <a:gd name="T3" fmla="*/ 102 h 669"/>
                    <a:gd name="T4" fmla="*/ 33 w 804"/>
                    <a:gd name="T5" fmla="*/ 117 h 669"/>
                    <a:gd name="T6" fmla="*/ 77 w 804"/>
                    <a:gd name="T7" fmla="*/ 137 h 669"/>
                    <a:gd name="T8" fmla="*/ 292 w 804"/>
                    <a:gd name="T9" fmla="*/ 202 h 669"/>
                    <a:gd name="T10" fmla="*/ 338 w 804"/>
                    <a:gd name="T11" fmla="*/ 225 h 669"/>
                    <a:gd name="T12" fmla="*/ 351 w 804"/>
                    <a:gd name="T13" fmla="*/ 247 h 669"/>
                    <a:gd name="T14" fmla="*/ 354 w 804"/>
                    <a:gd name="T15" fmla="*/ 275 h 669"/>
                    <a:gd name="T16" fmla="*/ 346 w 804"/>
                    <a:gd name="T17" fmla="*/ 315 h 669"/>
                    <a:gd name="T18" fmla="*/ 346 w 804"/>
                    <a:gd name="T19" fmla="*/ 356 h 669"/>
                    <a:gd name="T20" fmla="*/ 358 w 804"/>
                    <a:gd name="T21" fmla="*/ 376 h 669"/>
                    <a:gd name="T22" fmla="*/ 384 w 804"/>
                    <a:gd name="T23" fmla="*/ 427 h 669"/>
                    <a:gd name="T24" fmla="*/ 429 w 804"/>
                    <a:gd name="T25" fmla="*/ 494 h 669"/>
                    <a:gd name="T26" fmla="*/ 455 w 804"/>
                    <a:gd name="T27" fmla="*/ 535 h 669"/>
                    <a:gd name="T28" fmla="*/ 482 w 804"/>
                    <a:gd name="T29" fmla="*/ 580 h 669"/>
                    <a:gd name="T30" fmla="*/ 498 w 804"/>
                    <a:gd name="T31" fmla="*/ 624 h 669"/>
                    <a:gd name="T32" fmla="*/ 510 w 804"/>
                    <a:gd name="T33" fmla="*/ 645 h 669"/>
                    <a:gd name="T34" fmla="*/ 525 w 804"/>
                    <a:gd name="T35" fmla="*/ 659 h 669"/>
                    <a:gd name="T36" fmla="*/ 547 w 804"/>
                    <a:gd name="T37" fmla="*/ 667 h 669"/>
                    <a:gd name="T38" fmla="*/ 573 w 804"/>
                    <a:gd name="T39" fmla="*/ 667 h 669"/>
                    <a:gd name="T40" fmla="*/ 577 w 804"/>
                    <a:gd name="T41" fmla="*/ 664 h 669"/>
                    <a:gd name="T42" fmla="*/ 581 w 804"/>
                    <a:gd name="T43" fmla="*/ 661 h 669"/>
                    <a:gd name="T44" fmla="*/ 600 w 804"/>
                    <a:gd name="T45" fmla="*/ 626 h 669"/>
                    <a:gd name="T46" fmla="*/ 605 w 804"/>
                    <a:gd name="T47" fmla="*/ 615 h 669"/>
                    <a:gd name="T48" fmla="*/ 621 w 804"/>
                    <a:gd name="T49" fmla="*/ 588 h 669"/>
                    <a:gd name="T50" fmla="*/ 673 w 804"/>
                    <a:gd name="T51" fmla="*/ 551 h 669"/>
                    <a:gd name="T52" fmla="*/ 732 w 804"/>
                    <a:gd name="T53" fmla="*/ 531 h 669"/>
                    <a:gd name="T54" fmla="*/ 779 w 804"/>
                    <a:gd name="T55" fmla="*/ 529 h 669"/>
                    <a:gd name="T56" fmla="*/ 784 w 804"/>
                    <a:gd name="T57" fmla="*/ 528 h 669"/>
                    <a:gd name="T58" fmla="*/ 796 w 804"/>
                    <a:gd name="T59" fmla="*/ 520 h 669"/>
                    <a:gd name="T60" fmla="*/ 803 w 804"/>
                    <a:gd name="T61" fmla="*/ 509 h 669"/>
                    <a:gd name="T62" fmla="*/ 804 w 804"/>
                    <a:gd name="T63" fmla="*/ 503 h 669"/>
                    <a:gd name="T64" fmla="*/ 803 w 804"/>
                    <a:gd name="T65" fmla="*/ 490 h 669"/>
                    <a:gd name="T66" fmla="*/ 798 w 804"/>
                    <a:gd name="T67" fmla="*/ 479 h 669"/>
                    <a:gd name="T68" fmla="*/ 789 w 804"/>
                    <a:gd name="T69" fmla="*/ 459 h 669"/>
                    <a:gd name="T70" fmla="*/ 765 w 804"/>
                    <a:gd name="T71" fmla="*/ 437 h 669"/>
                    <a:gd name="T72" fmla="*/ 741 w 804"/>
                    <a:gd name="T73" fmla="*/ 430 h 669"/>
                    <a:gd name="T74" fmla="*/ 703 w 804"/>
                    <a:gd name="T75" fmla="*/ 437 h 669"/>
                    <a:gd name="T76" fmla="*/ 670 w 804"/>
                    <a:gd name="T77" fmla="*/ 456 h 669"/>
                    <a:gd name="T78" fmla="*/ 597 w 804"/>
                    <a:gd name="T79" fmla="*/ 513 h 669"/>
                    <a:gd name="T80" fmla="*/ 571 w 804"/>
                    <a:gd name="T81" fmla="*/ 546 h 669"/>
                    <a:gd name="T82" fmla="*/ 557 w 804"/>
                    <a:gd name="T83" fmla="*/ 565 h 669"/>
                    <a:gd name="T84" fmla="*/ 529 w 804"/>
                    <a:gd name="T85" fmla="*/ 530 h 669"/>
                    <a:gd name="T86" fmla="*/ 501 w 804"/>
                    <a:gd name="T87" fmla="*/ 478 h 669"/>
                    <a:gd name="T88" fmla="*/ 471 w 804"/>
                    <a:gd name="T89" fmla="*/ 406 h 669"/>
                    <a:gd name="T90" fmla="*/ 447 w 804"/>
                    <a:gd name="T91" fmla="*/ 335 h 669"/>
                    <a:gd name="T92" fmla="*/ 438 w 804"/>
                    <a:gd name="T93" fmla="*/ 281 h 669"/>
                    <a:gd name="T94" fmla="*/ 437 w 804"/>
                    <a:gd name="T95" fmla="*/ 225 h 669"/>
                    <a:gd name="T96" fmla="*/ 439 w 804"/>
                    <a:gd name="T97" fmla="*/ 197 h 669"/>
                    <a:gd name="T98" fmla="*/ 426 w 804"/>
                    <a:gd name="T99" fmla="*/ 174 h 669"/>
                    <a:gd name="T100" fmla="*/ 388 w 804"/>
                    <a:gd name="T101" fmla="*/ 139 h 669"/>
                    <a:gd name="T102" fmla="*/ 343 w 804"/>
                    <a:gd name="T103" fmla="*/ 118 h 669"/>
                    <a:gd name="T104" fmla="*/ 328 w 804"/>
                    <a:gd name="T105" fmla="*/ 108 h 669"/>
                    <a:gd name="T106" fmla="*/ 189 w 804"/>
                    <a:gd name="T107" fmla="*/ 41 h 669"/>
                    <a:gd name="T108" fmla="*/ 135 w 804"/>
                    <a:gd name="T109" fmla="*/ 17 h 669"/>
                    <a:gd name="T110" fmla="*/ 60 w 804"/>
                    <a:gd name="T111" fmla="*/ 1 h 669"/>
                    <a:gd name="T112" fmla="*/ 26 w 804"/>
                    <a:gd name="T113" fmla="*/ 6 h 669"/>
                    <a:gd name="T114" fmla="*/ 7 w 804"/>
                    <a:gd name="T115" fmla="*/ 25 h 669"/>
                    <a:gd name="T116" fmla="*/ 0 w 804"/>
                    <a:gd name="T117" fmla="*/ 49 h 6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4"/>
                    <a:gd name="T178" fmla="*/ 0 h 669"/>
                    <a:gd name="T179" fmla="*/ 804 w 804"/>
                    <a:gd name="T180" fmla="*/ 669 h 6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4" h="669">
                      <a:moveTo>
                        <a:pt x="0" y="60"/>
                      </a:moveTo>
                      <a:lnTo>
                        <a:pt x="0" y="65"/>
                      </a:lnTo>
                      <a:lnTo>
                        <a:pt x="1" y="70"/>
                      </a:lnTo>
                      <a:lnTo>
                        <a:pt x="4" y="81"/>
                      </a:lnTo>
                      <a:lnTo>
                        <a:pt x="7" y="89"/>
                      </a:lnTo>
                      <a:lnTo>
                        <a:pt x="9" y="93"/>
                      </a:lnTo>
                      <a:lnTo>
                        <a:pt x="12" y="98"/>
                      </a:lnTo>
                      <a:lnTo>
                        <a:pt x="14" y="102"/>
                      </a:lnTo>
                      <a:lnTo>
                        <a:pt x="17" y="105"/>
                      </a:lnTo>
                      <a:lnTo>
                        <a:pt x="21" y="108"/>
                      </a:lnTo>
                      <a:lnTo>
                        <a:pt x="24" y="111"/>
                      </a:lnTo>
                      <a:lnTo>
                        <a:pt x="33" y="117"/>
                      </a:lnTo>
                      <a:lnTo>
                        <a:pt x="42" y="124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77" y="137"/>
                      </a:lnTo>
                      <a:lnTo>
                        <a:pt x="108" y="147"/>
                      </a:lnTo>
                      <a:lnTo>
                        <a:pt x="196" y="174"/>
                      </a:lnTo>
                      <a:lnTo>
                        <a:pt x="285" y="201"/>
                      </a:lnTo>
                      <a:lnTo>
                        <a:pt x="292" y="202"/>
                      </a:lnTo>
                      <a:lnTo>
                        <a:pt x="299" y="204"/>
                      </a:lnTo>
                      <a:lnTo>
                        <a:pt x="312" y="210"/>
                      </a:lnTo>
                      <a:lnTo>
                        <a:pt x="325" y="217"/>
                      </a:lnTo>
                      <a:lnTo>
                        <a:pt x="338" y="225"/>
                      </a:lnTo>
                      <a:lnTo>
                        <a:pt x="340" y="229"/>
                      </a:lnTo>
                      <a:lnTo>
                        <a:pt x="344" y="235"/>
                      </a:lnTo>
                      <a:lnTo>
                        <a:pt x="349" y="242"/>
                      </a:lnTo>
                      <a:lnTo>
                        <a:pt x="351" y="247"/>
                      </a:lnTo>
                      <a:lnTo>
                        <a:pt x="353" y="254"/>
                      </a:lnTo>
                      <a:lnTo>
                        <a:pt x="354" y="261"/>
                      </a:lnTo>
                      <a:lnTo>
                        <a:pt x="355" y="268"/>
                      </a:lnTo>
                      <a:lnTo>
                        <a:pt x="354" y="275"/>
                      </a:lnTo>
                      <a:lnTo>
                        <a:pt x="353" y="282"/>
                      </a:lnTo>
                      <a:lnTo>
                        <a:pt x="350" y="284"/>
                      </a:lnTo>
                      <a:lnTo>
                        <a:pt x="350" y="288"/>
                      </a:lnTo>
                      <a:lnTo>
                        <a:pt x="346" y="315"/>
                      </a:lnTo>
                      <a:lnTo>
                        <a:pt x="345" y="343"/>
                      </a:lnTo>
                      <a:lnTo>
                        <a:pt x="345" y="347"/>
                      </a:lnTo>
                      <a:lnTo>
                        <a:pt x="345" y="352"/>
                      </a:lnTo>
                      <a:lnTo>
                        <a:pt x="346" y="356"/>
                      </a:lnTo>
                      <a:lnTo>
                        <a:pt x="348" y="360"/>
                      </a:lnTo>
                      <a:lnTo>
                        <a:pt x="350" y="365"/>
                      </a:lnTo>
                      <a:lnTo>
                        <a:pt x="352" y="368"/>
                      </a:lnTo>
                      <a:lnTo>
                        <a:pt x="358" y="376"/>
                      </a:lnTo>
                      <a:lnTo>
                        <a:pt x="365" y="394"/>
                      </a:lnTo>
                      <a:lnTo>
                        <a:pt x="374" y="411"/>
                      </a:lnTo>
                      <a:lnTo>
                        <a:pt x="378" y="419"/>
                      </a:lnTo>
                      <a:lnTo>
                        <a:pt x="384" y="427"/>
                      </a:lnTo>
                      <a:lnTo>
                        <a:pt x="395" y="444"/>
                      </a:lnTo>
                      <a:lnTo>
                        <a:pt x="407" y="460"/>
                      </a:lnTo>
                      <a:lnTo>
                        <a:pt x="419" y="477"/>
                      </a:lnTo>
                      <a:lnTo>
                        <a:pt x="429" y="494"/>
                      </a:lnTo>
                      <a:lnTo>
                        <a:pt x="440" y="512"/>
                      </a:lnTo>
                      <a:lnTo>
                        <a:pt x="443" y="518"/>
                      </a:lnTo>
                      <a:lnTo>
                        <a:pt x="447" y="524"/>
                      </a:lnTo>
                      <a:lnTo>
                        <a:pt x="455" y="535"/>
                      </a:lnTo>
                      <a:lnTo>
                        <a:pt x="463" y="545"/>
                      </a:lnTo>
                      <a:lnTo>
                        <a:pt x="470" y="557"/>
                      </a:lnTo>
                      <a:lnTo>
                        <a:pt x="476" y="568"/>
                      </a:lnTo>
                      <a:lnTo>
                        <a:pt x="482" y="580"/>
                      </a:lnTo>
                      <a:lnTo>
                        <a:pt x="488" y="593"/>
                      </a:lnTo>
                      <a:lnTo>
                        <a:pt x="492" y="605"/>
                      </a:lnTo>
                      <a:lnTo>
                        <a:pt x="496" y="618"/>
                      </a:lnTo>
                      <a:lnTo>
                        <a:pt x="498" y="624"/>
                      </a:lnTo>
                      <a:lnTo>
                        <a:pt x="501" y="629"/>
                      </a:lnTo>
                      <a:lnTo>
                        <a:pt x="503" y="636"/>
                      </a:lnTo>
                      <a:lnTo>
                        <a:pt x="506" y="641"/>
                      </a:lnTo>
                      <a:lnTo>
                        <a:pt x="510" y="645"/>
                      </a:lnTo>
                      <a:lnTo>
                        <a:pt x="513" y="650"/>
                      </a:lnTo>
                      <a:lnTo>
                        <a:pt x="517" y="653"/>
                      </a:lnTo>
                      <a:lnTo>
                        <a:pt x="521" y="657"/>
                      </a:lnTo>
                      <a:lnTo>
                        <a:pt x="525" y="659"/>
                      </a:lnTo>
                      <a:lnTo>
                        <a:pt x="531" y="662"/>
                      </a:lnTo>
                      <a:lnTo>
                        <a:pt x="536" y="664"/>
                      </a:lnTo>
                      <a:lnTo>
                        <a:pt x="541" y="666"/>
                      </a:lnTo>
                      <a:lnTo>
                        <a:pt x="547" y="667"/>
                      </a:lnTo>
                      <a:lnTo>
                        <a:pt x="553" y="668"/>
                      </a:lnTo>
                      <a:lnTo>
                        <a:pt x="567" y="669"/>
                      </a:lnTo>
                      <a:lnTo>
                        <a:pt x="571" y="668"/>
                      </a:lnTo>
                      <a:lnTo>
                        <a:pt x="573" y="667"/>
                      </a:lnTo>
                      <a:lnTo>
                        <a:pt x="575" y="666"/>
                      </a:lnTo>
                      <a:lnTo>
                        <a:pt x="576" y="665"/>
                      </a:lnTo>
                      <a:lnTo>
                        <a:pt x="577" y="665"/>
                      </a:lnTo>
                      <a:lnTo>
                        <a:pt x="577" y="664"/>
                      </a:lnTo>
                      <a:lnTo>
                        <a:pt x="578" y="664"/>
                      </a:lnTo>
                      <a:lnTo>
                        <a:pt x="580" y="662"/>
                      </a:lnTo>
                      <a:lnTo>
                        <a:pt x="581" y="661"/>
                      </a:lnTo>
                      <a:lnTo>
                        <a:pt x="588" y="650"/>
                      </a:lnTo>
                      <a:lnTo>
                        <a:pt x="594" y="638"/>
                      </a:lnTo>
                      <a:lnTo>
                        <a:pt x="600" y="627"/>
                      </a:lnTo>
                      <a:lnTo>
                        <a:pt x="600" y="626"/>
                      </a:lnTo>
                      <a:lnTo>
                        <a:pt x="600" y="625"/>
                      </a:lnTo>
                      <a:lnTo>
                        <a:pt x="601" y="623"/>
                      </a:lnTo>
                      <a:lnTo>
                        <a:pt x="601" y="621"/>
                      </a:lnTo>
                      <a:lnTo>
                        <a:pt x="605" y="615"/>
                      </a:lnTo>
                      <a:lnTo>
                        <a:pt x="607" y="610"/>
                      </a:lnTo>
                      <a:lnTo>
                        <a:pt x="608" y="605"/>
                      </a:lnTo>
                      <a:lnTo>
                        <a:pt x="615" y="597"/>
                      </a:lnTo>
                      <a:lnTo>
                        <a:pt x="621" y="588"/>
                      </a:lnTo>
                      <a:lnTo>
                        <a:pt x="629" y="581"/>
                      </a:lnTo>
                      <a:lnTo>
                        <a:pt x="643" y="569"/>
                      </a:lnTo>
                      <a:lnTo>
                        <a:pt x="659" y="558"/>
                      </a:lnTo>
                      <a:lnTo>
                        <a:pt x="673" y="551"/>
                      </a:lnTo>
                      <a:lnTo>
                        <a:pt x="687" y="544"/>
                      </a:lnTo>
                      <a:lnTo>
                        <a:pt x="702" y="539"/>
                      </a:lnTo>
                      <a:lnTo>
                        <a:pt x="717" y="535"/>
                      </a:lnTo>
                      <a:lnTo>
                        <a:pt x="732" y="531"/>
                      </a:lnTo>
                      <a:lnTo>
                        <a:pt x="748" y="530"/>
                      </a:lnTo>
                      <a:lnTo>
                        <a:pt x="763" y="529"/>
                      </a:lnTo>
                      <a:lnTo>
                        <a:pt x="779" y="529"/>
                      </a:lnTo>
                      <a:lnTo>
                        <a:pt x="780" y="529"/>
                      </a:lnTo>
                      <a:lnTo>
                        <a:pt x="781" y="529"/>
                      </a:lnTo>
                      <a:lnTo>
                        <a:pt x="782" y="529"/>
                      </a:lnTo>
                      <a:lnTo>
                        <a:pt x="784" y="528"/>
                      </a:lnTo>
                      <a:lnTo>
                        <a:pt x="786" y="528"/>
                      </a:lnTo>
                      <a:lnTo>
                        <a:pt x="787" y="527"/>
                      </a:lnTo>
                      <a:lnTo>
                        <a:pt x="790" y="526"/>
                      </a:lnTo>
                      <a:lnTo>
                        <a:pt x="796" y="520"/>
                      </a:lnTo>
                      <a:lnTo>
                        <a:pt x="798" y="517"/>
                      </a:lnTo>
                      <a:lnTo>
                        <a:pt x="800" y="515"/>
                      </a:lnTo>
                      <a:lnTo>
                        <a:pt x="802" y="512"/>
                      </a:lnTo>
                      <a:lnTo>
                        <a:pt x="803" y="509"/>
                      </a:lnTo>
                      <a:lnTo>
                        <a:pt x="803" y="508"/>
                      </a:lnTo>
                      <a:lnTo>
                        <a:pt x="804" y="506"/>
                      </a:lnTo>
                      <a:lnTo>
                        <a:pt x="804" y="503"/>
                      </a:lnTo>
                      <a:lnTo>
                        <a:pt x="804" y="500"/>
                      </a:lnTo>
                      <a:lnTo>
                        <a:pt x="804" y="496"/>
                      </a:lnTo>
                      <a:lnTo>
                        <a:pt x="804" y="493"/>
                      </a:lnTo>
                      <a:lnTo>
                        <a:pt x="803" y="490"/>
                      </a:lnTo>
                      <a:lnTo>
                        <a:pt x="802" y="486"/>
                      </a:lnTo>
                      <a:lnTo>
                        <a:pt x="800" y="482"/>
                      </a:lnTo>
                      <a:lnTo>
                        <a:pt x="799" y="480"/>
                      </a:lnTo>
                      <a:lnTo>
                        <a:pt x="798" y="479"/>
                      </a:lnTo>
                      <a:lnTo>
                        <a:pt x="797" y="475"/>
                      </a:lnTo>
                      <a:lnTo>
                        <a:pt x="795" y="471"/>
                      </a:lnTo>
                      <a:lnTo>
                        <a:pt x="793" y="466"/>
                      </a:lnTo>
                      <a:lnTo>
                        <a:pt x="789" y="459"/>
                      </a:lnTo>
                      <a:lnTo>
                        <a:pt x="783" y="452"/>
                      </a:lnTo>
                      <a:lnTo>
                        <a:pt x="778" y="447"/>
                      </a:lnTo>
                      <a:lnTo>
                        <a:pt x="772" y="442"/>
                      </a:lnTo>
                      <a:lnTo>
                        <a:pt x="765" y="437"/>
                      </a:lnTo>
                      <a:lnTo>
                        <a:pt x="757" y="433"/>
                      </a:lnTo>
                      <a:lnTo>
                        <a:pt x="749" y="430"/>
                      </a:lnTo>
                      <a:lnTo>
                        <a:pt x="745" y="430"/>
                      </a:lnTo>
                      <a:lnTo>
                        <a:pt x="741" y="430"/>
                      </a:lnTo>
                      <a:lnTo>
                        <a:pt x="731" y="430"/>
                      </a:lnTo>
                      <a:lnTo>
                        <a:pt x="721" y="431"/>
                      </a:lnTo>
                      <a:lnTo>
                        <a:pt x="712" y="433"/>
                      </a:lnTo>
                      <a:lnTo>
                        <a:pt x="703" y="437"/>
                      </a:lnTo>
                      <a:lnTo>
                        <a:pt x="694" y="440"/>
                      </a:lnTo>
                      <a:lnTo>
                        <a:pt x="685" y="444"/>
                      </a:lnTo>
                      <a:lnTo>
                        <a:pt x="678" y="450"/>
                      </a:lnTo>
                      <a:lnTo>
                        <a:pt x="670" y="456"/>
                      </a:lnTo>
                      <a:lnTo>
                        <a:pt x="642" y="478"/>
                      </a:lnTo>
                      <a:lnTo>
                        <a:pt x="614" y="499"/>
                      </a:lnTo>
                      <a:lnTo>
                        <a:pt x="605" y="506"/>
                      </a:lnTo>
                      <a:lnTo>
                        <a:pt x="597" y="513"/>
                      </a:lnTo>
                      <a:lnTo>
                        <a:pt x="589" y="521"/>
                      </a:lnTo>
                      <a:lnTo>
                        <a:pt x="583" y="529"/>
                      </a:lnTo>
                      <a:lnTo>
                        <a:pt x="576" y="537"/>
                      </a:lnTo>
                      <a:lnTo>
                        <a:pt x="571" y="546"/>
                      </a:lnTo>
                      <a:lnTo>
                        <a:pt x="566" y="556"/>
                      </a:lnTo>
                      <a:lnTo>
                        <a:pt x="560" y="565"/>
                      </a:lnTo>
                      <a:lnTo>
                        <a:pt x="557" y="565"/>
                      </a:lnTo>
                      <a:lnTo>
                        <a:pt x="556" y="565"/>
                      </a:lnTo>
                      <a:lnTo>
                        <a:pt x="546" y="554"/>
                      </a:lnTo>
                      <a:lnTo>
                        <a:pt x="538" y="542"/>
                      </a:lnTo>
                      <a:lnTo>
                        <a:pt x="529" y="530"/>
                      </a:lnTo>
                      <a:lnTo>
                        <a:pt x="521" y="517"/>
                      </a:lnTo>
                      <a:lnTo>
                        <a:pt x="513" y="504"/>
                      </a:lnTo>
                      <a:lnTo>
                        <a:pt x="507" y="492"/>
                      </a:lnTo>
                      <a:lnTo>
                        <a:pt x="501" y="478"/>
                      </a:lnTo>
                      <a:lnTo>
                        <a:pt x="496" y="465"/>
                      </a:lnTo>
                      <a:lnTo>
                        <a:pt x="489" y="446"/>
                      </a:lnTo>
                      <a:lnTo>
                        <a:pt x="481" y="430"/>
                      </a:lnTo>
                      <a:lnTo>
                        <a:pt x="471" y="406"/>
                      </a:lnTo>
                      <a:lnTo>
                        <a:pt x="466" y="394"/>
                      </a:lnTo>
                      <a:lnTo>
                        <a:pt x="461" y="382"/>
                      </a:lnTo>
                      <a:lnTo>
                        <a:pt x="454" y="359"/>
                      </a:lnTo>
                      <a:lnTo>
                        <a:pt x="447" y="335"/>
                      </a:lnTo>
                      <a:lnTo>
                        <a:pt x="446" y="329"/>
                      </a:lnTo>
                      <a:lnTo>
                        <a:pt x="445" y="324"/>
                      </a:lnTo>
                      <a:lnTo>
                        <a:pt x="440" y="302"/>
                      </a:lnTo>
                      <a:lnTo>
                        <a:pt x="438" y="281"/>
                      </a:lnTo>
                      <a:lnTo>
                        <a:pt x="436" y="258"/>
                      </a:lnTo>
                      <a:lnTo>
                        <a:pt x="436" y="236"/>
                      </a:lnTo>
                      <a:lnTo>
                        <a:pt x="436" y="231"/>
                      </a:lnTo>
                      <a:lnTo>
                        <a:pt x="437" y="225"/>
                      </a:lnTo>
                      <a:lnTo>
                        <a:pt x="439" y="217"/>
                      </a:lnTo>
                      <a:lnTo>
                        <a:pt x="440" y="210"/>
                      </a:lnTo>
                      <a:lnTo>
                        <a:pt x="439" y="203"/>
                      </a:lnTo>
                      <a:lnTo>
                        <a:pt x="439" y="197"/>
                      </a:lnTo>
                      <a:lnTo>
                        <a:pt x="436" y="190"/>
                      </a:lnTo>
                      <a:lnTo>
                        <a:pt x="433" y="184"/>
                      </a:lnTo>
                      <a:lnTo>
                        <a:pt x="430" y="179"/>
                      </a:lnTo>
                      <a:lnTo>
                        <a:pt x="426" y="174"/>
                      </a:lnTo>
                      <a:lnTo>
                        <a:pt x="418" y="164"/>
                      </a:lnTo>
                      <a:lnTo>
                        <a:pt x="408" y="155"/>
                      </a:lnTo>
                      <a:lnTo>
                        <a:pt x="399" y="147"/>
                      </a:lnTo>
                      <a:lnTo>
                        <a:pt x="388" y="139"/>
                      </a:lnTo>
                      <a:lnTo>
                        <a:pt x="378" y="133"/>
                      </a:lnTo>
                      <a:lnTo>
                        <a:pt x="366" y="127"/>
                      </a:lnTo>
                      <a:lnTo>
                        <a:pt x="355" y="122"/>
                      </a:lnTo>
                      <a:lnTo>
                        <a:pt x="343" y="118"/>
                      </a:lnTo>
                      <a:lnTo>
                        <a:pt x="339" y="115"/>
                      </a:lnTo>
                      <a:lnTo>
                        <a:pt x="336" y="112"/>
                      </a:lnTo>
                      <a:lnTo>
                        <a:pt x="331" y="110"/>
                      </a:lnTo>
                      <a:lnTo>
                        <a:pt x="328" y="108"/>
                      </a:lnTo>
                      <a:lnTo>
                        <a:pt x="292" y="92"/>
                      </a:lnTo>
                      <a:lnTo>
                        <a:pt x="258" y="76"/>
                      </a:lnTo>
                      <a:lnTo>
                        <a:pt x="223" y="59"/>
                      </a:lnTo>
                      <a:lnTo>
                        <a:pt x="189" y="41"/>
                      </a:lnTo>
                      <a:lnTo>
                        <a:pt x="172" y="32"/>
                      </a:lnTo>
                      <a:lnTo>
                        <a:pt x="154" y="24"/>
                      </a:lnTo>
                      <a:lnTo>
                        <a:pt x="144" y="20"/>
                      </a:lnTo>
                      <a:lnTo>
                        <a:pt x="135" y="17"/>
                      </a:lnTo>
                      <a:lnTo>
                        <a:pt x="117" y="11"/>
                      </a:lnTo>
                      <a:lnTo>
                        <a:pt x="98" y="7"/>
                      </a:lnTo>
                      <a:lnTo>
                        <a:pt x="79" y="3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95" name="Freeform 49"/>
                <p:cNvSpPr>
                  <a:spLocks noChangeAspect="1"/>
                </p:cNvSpPr>
                <p:nvPr/>
              </p:nvSpPr>
              <p:spPr bwMode="auto">
                <a:xfrm>
                  <a:off x="1471" y="3026"/>
                  <a:ext cx="788" cy="432"/>
                </a:xfrm>
                <a:custGeom>
                  <a:avLst/>
                  <a:gdLst>
                    <a:gd name="T0" fmla="*/ 787 w 788"/>
                    <a:gd name="T1" fmla="*/ 82 h 432"/>
                    <a:gd name="T2" fmla="*/ 777 w 788"/>
                    <a:gd name="T3" fmla="*/ 48 h 432"/>
                    <a:gd name="T4" fmla="*/ 750 w 788"/>
                    <a:gd name="T5" fmla="*/ 26 h 432"/>
                    <a:gd name="T6" fmla="*/ 714 w 788"/>
                    <a:gd name="T7" fmla="*/ 22 h 432"/>
                    <a:gd name="T8" fmla="*/ 691 w 788"/>
                    <a:gd name="T9" fmla="*/ 34 h 432"/>
                    <a:gd name="T10" fmla="*/ 634 w 788"/>
                    <a:gd name="T11" fmla="*/ 105 h 432"/>
                    <a:gd name="T12" fmla="*/ 566 w 788"/>
                    <a:gd name="T13" fmla="*/ 213 h 432"/>
                    <a:gd name="T14" fmla="*/ 530 w 788"/>
                    <a:gd name="T15" fmla="*/ 286 h 432"/>
                    <a:gd name="T16" fmla="*/ 510 w 788"/>
                    <a:gd name="T17" fmla="*/ 314 h 432"/>
                    <a:gd name="T18" fmla="*/ 478 w 788"/>
                    <a:gd name="T19" fmla="*/ 331 h 432"/>
                    <a:gd name="T20" fmla="*/ 431 w 788"/>
                    <a:gd name="T21" fmla="*/ 280 h 432"/>
                    <a:gd name="T22" fmla="*/ 371 w 788"/>
                    <a:gd name="T23" fmla="*/ 226 h 432"/>
                    <a:gd name="T24" fmla="*/ 300 w 788"/>
                    <a:gd name="T25" fmla="*/ 178 h 432"/>
                    <a:gd name="T26" fmla="*/ 257 w 788"/>
                    <a:gd name="T27" fmla="*/ 144 h 432"/>
                    <a:gd name="T28" fmla="*/ 228 w 788"/>
                    <a:gd name="T29" fmla="*/ 94 h 432"/>
                    <a:gd name="T30" fmla="*/ 198 w 788"/>
                    <a:gd name="T31" fmla="*/ 21 h 432"/>
                    <a:gd name="T32" fmla="*/ 184 w 788"/>
                    <a:gd name="T33" fmla="*/ 6 h 432"/>
                    <a:gd name="T34" fmla="*/ 155 w 788"/>
                    <a:gd name="T35" fmla="*/ 0 h 432"/>
                    <a:gd name="T36" fmla="*/ 123 w 788"/>
                    <a:gd name="T37" fmla="*/ 22 h 432"/>
                    <a:gd name="T38" fmla="*/ 120 w 788"/>
                    <a:gd name="T39" fmla="*/ 57 h 432"/>
                    <a:gd name="T40" fmla="*/ 118 w 788"/>
                    <a:gd name="T41" fmla="*/ 89 h 432"/>
                    <a:gd name="T42" fmla="*/ 106 w 788"/>
                    <a:gd name="T43" fmla="*/ 127 h 432"/>
                    <a:gd name="T44" fmla="*/ 95 w 788"/>
                    <a:gd name="T45" fmla="*/ 146 h 432"/>
                    <a:gd name="T46" fmla="*/ 80 w 788"/>
                    <a:gd name="T47" fmla="*/ 162 h 432"/>
                    <a:gd name="T48" fmla="*/ 25 w 788"/>
                    <a:gd name="T49" fmla="*/ 219 h 432"/>
                    <a:gd name="T50" fmla="*/ 0 w 788"/>
                    <a:gd name="T51" fmla="*/ 266 h 432"/>
                    <a:gd name="T52" fmla="*/ 3 w 788"/>
                    <a:gd name="T53" fmla="*/ 287 h 432"/>
                    <a:gd name="T54" fmla="*/ 32 w 788"/>
                    <a:gd name="T55" fmla="*/ 300 h 432"/>
                    <a:gd name="T56" fmla="*/ 50 w 788"/>
                    <a:gd name="T57" fmla="*/ 295 h 432"/>
                    <a:gd name="T58" fmla="*/ 74 w 788"/>
                    <a:gd name="T59" fmla="*/ 283 h 432"/>
                    <a:gd name="T60" fmla="*/ 91 w 788"/>
                    <a:gd name="T61" fmla="*/ 269 h 432"/>
                    <a:gd name="T62" fmla="*/ 97 w 788"/>
                    <a:gd name="T63" fmla="*/ 264 h 432"/>
                    <a:gd name="T64" fmla="*/ 118 w 788"/>
                    <a:gd name="T65" fmla="*/ 237 h 432"/>
                    <a:gd name="T66" fmla="*/ 130 w 788"/>
                    <a:gd name="T67" fmla="*/ 211 h 432"/>
                    <a:gd name="T68" fmla="*/ 140 w 788"/>
                    <a:gd name="T69" fmla="*/ 169 h 432"/>
                    <a:gd name="T70" fmla="*/ 150 w 788"/>
                    <a:gd name="T71" fmla="*/ 131 h 432"/>
                    <a:gd name="T72" fmla="*/ 172 w 788"/>
                    <a:gd name="T73" fmla="*/ 116 h 432"/>
                    <a:gd name="T74" fmla="*/ 190 w 788"/>
                    <a:gd name="T75" fmla="*/ 130 h 432"/>
                    <a:gd name="T76" fmla="*/ 207 w 788"/>
                    <a:gd name="T77" fmla="*/ 158 h 432"/>
                    <a:gd name="T78" fmla="*/ 250 w 788"/>
                    <a:gd name="T79" fmla="*/ 223 h 432"/>
                    <a:gd name="T80" fmla="*/ 373 w 788"/>
                    <a:gd name="T81" fmla="*/ 329 h 432"/>
                    <a:gd name="T82" fmla="*/ 433 w 788"/>
                    <a:gd name="T83" fmla="*/ 377 h 432"/>
                    <a:gd name="T84" fmla="*/ 454 w 788"/>
                    <a:gd name="T85" fmla="*/ 413 h 432"/>
                    <a:gd name="T86" fmla="*/ 496 w 788"/>
                    <a:gd name="T87" fmla="*/ 432 h 432"/>
                    <a:gd name="T88" fmla="*/ 517 w 788"/>
                    <a:gd name="T89" fmla="*/ 427 h 432"/>
                    <a:gd name="T90" fmla="*/ 561 w 788"/>
                    <a:gd name="T91" fmla="*/ 399 h 432"/>
                    <a:gd name="T92" fmla="*/ 577 w 788"/>
                    <a:gd name="T93" fmla="*/ 384 h 432"/>
                    <a:gd name="T94" fmla="*/ 646 w 788"/>
                    <a:gd name="T95" fmla="*/ 310 h 432"/>
                    <a:gd name="T96" fmla="*/ 693 w 788"/>
                    <a:gd name="T97" fmla="*/ 253 h 432"/>
                    <a:gd name="T98" fmla="*/ 714 w 788"/>
                    <a:gd name="T99" fmla="*/ 225 h 432"/>
                    <a:gd name="T100" fmla="*/ 753 w 788"/>
                    <a:gd name="T101" fmla="*/ 165 h 432"/>
                    <a:gd name="T102" fmla="*/ 782 w 788"/>
                    <a:gd name="T103" fmla="*/ 106 h 4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88"/>
                    <a:gd name="T157" fmla="*/ 0 h 432"/>
                    <a:gd name="T158" fmla="*/ 788 w 788"/>
                    <a:gd name="T159" fmla="*/ 432 h 4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88" h="432">
                      <a:moveTo>
                        <a:pt x="782" y="106"/>
                      </a:moveTo>
                      <a:lnTo>
                        <a:pt x="784" y="98"/>
                      </a:lnTo>
                      <a:lnTo>
                        <a:pt x="786" y="91"/>
                      </a:lnTo>
                      <a:lnTo>
                        <a:pt x="786" y="87"/>
                      </a:lnTo>
                      <a:lnTo>
                        <a:pt x="787" y="82"/>
                      </a:lnTo>
                      <a:lnTo>
                        <a:pt x="788" y="75"/>
                      </a:lnTo>
                      <a:lnTo>
                        <a:pt x="785" y="64"/>
                      </a:lnTo>
                      <a:lnTo>
                        <a:pt x="784" y="60"/>
                      </a:lnTo>
                      <a:lnTo>
                        <a:pt x="782" y="55"/>
                      </a:lnTo>
                      <a:lnTo>
                        <a:pt x="777" y="48"/>
                      </a:lnTo>
                      <a:lnTo>
                        <a:pt x="770" y="39"/>
                      </a:lnTo>
                      <a:lnTo>
                        <a:pt x="766" y="35"/>
                      </a:lnTo>
                      <a:lnTo>
                        <a:pt x="763" y="33"/>
                      </a:lnTo>
                      <a:lnTo>
                        <a:pt x="755" y="27"/>
                      </a:lnTo>
                      <a:lnTo>
                        <a:pt x="750" y="26"/>
                      </a:lnTo>
                      <a:lnTo>
                        <a:pt x="747" y="24"/>
                      </a:lnTo>
                      <a:lnTo>
                        <a:pt x="738" y="21"/>
                      </a:lnTo>
                      <a:lnTo>
                        <a:pt x="728" y="21"/>
                      </a:lnTo>
                      <a:lnTo>
                        <a:pt x="719" y="21"/>
                      </a:lnTo>
                      <a:lnTo>
                        <a:pt x="714" y="22"/>
                      </a:lnTo>
                      <a:lnTo>
                        <a:pt x="708" y="24"/>
                      </a:lnTo>
                      <a:lnTo>
                        <a:pt x="703" y="25"/>
                      </a:lnTo>
                      <a:lnTo>
                        <a:pt x="699" y="27"/>
                      </a:lnTo>
                      <a:lnTo>
                        <a:pt x="694" y="31"/>
                      </a:lnTo>
                      <a:lnTo>
                        <a:pt x="691" y="34"/>
                      </a:lnTo>
                      <a:lnTo>
                        <a:pt x="679" y="48"/>
                      </a:lnTo>
                      <a:lnTo>
                        <a:pt x="667" y="62"/>
                      </a:lnTo>
                      <a:lnTo>
                        <a:pt x="656" y="76"/>
                      </a:lnTo>
                      <a:lnTo>
                        <a:pt x="644" y="90"/>
                      </a:lnTo>
                      <a:lnTo>
                        <a:pt x="634" y="105"/>
                      </a:lnTo>
                      <a:lnTo>
                        <a:pt x="623" y="120"/>
                      </a:lnTo>
                      <a:lnTo>
                        <a:pt x="603" y="150"/>
                      </a:lnTo>
                      <a:lnTo>
                        <a:pt x="583" y="182"/>
                      </a:lnTo>
                      <a:lnTo>
                        <a:pt x="573" y="198"/>
                      </a:lnTo>
                      <a:lnTo>
                        <a:pt x="566" y="213"/>
                      </a:lnTo>
                      <a:lnTo>
                        <a:pt x="558" y="232"/>
                      </a:lnTo>
                      <a:lnTo>
                        <a:pt x="549" y="250"/>
                      </a:lnTo>
                      <a:lnTo>
                        <a:pt x="544" y="259"/>
                      </a:lnTo>
                      <a:lnTo>
                        <a:pt x="539" y="267"/>
                      </a:lnTo>
                      <a:lnTo>
                        <a:pt x="530" y="286"/>
                      </a:lnTo>
                      <a:lnTo>
                        <a:pt x="525" y="293"/>
                      </a:lnTo>
                      <a:lnTo>
                        <a:pt x="523" y="296"/>
                      </a:lnTo>
                      <a:lnTo>
                        <a:pt x="521" y="300"/>
                      </a:lnTo>
                      <a:lnTo>
                        <a:pt x="516" y="307"/>
                      </a:lnTo>
                      <a:lnTo>
                        <a:pt x="510" y="314"/>
                      </a:lnTo>
                      <a:lnTo>
                        <a:pt x="504" y="320"/>
                      </a:lnTo>
                      <a:lnTo>
                        <a:pt x="499" y="327"/>
                      </a:lnTo>
                      <a:lnTo>
                        <a:pt x="493" y="333"/>
                      </a:lnTo>
                      <a:lnTo>
                        <a:pt x="486" y="339"/>
                      </a:lnTo>
                      <a:lnTo>
                        <a:pt x="478" y="331"/>
                      </a:lnTo>
                      <a:lnTo>
                        <a:pt x="470" y="324"/>
                      </a:lnTo>
                      <a:lnTo>
                        <a:pt x="455" y="309"/>
                      </a:lnTo>
                      <a:lnTo>
                        <a:pt x="448" y="301"/>
                      </a:lnTo>
                      <a:lnTo>
                        <a:pt x="441" y="292"/>
                      </a:lnTo>
                      <a:lnTo>
                        <a:pt x="431" y="280"/>
                      </a:lnTo>
                      <a:lnTo>
                        <a:pt x="419" y="267"/>
                      </a:lnTo>
                      <a:lnTo>
                        <a:pt x="408" y="256"/>
                      </a:lnTo>
                      <a:lnTo>
                        <a:pt x="397" y="246"/>
                      </a:lnTo>
                      <a:lnTo>
                        <a:pt x="383" y="235"/>
                      </a:lnTo>
                      <a:lnTo>
                        <a:pt x="371" y="226"/>
                      </a:lnTo>
                      <a:lnTo>
                        <a:pt x="358" y="216"/>
                      </a:lnTo>
                      <a:lnTo>
                        <a:pt x="344" y="208"/>
                      </a:lnTo>
                      <a:lnTo>
                        <a:pt x="328" y="198"/>
                      </a:lnTo>
                      <a:lnTo>
                        <a:pt x="313" y="188"/>
                      </a:lnTo>
                      <a:lnTo>
                        <a:pt x="300" y="178"/>
                      </a:lnTo>
                      <a:lnTo>
                        <a:pt x="288" y="170"/>
                      </a:lnTo>
                      <a:lnTo>
                        <a:pt x="276" y="160"/>
                      </a:lnTo>
                      <a:lnTo>
                        <a:pt x="264" y="151"/>
                      </a:lnTo>
                      <a:lnTo>
                        <a:pt x="260" y="147"/>
                      </a:lnTo>
                      <a:lnTo>
                        <a:pt x="257" y="144"/>
                      </a:lnTo>
                      <a:lnTo>
                        <a:pt x="254" y="139"/>
                      </a:lnTo>
                      <a:lnTo>
                        <a:pt x="251" y="136"/>
                      </a:lnTo>
                      <a:lnTo>
                        <a:pt x="243" y="122"/>
                      </a:lnTo>
                      <a:lnTo>
                        <a:pt x="235" y="108"/>
                      </a:lnTo>
                      <a:lnTo>
                        <a:pt x="228" y="94"/>
                      </a:lnTo>
                      <a:lnTo>
                        <a:pt x="221" y="80"/>
                      </a:lnTo>
                      <a:lnTo>
                        <a:pt x="215" y="65"/>
                      </a:lnTo>
                      <a:lnTo>
                        <a:pt x="208" y="51"/>
                      </a:lnTo>
                      <a:lnTo>
                        <a:pt x="203" y="36"/>
                      </a:lnTo>
                      <a:lnTo>
                        <a:pt x="198" y="21"/>
                      </a:lnTo>
                      <a:lnTo>
                        <a:pt x="196" y="17"/>
                      </a:lnTo>
                      <a:lnTo>
                        <a:pt x="193" y="14"/>
                      </a:lnTo>
                      <a:lnTo>
                        <a:pt x="190" y="10"/>
                      </a:lnTo>
                      <a:lnTo>
                        <a:pt x="187" y="7"/>
                      </a:lnTo>
                      <a:lnTo>
                        <a:pt x="184" y="6"/>
                      </a:lnTo>
                      <a:lnTo>
                        <a:pt x="180" y="4"/>
                      </a:lnTo>
                      <a:lnTo>
                        <a:pt x="176" y="2"/>
                      </a:lnTo>
                      <a:lnTo>
                        <a:pt x="172" y="1"/>
                      </a:lnTo>
                      <a:lnTo>
                        <a:pt x="163" y="0"/>
                      </a:lnTo>
                      <a:lnTo>
                        <a:pt x="155" y="0"/>
                      </a:lnTo>
                      <a:lnTo>
                        <a:pt x="148" y="2"/>
                      </a:lnTo>
                      <a:lnTo>
                        <a:pt x="141" y="5"/>
                      </a:lnTo>
                      <a:lnTo>
                        <a:pt x="135" y="9"/>
                      </a:lnTo>
                      <a:lnTo>
                        <a:pt x="128" y="15"/>
                      </a:lnTo>
                      <a:lnTo>
                        <a:pt x="123" y="22"/>
                      </a:lnTo>
                      <a:lnTo>
                        <a:pt x="120" y="26"/>
                      </a:lnTo>
                      <a:lnTo>
                        <a:pt x="118" y="30"/>
                      </a:lnTo>
                      <a:lnTo>
                        <a:pt x="116" y="39"/>
                      </a:lnTo>
                      <a:lnTo>
                        <a:pt x="118" y="48"/>
                      </a:lnTo>
                      <a:lnTo>
                        <a:pt x="120" y="57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0" y="83"/>
                      </a:lnTo>
                      <a:lnTo>
                        <a:pt x="119" y="86"/>
                      </a:lnTo>
                      <a:lnTo>
                        <a:pt x="118" y="89"/>
                      </a:lnTo>
                      <a:lnTo>
                        <a:pt x="116" y="96"/>
                      </a:lnTo>
                      <a:lnTo>
                        <a:pt x="116" y="103"/>
                      </a:lnTo>
                      <a:lnTo>
                        <a:pt x="113" y="109"/>
                      </a:lnTo>
                      <a:lnTo>
                        <a:pt x="111" y="115"/>
                      </a:lnTo>
                      <a:lnTo>
                        <a:pt x="106" y="127"/>
                      </a:lnTo>
                      <a:lnTo>
                        <a:pt x="103" y="131"/>
                      </a:lnTo>
                      <a:lnTo>
                        <a:pt x="101" y="137"/>
                      </a:lnTo>
                      <a:lnTo>
                        <a:pt x="99" y="138"/>
                      </a:lnTo>
                      <a:lnTo>
                        <a:pt x="97" y="141"/>
                      </a:lnTo>
                      <a:lnTo>
                        <a:pt x="95" y="146"/>
                      </a:lnTo>
                      <a:lnTo>
                        <a:pt x="90" y="150"/>
                      </a:lnTo>
                      <a:lnTo>
                        <a:pt x="87" y="154"/>
                      </a:lnTo>
                      <a:lnTo>
                        <a:pt x="85" y="156"/>
                      </a:lnTo>
                      <a:lnTo>
                        <a:pt x="83" y="158"/>
                      </a:lnTo>
                      <a:lnTo>
                        <a:pt x="80" y="162"/>
                      </a:lnTo>
                      <a:lnTo>
                        <a:pt x="64" y="177"/>
                      </a:lnTo>
                      <a:lnTo>
                        <a:pt x="49" y="192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5" y="219"/>
                      </a:lnTo>
                      <a:lnTo>
                        <a:pt x="18" y="228"/>
                      </a:lnTo>
                      <a:lnTo>
                        <a:pt x="11" y="241"/>
                      </a:lnTo>
                      <a:lnTo>
                        <a:pt x="4" y="254"/>
                      </a:lnTo>
                      <a:lnTo>
                        <a:pt x="2" y="260"/>
                      </a:lnTo>
                      <a:lnTo>
                        <a:pt x="0" y="266"/>
                      </a:lnTo>
                      <a:lnTo>
                        <a:pt x="0" y="267"/>
                      </a:lnTo>
                      <a:lnTo>
                        <a:pt x="0" y="271"/>
                      </a:lnTo>
                      <a:lnTo>
                        <a:pt x="0" y="276"/>
                      </a:lnTo>
                      <a:lnTo>
                        <a:pt x="1" y="281"/>
                      </a:lnTo>
                      <a:lnTo>
                        <a:pt x="3" y="287"/>
                      </a:lnTo>
                      <a:lnTo>
                        <a:pt x="5" y="291"/>
                      </a:lnTo>
                      <a:lnTo>
                        <a:pt x="9" y="297"/>
                      </a:lnTo>
                      <a:lnTo>
                        <a:pt x="18" y="299"/>
                      </a:lnTo>
                      <a:lnTo>
                        <a:pt x="28" y="300"/>
                      </a:lnTo>
                      <a:lnTo>
                        <a:pt x="32" y="300"/>
                      </a:lnTo>
                      <a:lnTo>
                        <a:pt x="37" y="300"/>
                      </a:lnTo>
                      <a:lnTo>
                        <a:pt x="42" y="299"/>
                      </a:lnTo>
                      <a:lnTo>
                        <a:pt x="47" y="297"/>
                      </a:lnTo>
                      <a:lnTo>
                        <a:pt x="48" y="296"/>
                      </a:lnTo>
                      <a:lnTo>
                        <a:pt x="50" y="295"/>
                      </a:lnTo>
                      <a:lnTo>
                        <a:pt x="53" y="294"/>
                      </a:lnTo>
                      <a:lnTo>
                        <a:pt x="60" y="291"/>
                      </a:lnTo>
                      <a:lnTo>
                        <a:pt x="67" y="288"/>
                      </a:lnTo>
                      <a:lnTo>
                        <a:pt x="70" y="285"/>
                      </a:lnTo>
                      <a:lnTo>
                        <a:pt x="74" y="283"/>
                      </a:lnTo>
                      <a:lnTo>
                        <a:pt x="76" y="281"/>
                      </a:lnTo>
                      <a:lnTo>
                        <a:pt x="80" y="279"/>
                      </a:lnTo>
                      <a:lnTo>
                        <a:pt x="82" y="276"/>
                      </a:lnTo>
                      <a:lnTo>
                        <a:pt x="85" y="274"/>
                      </a:lnTo>
                      <a:lnTo>
                        <a:pt x="91" y="269"/>
                      </a:lnTo>
                      <a:lnTo>
                        <a:pt x="94" y="267"/>
                      </a:lnTo>
                      <a:lnTo>
                        <a:pt x="95" y="266"/>
                      </a:lnTo>
                      <a:lnTo>
                        <a:pt x="95" y="265"/>
                      </a:lnTo>
                      <a:lnTo>
                        <a:pt x="96" y="264"/>
                      </a:lnTo>
                      <a:lnTo>
                        <a:pt x="97" y="264"/>
                      </a:lnTo>
                      <a:lnTo>
                        <a:pt x="104" y="255"/>
                      </a:lnTo>
                      <a:lnTo>
                        <a:pt x="113" y="247"/>
                      </a:lnTo>
                      <a:lnTo>
                        <a:pt x="117" y="240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9" y="235"/>
                      </a:lnTo>
                      <a:lnTo>
                        <a:pt x="122" y="232"/>
                      </a:lnTo>
                      <a:lnTo>
                        <a:pt x="130" y="211"/>
                      </a:lnTo>
                      <a:lnTo>
                        <a:pt x="133" y="199"/>
                      </a:lnTo>
                      <a:lnTo>
                        <a:pt x="135" y="194"/>
                      </a:lnTo>
                      <a:lnTo>
                        <a:pt x="137" y="189"/>
                      </a:lnTo>
                      <a:lnTo>
                        <a:pt x="139" y="178"/>
                      </a:lnTo>
                      <a:lnTo>
                        <a:pt x="140" y="169"/>
                      </a:lnTo>
                      <a:lnTo>
                        <a:pt x="141" y="161"/>
                      </a:lnTo>
                      <a:lnTo>
                        <a:pt x="142" y="153"/>
                      </a:lnTo>
                      <a:lnTo>
                        <a:pt x="144" y="145"/>
                      </a:lnTo>
                      <a:lnTo>
                        <a:pt x="146" y="138"/>
                      </a:lnTo>
                      <a:lnTo>
                        <a:pt x="150" y="131"/>
                      </a:lnTo>
                      <a:lnTo>
                        <a:pt x="153" y="125"/>
                      </a:lnTo>
                      <a:lnTo>
                        <a:pt x="158" y="119"/>
                      </a:lnTo>
                      <a:lnTo>
                        <a:pt x="163" y="113"/>
                      </a:lnTo>
                      <a:lnTo>
                        <a:pt x="168" y="114"/>
                      </a:lnTo>
                      <a:lnTo>
                        <a:pt x="172" y="116"/>
                      </a:lnTo>
                      <a:lnTo>
                        <a:pt x="177" y="117"/>
                      </a:lnTo>
                      <a:lnTo>
                        <a:pt x="180" y="120"/>
                      </a:lnTo>
                      <a:lnTo>
                        <a:pt x="184" y="123"/>
                      </a:lnTo>
                      <a:lnTo>
                        <a:pt x="187" y="126"/>
                      </a:lnTo>
                      <a:lnTo>
                        <a:pt x="190" y="130"/>
                      </a:lnTo>
                      <a:lnTo>
                        <a:pt x="193" y="135"/>
                      </a:lnTo>
                      <a:lnTo>
                        <a:pt x="196" y="141"/>
                      </a:lnTo>
                      <a:lnTo>
                        <a:pt x="200" y="147"/>
                      </a:lnTo>
                      <a:lnTo>
                        <a:pt x="203" y="152"/>
                      </a:lnTo>
                      <a:lnTo>
                        <a:pt x="207" y="158"/>
                      </a:lnTo>
                      <a:lnTo>
                        <a:pt x="215" y="174"/>
                      </a:lnTo>
                      <a:lnTo>
                        <a:pt x="225" y="190"/>
                      </a:lnTo>
                      <a:lnTo>
                        <a:pt x="235" y="204"/>
                      </a:lnTo>
                      <a:lnTo>
                        <a:pt x="245" y="217"/>
                      </a:lnTo>
                      <a:lnTo>
                        <a:pt x="250" y="223"/>
                      </a:lnTo>
                      <a:lnTo>
                        <a:pt x="257" y="230"/>
                      </a:lnTo>
                      <a:lnTo>
                        <a:pt x="270" y="242"/>
                      </a:lnTo>
                      <a:lnTo>
                        <a:pt x="327" y="293"/>
                      </a:lnTo>
                      <a:lnTo>
                        <a:pt x="357" y="317"/>
                      </a:lnTo>
                      <a:lnTo>
                        <a:pt x="373" y="329"/>
                      </a:lnTo>
                      <a:lnTo>
                        <a:pt x="389" y="341"/>
                      </a:lnTo>
                      <a:lnTo>
                        <a:pt x="400" y="349"/>
                      </a:lnTo>
                      <a:lnTo>
                        <a:pt x="412" y="358"/>
                      </a:lnTo>
                      <a:lnTo>
                        <a:pt x="422" y="367"/>
                      </a:lnTo>
                      <a:lnTo>
                        <a:pt x="433" y="377"/>
                      </a:lnTo>
                      <a:lnTo>
                        <a:pt x="436" y="381"/>
                      </a:lnTo>
                      <a:lnTo>
                        <a:pt x="440" y="385"/>
                      </a:lnTo>
                      <a:lnTo>
                        <a:pt x="446" y="394"/>
                      </a:lnTo>
                      <a:lnTo>
                        <a:pt x="450" y="403"/>
                      </a:lnTo>
                      <a:lnTo>
                        <a:pt x="454" y="413"/>
                      </a:lnTo>
                      <a:lnTo>
                        <a:pt x="462" y="419"/>
                      </a:lnTo>
                      <a:lnTo>
                        <a:pt x="470" y="425"/>
                      </a:lnTo>
                      <a:lnTo>
                        <a:pt x="479" y="428"/>
                      </a:lnTo>
                      <a:lnTo>
                        <a:pt x="489" y="432"/>
                      </a:lnTo>
                      <a:lnTo>
                        <a:pt x="496" y="432"/>
                      </a:lnTo>
                      <a:lnTo>
                        <a:pt x="500" y="432"/>
                      </a:lnTo>
                      <a:lnTo>
                        <a:pt x="503" y="432"/>
                      </a:lnTo>
                      <a:lnTo>
                        <a:pt x="510" y="431"/>
                      </a:lnTo>
                      <a:lnTo>
                        <a:pt x="514" y="429"/>
                      </a:lnTo>
                      <a:lnTo>
                        <a:pt x="517" y="427"/>
                      </a:lnTo>
                      <a:lnTo>
                        <a:pt x="523" y="424"/>
                      </a:lnTo>
                      <a:lnTo>
                        <a:pt x="529" y="421"/>
                      </a:lnTo>
                      <a:lnTo>
                        <a:pt x="540" y="414"/>
                      </a:lnTo>
                      <a:lnTo>
                        <a:pt x="551" y="406"/>
                      </a:lnTo>
                      <a:lnTo>
                        <a:pt x="561" y="399"/>
                      </a:lnTo>
                      <a:lnTo>
                        <a:pt x="570" y="391"/>
                      </a:lnTo>
                      <a:lnTo>
                        <a:pt x="573" y="387"/>
                      </a:lnTo>
                      <a:lnTo>
                        <a:pt x="576" y="385"/>
                      </a:lnTo>
                      <a:lnTo>
                        <a:pt x="576" y="384"/>
                      </a:lnTo>
                      <a:lnTo>
                        <a:pt x="577" y="384"/>
                      </a:lnTo>
                      <a:lnTo>
                        <a:pt x="578" y="384"/>
                      </a:lnTo>
                      <a:lnTo>
                        <a:pt x="587" y="375"/>
                      </a:lnTo>
                      <a:lnTo>
                        <a:pt x="595" y="367"/>
                      </a:lnTo>
                      <a:lnTo>
                        <a:pt x="621" y="338"/>
                      </a:lnTo>
                      <a:lnTo>
                        <a:pt x="646" y="310"/>
                      </a:lnTo>
                      <a:lnTo>
                        <a:pt x="653" y="301"/>
                      </a:lnTo>
                      <a:lnTo>
                        <a:pt x="658" y="295"/>
                      </a:lnTo>
                      <a:lnTo>
                        <a:pt x="662" y="291"/>
                      </a:lnTo>
                      <a:lnTo>
                        <a:pt x="677" y="273"/>
                      </a:lnTo>
                      <a:lnTo>
                        <a:pt x="693" y="253"/>
                      </a:lnTo>
                      <a:lnTo>
                        <a:pt x="700" y="243"/>
                      </a:lnTo>
                      <a:lnTo>
                        <a:pt x="704" y="239"/>
                      </a:lnTo>
                      <a:lnTo>
                        <a:pt x="708" y="233"/>
                      </a:lnTo>
                      <a:lnTo>
                        <a:pt x="713" y="227"/>
                      </a:lnTo>
                      <a:lnTo>
                        <a:pt x="714" y="225"/>
                      </a:lnTo>
                      <a:lnTo>
                        <a:pt x="717" y="221"/>
                      </a:lnTo>
                      <a:lnTo>
                        <a:pt x="726" y="210"/>
                      </a:lnTo>
                      <a:lnTo>
                        <a:pt x="734" y="198"/>
                      </a:lnTo>
                      <a:lnTo>
                        <a:pt x="742" y="185"/>
                      </a:lnTo>
                      <a:lnTo>
                        <a:pt x="753" y="165"/>
                      </a:lnTo>
                      <a:lnTo>
                        <a:pt x="763" y="146"/>
                      </a:lnTo>
                      <a:lnTo>
                        <a:pt x="766" y="141"/>
                      </a:lnTo>
                      <a:lnTo>
                        <a:pt x="768" y="136"/>
                      </a:lnTo>
                      <a:lnTo>
                        <a:pt x="773" y="126"/>
                      </a:lnTo>
                      <a:lnTo>
                        <a:pt x="782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289" name="Text Box 50"/>
              <p:cNvSpPr txBox="1">
                <a:spLocks noChangeArrowheads="1"/>
              </p:cNvSpPr>
              <p:nvPr/>
            </p:nvSpPr>
            <p:spPr bwMode="auto">
              <a:xfrm>
                <a:off x="1000" y="2071"/>
                <a:ext cx="303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>
                    <a:solidFill>
                      <a:schemeClr val="bg2"/>
                    </a:solidFill>
                  </a:rPr>
                  <a:t>i</a:t>
                </a:r>
                <a:endParaRPr lang="en-CA" altLang="en-US" sz="1400" i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52261" name="Picture 5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200"/>
              <a:ext cx="263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62" name="Group 52"/>
            <p:cNvGrpSpPr>
              <a:grpSpLocks noChangeAspect="1"/>
            </p:cNvGrpSpPr>
            <p:nvPr/>
          </p:nvGrpSpPr>
          <p:grpSpPr bwMode="auto">
            <a:xfrm rot="902222">
              <a:off x="48" y="1286"/>
              <a:ext cx="821" cy="682"/>
              <a:chOff x="1471" y="2266"/>
              <a:chExt cx="1746" cy="1449"/>
            </a:xfrm>
          </p:grpSpPr>
          <p:grpSp>
            <p:nvGrpSpPr>
              <p:cNvPr id="52277" name="Group 53"/>
              <p:cNvGrpSpPr>
                <a:grpSpLocks noChangeAspect="1"/>
              </p:cNvGrpSpPr>
              <p:nvPr/>
            </p:nvGrpSpPr>
            <p:grpSpPr bwMode="auto">
              <a:xfrm>
                <a:off x="2895" y="2582"/>
                <a:ext cx="322" cy="418"/>
                <a:chOff x="2895" y="2582"/>
                <a:chExt cx="322" cy="418"/>
              </a:xfrm>
            </p:grpSpPr>
            <p:sp>
              <p:nvSpPr>
                <p:cNvPr id="52285" name="Freeform 54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6" name="Freeform 55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78" name="Group 56"/>
              <p:cNvGrpSpPr>
                <a:grpSpLocks noChangeAspect="1"/>
              </p:cNvGrpSpPr>
              <p:nvPr/>
            </p:nvGrpSpPr>
            <p:grpSpPr bwMode="auto">
              <a:xfrm>
                <a:off x="1471" y="2266"/>
                <a:ext cx="1709" cy="1449"/>
                <a:chOff x="1471" y="2266"/>
                <a:chExt cx="1709" cy="1449"/>
              </a:xfrm>
            </p:grpSpPr>
            <p:sp>
              <p:nvSpPr>
                <p:cNvPr id="52279" name="Freeform 57"/>
                <p:cNvSpPr>
                  <a:spLocks noChangeAspect="1"/>
                </p:cNvSpPr>
                <p:nvPr/>
              </p:nvSpPr>
              <p:spPr bwMode="auto">
                <a:xfrm>
                  <a:off x="2351" y="2266"/>
                  <a:ext cx="351" cy="352"/>
                </a:xfrm>
                <a:custGeom>
                  <a:avLst/>
                  <a:gdLst>
                    <a:gd name="T0" fmla="*/ 201 w 351"/>
                    <a:gd name="T1" fmla="*/ 22 h 352"/>
                    <a:gd name="T2" fmla="*/ 175 w 351"/>
                    <a:gd name="T3" fmla="*/ 7 h 352"/>
                    <a:gd name="T4" fmla="*/ 151 w 351"/>
                    <a:gd name="T5" fmla="*/ 1 h 352"/>
                    <a:gd name="T6" fmla="*/ 127 w 351"/>
                    <a:gd name="T7" fmla="*/ 0 h 352"/>
                    <a:gd name="T8" fmla="*/ 100 w 351"/>
                    <a:gd name="T9" fmla="*/ 7 h 352"/>
                    <a:gd name="T10" fmla="*/ 73 w 351"/>
                    <a:gd name="T11" fmla="*/ 20 h 352"/>
                    <a:gd name="T12" fmla="*/ 55 w 351"/>
                    <a:gd name="T13" fmla="*/ 35 h 352"/>
                    <a:gd name="T14" fmla="*/ 33 w 351"/>
                    <a:gd name="T15" fmla="*/ 61 h 352"/>
                    <a:gd name="T16" fmla="*/ 15 w 351"/>
                    <a:gd name="T17" fmla="*/ 95 h 352"/>
                    <a:gd name="T18" fmla="*/ 4 w 351"/>
                    <a:gd name="T19" fmla="*/ 133 h 352"/>
                    <a:gd name="T20" fmla="*/ 0 w 351"/>
                    <a:gd name="T21" fmla="*/ 204 h 352"/>
                    <a:gd name="T22" fmla="*/ 10 w 351"/>
                    <a:gd name="T23" fmla="*/ 254 h 352"/>
                    <a:gd name="T24" fmla="*/ 24 w 351"/>
                    <a:gd name="T25" fmla="*/ 289 h 352"/>
                    <a:gd name="T26" fmla="*/ 39 w 351"/>
                    <a:gd name="T27" fmla="*/ 310 h 352"/>
                    <a:gd name="T28" fmla="*/ 53 w 351"/>
                    <a:gd name="T29" fmla="*/ 324 h 352"/>
                    <a:gd name="T30" fmla="*/ 69 w 351"/>
                    <a:gd name="T31" fmla="*/ 337 h 352"/>
                    <a:gd name="T32" fmla="*/ 93 w 351"/>
                    <a:gd name="T33" fmla="*/ 348 h 352"/>
                    <a:gd name="T34" fmla="*/ 131 w 351"/>
                    <a:gd name="T35" fmla="*/ 352 h 352"/>
                    <a:gd name="T36" fmla="*/ 158 w 351"/>
                    <a:gd name="T37" fmla="*/ 345 h 352"/>
                    <a:gd name="T38" fmla="*/ 167 w 351"/>
                    <a:gd name="T39" fmla="*/ 340 h 352"/>
                    <a:gd name="T40" fmla="*/ 180 w 351"/>
                    <a:gd name="T41" fmla="*/ 332 h 352"/>
                    <a:gd name="T42" fmla="*/ 189 w 351"/>
                    <a:gd name="T43" fmla="*/ 324 h 352"/>
                    <a:gd name="T44" fmla="*/ 198 w 351"/>
                    <a:gd name="T45" fmla="*/ 314 h 352"/>
                    <a:gd name="T46" fmla="*/ 225 w 351"/>
                    <a:gd name="T47" fmla="*/ 266 h 352"/>
                    <a:gd name="T48" fmla="*/ 248 w 351"/>
                    <a:gd name="T49" fmla="*/ 225 h 352"/>
                    <a:gd name="T50" fmla="*/ 259 w 351"/>
                    <a:gd name="T51" fmla="*/ 228 h 352"/>
                    <a:gd name="T52" fmla="*/ 269 w 351"/>
                    <a:gd name="T53" fmla="*/ 236 h 352"/>
                    <a:gd name="T54" fmla="*/ 284 w 351"/>
                    <a:gd name="T55" fmla="*/ 253 h 352"/>
                    <a:gd name="T56" fmla="*/ 296 w 351"/>
                    <a:gd name="T57" fmla="*/ 261 h 352"/>
                    <a:gd name="T58" fmla="*/ 311 w 351"/>
                    <a:gd name="T59" fmla="*/ 265 h 352"/>
                    <a:gd name="T60" fmla="*/ 325 w 351"/>
                    <a:gd name="T61" fmla="*/ 264 h 352"/>
                    <a:gd name="T62" fmla="*/ 335 w 351"/>
                    <a:gd name="T63" fmla="*/ 259 h 352"/>
                    <a:gd name="T64" fmla="*/ 344 w 351"/>
                    <a:gd name="T65" fmla="*/ 252 h 352"/>
                    <a:gd name="T66" fmla="*/ 350 w 351"/>
                    <a:gd name="T67" fmla="*/ 237 h 352"/>
                    <a:gd name="T68" fmla="*/ 349 w 351"/>
                    <a:gd name="T69" fmla="*/ 222 h 352"/>
                    <a:gd name="T70" fmla="*/ 340 w 351"/>
                    <a:gd name="T71" fmla="*/ 208 h 352"/>
                    <a:gd name="T72" fmla="*/ 328 w 351"/>
                    <a:gd name="T73" fmla="*/ 199 h 352"/>
                    <a:gd name="T74" fmla="*/ 297 w 351"/>
                    <a:gd name="T75" fmla="*/ 186 h 352"/>
                    <a:gd name="T76" fmla="*/ 277 w 351"/>
                    <a:gd name="T77" fmla="*/ 176 h 352"/>
                    <a:gd name="T78" fmla="*/ 262 w 351"/>
                    <a:gd name="T79" fmla="*/ 159 h 352"/>
                    <a:gd name="T80" fmla="*/ 253 w 351"/>
                    <a:gd name="T81" fmla="*/ 131 h 352"/>
                    <a:gd name="T82" fmla="*/ 244 w 351"/>
                    <a:gd name="T83" fmla="*/ 90 h 352"/>
                    <a:gd name="T84" fmla="*/ 227 w 351"/>
                    <a:gd name="T85" fmla="*/ 53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352"/>
                    <a:gd name="T131" fmla="*/ 351 w 351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352">
                      <a:moveTo>
                        <a:pt x="210" y="31"/>
                      </a:moveTo>
                      <a:lnTo>
                        <a:pt x="206" y="26"/>
                      </a:lnTo>
                      <a:lnTo>
                        <a:pt x="201" y="22"/>
                      </a:lnTo>
                      <a:lnTo>
                        <a:pt x="196" y="18"/>
                      </a:lnTo>
                      <a:lnTo>
                        <a:pt x="192" y="14"/>
                      </a:lnTo>
                      <a:lnTo>
                        <a:pt x="175" y="7"/>
                      </a:lnTo>
                      <a:lnTo>
                        <a:pt x="167" y="5"/>
                      </a:lnTo>
                      <a:lnTo>
                        <a:pt x="159" y="3"/>
                      </a:lnTo>
                      <a:lnTo>
                        <a:pt x="151" y="1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12" y="2"/>
                      </a:lnTo>
                      <a:lnTo>
                        <a:pt x="106" y="4"/>
                      </a:lnTo>
                      <a:lnTo>
                        <a:pt x="100" y="7"/>
                      </a:lnTo>
                      <a:lnTo>
                        <a:pt x="85" y="13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6" y="24"/>
                      </a:lnTo>
                      <a:lnTo>
                        <a:pt x="60" y="29"/>
                      </a:lnTo>
                      <a:lnTo>
                        <a:pt x="55" y="35"/>
                      </a:lnTo>
                      <a:lnTo>
                        <a:pt x="50" y="40"/>
                      </a:lnTo>
                      <a:lnTo>
                        <a:pt x="41" y="50"/>
                      </a:lnTo>
                      <a:lnTo>
                        <a:pt x="33" y="61"/>
                      </a:lnTo>
                      <a:lnTo>
                        <a:pt x="26" y="71"/>
                      </a:lnTo>
                      <a:lnTo>
                        <a:pt x="20" y="83"/>
                      </a:lnTo>
                      <a:lnTo>
                        <a:pt x="15" y="95"/>
                      </a:lnTo>
                      <a:lnTo>
                        <a:pt x="10" y="107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1" y="15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3" y="228"/>
                      </a:lnTo>
                      <a:lnTo>
                        <a:pt x="6" y="241"/>
                      </a:lnTo>
                      <a:lnTo>
                        <a:pt x="10" y="254"/>
                      </a:lnTo>
                      <a:lnTo>
                        <a:pt x="13" y="265"/>
                      </a:lnTo>
                      <a:lnTo>
                        <a:pt x="18" y="277"/>
                      </a:lnTo>
                      <a:lnTo>
                        <a:pt x="24" y="289"/>
                      </a:lnTo>
                      <a:lnTo>
                        <a:pt x="28" y="294"/>
                      </a:lnTo>
                      <a:lnTo>
                        <a:pt x="31" y="299"/>
                      </a:lnTo>
                      <a:lnTo>
                        <a:pt x="39" y="310"/>
                      </a:lnTo>
                      <a:lnTo>
                        <a:pt x="44" y="314"/>
                      </a:lnTo>
                      <a:lnTo>
                        <a:pt x="48" y="319"/>
                      </a:lnTo>
                      <a:lnTo>
                        <a:pt x="53" y="324"/>
                      </a:lnTo>
                      <a:lnTo>
                        <a:pt x="59" y="329"/>
                      </a:lnTo>
                      <a:lnTo>
                        <a:pt x="64" y="333"/>
                      </a:lnTo>
                      <a:lnTo>
                        <a:pt x="69" y="337"/>
                      </a:lnTo>
                      <a:lnTo>
                        <a:pt x="74" y="340"/>
                      </a:lnTo>
                      <a:lnTo>
                        <a:pt x="80" y="343"/>
                      </a:lnTo>
                      <a:lnTo>
                        <a:pt x="93" y="348"/>
                      </a:lnTo>
                      <a:lnTo>
                        <a:pt x="105" y="351"/>
                      </a:lnTo>
                      <a:lnTo>
                        <a:pt x="117" y="352"/>
                      </a:lnTo>
                      <a:lnTo>
                        <a:pt x="131" y="352"/>
                      </a:lnTo>
                      <a:lnTo>
                        <a:pt x="145" y="349"/>
                      </a:lnTo>
                      <a:lnTo>
                        <a:pt x="154" y="346"/>
                      </a:lnTo>
                      <a:lnTo>
                        <a:pt x="158" y="345"/>
                      </a:lnTo>
                      <a:lnTo>
                        <a:pt x="163" y="343"/>
                      </a:lnTo>
                      <a:lnTo>
                        <a:pt x="164" y="341"/>
                      </a:lnTo>
                      <a:lnTo>
                        <a:pt x="167" y="340"/>
                      </a:lnTo>
                      <a:lnTo>
                        <a:pt x="171" y="338"/>
                      </a:lnTo>
                      <a:lnTo>
                        <a:pt x="179" y="334"/>
                      </a:lnTo>
                      <a:lnTo>
                        <a:pt x="180" y="332"/>
                      </a:lnTo>
                      <a:lnTo>
                        <a:pt x="182" y="331"/>
                      </a:lnTo>
                      <a:lnTo>
                        <a:pt x="186" y="328"/>
                      </a:lnTo>
                      <a:lnTo>
                        <a:pt x="189" y="324"/>
                      </a:lnTo>
                      <a:lnTo>
                        <a:pt x="193" y="321"/>
                      </a:lnTo>
                      <a:lnTo>
                        <a:pt x="195" y="317"/>
                      </a:lnTo>
                      <a:lnTo>
                        <a:pt x="198" y="314"/>
                      </a:lnTo>
                      <a:lnTo>
                        <a:pt x="204" y="306"/>
                      </a:lnTo>
                      <a:lnTo>
                        <a:pt x="214" y="286"/>
                      </a:lnTo>
                      <a:lnTo>
                        <a:pt x="225" y="266"/>
                      </a:lnTo>
                      <a:lnTo>
                        <a:pt x="235" y="245"/>
                      </a:lnTo>
                      <a:lnTo>
                        <a:pt x="244" y="225"/>
                      </a:lnTo>
                      <a:lnTo>
                        <a:pt x="248" y="225"/>
                      </a:lnTo>
                      <a:lnTo>
                        <a:pt x="252" y="226"/>
                      </a:lnTo>
                      <a:lnTo>
                        <a:pt x="256" y="227"/>
                      </a:lnTo>
                      <a:lnTo>
                        <a:pt x="259" y="228"/>
                      </a:lnTo>
                      <a:lnTo>
                        <a:pt x="263" y="230"/>
                      </a:lnTo>
                      <a:lnTo>
                        <a:pt x="266" y="234"/>
                      </a:lnTo>
                      <a:lnTo>
                        <a:pt x="269" y="236"/>
                      </a:lnTo>
                      <a:lnTo>
                        <a:pt x="272" y="240"/>
                      </a:lnTo>
                      <a:lnTo>
                        <a:pt x="280" y="249"/>
                      </a:lnTo>
                      <a:lnTo>
                        <a:pt x="284" y="253"/>
                      </a:lnTo>
                      <a:lnTo>
                        <a:pt x="287" y="255"/>
                      </a:lnTo>
                      <a:lnTo>
                        <a:pt x="291" y="259"/>
                      </a:lnTo>
                      <a:lnTo>
                        <a:pt x="296" y="261"/>
                      </a:lnTo>
                      <a:lnTo>
                        <a:pt x="300" y="262"/>
                      </a:lnTo>
                      <a:lnTo>
                        <a:pt x="305" y="264"/>
                      </a:lnTo>
                      <a:lnTo>
                        <a:pt x="311" y="265"/>
                      </a:lnTo>
                      <a:lnTo>
                        <a:pt x="317" y="265"/>
                      </a:lnTo>
                      <a:lnTo>
                        <a:pt x="320" y="264"/>
                      </a:lnTo>
                      <a:lnTo>
                        <a:pt x="325" y="264"/>
                      </a:lnTo>
                      <a:lnTo>
                        <a:pt x="328" y="262"/>
                      </a:lnTo>
                      <a:lnTo>
                        <a:pt x="333" y="262"/>
                      </a:lnTo>
                      <a:lnTo>
                        <a:pt x="335" y="259"/>
                      </a:lnTo>
                      <a:lnTo>
                        <a:pt x="339" y="257"/>
                      </a:lnTo>
                      <a:lnTo>
                        <a:pt x="341" y="255"/>
                      </a:lnTo>
                      <a:lnTo>
                        <a:pt x="344" y="252"/>
                      </a:lnTo>
                      <a:lnTo>
                        <a:pt x="347" y="247"/>
                      </a:lnTo>
                      <a:lnTo>
                        <a:pt x="349" y="241"/>
                      </a:lnTo>
                      <a:lnTo>
                        <a:pt x="350" y="237"/>
                      </a:lnTo>
                      <a:lnTo>
                        <a:pt x="351" y="232"/>
                      </a:lnTo>
                      <a:lnTo>
                        <a:pt x="350" y="227"/>
                      </a:lnTo>
                      <a:lnTo>
                        <a:pt x="349" y="222"/>
                      </a:lnTo>
                      <a:lnTo>
                        <a:pt x="347" y="217"/>
                      </a:lnTo>
                      <a:lnTo>
                        <a:pt x="345" y="213"/>
                      </a:lnTo>
                      <a:lnTo>
                        <a:pt x="340" y="208"/>
                      </a:lnTo>
                      <a:lnTo>
                        <a:pt x="337" y="205"/>
                      </a:lnTo>
                      <a:lnTo>
                        <a:pt x="333" y="201"/>
                      </a:lnTo>
                      <a:lnTo>
                        <a:pt x="328" y="199"/>
                      </a:lnTo>
                      <a:lnTo>
                        <a:pt x="316" y="193"/>
                      </a:lnTo>
                      <a:lnTo>
                        <a:pt x="305" y="189"/>
                      </a:lnTo>
                      <a:lnTo>
                        <a:pt x="297" y="186"/>
                      </a:lnTo>
                      <a:lnTo>
                        <a:pt x="289" y="184"/>
                      </a:lnTo>
                      <a:lnTo>
                        <a:pt x="283" y="180"/>
                      </a:lnTo>
                      <a:lnTo>
                        <a:pt x="277" y="176"/>
                      </a:lnTo>
                      <a:lnTo>
                        <a:pt x="270" y="171"/>
                      </a:lnTo>
                      <a:lnTo>
                        <a:pt x="266" y="166"/>
                      </a:lnTo>
                      <a:lnTo>
                        <a:pt x="262" y="159"/>
                      </a:lnTo>
                      <a:lnTo>
                        <a:pt x="258" y="153"/>
                      </a:lnTo>
                      <a:lnTo>
                        <a:pt x="255" y="142"/>
                      </a:lnTo>
                      <a:lnTo>
                        <a:pt x="253" y="131"/>
                      </a:lnTo>
                      <a:lnTo>
                        <a:pt x="251" y="117"/>
                      </a:lnTo>
                      <a:lnTo>
                        <a:pt x="248" y="104"/>
                      </a:lnTo>
                      <a:lnTo>
                        <a:pt x="244" y="90"/>
                      </a:lnTo>
                      <a:lnTo>
                        <a:pt x="239" y="77"/>
                      </a:lnTo>
                      <a:lnTo>
                        <a:pt x="234" y="65"/>
                      </a:lnTo>
                      <a:lnTo>
                        <a:pt x="227" y="53"/>
                      </a:lnTo>
                      <a:lnTo>
                        <a:pt x="219" y="42"/>
                      </a:lnTo>
                      <a:lnTo>
                        <a:pt x="210" y="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0" name="Freeform 58"/>
                <p:cNvSpPr>
                  <a:spLocks noChangeAspect="1"/>
                </p:cNvSpPr>
                <p:nvPr/>
              </p:nvSpPr>
              <p:spPr bwMode="auto">
                <a:xfrm>
                  <a:off x="2122" y="2623"/>
                  <a:ext cx="357" cy="538"/>
                </a:xfrm>
                <a:custGeom>
                  <a:avLst/>
                  <a:gdLst>
                    <a:gd name="T0" fmla="*/ 229 w 357"/>
                    <a:gd name="T1" fmla="*/ 2 h 538"/>
                    <a:gd name="T2" fmla="*/ 191 w 357"/>
                    <a:gd name="T3" fmla="*/ 4 h 538"/>
                    <a:gd name="T4" fmla="*/ 151 w 357"/>
                    <a:gd name="T5" fmla="*/ 18 h 538"/>
                    <a:gd name="T6" fmla="*/ 116 w 357"/>
                    <a:gd name="T7" fmla="*/ 41 h 538"/>
                    <a:gd name="T8" fmla="*/ 87 w 357"/>
                    <a:gd name="T9" fmla="*/ 67 h 538"/>
                    <a:gd name="T10" fmla="*/ 54 w 357"/>
                    <a:gd name="T11" fmla="*/ 113 h 538"/>
                    <a:gd name="T12" fmla="*/ 31 w 357"/>
                    <a:gd name="T13" fmla="*/ 159 h 538"/>
                    <a:gd name="T14" fmla="*/ 18 w 357"/>
                    <a:gd name="T15" fmla="*/ 191 h 538"/>
                    <a:gd name="T16" fmla="*/ 8 w 357"/>
                    <a:gd name="T17" fmla="*/ 237 h 538"/>
                    <a:gd name="T18" fmla="*/ 7 w 357"/>
                    <a:gd name="T19" fmla="*/ 276 h 538"/>
                    <a:gd name="T20" fmla="*/ 5 w 357"/>
                    <a:gd name="T21" fmla="*/ 307 h 538"/>
                    <a:gd name="T22" fmla="*/ 1 w 357"/>
                    <a:gd name="T23" fmla="*/ 351 h 538"/>
                    <a:gd name="T24" fmla="*/ 5 w 357"/>
                    <a:gd name="T25" fmla="*/ 406 h 538"/>
                    <a:gd name="T26" fmla="*/ 8 w 357"/>
                    <a:gd name="T27" fmla="*/ 415 h 538"/>
                    <a:gd name="T28" fmla="*/ 13 w 357"/>
                    <a:gd name="T29" fmla="*/ 433 h 538"/>
                    <a:gd name="T30" fmla="*/ 18 w 357"/>
                    <a:gd name="T31" fmla="*/ 452 h 538"/>
                    <a:gd name="T32" fmla="*/ 28 w 357"/>
                    <a:gd name="T33" fmla="*/ 472 h 538"/>
                    <a:gd name="T34" fmla="*/ 38 w 357"/>
                    <a:gd name="T35" fmla="*/ 487 h 538"/>
                    <a:gd name="T36" fmla="*/ 57 w 357"/>
                    <a:gd name="T37" fmla="*/ 504 h 538"/>
                    <a:gd name="T38" fmla="*/ 81 w 357"/>
                    <a:gd name="T39" fmla="*/ 520 h 538"/>
                    <a:gd name="T40" fmla="*/ 108 w 357"/>
                    <a:gd name="T41" fmla="*/ 531 h 538"/>
                    <a:gd name="T42" fmla="*/ 133 w 357"/>
                    <a:gd name="T43" fmla="*/ 537 h 538"/>
                    <a:gd name="T44" fmla="*/ 155 w 357"/>
                    <a:gd name="T45" fmla="*/ 538 h 538"/>
                    <a:gd name="T46" fmla="*/ 177 w 357"/>
                    <a:gd name="T47" fmla="*/ 534 h 538"/>
                    <a:gd name="T48" fmla="*/ 203 w 357"/>
                    <a:gd name="T49" fmla="*/ 526 h 538"/>
                    <a:gd name="T50" fmla="*/ 219 w 357"/>
                    <a:gd name="T51" fmla="*/ 518 h 538"/>
                    <a:gd name="T52" fmla="*/ 236 w 357"/>
                    <a:gd name="T53" fmla="*/ 500 h 538"/>
                    <a:gd name="T54" fmla="*/ 245 w 357"/>
                    <a:gd name="T55" fmla="*/ 488 h 538"/>
                    <a:gd name="T56" fmla="*/ 249 w 357"/>
                    <a:gd name="T57" fmla="*/ 485 h 538"/>
                    <a:gd name="T58" fmla="*/ 252 w 357"/>
                    <a:gd name="T59" fmla="*/ 480 h 538"/>
                    <a:gd name="T60" fmla="*/ 259 w 357"/>
                    <a:gd name="T61" fmla="*/ 464 h 538"/>
                    <a:gd name="T62" fmla="*/ 264 w 357"/>
                    <a:gd name="T63" fmla="*/ 454 h 538"/>
                    <a:gd name="T64" fmla="*/ 268 w 357"/>
                    <a:gd name="T65" fmla="*/ 440 h 538"/>
                    <a:gd name="T66" fmla="*/ 269 w 357"/>
                    <a:gd name="T67" fmla="*/ 433 h 538"/>
                    <a:gd name="T68" fmla="*/ 272 w 357"/>
                    <a:gd name="T69" fmla="*/ 412 h 538"/>
                    <a:gd name="T70" fmla="*/ 271 w 357"/>
                    <a:gd name="T71" fmla="*/ 401 h 538"/>
                    <a:gd name="T72" fmla="*/ 268 w 357"/>
                    <a:gd name="T73" fmla="*/ 379 h 538"/>
                    <a:gd name="T74" fmla="*/ 267 w 357"/>
                    <a:gd name="T75" fmla="*/ 371 h 538"/>
                    <a:gd name="T76" fmla="*/ 257 w 357"/>
                    <a:gd name="T77" fmla="*/ 342 h 538"/>
                    <a:gd name="T78" fmla="*/ 252 w 357"/>
                    <a:gd name="T79" fmla="*/ 313 h 538"/>
                    <a:gd name="T80" fmla="*/ 256 w 357"/>
                    <a:gd name="T81" fmla="*/ 283 h 538"/>
                    <a:gd name="T82" fmla="*/ 266 w 357"/>
                    <a:gd name="T83" fmla="*/ 257 h 538"/>
                    <a:gd name="T84" fmla="*/ 280 w 357"/>
                    <a:gd name="T85" fmla="*/ 234 h 538"/>
                    <a:gd name="T86" fmla="*/ 300 w 357"/>
                    <a:gd name="T87" fmla="*/ 214 h 538"/>
                    <a:gd name="T88" fmla="*/ 314 w 357"/>
                    <a:gd name="T89" fmla="*/ 200 h 538"/>
                    <a:gd name="T90" fmla="*/ 327 w 357"/>
                    <a:gd name="T91" fmla="*/ 184 h 538"/>
                    <a:gd name="T92" fmla="*/ 343 w 357"/>
                    <a:gd name="T93" fmla="*/ 158 h 538"/>
                    <a:gd name="T94" fmla="*/ 352 w 357"/>
                    <a:gd name="T95" fmla="*/ 137 h 538"/>
                    <a:gd name="T96" fmla="*/ 357 w 357"/>
                    <a:gd name="T97" fmla="*/ 110 h 538"/>
                    <a:gd name="T98" fmla="*/ 357 w 357"/>
                    <a:gd name="T99" fmla="*/ 96 h 538"/>
                    <a:gd name="T100" fmla="*/ 353 w 357"/>
                    <a:gd name="T101" fmla="*/ 77 h 538"/>
                    <a:gd name="T102" fmla="*/ 345 w 357"/>
                    <a:gd name="T103" fmla="*/ 60 h 538"/>
                    <a:gd name="T104" fmla="*/ 330 w 357"/>
                    <a:gd name="T105" fmla="*/ 43 h 538"/>
                    <a:gd name="T106" fmla="*/ 315 w 357"/>
                    <a:gd name="T107" fmla="*/ 32 h 5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7"/>
                    <a:gd name="T163" fmla="*/ 0 h 538"/>
                    <a:gd name="T164" fmla="*/ 357 w 357"/>
                    <a:gd name="T165" fmla="*/ 538 h 53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7" h="538">
                      <a:moveTo>
                        <a:pt x="304" y="26"/>
                      </a:moveTo>
                      <a:lnTo>
                        <a:pt x="266" y="13"/>
                      </a:lnTo>
                      <a:lnTo>
                        <a:pt x="229" y="2"/>
                      </a:lnTo>
                      <a:lnTo>
                        <a:pt x="221" y="0"/>
                      </a:lnTo>
                      <a:lnTo>
                        <a:pt x="214" y="0"/>
                      </a:lnTo>
                      <a:lnTo>
                        <a:pt x="191" y="4"/>
                      </a:lnTo>
                      <a:lnTo>
                        <a:pt x="181" y="5"/>
                      </a:lnTo>
                      <a:lnTo>
                        <a:pt x="170" y="10"/>
                      </a:lnTo>
                      <a:lnTo>
                        <a:pt x="151" y="18"/>
                      </a:lnTo>
                      <a:lnTo>
                        <a:pt x="141" y="24"/>
                      </a:lnTo>
                      <a:lnTo>
                        <a:pt x="132" y="30"/>
                      </a:lnTo>
                      <a:lnTo>
                        <a:pt x="116" y="41"/>
                      </a:lnTo>
                      <a:lnTo>
                        <a:pt x="108" y="47"/>
                      </a:lnTo>
                      <a:lnTo>
                        <a:pt x="101" y="54"/>
                      </a:lnTo>
                      <a:lnTo>
                        <a:pt x="87" y="67"/>
                      </a:lnTo>
                      <a:lnTo>
                        <a:pt x="75" y="82"/>
                      </a:lnTo>
                      <a:lnTo>
                        <a:pt x="63" y="97"/>
                      </a:lnTo>
                      <a:lnTo>
                        <a:pt x="54" y="113"/>
                      </a:lnTo>
                      <a:lnTo>
                        <a:pt x="44" y="130"/>
                      </a:lnTo>
                      <a:lnTo>
                        <a:pt x="36" y="147"/>
                      </a:lnTo>
                      <a:lnTo>
                        <a:pt x="31" y="159"/>
                      </a:lnTo>
                      <a:lnTo>
                        <a:pt x="27" y="169"/>
                      </a:lnTo>
                      <a:lnTo>
                        <a:pt x="21" y="181"/>
                      </a:lnTo>
                      <a:lnTo>
                        <a:pt x="18" y="191"/>
                      </a:lnTo>
                      <a:lnTo>
                        <a:pt x="12" y="215"/>
                      </a:lnTo>
                      <a:lnTo>
                        <a:pt x="9" y="225"/>
                      </a:lnTo>
                      <a:lnTo>
                        <a:pt x="8" y="237"/>
                      </a:lnTo>
                      <a:lnTo>
                        <a:pt x="7" y="250"/>
                      </a:lnTo>
                      <a:lnTo>
                        <a:pt x="8" y="261"/>
                      </a:lnTo>
                      <a:lnTo>
                        <a:pt x="7" y="276"/>
                      </a:lnTo>
                      <a:lnTo>
                        <a:pt x="7" y="292"/>
                      </a:lnTo>
                      <a:lnTo>
                        <a:pt x="6" y="300"/>
                      </a:lnTo>
                      <a:lnTo>
                        <a:pt x="5" y="307"/>
                      </a:lnTo>
                      <a:lnTo>
                        <a:pt x="7" y="323"/>
                      </a:lnTo>
                      <a:lnTo>
                        <a:pt x="4" y="334"/>
                      </a:lnTo>
                      <a:lnTo>
                        <a:pt x="1" y="351"/>
                      </a:lnTo>
                      <a:lnTo>
                        <a:pt x="0" y="370"/>
                      </a:lnTo>
                      <a:lnTo>
                        <a:pt x="2" y="388"/>
                      </a:lnTo>
                      <a:lnTo>
                        <a:pt x="5" y="406"/>
                      </a:lnTo>
                      <a:lnTo>
                        <a:pt x="6" y="409"/>
                      </a:lnTo>
                      <a:lnTo>
                        <a:pt x="7" y="413"/>
                      </a:lnTo>
                      <a:lnTo>
                        <a:pt x="8" y="415"/>
                      </a:lnTo>
                      <a:lnTo>
                        <a:pt x="11" y="418"/>
                      </a:lnTo>
                      <a:lnTo>
                        <a:pt x="12" y="425"/>
                      </a:lnTo>
                      <a:lnTo>
                        <a:pt x="13" y="433"/>
                      </a:lnTo>
                      <a:lnTo>
                        <a:pt x="14" y="439"/>
                      </a:lnTo>
                      <a:lnTo>
                        <a:pt x="16" y="446"/>
                      </a:lnTo>
                      <a:lnTo>
                        <a:pt x="18" y="452"/>
                      </a:lnTo>
                      <a:lnTo>
                        <a:pt x="21" y="459"/>
                      </a:lnTo>
                      <a:lnTo>
                        <a:pt x="24" y="465"/>
                      </a:lnTo>
                      <a:lnTo>
                        <a:pt x="28" y="472"/>
                      </a:lnTo>
                      <a:lnTo>
                        <a:pt x="30" y="478"/>
                      </a:lnTo>
                      <a:lnTo>
                        <a:pt x="35" y="483"/>
                      </a:lnTo>
                      <a:lnTo>
                        <a:pt x="38" y="487"/>
                      </a:lnTo>
                      <a:lnTo>
                        <a:pt x="43" y="492"/>
                      </a:lnTo>
                      <a:lnTo>
                        <a:pt x="49" y="498"/>
                      </a:lnTo>
                      <a:lnTo>
                        <a:pt x="57" y="504"/>
                      </a:lnTo>
                      <a:lnTo>
                        <a:pt x="64" y="509"/>
                      </a:lnTo>
                      <a:lnTo>
                        <a:pt x="73" y="514"/>
                      </a:lnTo>
                      <a:lnTo>
                        <a:pt x="81" y="520"/>
                      </a:lnTo>
                      <a:lnTo>
                        <a:pt x="91" y="524"/>
                      </a:lnTo>
                      <a:lnTo>
                        <a:pt x="98" y="527"/>
                      </a:lnTo>
                      <a:lnTo>
                        <a:pt x="108" y="531"/>
                      </a:lnTo>
                      <a:lnTo>
                        <a:pt x="116" y="534"/>
                      </a:lnTo>
                      <a:lnTo>
                        <a:pt x="126" y="536"/>
                      </a:lnTo>
                      <a:lnTo>
                        <a:pt x="133" y="537"/>
                      </a:lnTo>
                      <a:lnTo>
                        <a:pt x="143" y="538"/>
                      </a:lnTo>
                      <a:lnTo>
                        <a:pt x="151" y="538"/>
                      </a:lnTo>
                      <a:lnTo>
                        <a:pt x="155" y="538"/>
                      </a:lnTo>
                      <a:lnTo>
                        <a:pt x="160" y="538"/>
                      </a:lnTo>
                      <a:lnTo>
                        <a:pt x="168" y="536"/>
                      </a:lnTo>
                      <a:lnTo>
                        <a:pt x="177" y="534"/>
                      </a:lnTo>
                      <a:lnTo>
                        <a:pt x="186" y="533"/>
                      </a:lnTo>
                      <a:lnTo>
                        <a:pt x="195" y="529"/>
                      </a:lnTo>
                      <a:lnTo>
                        <a:pt x="203" y="526"/>
                      </a:lnTo>
                      <a:lnTo>
                        <a:pt x="212" y="522"/>
                      </a:lnTo>
                      <a:lnTo>
                        <a:pt x="217" y="520"/>
                      </a:lnTo>
                      <a:lnTo>
                        <a:pt x="219" y="518"/>
                      </a:lnTo>
                      <a:lnTo>
                        <a:pt x="221" y="516"/>
                      </a:lnTo>
                      <a:lnTo>
                        <a:pt x="229" y="508"/>
                      </a:lnTo>
                      <a:lnTo>
                        <a:pt x="236" y="500"/>
                      </a:lnTo>
                      <a:lnTo>
                        <a:pt x="239" y="496"/>
                      </a:lnTo>
                      <a:lnTo>
                        <a:pt x="243" y="492"/>
                      </a:lnTo>
                      <a:lnTo>
                        <a:pt x="245" y="488"/>
                      </a:lnTo>
                      <a:lnTo>
                        <a:pt x="247" y="486"/>
                      </a:lnTo>
                      <a:lnTo>
                        <a:pt x="248" y="485"/>
                      </a:lnTo>
                      <a:lnTo>
                        <a:pt x="249" y="485"/>
                      </a:lnTo>
                      <a:lnTo>
                        <a:pt x="249" y="483"/>
                      </a:lnTo>
                      <a:lnTo>
                        <a:pt x="250" y="482"/>
                      </a:lnTo>
                      <a:lnTo>
                        <a:pt x="252" y="480"/>
                      </a:lnTo>
                      <a:lnTo>
                        <a:pt x="254" y="476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0" y="463"/>
                      </a:lnTo>
                      <a:lnTo>
                        <a:pt x="262" y="458"/>
                      </a:lnTo>
                      <a:lnTo>
                        <a:pt x="264" y="454"/>
                      </a:lnTo>
                      <a:lnTo>
                        <a:pt x="266" y="450"/>
                      </a:lnTo>
                      <a:lnTo>
                        <a:pt x="266" y="445"/>
                      </a:lnTo>
                      <a:lnTo>
                        <a:pt x="268" y="440"/>
                      </a:lnTo>
                      <a:lnTo>
                        <a:pt x="269" y="435"/>
                      </a:lnTo>
                      <a:lnTo>
                        <a:pt x="269" y="434"/>
                      </a:lnTo>
                      <a:lnTo>
                        <a:pt x="269" y="433"/>
                      </a:lnTo>
                      <a:lnTo>
                        <a:pt x="270" y="431"/>
                      </a:lnTo>
                      <a:lnTo>
                        <a:pt x="271" y="421"/>
                      </a:lnTo>
                      <a:lnTo>
                        <a:pt x="272" y="412"/>
                      </a:lnTo>
                      <a:lnTo>
                        <a:pt x="271" y="409"/>
                      </a:lnTo>
                      <a:lnTo>
                        <a:pt x="271" y="407"/>
                      </a:lnTo>
                      <a:lnTo>
                        <a:pt x="271" y="401"/>
                      </a:lnTo>
                      <a:lnTo>
                        <a:pt x="271" y="392"/>
                      </a:lnTo>
                      <a:lnTo>
                        <a:pt x="269" y="381"/>
                      </a:lnTo>
                      <a:lnTo>
                        <a:pt x="268" y="379"/>
                      </a:lnTo>
                      <a:lnTo>
                        <a:pt x="267" y="377"/>
                      </a:lnTo>
                      <a:lnTo>
                        <a:pt x="267" y="376"/>
                      </a:lnTo>
                      <a:lnTo>
                        <a:pt x="267" y="371"/>
                      </a:lnTo>
                      <a:lnTo>
                        <a:pt x="264" y="361"/>
                      </a:lnTo>
                      <a:lnTo>
                        <a:pt x="261" y="351"/>
                      </a:lnTo>
                      <a:lnTo>
                        <a:pt x="257" y="342"/>
                      </a:lnTo>
                      <a:lnTo>
                        <a:pt x="254" y="332"/>
                      </a:lnTo>
                      <a:lnTo>
                        <a:pt x="252" y="322"/>
                      </a:lnTo>
                      <a:lnTo>
                        <a:pt x="252" y="313"/>
                      </a:lnTo>
                      <a:lnTo>
                        <a:pt x="252" y="302"/>
                      </a:lnTo>
                      <a:lnTo>
                        <a:pt x="253" y="293"/>
                      </a:lnTo>
                      <a:lnTo>
                        <a:pt x="256" y="283"/>
                      </a:lnTo>
                      <a:lnTo>
                        <a:pt x="259" y="274"/>
                      </a:lnTo>
                      <a:lnTo>
                        <a:pt x="263" y="265"/>
                      </a:lnTo>
                      <a:lnTo>
                        <a:pt x="266" y="257"/>
                      </a:lnTo>
                      <a:lnTo>
                        <a:pt x="271" y="249"/>
                      </a:lnTo>
                      <a:lnTo>
                        <a:pt x="276" y="241"/>
                      </a:lnTo>
                      <a:lnTo>
                        <a:pt x="280" y="234"/>
                      </a:lnTo>
                      <a:lnTo>
                        <a:pt x="287" y="227"/>
                      </a:lnTo>
                      <a:lnTo>
                        <a:pt x="293" y="220"/>
                      </a:lnTo>
                      <a:lnTo>
                        <a:pt x="300" y="214"/>
                      </a:lnTo>
                      <a:lnTo>
                        <a:pt x="303" y="210"/>
                      </a:lnTo>
                      <a:lnTo>
                        <a:pt x="307" y="207"/>
                      </a:lnTo>
                      <a:lnTo>
                        <a:pt x="314" y="200"/>
                      </a:lnTo>
                      <a:lnTo>
                        <a:pt x="317" y="195"/>
                      </a:lnTo>
                      <a:lnTo>
                        <a:pt x="321" y="191"/>
                      </a:lnTo>
                      <a:lnTo>
                        <a:pt x="327" y="184"/>
                      </a:lnTo>
                      <a:lnTo>
                        <a:pt x="333" y="175"/>
                      </a:lnTo>
                      <a:lnTo>
                        <a:pt x="338" y="166"/>
                      </a:lnTo>
                      <a:lnTo>
                        <a:pt x="343" y="158"/>
                      </a:lnTo>
                      <a:lnTo>
                        <a:pt x="349" y="148"/>
                      </a:lnTo>
                      <a:lnTo>
                        <a:pt x="350" y="143"/>
                      </a:lnTo>
                      <a:lnTo>
                        <a:pt x="352" y="137"/>
                      </a:lnTo>
                      <a:lnTo>
                        <a:pt x="356" y="125"/>
                      </a:lnTo>
                      <a:lnTo>
                        <a:pt x="357" y="114"/>
                      </a:lnTo>
                      <a:lnTo>
                        <a:pt x="357" y="110"/>
                      </a:lnTo>
                      <a:lnTo>
                        <a:pt x="357" y="108"/>
                      </a:lnTo>
                      <a:lnTo>
                        <a:pt x="357" y="103"/>
                      </a:lnTo>
                      <a:lnTo>
                        <a:pt x="357" y="96"/>
                      </a:lnTo>
                      <a:lnTo>
                        <a:pt x="356" y="89"/>
                      </a:lnTo>
                      <a:lnTo>
                        <a:pt x="354" y="82"/>
                      </a:lnTo>
                      <a:lnTo>
                        <a:pt x="353" y="77"/>
                      </a:lnTo>
                      <a:lnTo>
                        <a:pt x="350" y="71"/>
                      </a:lnTo>
                      <a:lnTo>
                        <a:pt x="348" y="66"/>
                      </a:lnTo>
                      <a:lnTo>
                        <a:pt x="345" y="60"/>
                      </a:lnTo>
                      <a:lnTo>
                        <a:pt x="343" y="56"/>
                      </a:lnTo>
                      <a:lnTo>
                        <a:pt x="335" y="46"/>
                      </a:lnTo>
                      <a:lnTo>
                        <a:pt x="330" y="43"/>
                      </a:lnTo>
                      <a:lnTo>
                        <a:pt x="326" y="39"/>
                      </a:lnTo>
                      <a:lnTo>
                        <a:pt x="321" y="35"/>
                      </a:lnTo>
                      <a:lnTo>
                        <a:pt x="315" y="32"/>
                      </a:lnTo>
                      <a:lnTo>
                        <a:pt x="310" y="29"/>
                      </a:lnTo>
                      <a:lnTo>
                        <a:pt x="304" y="2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1" name="Freeform 59"/>
                <p:cNvSpPr>
                  <a:spLocks noChangeAspect="1"/>
                </p:cNvSpPr>
                <p:nvPr/>
              </p:nvSpPr>
              <p:spPr bwMode="auto">
                <a:xfrm>
                  <a:off x="2368" y="2629"/>
                  <a:ext cx="812" cy="237"/>
                </a:xfrm>
                <a:custGeom>
                  <a:avLst/>
                  <a:gdLst>
                    <a:gd name="T0" fmla="*/ 368 w 812"/>
                    <a:gd name="T1" fmla="*/ 166 h 237"/>
                    <a:gd name="T2" fmla="*/ 318 w 812"/>
                    <a:gd name="T3" fmla="*/ 151 h 237"/>
                    <a:gd name="T4" fmla="*/ 243 w 812"/>
                    <a:gd name="T5" fmla="*/ 112 h 237"/>
                    <a:gd name="T6" fmla="*/ 198 w 812"/>
                    <a:gd name="T7" fmla="*/ 86 h 237"/>
                    <a:gd name="T8" fmla="*/ 155 w 812"/>
                    <a:gd name="T9" fmla="*/ 61 h 237"/>
                    <a:gd name="T10" fmla="*/ 101 w 812"/>
                    <a:gd name="T11" fmla="*/ 41 h 237"/>
                    <a:gd name="T12" fmla="*/ 60 w 812"/>
                    <a:gd name="T13" fmla="*/ 35 h 237"/>
                    <a:gd name="T14" fmla="*/ 29 w 812"/>
                    <a:gd name="T15" fmla="*/ 39 h 237"/>
                    <a:gd name="T16" fmla="*/ 8 w 812"/>
                    <a:gd name="T17" fmla="*/ 53 h 237"/>
                    <a:gd name="T18" fmla="*/ 0 w 812"/>
                    <a:gd name="T19" fmla="*/ 77 h 237"/>
                    <a:gd name="T20" fmla="*/ 8 w 812"/>
                    <a:gd name="T21" fmla="*/ 102 h 237"/>
                    <a:gd name="T22" fmla="*/ 23 w 812"/>
                    <a:gd name="T23" fmla="*/ 116 h 237"/>
                    <a:gd name="T24" fmla="*/ 79 w 812"/>
                    <a:gd name="T25" fmla="*/ 137 h 237"/>
                    <a:gd name="T26" fmla="*/ 170 w 812"/>
                    <a:gd name="T27" fmla="*/ 165 h 237"/>
                    <a:gd name="T28" fmla="*/ 261 w 812"/>
                    <a:gd name="T29" fmla="*/ 203 h 237"/>
                    <a:gd name="T30" fmla="*/ 319 w 812"/>
                    <a:gd name="T31" fmla="*/ 231 h 237"/>
                    <a:gd name="T32" fmla="*/ 353 w 812"/>
                    <a:gd name="T33" fmla="*/ 237 h 237"/>
                    <a:gd name="T34" fmla="*/ 400 w 812"/>
                    <a:gd name="T35" fmla="*/ 235 h 237"/>
                    <a:gd name="T36" fmla="*/ 434 w 812"/>
                    <a:gd name="T37" fmla="*/ 226 h 237"/>
                    <a:gd name="T38" fmla="*/ 605 w 812"/>
                    <a:gd name="T39" fmla="*/ 156 h 237"/>
                    <a:gd name="T40" fmla="*/ 637 w 812"/>
                    <a:gd name="T41" fmla="*/ 156 h 237"/>
                    <a:gd name="T42" fmla="*/ 645 w 812"/>
                    <a:gd name="T43" fmla="*/ 152 h 237"/>
                    <a:gd name="T44" fmla="*/ 657 w 812"/>
                    <a:gd name="T45" fmla="*/ 143 h 237"/>
                    <a:gd name="T46" fmla="*/ 662 w 812"/>
                    <a:gd name="T47" fmla="*/ 135 h 237"/>
                    <a:gd name="T48" fmla="*/ 686 w 812"/>
                    <a:gd name="T49" fmla="*/ 113 h 237"/>
                    <a:gd name="T50" fmla="*/ 718 w 812"/>
                    <a:gd name="T51" fmla="*/ 115 h 237"/>
                    <a:gd name="T52" fmla="*/ 743 w 812"/>
                    <a:gd name="T53" fmla="*/ 127 h 237"/>
                    <a:gd name="T54" fmla="*/ 761 w 812"/>
                    <a:gd name="T55" fmla="*/ 127 h 237"/>
                    <a:gd name="T56" fmla="*/ 779 w 812"/>
                    <a:gd name="T57" fmla="*/ 116 h 237"/>
                    <a:gd name="T58" fmla="*/ 783 w 812"/>
                    <a:gd name="T59" fmla="*/ 110 h 237"/>
                    <a:gd name="T60" fmla="*/ 784 w 812"/>
                    <a:gd name="T61" fmla="*/ 107 h 237"/>
                    <a:gd name="T62" fmla="*/ 777 w 812"/>
                    <a:gd name="T63" fmla="*/ 91 h 237"/>
                    <a:gd name="T64" fmla="*/ 762 w 812"/>
                    <a:gd name="T65" fmla="*/ 75 h 237"/>
                    <a:gd name="T66" fmla="*/ 741 w 812"/>
                    <a:gd name="T67" fmla="*/ 68 h 237"/>
                    <a:gd name="T68" fmla="*/ 727 w 812"/>
                    <a:gd name="T69" fmla="*/ 60 h 237"/>
                    <a:gd name="T70" fmla="*/ 763 w 812"/>
                    <a:gd name="T71" fmla="*/ 50 h 237"/>
                    <a:gd name="T72" fmla="*/ 782 w 812"/>
                    <a:gd name="T73" fmla="*/ 48 h 237"/>
                    <a:gd name="T74" fmla="*/ 802 w 812"/>
                    <a:gd name="T75" fmla="*/ 44 h 237"/>
                    <a:gd name="T76" fmla="*/ 806 w 812"/>
                    <a:gd name="T77" fmla="*/ 41 h 237"/>
                    <a:gd name="T78" fmla="*/ 812 w 812"/>
                    <a:gd name="T79" fmla="*/ 34 h 237"/>
                    <a:gd name="T80" fmla="*/ 812 w 812"/>
                    <a:gd name="T81" fmla="*/ 25 h 237"/>
                    <a:gd name="T82" fmla="*/ 811 w 812"/>
                    <a:gd name="T83" fmla="*/ 20 h 237"/>
                    <a:gd name="T84" fmla="*/ 803 w 812"/>
                    <a:gd name="T85" fmla="*/ 6 h 237"/>
                    <a:gd name="T86" fmla="*/ 787 w 812"/>
                    <a:gd name="T87" fmla="*/ 0 h 237"/>
                    <a:gd name="T88" fmla="*/ 752 w 812"/>
                    <a:gd name="T89" fmla="*/ 7 h 237"/>
                    <a:gd name="T90" fmla="*/ 712 w 812"/>
                    <a:gd name="T91" fmla="*/ 30 h 237"/>
                    <a:gd name="T92" fmla="*/ 688 w 812"/>
                    <a:gd name="T93" fmla="*/ 55 h 237"/>
                    <a:gd name="T94" fmla="*/ 684 w 812"/>
                    <a:gd name="T95" fmla="*/ 59 h 237"/>
                    <a:gd name="T96" fmla="*/ 672 w 812"/>
                    <a:gd name="T97" fmla="*/ 68 h 237"/>
                    <a:gd name="T98" fmla="*/ 657 w 812"/>
                    <a:gd name="T99" fmla="*/ 75 h 237"/>
                    <a:gd name="T100" fmla="*/ 647 w 812"/>
                    <a:gd name="T101" fmla="*/ 80 h 237"/>
                    <a:gd name="T102" fmla="*/ 620 w 812"/>
                    <a:gd name="T103" fmla="*/ 89 h 237"/>
                    <a:gd name="T104" fmla="*/ 594 w 812"/>
                    <a:gd name="T105" fmla="*/ 104 h 237"/>
                    <a:gd name="T106" fmla="*/ 576 w 812"/>
                    <a:gd name="T107" fmla="*/ 111 h 237"/>
                    <a:gd name="T108" fmla="*/ 535 w 812"/>
                    <a:gd name="T109" fmla="*/ 128 h 237"/>
                    <a:gd name="T110" fmla="*/ 474 w 812"/>
                    <a:gd name="T111" fmla="*/ 148 h 237"/>
                    <a:gd name="T112" fmla="*/ 400 w 812"/>
                    <a:gd name="T113" fmla="*/ 164 h 2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2"/>
                    <a:gd name="T172" fmla="*/ 0 h 237"/>
                    <a:gd name="T173" fmla="*/ 812 w 812"/>
                    <a:gd name="T174" fmla="*/ 237 h 2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2" h="237">
                      <a:moveTo>
                        <a:pt x="400" y="164"/>
                      </a:moveTo>
                      <a:lnTo>
                        <a:pt x="384" y="166"/>
                      </a:lnTo>
                      <a:lnTo>
                        <a:pt x="376" y="166"/>
                      </a:lnTo>
                      <a:lnTo>
                        <a:pt x="368" y="166"/>
                      </a:lnTo>
                      <a:lnTo>
                        <a:pt x="353" y="163"/>
                      </a:lnTo>
                      <a:lnTo>
                        <a:pt x="346" y="161"/>
                      </a:lnTo>
                      <a:lnTo>
                        <a:pt x="339" y="159"/>
                      </a:lnTo>
                      <a:lnTo>
                        <a:pt x="318" y="151"/>
                      </a:lnTo>
                      <a:lnTo>
                        <a:pt x="297" y="143"/>
                      </a:lnTo>
                      <a:lnTo>
                        <a:pt x="278" y="132"/>
                      </a:lnTo>
                      <a:lnTo>
                        <a:pt x="259" y="122"/>
                      </a:lnTo>
                      <a:lnTo>
                        <a:pt x="243" y="112"/>
                      </a:lnTo>
                      <a:lnTo>
                        <a:pt x="228" y="103"/>
                      </a:lnTo>
                      <a:lnTo>
                        <a:pt x="218" y="98"/>
                      </a:lnTo>
                      <a:lnTo>
                        <a:pt x="208" y="93"/>
                      </a:lnTo>
                      <a:lnTo>
                        <a:pt x="198" y="86"/>
                      </a:lnTo>
                      <a:lnTo>
                        <a:pt x="188" y="79"/>
                      </a:lnTo>
                      <a:lnTo>
                        <a:pt x="177" y="73"/>
                      </a:lnTo>
                      <a:lnTo>
                        <a:pt x="167" y="67"/>
                      </a:lnTo>
                      <a:lnTo>
                        <a:pt x="155" y="61"/>
                      </a:lnTo>
                      <a:lnTo>
                        <a:pt x="145" y="56"/>
                      </a:lnTo>
                      <a:lnTo>
                        <a:pt x="134" y="52"/>
                      </a:lnTo>
                      <a:lnTo>
                        <a:pt x="122" y="48"/>
                      </a:lnTo>
                      <a:lnTo>
                        <a:pt x="101" y="41"/>
                      </a:lnTo>
                      <a:lnTo>
                        <a:pt x="91" y="38"/>
                      </a:lnTo>
                      <a:lnTo>
                        <a:pt x="81" y="37"/>
                      </a:lnTo>
                      <a:lnTo>
                        <a:pt x="71" y="36"/>
                      </a:lnTo>
                      <a:lnTo>
                        <a:pt x="60" y="35"/>
                      </a:lnTo>
                      <a:lnTo>
                        <a:pt x="49" y="36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4" y="41"/>
                      </a:lnTo>
                      <a:lnTo>
                        <a:pt x="20" y="43"/>
                      </a:lnTo>
                      <a:lnTo>
                        <a:pt x="14" y="48"/>
                      </a:lnTo>
                      <a:lnTo>
                        <a:pt x="8" y="53"/>
                      </a:lnTo>
                      <a:lnTo>
                        <a:pt x="4" y="58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4" y="91"/>
                      </a:lnTo>
                      <a:lnTo>
                        <a:pt x="6" y="96"/>
                      </a:lnTo>
                      <a:lnTo>
                        <a:pt x="8" y="102"/>
                      </a:lnTo>
                      <a:lnTo>
                        <a:pt x="12" y="105"/>
                      </a:lnTo>
                      <a:lnTo>
                        <a:pt x="15" y="109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8" y="118"/>
                      </a:lnTo>
                      <a:lnTo>
                        <a:pt x="34" y="121"/>
                      </a:lnTo>
                      <a:lnTo>
                        <a:pt x="56" y="129"/>
                      </a:lnTo>
                      <a:lnTo>
                        <a:pt x="79" y="137"/>
                      </a:lnTo>
                      <a:lnTo>
                        <a:pt x="102" y="144"/>
                      </a:lnTo>
                      <a:lnTo>
                        <a:pt x="126" y="151"/>
                      </a:lnTo>
                      <a:lnTo>
                        <a:pt x="148" y="157"/>
                      </a:lnTo>
                      <a:lnTo>
                        <a:pt x="170" y="165"/>
                      </a:lnTo>
                      <a:lnTo>
                        <a:pt x="192" y="173"/>
                      </a:lnTo>
                      <a:lnTo>
                        <a:pt x="214" y="182"/>
                      </a:lnTo>
                      <a:lnTo>
                        <a:pt x="237" y="192"/>
                      </a:lnTo>
                      <a:lnTo>
                        <a:pt x="261" y="203"/>
                      </a:lnTo>
                      <a:lnTo>
                        <a:pt x="283" y="214"/>
                      </a:lnTo>
                      <a:lnTo>
                        <a:pt x="306" y="226"/>
                      </a:lnTo>
                      <a:lnTo>
                        <a:pt x="312" y="229"/>
                      </a:lnTo>
                      <a:lnTo>
                        <a:pt x="319" y="231"/>
                      </a:lnTo>
                      <a:lnTo>
                        <a:pt x="326" y="233"/>
                      </a:lnTo>
                      <a:lnTo>
                        <a:pt x="334" y="235"/>
                      </a:lnTo>
                      <a:lnTo>
                        <a:pt x="344" y="237"/>
                      </a:lnTo>
                      <a:lnTo>
                        <a:pt x="353" y="237"/>
                      </a:lnTo>
                      <a:lnTo>
                        <a:pt x="373" y="237"/>
                      </a:lnTo>
                      <a:lnTo>
                        <a:pt x="381" y="237"/>
                      </a:lnTo>
                      <a:lnTo>
                        <a:pt x="391" y="237"/>
                      </a:lnTo>
                      <a:lnTo>
                        <a:pt x="400" y="235"/>
                      </a:lnTo>
                      <a:lnTo>
                        <a:pt x="409" y="233"/>
                      </a:lnTo>
                      <a:lnTo>
                        <a:pt x="417" y="231"/>
                      </a:lnTo>
                      <a:lnTo>
                        <a:pt x="425" y="230"/>
                      </a:lnTo>
                      <a:lnTo>
                        <a:pt x="434" y="226"/>
                      </a:lnTo>
                      <a:lnTo>
                        <a:pt x="443" y="224"/>
                      </a:lnTo>
                      <a:lnTo>
                        <a:pt x="483" y="207"/>
                      </a:lnTo>
                      <a:lnTo>
                        <a:pt x="524" y="190"/>
                      </a:lnTo>
                      <a:lnTo>
                        <a:pt x="605" y="156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1" y="157"/>
                      </a:lnTo>
                      <a:lnTo>
                        <a:pt x="637" y="156"/>
                      </a:lnTo>
                      <a:lnTo>
                        <a:pt x="643" y="154"/>
                      </a:lnTo>
                      <a:lnTo>
                        <a:pt x="643" y="153"/>
                      </a:lnTo>
                      <a:lnTo>
                        <a:pt x="645" y="152"/>
                      </a:lnTo>
                      <a:lnTo>
                        <a:pt x="648" y="150"/>
                      </a:lnTo>
                      <a:lnTo>
                        <a:pt x="650" y="149"/>
                      </a:lnTo>
                      <a:lnTo>
                        <a:pt x="653" y="147"/>
                      </a:lnTo>
                      <a:lnTo>
                        <a:pt x="657" y="143"/>
                      </a:lnTo>
                      <a:lnTo>
                        <a:pt x="657" y="141"/>
                      </a:lnTo>
                      <a:lnTo>
                        <a:pt x="658" y="139"/>
                      </a:lnTo>
                      <a:lnTo>
                        <a:pt x="659" y="139"/>
                      </a:lnTo>
                      <a:lnTo>
                        <a:pt x="662" y="135"/>
                      </a:lnTo>
                      <a:lnTo>
                        <a:pt x="664" y="130"/>
                      </a:lnTo>
                      <a:lnTo>
                        <a:pt x="671" y="117"/>
                      </a:lnTo>
                      <a:lnTo>
                        <a:pt x="679" y="115"/>
                      </a:lnTo>
                      <a:lnTo>
                        <a:pt x="686" y="113"/>
                      </a:lnTo>
                      <a:lnTo>
                        <a:pt x="694" y="112"/>
                      </a:lnTo>
                      <a:lnTo>
                        <a:pt x="703" y="112"/>
                      </a:lnTo>
                      <a:lnTo>
                        <a:pt x="711" y="113"/>
                      </a:lnTo>
                      <a:lnTo>
                        <a:pt x="718" y="115"/>
                      </a:lnTo>
                      <a:lnTo>
                        <a:pt x="726" y="118"/>
                      </a:lnTo>
                      <a:lnTo>
                        <a:pt x="734" y="122"/>
                      </a:lnTo>
                      <a:lnTo>
                        <a:pt x="738" y="125"/>
                      </a:lnTo>
                      <a:lnTo>
                        <a:pt x="743" y="127"/>
                      </a:lnTo>
                      <a:lnTo>
                        <a:pt x="747" y="128"/>
                      </a:lnTo>
                      <a:lnTo>
                        <a:pt x="752" y="129"/>
                      </a:lnTo>
                      <a:lnTo>
                        <a:pt x="756" y="128"/>
                      </a:lnTo>
                      <a:lnTo>
                        <a:pt x="761" y="127"/>
                      </a:lnTo>
                      <a:lnTo>
                        <a:pt x="766" y="125"/>
                      </a:lnTo>
                      <a:lnTo>
                        <a:pt x="770" y="123"/>
                      </a:lnTo>
                      <a:lnTo>
                        <a:pt x="776" y="120"/>
                      </a:lnTo>
                      <a:lnTo>
                        <a:pt x="779" y="116"/>
                      </a:lnTo>
                      <a:lnTo>
                        <a:pt x="780" y="115"/>
                      </a:lnTo>
                      <a:lnTo>
                        <a:pt x="782" y="113"/>
                      </a:lnTo>
                      <a:lnTo>
                        <a:pt x="783" y="111"/>
                      </a:lnTo>
                      <a:lnTo>
                        <a:pt x="783" y="110"/>
                      </a:lnTo>
                      <a:lnTo>
                        <a:pt x="784" y="109"/>
                      </a:lnTo>
                      <a:lnTo>
                        <a:pt x="784" y="107"/>
                      </a:lnTo>
                      <a:lnTo>
                        <a:pt x="784" y="105"/>
                      </a:lnTo>
                      <a:lnTo>
                        <a:pt x="783" y="101"/>
                      </a:lnTo>
                      <a:lnTo>
                        <a:pt x="781" y="95"/>
                      </a:lnTo>
                      <a:lnTo>
                        <a:pt x="777" y="91"/>
                      </a:lnTo>
                      <a:lnTo>
                        <a:pt x="774" y="86"/>
                      </a:lnTo>
                      <a:lnTo>
                        <a:pt x="770" y="82"/>
                      </a:lnTo>
                      <a:lnTo>
                        <a:pt x="766" y="78"/>
                      </a:lnTo>
                      <a:lnTo>
                        <a:pt x="762" y="75"/>
                      </a:lnTo>
                      <a:lnTo>
                        <a:pt x="756" y="72"/>
                      </a:lnTo>
                      <a:lnTo>
                        <a:pt x="752" y="70"/>
                      </a:lnTo>
                      <a:lnTo>
                        <a:pt x="746" y="68"/>
                      </a:lnTo>
                      <a:lnTo>
                        <a:pt x="741" y="68"/>
                      </a:lnTo>
                      <a:lnTo>
                        <a:pt x="728" y="67"/>
                      </a:lnTo>
                      <a:lnTo>
                        <a:pt x="721" y="67"/>
                      </a:lnTo>
                      <a:lnTo>
                        <a:pt x="715" y="68"/>
                      </a:lnTo>
                      <a:lnTo>
                        <a:pt x="727" y="60"/>
                      </a:lnTo>
                      <a:lnTo>
                        <a:pt x="734" y="57"/>
                      </a:lnTo>
                      <a:lnTo>
                        <a:pt x="741" y="55"/>
                      </a:lnTo>
                      <a:lnTo>
                        <a:pt x="756" y="51"/>
                      </a:lnTo>
                      <a:lnTo>
                        <a:pt x="763" y="50"/>
                      </a:lnTo>
                      <a:lnTo>
                        <a:pt x="770" y="50"/>
                      </a:lnTo>
                      <a:lnTo>
                        <a:pt x="777" y="49"/>
                      </a:lnTo>
                      <a:lnTo>
                        <a:pt x="779" y="48"/>
                      </a:lnTo>
                      <a:lnTo>
                        <a:pt x="782" y="48"/>
                      </a:lnTo>
                      <a:lnTo>
                        <a:pt x="794" y="47"/>
                      </a:lnTo>
                      <a:lnTo>
                        <a:pt x="797" y="46"/>
                      </a:lnTo>
                      <a:lnTo>
                        <a:pt x="799" y="45"/>
                      </a:lnTo>
                      <a:lnTo>
                        <a:pt x="802" y="44"/>
                      </a:lnTo>
                      <a:lnTo>
                        <a:pt x="803" y="43"/>
                      </a:lnTo>
                      <a:lnTo>
                        <a:pt x="805" y="43"/>
                      </a:lnTo>
                      <a:lnTo>
                        <a:pt x="805" y="41"/>
                      </a:lnTo>
                      <a:lnTo>
                        <a:pt x="806" y="41"/>
                      </a:lnTo>
                      <a:lnTo>
                        <a:pt x="808" y="40"/>
                      </a:lnTo>
                      <a:lnTo>
                        <a:pt x="809" y="38"/>
                      </a:lnTo>
                      <a:lnTo>
                        <a:pt x="811" y="36"/>
                      </a:lnTo>
                      <a:lnTo>
                        <a:pt x="812" y="34"/>
                      </a:lnTo>
                      <a:lnTo>
                        <a:pt x="812" y="32"/>
                      </a:lnTo>
                      <a:lnTo>
                        <a:pt x="812" y="29"/>
                      </a:lnTo>
                      <a:lnTo>
                        <a:pt x="812" y="28"/>
                      </a:lnTo>
                      <a:lnTo>
                        <a:pt x="812" y="25"/>
                      </a:lnTo>
                      <a:lnTo>
                        <a:pt x="812" y="23"/>
                      </a:lnTo>
                      <a:lnTo>
                        <a:pt x="812" y="22"/>
                      </a:lnTo>
                      <a:lnTo>
                        <a:pt x="811" y="21"/>
                      </a:lnTo>
                      <a:lnTo>
                        <a:pt x="811" y="20"/>
                      </a:lnTo>
                      <a:lnTo>
                        <a:pt x="810" y="16"/>
                      </a:lnTo>
                      <a:lnTo>
                        <a:pt x="808" y="12"/>
                      </a:lnTo>
                      <a:lnTo>
                        <a:pt x="805" y="8"/>
                      </a:lnTo>
                      <a:lnTo>
                        <a:pt x="803" y="6"/>
                      </a:lnTo>
                      <a:lnTo>
                        <a:pt x="799" y="3"/>
                      </a:lnTo>
                      <a:lnTo>
                        <a:pt x="796" y="1"/>
                      </a:lnTo>
                      <a:lnTo>
                        <a:pt x="791" y="0"/>
                      </a:lnTo>
                      <a:lnTo>
                        <a:pt x="787" y="0"/>
                      </a:lnTo>
                      <a:lnTo>
                        <a:pt x="783" y="0"/>
                      </a:lnTo>
                      <a:lnTo>
                        <a:pt x="767" y="3"/>
                      </a:lnTo>
                      <a:lnTo>
                        <a:pt x="759" y="5"/>
                      </a:lnTo>
                      <a:lnTo>
                        <a:pt x="752" y="7"/>
                      </a:lnTo>
                      <a:lnTo>
                        <a:pt x="738" y="13"/>
                      </a:lnTo>
                      <a:lnTo>
                        <a:pt x="725" y="21"/>
                      </a:lnTo>
                      <a:lnTo>
                        <a:pt x="718" y="25"/>
                      </a:lnTo>
                      <a:lnTo>
                        <a:pt x="712" y="30"/>
                      </a:lnTo>
                      <a:lnTo>
                        <a:pt x="706" y="35"/>
                      </a:lnTo>
                      <a:lnTo>
                        <a:pt x="700" y="41"/>
                      </a:lnTo>
                      <a:lnTo>
                        <a:pt x="692" y="50"/>
                      </a:lnTo>
                      <a:lnTo>
                        <a:pt x="688" y="55"/>
                      </a:lnTo>
                      <a:lnTo>
                        <a:pt x="685" y="56"/>
                      </a:lnTo>
                      <a:lnTo>
                        <a:pt x="685" y="57"/>
                      </a:lnTo>
                      <a:lnTo>
                        <a:pt x="684" y="59"/>
                      </a:lnTo>
                      <a:lnTo>
                        <a:pt x="682" y="60"/>
                      </a:lnTo>
                      <a:lnTo>
                        <a:pt x="681" y="61"/>
                      </a:lnTo>
                      <a:lnTo>
                        <a:pt x="676" y="64"/>
                      </a:lnTo>
                      <a:lnTo>
                        <a:pt x="672" y="68"/>
                      </a:lnTo>
                      <a:lnTo>
                        <a:pt x="667" y="70"/>
                      </a:lnTo>
                      <a:lnTo>
                        <a:pt x="664" y="72"/>
                      </a:lnTo>
                      <a:lnTo>
                        <a:pt x="663" y="74"/>
                      </a:lnTo>
                      <a:lnTo>
                        <a:pt x="657" y="75"/>
                      </a:lnTo>
                      <a:lnTo>
                        <a:pt x="652" y="78"/>
                      </a:lnTo>
                      <a:lnTo>
                        <a:pt x="650" y="79"/>
                      </a:lnTo>
                      <a:lnTo>
                        <a:pt x="648" y="79"/>
                      </a:lnTo>
                      <a:lnTo>
                        <a:pt x="647" y="80"/>
                      </a:lnTo>
                      <a:lnTo>
                        <a:pt x="643" y="82"/>
                      </a:lnTo>
                      <a:lnTo>
                        <a:pt x="630" y="85"/>
                      </a:lnTo>
                      <a:lnTo>
                        <a:pt x="625" y="87"/>
                      </a:lnTo>
                      <a:lnTo>
                        <a:pt x="620" y="89"/>
                      </a:lnTo>
                      <a:lnTo>
                        <a:pt x="613" y="93"/>
                      </a:lnTo>
                      <a:lnTo>
                        <a:pt x="607" y="96"/>
                      </a:lnTo>
                      <a:lnTo>
                        <a:pt x="600" y="100"/>
                      </a:lnTo>
                      <a:lnTo>
                        <a:pt x="594" y="104"/>
                      </a:lnTo>
                      <a:lnTo>
                        <a:pt x="582" y="109"/>
                      </a:lnTo>
                      <a:lnTo>
                        <a:pt x="580" y="109"/>
                      </a:lnTo>
                      <a:lnTo>
                        <a:pt x="579" y="110"/>
                      </a:lnTo>
                      <a:lnTo>
                        <a:pt x="576" y="111"/>
                      </a:lnTo>
                      <a:lnTo>
                        <a:pt x="571" y="114"/>
                      </a:lnTo>
                      <a:lnTo>
                        <a:pt x="558" y="119"/>
                      </a:lnTo>
                      <a:lnTo>
                        <a:pt x="547" y="123"/>
                      </a:lnTo>
                      <a:lnTo>
                        <a:pt x="535" y="128"/>
                      </a:lnTo>
                      <a:lnTo>
                        <a:pt x="523" y="132"/>
                      </a:lnTo>
                      <a:lnTo>
                        <a:pt x="499" y="141"/>
                      </a:lnTo>
                      <a:lnTo>
                        <a:pt x="487" y="144"/>
                      </a:lnTo>
                      <a:lnTo>
                        <a:pt x="474" y="148"/>
                      </a:lnTo>
                      <a:lnTo>
                        <a:pt x="450" y="154"/>
                      </a:lnTo>
                      <a:lnTo>
                        <a:pt x="424" y="159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2" name="Freeform 60"/>
                <p:cNvSpPr>
                  <a:spLocks noChangeAspect="1"/>
                </p:cNvSpPr>
                <p:nvPr/>
              </p:nvSpPr>
              <p:spPr bwMode="auto">
                <a:xfrm>
                  <a:off x="1861" y="2608"/>
                  <a:ext cx="480" cy="486"/>
                </a:xfrm>
                <a:custGeom>
                  <a:avLst/>
                  <a:gdLst>
                    <a:gd name="T0" fmla="*/ 12 w 480"/>
                    <a:gd name="T1" fmla="*/ 76 h 486"/>
                    <a:gd name="T2" fmla="*/ 2 w 480"/>
                    <a:gd name="T3" fmla="*/ 99 h 486"/>
                    <a:gd name="T4" fmla="*/ 2 w 480"/>
                    <a:gd name="T5" fmla="*/ 156 h 486"/>
                    <a:gd name="T6" fmla="*/ 11 w 480"/>
                    <a:gd name="T7" fmla="*/ 205 h 486"/>
                    <a:gd name="T8" fmla="*/ 32 w 480"/>
                    <a:gd name="T9" fmla="*/ 272 h 486"/>
                    <a:gd name="T10" fmla="*/ 60 w 480"/>
                    <a:gd name="T11" fmla="*/ 338 h 486"/>
                    <a:gd name="T12" fmla="*/ 81 w 480"/>
                    <a:gd name="T13" fmla="*/ 361 h 486"/>
                    <a:gd name="T14" fmla="*/ 106 w 480"/>
                    <a:gd name="T15" fmla="*/ 375 h 486"/>
                    <a:gd name="T16" fmla="*/ 127 w 480"/>
                    <a:gd name="T17" fmla="*/ 398 h 486"/>
                    <a:gd name="T18" fmla="*/ 106 w 480"/>
                    <a:gd name="T19" fmla="*/ 437 h 486"/>
                    <a:gd name="T20" fmla="*/ 105 w 480"/>
                    <a:gd name="T21" fmla="*/ 452 h 486"/>
                    <a:gd name="T22" fmla="*/ 116 w 480"/>
                    <a:gd name="T23" fmla="*/ 465 h 486"/>
                    <a:gd name="T24" fmla="*/ 161 w 480"/>
                    <a:gd name="T25" fmla="*/ 458 h 486"/>
                    <a:gd name="T26" fmla="*/ 173 w 480"/>
                    <a:gd name="T27" fmla="*/ 484 h 486"/>
                    <a:gd name="T28" fmla="*/ 182 w 480"/>
                    <a:gd name="T29" fmla="*/ 486 h 486"/>
                    <a:gd name="T30" fmla="*/ 187 w 480"/>
                    <a:gd name="T31" fmla="*/ 486 h 486"/>
                    <a:gd name="T32" fmla="*/ 194 w 480"/>
                    <a:gd name="T33" fmla="*/ 484 h 486"/>
                    <a:gd name="T34" fmla="*/ 205 w 480"/>
                    <a:gd name="T35" fmla="*/ 474 h 486"/>
                    <a:gd name="T36" fmla="*/ 244 w 480"/>
                    <a:gd name="T37" fmla="*/ 479 h 486"/>
                    <a:gd name="T38" fmla="*/ 248 w 480"/>
                    <a:gd name="T39" fmla="*/ 474 h 486"/>
                    <a:gd name="T40" fmla="*/ 254 w 480"/>
                    <a:gd name="T41" fmla="*/ 463 h 486"/>
                    <a:gd name="T42" fmla="*/ 254 w 480"/>
                    <a:gd name="T43" fmla="*/ 458 h 486"/>
                    <a:gd name="T44" fmla="*/ 252 w 480"/>
                    <a:gd name="T45" fmla="*/ 447 h 486"/>
                    <a:gd name="T46" fmla="*/ 247 w 480"/>
                    <a:gd name="T47" fmla="*/ 430 h 486"/>
                    <a:gd name="T48" fmla="*/ 245 w 480"/>
                    <a:gd name="T49" fmla="*/ 396 h 486"/>
                    <a:gd name="T50" fmla="*/ 235 w 480"/>
                    <a:gd name="T51" fmla="*/ 371 h 486"/>
                    <a:gd name="T52" fmla="*/ 194 w 480"/>
                    <a:gd name="T53" fmla="*/ 344 h 486"/>
                    <a:gd name="T54" fmla="*/ 136 w 480"/>
                    <a:gd name="T55" fmla="*/ 323 h 486"/>
                    <a:gd name="T56" fmla="*/ 117 w 480"/>
                    <a:gd name="T57" fmla="*/ 312 h 486"/>
                    <a:gd name="T58" fmla="*/ 100 w 480"/>
                    <a:gd name="T59" fmla="*/ 290 h 486"/>
                    <a:gd name="T60" fmla="*/ 85 w 480"/>
                    <a:gd name="T61" fmla="*/ 243 h 486"/>
                    <a:gd name="T62" fmla="*/ 75 w 480"/>
                    <a:gd name="T63" fmla="*/ 187 h 486"/>
                    <a:gd name="T64" fmla="*/ 71 w 480"/>
                    <a:gd name="T65" fmla="*/ 138 h 486"/>
                    <a:gd name="T66" fmla="*/ 101 w 480"/>
                    <a:gd name="T67" fmla="*/ 103 h 486"/>
                    <a:gd name="T68" fmla="*/ 176 w 480"/>
                    <a:gd name="T69" fmla="*/ 87 h 486"/>
                    <a:gd name="T70" fmla="*/ 235 w 480"/>
                    <a:gd name="T71" fmla="*/ 88 h 486"/>
                    <a:gd name="T72" fmla="*/ 344 w 480"/>
                    <a:gd name="T73" fmla="*/ 110 h 486"/>
                    <a:gd name="T74" fmla="*/ 427 w 480"/>
                    <a:gd name="T75" fmla="*/ 125 h 486"/>
                    <a:gd name="T76" fmla="*/ 439 w 480"/>
                    <a:gd name="T77" fmla="*/ 123 h 486"/>
                    <a:gd name="T78" fmla="*/ 454 w 480"/>
                    <a:gd name="T79" fmla="*/ 116 h 486"/>
                    <a:gd name="T80" fmla="*/ 467 w 480"/>
                    <a:gd name="T81" fmla="*/ 105 h 486"/>
                    <a:gd name="T82" fmla="*/ 478 w 480"/>
                    <a:gd name="T83" fmla="*/ 79 h 486"/>
                    <a:gd name="T84" fmla="*/ 476 w 480"/>
                    <a:gd name="T85" fmla="*/ 44 h 486"/>
                    <a:gd name="T86" fmla="*/ 475 w 480"/>
                    <a:gd name="T87" fmla="*/ 40 h 486"/>
                    <a:gd name="T88" fmla="*/ 458 w 480"/>
                    <a:gd name="T89" fmla="*/ 21 h 486"/>
                    <a:gd name="T90" fmla="*/ 403 w 480"/>
                    <a:gd name="T91" fmla="*/ 8 h 486"/>
                    <a:gd name="T92" fmla="*/ 329 w 480"/>
                    <a:gd name="T93" fmla="*/ 0 h 486"/>
                    <a:gd name="T94" fmla="*/ 256 w 480"/>
                    <a:gd name="T95" fmla="*/ 4 h 486"/>
                    <a:gd name="T96" fmla="*/ 95 w 480"/>
                    <a:gd name="T97" fmla="*/ 4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486"/>
                    <a:gd name="T149" fmla="*/ 480 w 480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486">
                      <a:moveTo>
                        <a:pt x="28" y="65"/>
                      </a:moveTo>
                      <a:lnTo>
                        <a:pt x="22" y="68"/>
                      </a:lnTo>
                      <a:lnTo>
                        <a:pt x="17" y="72"/>
                      </a:lnTo>
                      <a:lnTo>
                        <a:pt x="12" y="76"/>
                      </a:lnTo>
                      <a:lnTo>
                        <a:pt x="9" y="81"/>
                      </a:lnTo>
                      <a:lnTo>
                        <a:pt x="5" y="86"/>
                      </a:lnTo>
                      <a:lnTo>
                        <a:pt x="4" y="92"/>
                      </a:lnTo>
                      <a:lnTo>
                        <a:pt x="2" y="99"/>
                      </a:lnTo>
                      <a:lnTo>
                        <a:pt x="2" y="106"/>
                      </a:lnTo>
                      <a:lnTo>
                        <a:pt x="0" y="119"/>
                      </a:lnTo>
                      <a:lnTo>
                        <a:pt x="0" y="131"/>
                      </a:lnTo>
                      <a:lnTo>
                        <a:pt x="2" y="156"/>
                      </a:lnTo>
                      <a:lnTo>
                        <a:pt x="3" y="169"/>
                      </a:lnTo>
                      <a:lnTo>
                        <a:pt x="4" y="181"/>
                      </a:lnTo>
                      <a:lnTo>
                        <a:pt x="7" y="193"/>
                      </a:lnTo>
                      <a:lnTo>
                        <a:pt x="11" y="205"/>
                      </a:lnTo>
                      <a:lnTo>
                        <a:pt x="15" y="222"/>
                      </a:lnTo>
                      <a:lnTo>
                        <a:pt x="20" y="239"/>
                      </a:lnTo>
                      <a:lnTo>
                        <a:pt x="26" y="256"/>
                      </a:lnTo>
                      <a:lnTo>
                        <a:pt x="32" y="272"/>
                      </a:lnTo>
                      <a:lnTo>
                        <a:pt x="42" y="297"/>
                      </a:lnTo>
                      <a:lnTo>
                        <a:pt x="53" y="323"/>
                      </a:lnTo>
                      <a:lnTo>
                        <a:pt x="56" y="331"/>
                      </a:lnTo>
                      <a:lnTo>
                        <a:pt x="60" y="338"/>
                      </a:lnTo>
                      <a:lnTo>
                        <a:pt x="64" y="345"/>
                      </a:lnTo>
                      <a:lnTo>
                        <a:pt x="69" y="351"/>
                      </a:lnTo>
                      <a:lnTo>
                        <a:pt x="75" y="356"/>
                      </a:lnTo>
                      <a:lnTo>
                        <a:pt x="81" y="361"/>
                      </a:lnTo>
                      <a:lnTo>
                        <a:pt x="88" y="366"/>
                      </a:lnTo>
                      <a:lnTo>
                        <a:pt x="97" y="370"/>
                      </a:lnTo>
                      <a:lnTo>
                        <a:pt x="102" y="373"/>
                      </a:lnTo>
                      <a:lnTo>
                        <a:pt x="106" y="375"/>
                      </a:lnTo>
                      <a:lnTo>
                        <a:pt x="114" y="381"/>
                      </a:lnTo>
                      <a:lnTo>
                        <a:pt x="121" y="389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19" y="407"/>
                      </a:lnTo>
                      <a:lnTo>
                        <a:pt x="114" y="416"/>
                      </a:lnTo>
                      <a:lnTo>
                        <a:pt x="109" y="426"/>
                      </a:lnTo>
                      <a:lnTo>
                        <a:pt x="106" y="437"/>
                      </a:lnTo>
                      <a:lnTo>
                        <a:pt x="104" y="440"/>
                      </a:lnTo>
                      <a:lnTo>
                        <a:pt x="104" y="445"/>
                      </a:lnTo>
                      <a:lnTo>
                        <a:pt x="104" y="449"/>
                      </a:lnTo>
                      <a:lnTo>
                        <a:pt x="105" y="452"/>
                      </a:lnTo>
                      <a:lnTo>
                        <a:pt x="107" y="456"/>
                      </a:lnTo>
                      <a:lnTo>
                        <a:pt x="109" y="459"/>
                      </a:lnTo>
                      <a:lnTo>
                        <a:pt x="112" y="462"/>
                      </a:lnTo>
                      <a:lnTo>
                        <a:pt x="116" y="465"/>
                      </a:lnTo>
                      <a:lnTo>
                        <a:pt x="123" y="468"/>
                      </a:lnTo>
                      <a:lnTo>
                        <a:pt x="131" y="471"/>
                      </a:lnTo>
                      <a:lnTo>
                        <a:pt x="140" y="472"/>
                      </a:lnTo>
                      <a:lnTo>
                        <a:pt x="161" y="458"/>
                      </a:lnTo>
                      <a:lnTo>
                        <a:pt x="162" y="474"/>
                      </a:lnTo>
                      <a:lnTo>
                        <a:pt x="165" y="478"/>
                      </a:lnTo>
                      <a:lnTo>
                        <a:pt x="169" y="481"/>
                      </a:lnTo>
                      <a:lnTo>
                        <a:pt x="173" y="484"/>
                      </a:lnTo>
                      <a:lnTo>
                        <a:pt x="177" y="486"/>
                      </a:lnTo>
                      <a:lnTo>
                        <a:pt x="180" y="486"/>
                      </a:lnTo>
                      <a:lnTo>
                        <a:pt x="181" y="486"/>
                      </a:lnTo>
                      <a:lnTo>
                        <a:pt x="182" y="486"/>
                      </a:lnTo>
                      <a:lnTo>
                        <a:pt x="183" y="486"/>
                      </a:lnTo>
                      <a:lnTo>
                        <a:pt x="186" y="486"/>
                      </a:lnTo>
                      <a:lnTo>
                        <a:pt x="187" y="486"/>
                      </a:lnTo>
                      <a:lnTo>
                        <a:pt x="189" y="486"/>
                      </a:lnTo>
                      <a:lnTo>
                        <a:pt x="190" y="485"/>
                      </a:lnTo>
                      <a:lnTo>
                        <a:pt x="191" y="485"/>
                      </a:lnTo>
                      <a:lnTo>
                        <a:pt x="194" y="484"/>
                      </a:lnTo>
                      <a:lnTo>
                        <a:pt x="196" y="482"/>
                      </a:lnTo>
                      <a:lnTo>
                        <a:pt x="200" y="480"/>
                      </a:lnTo>
                      <a:lnTo>
                        <a:pt x="202" y="478"/>
                      </a:lnTo>
                      <a:lnTo>
                        <a:pt x="205" y="474"/>
                      </a:lnTo>
                      <a:lnTo>
                        <a:pt x="210" y="474"/>
                      </a:lnTo>
                      <a:lnTo>
                        <a:pt x="222" y="482"/>
                      </a:lnTo>
                      <a:lnTo>
                        <a:pt x="242" y="481"/>
                      </a:lnTo>
                      <a:lnTo>
                        <a:pt x="244" y="479"/>
                      </a:lnTo>
                      <a:lnTo>
                        <a:pt x="246" y="477"/>
                      </a:lnTo>
                      <a:lnTo>
                        <a:pt x="247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50" y="472"/>
                      </a:lnTo>
                      <a:lnTo>
                        <a:pt x="252" y="467"/>
                      </a:lnTo>
                      <a:lnTo>
                        <a:pt x="253" y="465"/>
                      </a:lnTo>
                      <a:lnTo>
                        <a:pt x="254" y="463"/>
                      </a:lnTo>
                      <a:lnTo>
                        <a:pt x="254" y="460"/>
                      </a:lnTo>
                      <a:lnTo>
                        <a:pt x="254" y="458"/>
                      </a:lnTo>
                      <a:lnTo>
                        <a:pt x="254" y="455"/>
                      </a:lnTo>
                      <a:lnTo>
                        <a:pt x="254" y="452"/>
                      </a:lnTo>
                      <a:lnTo>
                        <a:pt x="252" y="447"/>
                      </a:lnTo>
                      <a:lnTo>
                        <a:pt x="251" y="441"/>
                      </a:lnTo>
                      <a:lnTo>
                        <a:pt x="248" y="435"/>
                      </a:lnTo>
                      <a:lnTo>
                        <a:pt x="247" y="432"/>
                      </a:lnTo>
                      <a:lnTo>
                        <a:pt x="247" y="430"/>
                      </a:lnTo>
                      <a:lnTo>
                        <a:pt x="246" y="423"/>
                      </a:lnTo>
                      <a:lnTo>
                        <a:pt x="247" y="416"/>
                      </a:lnTo>
                      <a:lnTo>
                        <a:pt x="247" y="406"/>
                      </a:lnTo>
                      <a:lnTo>
                        <a:pt x="245" y="396"/>
                      </a:lnTo>
                      <a:lnTo>
                        <a:pt x="244" y="391"/>
                      </a:lnTo>
                      <a:lnTo>
                        <a:pt x="244" y="387"/>
                      </a:lnTo>
                      <a:lnTo>
                        <a:pt x="240" y="379"/>
                      </a:lnTo>
                      <a:lnTo>
                        <a:pt x="235" y="371"/>
                      </a:lnTo>
                      <a:lnTo>
                        <a:pt x="229" y="364"/>
                      </a:lnTo>
                      <a:lnTo>
                        <a:pt x="222" y="359"/>
                      </a:lnTo>
                      <a:lnTo>
                        <a:pt x="214" y="353"/>
                      </a:lnTo>
                      <a:lnTo>
                        <a:pt x="194" y="344"/>
                      </a:lnTo>
                      <a:lnTo>
                        <a:pt x="176" y="335"/>
                      </a:lnTo>
                      <a:lnTo>
                        <a:pt x="156" y="328"/>
                      </a:lnTo>
                      <a:lnTo>
                        <a:pt x="146" y="325"/>
                      </a:lnTo>
                      <a:lnTo>
                        <a:pt x="136" y="323"/>
                      </a:lnTo>
                      <a:lnTo>
                        <a:pt x="132" y="322"/>
                      </a:lnTo>
                      <a:lnTo>
                        <a:pt x="129" y="321"/>
                      </a:lnTo>
                      <a:lnTo>
                        <a:pt x="124" y="317"/>
                      </a:lnTo>
                      <a:lnTo>
                        <a:pt x="117" y="312"/>
                      </a:lnTo>
                      <a:lnTo>
                        <a:pt x="112" y="308"/>
                      </a:lnTo>
                      <a:lnTo>
                        <a:pt x="108" y="302"/>
                      </a:lnTo>
                      <a:lnTo>
                        <a:pt x="103" y="296"/>
                      </a:lnTo>
                      <a:lnTo>
                        <a:pt x="100" y="290"/>
                      </a:lnTo>
                      <a:lnTo>
                        <a:pt x="96" y="283"/>
                      </a:lnTo>
                      <a:lnTo>
                        <a:pt x="94" y="276"/>
                      </a:lnTo>
                      <a:lnTo>
                        <a:pt x="92" y="270"/>
                      </a:lnTo>
                      <a:lnTo>
                        <a:pt x="85" y="243"/>
                      </a:lnTo>
                      <a:lnTo>
                        <a:pt x="81" y="229"/>
                      </a:lnTo>
                      <a:lnTo>
                        <a:pt x="80" y="215"/>
                      </a:lnTo>
                      <a:lnTo>
                        <a:pt x="77" y="201"/>
                      </a:lnTo>
                      <a:lnTo>
                        <a:pt x="75" y="187"/>
                      </a:lnTo>
                      <a:lnTo>
                        <a:pt x="74" y="173"/>
                      </a:lnTo>
                      <a:lnTo>
                        <a:pt x="74" y="159"/>
                      </a:lnTo>
                      <a:lnTo>
                        <a:pt x="73" y="148"/>
                      </a:lnTo>
                      <a:lnTo>
                        <a:pt x="71" y="138"/>
                      </a:lnTo>
                      <a:lnTo>
                        <a:pt x="67" y="119"/>
                      </a:lnTo>
                      <a:lnTo>
                        <a:pt x="78" y="113"/>
                      </a:lnTo>
                      <a:lnTo>
                        <a:pt x="89" y="108"/>
                      </a:lnTo>
                      <a:lnTo>
                        <a:pt x="101" y="103"/>
                      </a:lnTo>
                      <a:lnTo>
                        <a:pt x="112" y="99"/>
                      </a:lnTo>
                      <a:lnTo>
                        <a:pt x="137" y="92"/>
                      </a:lnTo>
                      <a:lnTo>
                        <a:pt x="162" y="89"/>
                      </a:lnTo>
                      <a:lnTo>
                        <a:pt x="176" y="87"/>
                      </a:lnTo>
                      <a:lnTo>
                        <a:pt x="191" y="86"/>
                      </a:lnTo>
                      <a:lnTo>
                        <a:pt x="206" y="85"/>
                      </a:lnTo>
                      <a:lnTo>
                        <a:pt x="221" y="86"/>
                      </a:lnTo>
                      <a:lnTo>
                        <a:pt x="235" y="88"/>
                      </a:lnTo>
                      <a:lnTo>
                        <a:pt x="250" y="90"/>
                      </a:lnTo>
                      <a:lnTo>
                        <a:pt x="265" y="92"/>
                      </a:lnTo>
                      <a:lnTo>
                        <a:pt x="279" y="96"/>
                      </a:lnTo>
                      <a:lnTo>
                        <a:pt x="344" y="110"/>
                      </a:lnTo>
                      <a:lnTo>
                        <a:pt x="377" y="117"/>
                      </a:lnTo>
                      <a:lnTo>
                        <a:pt x="410" y="123"/>
                      </a:lnTo>
                      <a:lnTo>
                        <a:pt x="418" y="124"/>
                      </a:lnTo>
                      <a:lnTo>
                        <a:pt x="427" y="125"/>
                      </a:lnTo>
                      <a:lnTo>
                        <a:pt x="433" y="124"/>
                      </a:lnTo>
                      <a:lnTo>
                        <a:pt x="435" y="123"/>
                      </a:lnTo>
                      <a:lnTo>
                        <a:pt x="437" y="123"/>
                      </a:lnTo>
                      <a:lnTo>
                        <a:pt x="439" y="123"/>
                      </a:lnTo>
                      <a:lnTo>
                        <a:pt x="444" y="121"/>
                      </a:lnTo>
                      <a:lnTo>
                        <a:pt x="449" y="119"/>
                      </a:lnTo>
                      <a:lnTo>
                        <a:pt x="452" y="117"/>
                      </a:lnTo>
                      <a:lnTo>
                        <a:pt x="454" y="116"/>
                      </a:lnTo>
                      <a:lnTo>
                        <a:pt x="456" y="114"/>
                      </a:lnTo>
                      <a:lnTo>
                        <a:pt x="459" y="113"/>
                      </a:lnTo>
                      <a:lnTo>
                        <a:pt x="462" y="109"/>
                      </a:lnTo>
                      <a:lnTo>
                        <a:pt x="467" y="105"/>
                      </a:lnTo>
                      <a:lnTo>
                        <a:pt x="472" y="96"/>
                      </a:lnTo>
                      <a:lnTo>
                        <a:pt x="476" y="88"/>
                      </a:lnTo>
                      <a:lnTo>
                        <a:pt x="477" y="83"/>
                      </a:lnTo>
                      <a:lnTo>
                        <a:pt x="478" y="79"/>
                      </a:lnTo>
                      <a:lnTo>
                        <a:pt x="480" y="70"/>
                      </a:lnTo>
                      <a:lnTo>
                        <a:pt x="480" y="62"/>
                      </a:lnTo>
                      <a:lnTo>
                        <a:pt x="478" y="53"/>
                      </a:lnTo>
                      <a:lnTo>
                        <a:pt x="476" y="44"/>
                      </a:lnTo>
                      <a:lnTo>
                        <a:pt x="476" y="42"/>
                      </a:lnTo>
                      <a:lnTo>
                        <a:pt x="475" y="42"/>
                      </a:lnTo>
                      <a:lnTo>
                        <a:pt x="475" y="40"/>
                      </a:lnTo>
                      <a:lnTo>
                        <a:pt x="473" y="35"/>
                      </a:lnTo>
                      <a:lnTo>
                        <a:pt x="469" y="29"/>
                      </a:lnTo>
                      <a:lnTo>
                        <a:pt x="464" y="25"/>
                      </a:lnTo>
                      <a:lnTo>
                        <a:pt x="458" y="21"/>
                      </a:lnTo>
                      <a:lnTo>
                        <a:pt x="455" y="20"/>
                      </a:lnTo>
                      <a:lnTo>
                        <a:pt x="452" y="19"/>
                      </a:lnTo>
                      <a:lnTo>
                        <a:pt x="427" y="13"/>
                      </a:lnTo>
                      <a:lnTo>
                        <a:pt x="403" y="8"/>
                      </a:lnTo>
                      <a:lnTo>
                        <a:pt x="378" y="4"/>
                      </a:lnTo>
                      <a:lnTo>
                        <a:pt x="354" y="2"/>
                      </a:lnTo>
                      <a:lnTo>
                        <a:pt x="342" y="1"/>
                      </a:lnTo>
                      <a:lnTo>
                        <a:pt x="329" y="0"/>
                      </a:lnTo>
                      <a:lnTo>
                        <a:pt x="305" y="0"/>
                      </a:lnTo>
                      <a:lnTo>
                        <a:pt x="292" y="0"/>
                      </a:lnTo>
                      <a:lnTo>
                        <a:pt x="280" y="1"/>
                      </a:lnTo>
                      <a:lnTo>
                        <a:pt x="256" y="4"/>
                      </a:lnTo>
                      <a:lnTo>
                        <a:pt x="214" y="9"/>
                      </a:lnTo>
                      <a:lnTo>
                        <a:pt x="174" y="17"/>
                      </a:lnTo>
                      <a:lnTo>
                        <a:pt x="134" y="28"/>
                      </a:lnTo>
                      <a:lnTo>
                        <a:pt x="95" y="40"/>
                      </a:lnTo>
                      <a:lnTo>
                        <a:pt x="61" y="52"/>
                      </a:lnTo>
                      <a:lnTo>
                        <a:pt x="28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3" name="Freeform 61"/>
                <p:cNvSpPr>
                  <a:spLocks noChangeAspect="1"/>
                </p:cNvSpPr>
                <p:nvPr/>
              </p:nvSpPr>
              <p:spPr bwMode="auto">
                <a:xfrm>
                  <a:off x="2282" y="3046"/>
                  <a:ext cx="804" cy="669"/>
                </a:xfrm>
                <a:custGeom>
                  <a:avLst/>
                  <a:gdLst>
                    <a:gd name="T0" fmla="*/ 4 w 804"/>
                    <a:gd name="T1" fmla="*/ 81 h 669"/>
                    <a:gd name="T2" fmla="*/ 14 w 804"/>
                    <a:gd name="T3" fmla="*/ 102 h 669"/>
                    <a:gd name="T4" fmla="*/ 33 w 804"/>
                    <a:gd name="T5" fmla="*/ 117 h 669"/>
                    <a:gd name="T6" fmla="*/ 77 w 804"/>
                    <a:gd name="T7" fmla="*/ 137 h 669"/>
                    <a:gd name="T8" fmla="*/ 292 w 804"/>
                    <a:gd name="T9" fmla="*/ 202 h 669"/>
                    <a:gd name="T10" fmla="*/ 338 w 804"/>
                    <a:gd name="T11" fmla="*/ 225 h 669"/>
                    <a:gd name="T12" fmla="*/ 351 w 804"/>
                    <a:gd name="T13" fmla="*/ 247 h 669"/>
                    <a:gd name="T14" fmla="*/ 354 w 804"/>
                    <a:gd name="T15" fmla="*/ 275 h 669"/>
                    <a:gd name="T16" fmla="*/ 346 w 804"/>
                    <a:gd name="T17" fmla="*/ 315 h 669"/>
                    <a:gd name="T18" fmla="*/ 346 w 804"/>
                    <a:gd name="T19" fmla="*/ 356 h 669"/>
                    <a:gd name="T20" fmla="*/ 358 w 804"/>
                    <a:gd name="T21" fmla="*/ 376 h 669"/>
                    <a:gd name="T22" fmla="*/ 384 w 804"/>
                    <a:gd name="T23" fmla="*/ 427 h 669"/>
                    <a:gd name="T24" fmla="*/ 429 w 804"/>
                    <a:gd name="T25" fmla="*/ 494 h 669"/>
                    <a:gd name="T26" fmla="*/ 455 w 804"/>
                    <a:gd name="T27" fmla="*/ 535 h 669"/>
                    <a:gd name="T28" fmla="*/ 482 w 804"/>
                    <a:gd name="T29" fmla="*/ 580 h 669"/>
                    <a:gd name="T30" fmla="*/ 498 w 804"/>
                    <a:gd name="T31" fmla="*/ 624 h 669"/>
                    <a:gd name="T32" fmla="*/ 510 w 804"/>
                    <a:gd name="T33" fmla="*/ 645 h 669"/>
                    <a:gd name="T34" fmla="*/ 525 w 804"/>
                    <a:gd name="T35" fmla="*/ 659 h 669"/>
                    <a:gd name="T36" fmla="*/ 547 w 804"/>
                    <a:gd name="T37" fmla="*/ 667 h 669"/>
                    <a:gd name="T38" fmla="*/ 573 w 804"/>
                    <a:gd name="T39" fmla="*/ 667 h 669"/>
                    <a:gd name="T40" fmla="*/ 577 w 804"/>
                    <a:gd name="T41" fmla="*/ 664 h 669"/>
                    <a:gd name="T42" fmla="*/ 581 w 804"/>
                    <a:gd name="T43" fmla="*/ 661 h 669"/>
                    <a:gd name="T44" fmla="*/ 600 w 804"/>
                    <a:gd name="T45" fmla="*/ 626 h 669"/>
                    <a:gd name="T46" fmla="*/ 605 w 804"/>
                    <a:gd name="T47" fmla="*/ 615 h 669"/>
                    <a:gd name="T48" fmla="*/ 621 w 804"/>
                    <a:gd name="T49" fmla="*/ 588 h 669"/>
                    <a:gd name="T50" fmla="*/ 673 w 804"/>
                    <a:gd name="T51" fmla="*/ 551 h 669"/>
                    <a:gd name="T52" fmla="*/ 732 w 804"/>
                    <a:gd name="T53" fmla="*/ 531 h 669"/>
                    <a:gd name="T54" fmla="*/ 779 w 804"/>
                    <a:gd name="T55" fmla="*/ 529 h 669"/>
                    <a:gd name="T56" fmla="*/ 784 w 804"/>
                    <a:gd name="T57" fmla="*/ 528 h 669"/>
                    <a:gd name="T58" fmla="*/ 796 w 804"/>
                    <a:gd name="T59" fmla="*/ 520 h 669"/>
                    <a:gd name="T60" fmla="*/ 803 w 804"/>
                    <a:gd name="T61" fmla="*/ 509 h 669"/>
                    <a:gd name="T62" fmla="*/ 804 w 804"/>
                    <a:gd name="T63" fmla="*/ 503 h 669"/>
                    <a:gd name="T64" fmla="*/ 803 w 804"/>
                    <a:gd name="T65" fmla="*/ 490 h 669"/>
                    <a:gd name="T66" fmla="*/ 798 w 804"/>
                    <a:gd name="T67" fmla="*/ 479 h 669"/>
                    <a:gd name="T68" fmla="*/ 789 w 804"/>
                    <a:gd name="T69" fmla="*/ 459 h 669"/>
                    <a:gd name="T70" fmla="*/ 765 w 804"/>
                    <a:gd name="T71" fmla="*/ 437 h 669"/>
                    <a:gd name="T72" fmla="*/ 741 w 804"/>
                    <a:gd name="T73" fmla="*/ 430 h 669"/>
                    <a:gd name="T74" fmla="*/ 703 w 804"/>
                    <a:gd name="T75" fmla="*/ 437 h 669"/>
                    <a:gd name="T76" fmla="*/ 670 w 804"/>
                    <a:gd name="T77" fmla="*/ 456 h 669"/>
                    <a:gd name="T78" fmla="*/ 597 w 804"/>
                    <a:gd name="T79" fmla="*/ 513 h 669"/>
                    <a:gd name="T80" fmla="*/ 571 w 804"/>
                    <a:gd name="T81" fmla="*/ 546 h 669"/>
                    <a:gd name="T82" fmla="*/ 557 w 804"/>
                    <a:gd name="T83" fmla="*/ 565 h 669"/>
                    <a:gd name="T84" fmla="*/ 529 w 804"/>
                    <a:gd name="T85" fmla="*/ 530 h 669"/>
                    <a:gd name="T86" fmla="*/ 501 w 804"/>
                    <a:gd name="T87" fmla="*/ 478 h 669"/>
                    <a:gd name="T88" fmla="*/ 471 w 804"/>
                    <a:gd name="T89" fmla="*/ 406 h 669"/>
                    <a:gd name="T90" fmla="*/ 447 w 804"/>
                    <a:gd name="T91" fmla="*/ 335 h 669"/>
                    <a:gd name="T92" fmla="*/ 438 w 804"/>
                    <a:gd name="T93" fmla="*/ 281 h 669"/>
                    <a:gd name="T94" fmla="*/ 437 w 804"/>
                    <a:gd name="T95" fmla="*/ 225 h 669"/>
                    <a:gd name="T96" fmla="*/ 439 w 804"/>
                    <a:gd name="T97" fmla="*/ 197 h 669"/>
                    <a:gd name="T98" fmla="*/ 426 w 804"/>
                    <a:gd name="T99" fmla="*/ 174 h 669"/>
                    <a:gd name="T100" fmla="*/ 388 w 804"/>
                    <a:gd name="T101" fmla="*/ 139 h 669"/>
                    <a:gd name="T102" fmla="*/ 343 w 804"/>
                    <a:gd name="T103" fmla="*/ 118 h 669"/>
                    <a:gd name="T104" fmla="*/ 328 w 804"/>
                    <a:gd name="T105" fmla="*/ 108 h 669"/>
                    <a:gd name="T106" fmla="*/ 189 w 804"/>
                    <a:gd name="T107" fmla="*/ 41 h 669"/>
                    <a:gd name="T108" fmla="*/ 135 w 804"/>
                    <a:gd name="T109" fmla="*/ 17 h 669"/>
                    <a:gd name="T110" fmla="*/ 60 w 804"/>
                    <a:gd name="T111" fmla="*/ 1 h 669"/>
                    <a:gd name="T112" fmla="*/ 26 w 804"/>
                    <a:gd name="T113" fmla="*/ 6 h 669"/>
                    <a:gd name="T114" fmla="*/ 7 w 804"/>
                    <a:gd name="T115" fmla="*/ 25 h 669"/>
                    <a:gd name="T116" fmla="*/ 0 w 804"/>
                    <a:gd name="T117" fmla="*/ 49 h 6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4"/>
                    <a:gd name="T178" fmla="*/ 0 h 669"/>
                    <a:gd name="T179" fmla="*/ 804 w 804"/>
                    <a:gd name="T180" fmla="*/ 669 h 6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4" h="669">
                      <a:moveTo>
                        <a:pt x="0" y="60"/>
                      </a:moveTo>
                      <a:lnTo>
                        <a:pt x="0" y="65"/>
                      </a:lnTo>
                      <a:lnTo>
                        <a:pt x="1" y="70"/>
                      </a:lnTo>
                      <a:lnTo>
                        <a:pt x="4" y="81"/>
                      </a:lnTo>
                      <a:lnTo>
                        <a:pt x="7" y="89"/>
                      </a:lnTo>
                      <a:lnTo>
                        <a:pt x="9" y="93"/>
                      </a:lnTo>
                      <a:lnTo>
                        <a:pt x="12" y="98"/>
                      </a:lnTo>
                      <a:lnTo>
                        <a:pt x="14" y="102"/>
                      </a:lnTo>
                      <a:lnTo>
                        <a:pt x="17" y="105"/>
                      </a:lnTo>
                      <a:lnTo>
                        <a:pt x="21" y="108"/>
                      </a:lnTo>
                      <a:lnTo>
                        <a:pt x="24" y="111"/>
                      </a:lnTo>
                      <a:lnTo>
                        <a:pt x="33" y="117"/>
                      </a:lnTo>
                      <a:lnTo>
                        <a:pt x="42" y="124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77" y="137"/>
                      </a:lnTo>
                      <a:lnTo>
                        <a:pt x="108" y="147"/>
                      </a:lnTo>
                      <a:lnTo>
                        <a:pt x="196" y="174"/>
                      </a:lnTo>
                      <a:lnTo>
                        <a:pt x="285" y="201"/>
                      </a:lnTo>
                      <a:lnTo>
                        <a:pt x="292" y="202"/>
                      </a:lnTo>
                      <a:lnTo>
                        <a:pt x="299" y="204"/>
                      </a:lnTo>
                      <a:lnTo>
                        <a:pt x="312" y="210"/>
                      </a:lnTo>
                      <a:lnTo>
                        <a:pt x="325" y="217"/>
                      </a:lnTo>
                      <a:lnTo>
                        <a:pt x="338" y="225"/>
                      </a:lnTo>
                      <a:lnTo>
                        <a:pt x="340" y="229"/>
                      </a:lnTo>
                      <a:lnTo>
                        <a:pt x="344" y="235"/>
                      </a:lnTo>
                      <a:lnTo>
                        <a:pt x="349" y="242"/>
                      </a:lnTo>
                      <a:lnTo>
                        <a:pt x="351" y="247"/>
                      </a:lnTo>
                      <a:lnTo>
                        <a:pt x="353" y="254"/>
                      </a:lnTo>
                      <a:lnTo>
                        <a:pt x="354" y="261"/>
                      </a:lnTo>
                      <a:lnTo>
                        <a:pt x="355" y="268"/>
                      </a:lnTo>
                      <a:lnTo>
                        <a:pt x="354" y="275"/>
                      </a:lnTo>
                      <a:lnTo>
                        <a:pt x="353" y="282"/>
                      </a:lnTo>
                      <a:lnTo>
                        <a:pt x="350" y="284"/>
                      </a:lnTo>
                      <a:lnTo>
                        <a:pt x="350" y="288"/>
                      </a:lnTo>
                      <a:lnTo>
                        <a:pt x="346" y="315"/>
                      </a:lnTo>
                      <a:lnTo>
                        <a:pt x="345" y="343"/>
                      </a:lnTo>
                      <a:lnTo>
                        <a:pt x="345" y="347"/>
                      </a:lnTo>
                      <a:lnTo>
                        <a:pt x="345" y="352"/>
                      </a:lnTo>
                      <a:lnTo>
                        <a:pt x="346" y="356"/>
                      </a:lnTo>
                      <a:lnTo>
                        <a:pt x="348" y="360"/>
                      </a:lnTo>
                      <a:lnTo>
                        <a:pt x="350" y="365"/>
                      </a:lnTo>
                      <a:lnTo>
                        <a:pt x="352" y="368"/>
                      </a:lnTo>
                      <a:lnTo>
                        <a:pt x="358" y="376"/>
                      </a:lnTo>
                      <a:lnTo>
                        <a:pt x="365" y="394"/>
                      </a:lnTo>
                      <a:lnTo>
                        <a:pt x="374" y="411"/>
                      </a:lnTo>
                      <a:lnTo>
                        <a:pt x="378" y="419"/>
                      </a:lnTo>
                      <a:lnTo>
                        <a:pt x="384" y="427"/>
                      </a:lnTo>
                      <a:lnTo>
                        <a:pt x="395" y="444"/>
                      </a:lnTo>
                      <a:lnTo>
                        <a:pt x="407" y="460"/>
                      </a:lnTo>
                      <a:lnTo>
                        <a:pt x="419" y="477"/>
                      </a:lnTo>
                      <a:lnTo>
                        <a:pt x="429" y="494"/>
                      </a:lnTo>
                      <a:lnTo>
                        <a:pt x="440" y="512"/>
                      </a:lnTo>
                      <a:lnTo>
                        <a:pt x="443" y="518"/>
                      </a:lnTo>
                      <a:lnTo>
                        <a:pt x="447" y="524"/>
                      </a:lnTo>
                      <a:lnTo>
                        <a:pt x="455" y="535"/>
                      </a:lnTo>
                      <a:lnTo>
                        <a:pt x="463" y="545"/>
                      </a:lnTo>
                      <a:lnTo>
                        <a:pt x="470" y="557"/>
                      </a:lnTo>
                      <a:lnTo>
                        <a:pt x="476" y="568"/>
                      </a:lnTo>
                      <a:lnTo>
                        <a:pt x="482" y="580"/>
                      </a:lnTo>
                      <a:lnTo>
                        <a:pt x="488" y="593"/>
                      </a:lnTo>
                      <a:lnTo>
                        <a:pt x="492" y="605"/>
                      </a:lnTo>
                      <a:lnTo>
                        <a:pt x="496" y="618"/>
                      </a:lnTo>
                      <a:lnTo>
                        <a:pt x="498" y="624"/>
                      </a:lnTo>
                      <a:lnTo>
                        <a:pt x="501" y="629"/>
                      </a:lnTo>
                      <a:lnTo>
                        <a:pt x="503" y="636"/>
                      </a:lnTo>
                      <a:lnTo>
                        <a:pt x="506" y="641"/>
                      </a:lnTo>
                      <a:lnTo>
                        <a:pt x="510" y="645"/>
                      </a:lnTo>
                      <a:lnTo>
                        <a:pt x="513" y="650"/>
                      </a:lnTo>
                      <a:lnTo>
                        <a:pt x="517" y="653"/>
                      </a:lnTo>
                      <a:lnTo>
                        <a:pt x="521" y="657"/>
                      </a:lnTo>
                      <a:lnTo>
                        <a:pt x="525" y="659"/>
                      </a:lnTo>
                      <a:lnTo>
                        <a:pt x="531" y="662"/>
                      </a:lnTo>
                      <a:lnTo>
                        <a:pt x="536" y="664"/>
                      </a:lnTo>
                      <a:lnTo>
                        <a:pt x="541" y="666"/>
                      </a:lnTo>
                      <a:lnTo>
                        <a:pt x="547" y="667"/>
                      </a:lnTo>
                      <a:lnTo>
                        <a:pt x="553" y="668"/>
                      </a:lnTo>
                      <a:lnTo>
                        <a:pt x="567" y="669"/>
                      </a:lnTo>
                      <a:lnTo>
                        <a:pt x="571" y="668"/>
                      </a:lnTo>
                      <a:lnTo>
                        <a:pt x="573" y="667"/>
                      </a:lnTo>
                      <a:lnTo>
                        <a:pt x="575" y="666"/>
                      </a:lnTo>
                      <a:lnTo>
                        <a:pt x="576" y="665"/>
                      </a:lnTo>
                      <a:lnTo>
                        <a:pt x="577" y="665"/>
                      </a:lnTo>
                      <a:lnTo>
                        <a:pt x="577" y="664"/>
                      </a:lnTo>
                      <a:lnTo>
                        <a:pt x="578" y="664"/>
                      </a:lnTo>
                      <a:lnTo>
                        <a:pt x="580" y="662"/>
                      </a:lnTo>
                      <a:lnTo>
                        <a:pt x="581" y="661"/>
                      </a:lnTo>
                      <a:lnTo>
                        <a:pt x="588" y="650"/>
                      </a:lnTo>
                      <a:lnTo>
                        <a:pt x="594" y="638"/>
                      </a:lnTo>
                      <a:lnTo>
                        <a:pt x="600" y="627"/>
                      </a:lnTo>
                      <a:lnTo>
                        <a:pt x="600" y="626"/>
                      </a:lnTo>
                      <a:lnTo>
                        <a:pt x="600" y="625"/>
                      </a:lnTo>
                      <a:lnTo>
                        <a:pt x="601" y="623"/>
                      </a:lnTo>
                      <a:lnTo>
                        <a:pt x="601" y="621"/>
                      </a:lnTo>
                      <a:lnTo>
                        <a:pt x="605" y="615"/>
                      </a:lnTo>
                      <a:lnTo>
                        <a:pt x="607" y="610"/>
                      </a:lnTo>
                      <a:lnTo>
                        <a:pt x="608" y="605"/>
                      </a:lnTo>
                      <a:lnTo>
                        <a:pt x="615" y="597"/>
                      </a:lnTo>
                      <a:lnTo>
                        <a:pt x="621" y="588"/>
                      </a:lnTo>
                      <a:lnTo>
                        <a:pt x="629" y="581"/>
                      </a:lnTo>
                      <a:lnTo>
                        <a:pt x="643" y="569"/>
                      </a:lnTo>
                      <a:lnTo>
                        <a:pt x="659" y="558"/>
                      </a:lnTo>
                      <a:lnTo>
                        <a:pt x="673" y="551"/>
                      </a:lnTo>
                      <a:lnTo>
                        <a:pt x="687" y="544"/>
                      </a:lnTo>
                      <a:lnTo>
                        <a:pt x="702" y="539"/>
                      </a:lnTo>
                      <a:lnTo>
                        <a:pt x="717" y="535"/>
                      </a:lnTo>
                      <a:lnTo>
                        <a:pt x="732" y="531"/>
                      </a:lnTo>
                      <a:lnTo>
                        <a:pt x="748" y="530"/>
                      </a:lnTo>
                      <a:lnTo>
                        <a:pt x="763" y="529"/>
                      </a:lnTo>
                      <a:lnTo>
                        <a:pt x="779" y="529"/>
                      </a:lnTo>
                      <a:lnTo>
                        <a:pt x="780" y="529"/>
                      </a:lnTo>
                      <a:lnTo>
                        <a:pt x="781" y="529"/>
                      </a:lnTo>
                      <a:lnTo>
                        <a:pt x="782" y="529"/>
                      </a:lnTo>
                      <a:lnTo>
                        <a:pt x="784" y="528"/>
                      </a:lnTo>
                      <a:lnTo>
                        <a:pt x="786" y="528"/>
                      </a:lnTo>
                      <a:lnTo>
                        <a:pt x="787" y="527"/>
                      </a:lnTo>
                      <a:lnTo>
                        <a:pt x="790" y="526"/>
                      </a:lnTo>
                      <a:lnTo>
                        <a:pt x="796" y="520"/>
                      </a:lnTo>
                      <a:lnTo>
                        <a:pt x="798" y="517"/>
                      </a:lnTo>
                      <a:lnTo>
                        <a:pt x="800" y="515"/>
                      </a:lnTo>
                      <a:lnTo>
                        <a:pt x="802" y="512"/>
                      </a:lnTo>
                      <a:lnTo>
                        <a:pt x="803" y="509"/>
                      </a:lnTo>
                      <a:lnTo>
                        <a:pt x="803" y="508"/>
                      </a:lnTo>
                      <a:lnTo>
                        <a:pt x="804" y="506"/>
                      </a:lnTo>
                      <a:lnTo>
                        <a:pt x="804" y="503"/>
                      </a:lnTo>
                      <a:lnTo>
                        <a:pt x="804" y="500"/>
                      </a:lnTo>
                      <a:lnTo>
                        <a:pt x="804" y="496"/>
                      </a:lnTo>
                      <a:lnTo>
                        <a:pt x="804" y="493"/>
                      </a:lnTo>
                      <a:lnTo>
                        <a:pt x="803" y="490"/>
                      </a:lnTo>
                      <a:lnTo>
                        <a:pt x="802" y="486"/>
                      </a:lnTo>
                      <a:lnTo>
                        <a:pt x="800" y="482"/>
                      </a:lnTo>
                      <a:lnTo>
                        <a:pt x="799" y="480"/>
                      </a:lnTo>
                      <a:lnTo>
                        <a:pt x="798" y="479"/>
                      </a:lnTo>
                      <a:lnTo>
                        <a:pt x="797" y="475"/>
                      </a:lnTo>
                      <a:lnTo>
                        <a:pt x="795" y="471"/>
                      </a:lnTo>
                      <a:lnTo>
                        <a:pt x="793" y="466"/>
                      </a:lnTo>
                      <a:lnTo>
                        <a:pt x="789" y="459"/>
                      </a:lnTo>
                      <a:lnTo>
                        <a:pt x="783" y="452"/>
                      </a:lnTo>
                      <a:lnTo>
                        <a:pt x="778" y="447"/>
                      </a:lnTo>
                      <a:lnTo>
                        <a:pt x="772" y="442"/>
                      </a:lnTo>
                      <a:lnTo>
                        <a:pt x="765" y="437"/>
                      </a:lnTo>
                      <a:lnTo>
                        <a:pt x="757" y="433"/>
                      </a:lnTo>
                      <a:lnTo>
                        <a:pt x="749" y="430"/>
                      </a:lnTo>
                      <a:lnTo>
                        <a:pt x="745" y="430"/>
                      </a:lnTo>
                      <a:lnTo>
                        <a:pt x="741" y="430"/>
                      </a:lnTo>
                      <a:lnTo>
                        <a:pt x="731" y="430"/>
                      </a:lnTo>
                      <a:lnTo>
                        <a:pt x="721" y="431"/>
                      </a:lnTo>
                      <a:lnTo>
                        <a:pt x="712" y="433"/>
                      </a:lnTo>
                      <a:lnTo>
                        <a:pt x="703" y="437"/>
                      </a:lnTo>
                      <a:lnTo>
                        <a:pt x="694" y="440"/>
                      </a:lnTo>
                      <a:lnTo>
                        <a:pt x="685" y="444"/>
                      </a:lnTo>
                      <a:lnTo>
                        <a:pt x="678" y="450"/>
                      </a:lnTo>
                      <a:lnTo>
                        <a:pt x="670" y="456"/>
                      </a:lnTo>
                      <a:lnTo>
                        <a:pt x="642" y="478"/>
                      </a:lnTo>
                      <a:lnTo>
                        <a:pt x="614" y="499"/>
                      </a:lnTo>
                      <a:lnTo>
                        <a:pt x="605" y="506"/>
                      </a:lnTo>
                      <a:lnTo>
                        <a:pt x="597" y="513"/>
                      </a:lnTo>
                      <a:lnTo>
                        <a:pt x="589" y="521"/>
                      </a:lnTo>
                      <a:lnTo>
                        <a:pt x="583" y="529"/>
                      </a:lnTo>
                      <a:lnTo>
                        <a:pt x="576" y="537"/>
                      </a:lnTo>
                      <a:lnTo>
                        <a:pt x="571" y="546"/>
                      </a:lnTo>
                      <a:lnTo>
                        <a:pt x="566" y="556"/>
                      </a:lnTo>
                      <a:lnTo>
                        <a:pt x="560" y="565"/>
                      </a:lnTo>
                      <a:lnTo>
                        <a:pt x="557" y="565"/>
                      </a:lnTo>
                      <a:lnTo>
                        <a:pt x="556" y="565"/>
                      </a:lnTo>
                      <a:lnTo>
                        <a:pt x="546" y="554"/>
                      </a:lnTo>
                      <a:lnTo>
                        <a:pt x="538" y="542"/>
                      </a:lnTo>
                      <a:lnTo>
                        <a:pt x="529" y="530"/>
                      </a:lnTo>
                      <a:lnTo>
                        <a:pt x="521" y="517"/>
                      </a:lnTo>
                      <a:lnTo>
                        <a:pt x="513" y="504"/>
                      </a:lnTo>
                      <a:lnTo>
                        <a:pt x="507" y="492"/>
                      </a:lnTo>
                      <a:lnTo>
                        <a:pt x="501" y="478"/>
                      </a:lnTo>
                      <a:lnTo>
                        <a:pt x="496" y="465"/>
                      </a:lnTo>
                      <a:lnTo>
                        <a:pt x="489" y="446"/>
                      </a:lnTo>
                      <a:lnTo>
                        <a:pt x="481" y="430"/>
                      </a:lnTo>
                      <a:lnTo>
                        <a:pt x="471" y="406"/>
                      </a:lnTo>
                      <a:lnTo>
                        <a:pt x="466" y="394"/>
                      </a:lnTo>
                      <a:lnTo>
                        <a:pt x="461" y="382"/>
                      </a:lnTo>
                      <a:lnTo>
                        <a:pt x="454" y="359"/>
                      </a:lnTo>
                      <a:lnTo>
                        <a:pt x="447" y="335"/>
                      </a:lnTo>
                      <a:lnTo>
                        <a:pt x="446" y="329"/>
                      </a:lnTo>
                      <a:lnTo>
                        <a:pt x="445" y="324"/>
                      </a:lnTo>
                      <a:lnTo>
                        <a:pt x="440" y="302"/>
                      </a:lnTo>
                      <a:lnTo>
                        <a:pt x="438" y="281"/>
                      </a:lnTo>
                      <a:lnTo>
                        <a:pt x="436" y="258"/>
                      </a:lnTo>
                      <a:lnTo>
                        <a:pt x="436" y="236"/>
                      </a:lnTo>
                      <a:lnTo>
                        <a:pt x="436" y="231"/>
                      </a:lnTo>
                      <a:lnTo>
                        <a:pt x="437" y="225"/>
                      </a:lnTo>
                      <a:lnTo>
                        <a:pt x="439" y="217"/>
                      </a:lnTo>
                      <a:lnTo>
                        <a:pt x="440" y="210"/>
                      </a:lnTo>
                      <a:lnTo>
                        <a:pt x="439" y="203"/>
                      </a:lnTo>
                      <a:lnTo>
                        <a:pt x="439" y="197"/>
                      </a:lnTo>
                      <a:lnTo>
                        <a:pt x="436" y="190"/>
                      </a:lnTo>
                      <a:lnTo>
                        <a:pt x="433" y="184"/>
                      </a:lnTo>
                      <a:lnTo>
                        <a:pt x="430" y="179"/>
                      </a:lnTo>
                      <a:lnTo>
                        <a:pt x="426" y="174"/>
                      </a:lnTo>
                      <a:lnTo>
                        <a:pt x="418" y="164"/>
                      </a:lnTo>
                      <a:lnTo>
                        <a:pt x="408" y="155"/>
                      </a:lnTo>
                      <a:lnTo>
                        <a:pt x="399" y="147"/>
                      </a:lnTo>
                      <a:lnTo>
                        <a:pt x="388" y="139"/>
                      </a:lnTo>
                      <a:lnTo>
                        <a:pt x="378" y="133"/>
                      </a:lnTo>
                      <a:lnTo>
                        <a:pt x="366" y="127"/>
                      </a:lnTo>
                      <a:lnTo>
                        <a:pt x="355" y="122"/>
                      </a:lnTo>
                      <a:lnTo>
                        <a:pt x="343" y="118"/>
                      </a:lnTo>
                      <a:lnTo>
                        <a:pt x="339" y="115"/>
                      </a:lnTo>
                      <a:lnTo>
                        <a:pt x="336" y="112"/>
                      </a:lnTo>
                      <a:lnTo>
                        <a:pt x="331" y="110"/>
                      </a:lnTo>
                      <a:lnTo>
                        <a:pt x="328" y="108"/>
                      </a:lnTo>
                      <a:lnTo>
                        <a:pt x="292" y="92"/>
                      </a:lnTo>
                      <a:lnTo>
                        <a:pt x="258" y="76"/>
                      </a:lnTo>
                      <a:lnTo>
                        <a:pt x="223" y="59"/>
                      </a:lnTo>
                      <a:lnTo>
                        <a:pt x="189" y="41"/>
                      </a:lnTo>
                      <a:lnTo>
                        <a:pt x="172" y="32"/>
                      </a:lnTo>
                      <a:lnTo>
                        <a:pt x="154" y="24"/>
                      </a:lnTo>
                      <a:lnTo>
                        <a:pt x="144" y="20"/>
                      </a:lnTo>
                      <a:lnTo>
                        <a:pt x="135" y="17"/>
                      </a:lnTo>
                      <a:lnTo>
                        <a:pt x="117" y="11"/>
                      </a:lnTo>
                      <a:lnTo>
                        <a:pt x="98" y="7"/>
                      </a:lnTo>
                      <a:lnTo>
                        <a:pt x="79" y="3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84" name="Freeform 62"/>
                <p:cNvSpPr>
                  <a:spLocks noChangeAspect="1"/>
                </p:cNvSpPr>
                <p:nvPr/>
              </p:nvSpPr>
              <p:spPr bwMode="auto">
                <a:xfrm>
                  <a:off x="1471" y="3026"/>
                  <a:ext cx="788" cy="432"/>
                </a:xfrm>
                <a:custGeom>
                  <a:avLst/>
                  <a:gdLst>
                    <a:gd name="T0" fmla="*/ 787 w 788"/>
                    <a:gd name="T1" fmla="*/ 82 h 432"/>
                    <a:gd name="T2" fmla="*/ 777 w 788"/>
                    <a:gd name="T3" fmla="*/ 48 h 432"/>
                    <a:gd name="T4" fmla="*/ 750 w 788"/>
                    <a:gd name="T5" fmla="*/ 26 h 432"/>
                    <a:gd name="T6" fmla="*/ 714 w 788"/>
                    <a:gd name="T7" fmla="*/ 22 h 432"/>
                    <a:gd name="T8" fmla="*/ 691 w 788"/>
                    <a:gd name="T9" fmla="*/ 34 h 432"/>
                    <a:gd name="T10" fmla="*/ 634 w 788"/>
                    <a:gd name="T11" fmla="*/ 105 h 432"/>
                    <a:gd name="T12" fmla="*/ 566 w 788"/>
                    <a:gd name="T13" fmla="*/ 213 h 432"/>
                    <a:gd name="T14" fmla="*/ 530 w 788"/>
                    <a:gd name="T15" fmla="*/ 286 h 432"/>
                    <a:gd name="T16" fmla="*/ 510 w 788"/>
                    <a:gd name="T17" fmla="*/ 314 h 432"/>
                    <a:gd name="T18" fmla="*/ 478 w 788"/>
                    <a:gd name="T19" fmla="*/ 331 h 432"/>
                    <a:gd name="T20" fmla="*/ 431 w 788"/>
                    <a:gd name="T21" fmla="*/ 280 h 432"/>
                    <a:gd name="T22" fmla="*/ 371 w 788"/>
                    <a:gd name="T23" fmla="*/ 226 h 432"/>
                    <a:gd name="T24" fmla="*/ 300 w 788"/>
                    <a:gd name="T25" fmla="*/ 178 h 432"/>
                    <a:gd name="T26" fmla="*/ 257 w 788"/>
                    <a:gd name="T27" fmla="*/ 144 h 432"/>
                    <a:gd name="T28" fmla="*/ 228 w 788"/>
                    <a:gd name="T29" fmla="*/ 94 h 432"/>
                    <a:gd name="T30" fmla="*/ 198 w 788"/>
                    <a:gd name="T31" fmla="*/ 21 h 432"/>
                    <a:gd name="T32" fmla="*/ 184 w 788"/>
                    <a:gd name="T33" fmla="*/ 6 h 432"/>
                    <a:gd name="T34" fmla="*/ 155 w 788"/>
                    <a:gd name="T35" fmla="*/ 0 h 432"/>
                    <a:gd name="T36" fmla="*/ 123 w 788"/>
                    <a:gd name="T37" fmla="*/ 22 h 432"/>
                    <a:gd name="T38" fmla="*/ 120 w 788"/>
                    <a:gd name="T39" fmla="*/ 57 h 432"/>
                    <a:gd name="T40" fmla="*/ 118 w 788"/>
                    <a:gd name="T41" fmla="*/ 89 h 432"/>
                    <a:gd name="T42" fmla="*/ 106 w 788"/>
                    <a:gd name="T43" fmla="*/ 127 h 432"/>
                    <a:gd name="T44" fmla="*/ 95 w 788"/>
                    <a:gd name="T45" fmla="*/ 146 h 432"/>
                    <a:gd name="T46" fmla="*/ 80 w 788"/>
                    <a:gd name="T47" fmla="*/ 162 h 432"/>
                    <a:gd name="T48" fmla="*/ 25 w 788"/>
                    <a:gd name="T49" fmla="*/ 219 h 432"/>
                    <a:gd name="T50" fmla="*/ 0 w 788"/>
                    <a:gd name="T51" fmla="*/ 266 h 432"/>
                    <a:gd name="T52" fmla="*/ 3 w 788"/>
                    <a:gd name="T53" fmla="*/ 287 h 432"/>
                    <a:gd name="T54" fmla="*/ 32 w 788"/>
                    <a:gd name="T55" fmla="*/ 300 h 432"/>
                    <a:gd name="T56" fmla="*/ 50 w 788"/>
                    <a:gd name="T57" fmla="*/ 295 h 432"/>
                    <a:gd name="T58" fmla="*/ 74 w 788"/>
                    <a:gd name="T59" fmla="*/ 283 h 432"/>
                    <a:gd name="T60" fmla="*/ 91 w 788"/>
                    <a:gd name="T61" fmla="*/ 269 h 432"/>
                    <a:gd name="T62" fmla="*/ 97 w 788"/>
                    <a:gd name="T63" fmla="*/ 264 h 432"/>
                    <a:gd name="T64" fmla="*/ 118 w 788"/>
                    <a:gd name="T65" fmla="*/ 237 h 432"/>
                    <a:gd name="T66" fmla="*/ 130 w 788"/>
                    <a:gd name="T67" fmla="*/ 211 h 432"/>
                    <a:gd name="T68" fmla="*/ 140 w 788"/>
                    <a:gd name="T69" fmla="*/ 169 h 432"/>
                    <a:gd name="T70" fmla="*/ 150 w 788"/>
                    <a:gd name="T71" fmla="*/ 131 h 432"/>
                    <a:gd name="T72" fmla="*/ 172 w 788"/>
                    <a:gd name="T73" fmla="*/ 116 h 432"/>
                    <a:gd name="T74" fmla="*/ 190 w 788"/>
                    <a:gd name="T75" fmla="*/ 130 h 432"/>
                    <a:gd name="T76" fmla="*/ 207 w 788"/>
                    <a:gd name="T77" fmla="*/ 158 h 432"/>
                    <a:gd name="T78" fmla="*/ 250 w 788"/>
                    <a:gd name="T79" fmla="*/ 223 h 432"/>
                    <a:gd name="T80" fmla="*/ 373 w 788"/>
                    <a:gd name="T81" fmla="*/ 329 h 432"/>
                    <a:gd name="T82" fmla="*/ 433 w 788"/>
                    <a:gd name="T83" fmla="*/ 377 h 432"/>
                    <a:gd name="T84" fmla="*/ 454 w 788"/>
                    <a:gd name="T85" fmla="*/ 413 h 432"/>
                    <a:gd name="T86" fmla="*/ 496 w 788"/>
                    <a:gd name="T87" fmla="*/ 432 h 432"/>
                    <a:gd name="T88" fmla="*/ 517 w 788"/>
                    <a:gd name="T89" fmla="*/ 427 h 432"/>
                    <a:gd name="T90" fmla="*/ 561 w 788"/>
                    <a:gd name="T91" fmla="*/ 399 h 432"/>
                    <a:gd name="T92" fmla="*/ 577 w 788"/>
                    <a:gd name="T93" fmla="*/ 384 h 432"/>
                    <a:gd name="T94" fmla="*/ 646 w 788"/>
                    <a:gd name="T95" fmla="*/ 310 h 432"/>
                    <a:gd name="T96" fmla="*/ 693 w 788"/>
                    <a:gd name="T97" fmla="*/ 253 h 432"/>
                    <a:gd name="T98" fmla="*/ 714 w 788"/>
                    <a:gd name="T99" fmla="*/ 225 h 432"/>
                    <a:gd name="T100" fmla="*/ 753 w 788"/>
                    <a:gd name="T101" fmla="*/ 165 h 432"/>
                    <a:gd name="T102" fmla="*/ 782 w 788"/>
                    <a:gd name="T103" fmla="*/ 106 h 4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88"/>
                    <a:gd name="T157" fmla="*/ 0 h 432"/>
                    <a:gd name="T158" fmla="*/ 788 w 788"/>
                    <a:gd name="T159" fmla="*/ 432 h 4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88" h="432">
                      <a:moveTo>
                        <a:pt x="782" y="106"/>
                      </a:moveTo>
                      <a:lnTo>
                        <a:pt x="784" y="98"/>
                      </a:lnTo>
                      <a:lnTo>
                        <a:pt x="786" y="91"/>
                      </a:lnTo>
                      <a:lnTo>
                        <a:pt x="786" y="87"/>
                      </a:lnTo>
                      <a:lnTo>
                        <a:pt x="787" y="82"/>
                      </a:lnTo>
                      <a:lnTo>
                        <a:pt x="788" y="75"/>
                      </a:lnTo>
                      <a:lnTo>
                        <a:pt x="785" y="64"/>
                      </a:lnTo>
                      <a:lnTo>
                        <a:pt x="784" y="60"/>
                      </a:lnTo>
                      <a:lnTo>
                        <a:pt x="782" y="55"/>
                      </a:lnTo>
                      <a:lnTo>
                        <a:pt x="777" y="48"/>
                      </a:lnTo>
                      <a:lnTo>
                        <a:pt x="770" y="39"/>
                      </a:lnTo>
                      <a:lnTo>
                        <a:pt x="766" y="35"/>
                      </a:lnTo>
                      <a:lnTo>
                        <a:pt x="763" y="33"/>
                      </a:lnTo>
                      <a:lnTo>
                        <a:pt x="755" y="27"/>
                      </a:lnTo>
                      <a:lnTo>
                        <a:pt x="750" y="26"/>
                      </a:lnTo>
                      <a:lnTo>
                        <a:pt x="747" y="24"/>
                      </a:lnTo>
                      <a:lnTo>
                        <a:pt x="738" y="21"/>
                      </a:lnTo>
                      <a:lnTo>
                        <a:pt x="728" y="21"/>
                      </a:lnTo>
                      <a:lnTo>
                        <a:pt x="719" y="21"/>
                      </a:lnTo>
                      <a:lnTo>
                        <a:pt x="714" y="22"/>
                      </a:lnTo>
                      <a:lnTo>
                        <a:pt x="708" y="24"/>
                      </a:lnTo>
                      <a:lnTo>
                        <a:pt x="703" y="25"/>
                      </a:lnTo>
                      <a:lnTo>
                        <a:pt x="699" y="27"/>
                      </a:lnTo>
                      <a:lnTo>
                        <a:pt x="694" y="31"/>
                      </a:lnTo>
                      <a:lnTo>
                        <a:pt x="691" y="34"/>
                      </a:lnTo>
                      <a:lnTo>
                        <a:pt x="679" y="48"/>
                      </a:lnTo>
                      <a:lnTo>
                        <a:pt x="667" y="62"/>
                      </a:lnTo>
                      <a:lnTo>
                        <a:pt x="656" y="76"/>
                      </a:lnTo>
                      <a:lnTo>
                        <a:pt x="644" y="90"/>
                      </a:lnTo>
                      <a:lnTo>
                        <a:pt x="634" y="105"/>
                      </a:lnTo>
                      <a:lnTo>
                        <a:pt x="623" y="120"/>
                      </a:lnTo>
                      <a:lnTo>
                        <a:pt x="603" y="150"/>
                      </a:lnTo>
                      <a:lnTo>
                        <a:pt x="583" y="182"/>
                      </a:lnTo>
                      <a:lnTo>
                        <a:pt x="573" y="198"/>
                      </a:lnTo>
                      <a:lnTo>
                        <a:pt x="566" y="213"/>
                      </a:lnTo>
                      <a:lnTo>
                        <a:pt x="558" y="232"/>
                      </a:lnTo>
                      <a:lnTo>
                        <a:pt x="549" y="250"/>
                      </a:lnTo>
                      <a:lnTo>
                        <a:pt x="544" y="259"/>
                      </a:lnTo>
                      <a:lnTo>
                        <a:pt x="539" y="267"/>
                      </a:lnTo>
                      <a:lnTo>
                        <a:pt x="530" y="286"/>
                      </a:lnTo>
                      <a:lnTo>
                        <a:pt x="525" y="293"/>
                      </a:lnTo>
                      <a:lnTo>
                        <a:pt x="523" y="296"/>
                      </a:lnTo>
                      <a:lnTo>
                        <a:pt x="521" y="300"/>
                      </a:lnTo>
                      <a:lnTo>
                        <a:pt x="516" y="307"/>
                      </a:lnTo>
                      <a:lnTo>
                        <a:pt x="510" y="314"/>
                      </a:lnTo>
                      <a:lnTo>
                        <a:pt x="504" y="320"/>
                      </a:lnTo>
                      <a:lnTo>
                        <a:pt x="499" y="327"/>
                      </a:lnTo>
                      <a:lnTo>
                        <a:pt x="493" y="333"/>
                      </a:lnTo>
                      <a:lnTo>
                        <a:pt x="486" y="339"/>
                      </a:lnTo>
                      <a:lnTo>
                        <a:pt x="478" y="331"/>
                      </a:lnTo>
                      <a:lnTo>
                        <a:pt x="470" y="324"/>
                      </a:lnTo>
                      <a:lnTo>
                        <a:pt x="455" y="309"/>
                      </a:lnTo>
                      <a:lnTo>
                        <a:pt x="448" y="301"/>
                      </a:lnTo>
                      <a:lnTo>
                        <a:pt x="441" y="292"/>
                      </a:lnTo>
                      <a:lnTo>
                        <a:pt x="431" y="280"/>
                      </a:lnTo>
                      <a:lnTo>
                        <a:pt x="419" y="267"/>
                      </a:lnTo>
                      <a:lnTo>
                        <a:pt x="408" y="256"/>
                      </a:lnTo>
                      <a:lnTo>
                        <a:pt x="397" y="246"/>
                      </a:lnTo>
                      <a:lnTo>
                        <a:pt x="383" y="235"/>
                      </a:lnTo>
                      <a:lnTo>
                        <a:pt x="371" y="226"/>
                      </a:lnTo>
                      <a:lnTo>
                        <a:pt x="358" y="216"/>
                      </a:lnTo>
                      <a:lnTo>
                        <a:pt x="344" y="208"/>
                      </a:lnTo>
                      <a:lnTo>
                        <a:pt x="328" y="198"/>
                      </a:lnTo>
                      <a:lnTo>
                        <a:pt x="313" y="188"/>
                      </a:lnTo>
                      <a:lnTo>
                        <a:pt x="300" y="178"/>
                      </a:lnTo>
                      <a:lnTo>
                        <a:pt x="288" y="170"/>
                      </a:lnTo>
                      <a:lnTo>
                        <a:pt x="276" y="160"/>
                      </a:lnTo>
                      <a:lnTo>
                        <a:pt x="264" y="151"/>
                      </a:lnTo>
                      <a:lnTo>
                        <a:pt x="260" y="147"/>
                      </a:lnTo>
                      <a:lnTo>
                        <a:pt x="257" y="144"/>
                      </a:lnTo>
                      <a:lnTo>
                        <a:pt x="254" y="139"/>
                      </a:lnTo>
                      <a:lnTo>
                        <a:pt x="251" y="136"/>
                      </a:lnTo>
                      <a:lnTo>
                        <a:pt x="243" y="122"/>
                      </a:lnTo>
                      <a:lnTo>
                        <a:pt x="235" y="108"/>
                      </a:lnTo>
                      <a:lnTo>
                        <a:pt x="228" y="94"/>
                      </a:lnTo>
                      <a:lnTo>
                        <a:pt x="221" y="80"/>
                      </a:lnTo>
                      <a:lnTo>
                        <a:pt x="215" y="65"/>
                      </a:lnTo>
                      <a:lnTo>
                        <a:pt x="208" y="51"/>
                      </a:lnTo>
                      <a:lnTo>
                        <a:pt x="203" y="36"/>
                      </a:lnTo>
                      <a:lnTo>
                        <a:pt x="198" y="21"/>
                      </a:lnTo>
                      <a:lnTo>
                        <a:pt x="196" y="17"/>
                      </a:lnTo>
                      <a:lnTo>
                        <a:pt x="193" y="14"/>
                      </a:lnTo>
                      <a:lnTo>
                        <a:pt x="190" y="10"/>
                      </a:lnTo>
                      <a:lnTo>
                        <a:pt x="187" y="7"/>
                      </a:lnTo>
                      <a:lnTo>
                        <a:pt x="184" y="6"/>
                      </a:lnTo>
                      <a:lnTo>
                        <a:pt x="180" y="4"/>
                      </a:lnTo>
                      <a:lnTo>
                        <a:pt x="176" y="2"/>
                      </a:lnTo>
                      <a:lnTo>
                        <a:pt x="172" y="1"/>
                      </a:lnTo>
                      <a:lnTo>
                        <a:pt x="163" y="0"/>
                      </a:lnTo>
                      <a:lnTo>
                        <a:pt x="155" y="0"/>
                      </a:lnTo>
                      <a:lnTo>
                        <a:pt x="148" y="2"/>
                      </a:lnTo>
                      <a:lnTo>
                        <a:pt x="141" y="5"/>
                      </a:lnTo>
                      <a:lnTo>
                        <a:pt x="135" y="9"/>
                      </a:lnTo>
                      <a:lnTo>
                        <a:pt x="128" y="15"/>
                      </a:lnTo>
                      <a:lnTo>
                        <a:pt x="123" y="22"/>
                      </a:lnTo>
                      <a:lnTo>
                        <a:pt x="120" y="26"/>
                      </a:lnTo>
                      <a:lnTo>
                        <a:pt x="118" y="30"/>
                      </a:lnTo>
                      <a:lnTo>
                        <a:pt x="116" y="39"/>
                      </a:lnTo>
                      <a:lnTo>
                        <a:pt x="118" y="48"/>
                      </a:lnTo>
                      <a:lnTo>
                        <a:pt x="120" y="57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0" y="83"/>
                      </a:lnTo>
                      <a:lnTo>
                        <a:pt x="119" y="86"/>
                      </a:lnTo>
                      <a:lnTo>
                        <a:pt x="118" y="89"/>
                      </a:lnTo>
                      <a:lnTo>
                        <a:pt x="116" y="96"/>
                      </a:lnTo>
                      <a:lnTo>
                        <a:pt x="116" y="103"/>
                      </a:lnTo>
                      <a:lnTo>
                        <a:pt x="113" y="109"/>
                      </a:lnTo>
                      <a:lnTo>
                        <a:pt x="111" y="115"/>
                      </a:lnTo>
                      <a:lnTo>
                        <a:pt x="106" y="127"/>
                      </a:lnTo>
                      <a:lnTo>
                        <a:pt x="103" y="131"/>
                      </a:lnTo>
                      <a:lnTo>
                        <a:pt x="101" y="137"/>
                      </a:lnTo>
                      <a:lnTo>
                        <a:pt x="99" y="138"/>
                      </a:lnTo>
                      <a:lnTo>
                        <a:pt x="97" y="141"/>
                      </a:lnTo>
                      <a:lnTo>
                        <a:pt x="95" y="146"/>
                      </a:lnTo>
                      <a:lnTo>
                        <a:pt x="90" y="150"/>
                      </a:lnTo>
                      <a:lnTo>
                        <a:pt x="87" y="154"/>
                      </a:lnTo>
                      <a:lnTo>
                        <a:pt x="85" y="156"/>
                      </a:lnTo>
                      <a:lnTo>
                        <a:pt x="83" y="158"/>
                      </a:lnTo>
                      <a:lnTo>
                        <a:pt x="80" y="162"/>
                      </a:lnTo>
                      <a:lnTo>
                        <a:pt x="64" y="177"/>
                      </a:lnTo>
                      <a:lnTo>
                        <a:pt x="49" y="192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5" y="219"/>
                      </a:lnTo>
                      <a:lnTo>
                        <a:pt x="18" y="228"/>
                      </a:lnTo>
                      <a:lnTo>
                        <a:pt x="11" y="241"/>
                      </a:lnTo>
                      <a:lnTo>
                        <a:pt x="4" y="254"/>
                      </a:lnTo>
                      <a:lnTo>
                        <a:pt x="2" y="260"/>
                      </a:lnTo>
                      <a:lnTo>
                        <a:pt x="0" y="266"/>
                      </a:lnTo>
                      <a:lnTo>
                        <a:pt x="0" y="267"/>
                      </a:lnTo>
                      <a:lnTo>
                        <a:pt x="0" y="271"/>
                      </a:lnTo>
                      <a:lnTo>
                        <a:pt x="0" y="276"/>
                      </a:lnTo>
                      <a:lnTo>
                        <a:pt x="1" y="281"/>
                      </a:lnTo>
                      <a:lnTo>
                        <a:pt x="3" y="287"/>
                      </a:lnTo>
                      <a:lnTo>
                        <a:pt x="5" y="291"/>
                      </a:lnTo>
                      <a:lnTo>
                        <a:pt x="9" y="297"/>
                      </a:lnTo>
                      <a:lnTo>
                        <a:pt x="18" y="299"/>
                      </a:lnTo>
                      <a:lnTo>
                        <a:pt x="28" y="300"/>
                      </a:lnTo>
                      <a:lnTo>
                        <a:pt x="32" y="300"/>
                      </a:lnTo>
                      <a:lnTo>
                        <a:pt x="37" y="300"/>
                      </a:lnTo>
                      <a:lnTo>
                        <a:pt x="42" y="299"/>
                      </a:lnTo>
                      <a:lnTo>
                        <a:pt x="47" y="297"/>
                      </a:lnTo>
                      <a:lnTo>
                        <a:pt x="48" y="296"/>
                      </a:lnTo>
                      <a:lnTo>
                        <a:pt x="50" y="295"/>
                      </a:lnTo>
                      <a:lnTo>
                        <a:pt x="53" y="294"/>
                      </a:lnTo>
                      <a:lnTo>
                        <a:pt x="60" y="291"/>
                      </a:lnTo>
                      <a:lnTo>
                        <a:pt x="67" y="288"/>
                      </a:lnTo>
                      <a:lnTo>
                        <a:pt x="70" y="285"/>
                      </a:lnTo>
                      <a:lnTo>
                        <a:pt x="74" y="283"/>
                      </a:lnTo>
                      <a:lnTo>
                        <a:pt x="76" y="281"/>
                      </a:lnTo>
                      <a:lnTo>
                        <a:pt x="80" y="279"/>
                      </a:lnTo>
                      <a:lnTo>
                        <a:pt x="82" y="276"/>
                      </a:lnTo>
                      <a:lnTo>
                        <a:pt x="85" y="274"/>
                      </a:lnTo>
                      <a:lnTo>
                        <a:pt x="91" y="269"/>
                      </a:lnTo>
                      <a:lnTo>
                        <a:pt x="94" y="267"/>
                      </a:lnTo>
                      <a:lnTo>
                        <a:pt x="95" y="266"/>
                      </a:lnTo>
                      <a:lnTo>
                        <a:pt x="95" y="265"/>
                      </a:lnTo>
                      <a:lnTo>
                        <a:pt x="96" y="264"/>
                      </a:lnTo>
                      <a:lnTo>
                        <a:pt x="97" y="264"/>
                      </a:lnTo>
                      <a:lnTo>
                        <a:pt x="104" y="255"/>
                      </a:lnTo>
                      <a:lnTo>
                        <a:pt x="113" y="247"/>
                      </a:lnTo>
                      <a:lnTo>
                        <a:pt x="117" y="240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9" y="235"/>
                      </a:lnTo>
                      <a:lnTo>
                        <a:pt x="122" y="232"/>
                      </a:lnTo>
                      <a:lnTo>
                        <a:pt x="130" y="211"/>
                      </a:lnTo>
                      <a:lnTo>
                        <a:pt x="133" y="199"/>
                      </a:lnTo>
                      <a:lnTo>
                        <a:pt x="135" y="194"/>
                      </a:lnTo>
                      <a:lnTo>
                        <a:pt x="137" y="189"/>
                      </a:lnTo>
                      <a:lnTo>
                        <a:pt x="139" y="178"/>
                      </a:lnTo>
                      <a:lnTo>
                        <a:pt x="140" y="169"/>
                      </a:lnTo>
                      <a:lnTo>
                        <a:pt x="141" y="161"/>
                      </a:lnTo>
                      <a:lnTo>
                        <a:pt x="142" y="153"/>
                      </a:lnTo>
                      <a:lnTo>
                        <a:pt x="144" y="145"/>
                      </a:lnTo>
                      <a:lnTo>
                        <a:pt x="146" y="138"/>
                      </a:lnTo>
                      <a:lnTo>
                        <a:pt x="150" y="131"/>
                      </a:lnTo>
                      <a:lnTo>
                        <a:pt x="153" y="125"/>
                      </a:lnTo>
                      <a:lnTo>
                        <a:pt x="158" y="119"/>
                      </a:lnTo>
                      <a:lnTo>
                        <a:pt x="163" y="113"/>
                      </a:lnTo>
                      <a:lnTo>
                        <a:pt x="168" y="114"/>
                      </a:lnTo>
                      <a:lnTo>
                        <a:pt x="172" y="116"/>
                      </a:lnTo>
                      <a:lnTo>
                        <a:pt x="177" y="117"/>
                      </a:lnTo>
                      <a:lnTo>
                        <a:pt x="180" y="120"/>
                      </a:lnTo>
                      <a:lnTo>
                        <a:pt x="184" y="123"/>
                      </a:lnTo>
                      <a:lnTo>
                        <a:pt x="187" y="126"/>
                      </a:lnTo>
                      <a:lnTo>
                        <a:pt x="190" y="130"/>
                      </a:lnTo>
                      <a:lnTo>
                        <a:pt x="193" y="135"/>
                      </a:lnTo>
                      <a:lnTo>
                        <a:pt x="196" y="141"/>
                      </a:lnTo>
                      <a:lnTo>
                        <a:pt x="200" y="147"/>
                      </a:lnTo>
                      <a:lnTo>
                        <a:pt x="203" y="152"/>
                      </a:lnTo>
                      <a:lnTo>
                        <a:pt x="207" y="158"/>
                      </a:lnTo>
                      <a:lnTo>
                        <a:pt x="215" y="174"/>
                      </a:lnTo>
                      <a:lnTo>
                        <a:pt x="225" y="190"/>
                      </a:lnTo>
                      <a:lnTo>
                        <a:pt x="235" y="204"/>
                      </a:lnTo>
                      <a:lnTo>
                        <a:pt x="245" y="217"/>
                      </a:lnTo>
                      <a:lnTo>
                        <a:pt x="250" y="223"/>
                      </a:lnTo>
                      <a:lnTo>
                        <a:pt x="257" y="230"/>
                      </a:lnTo>
                      <a:lnTo>
                        <a:pt x="270" y="242"/>
                      </a:lnTo>
                      <a:lnTo>
                        <a:pt x="327" y="293"/>
                      </a:lnTo>
                      <a:lnTo>
                        <a:pt x="357" y="317"/>
                      </a:lnTo>
                      <a:lnTo>
                        <a:pt x="373" y="329"/>
                      </a:lnTo>
                      <a:lnTo>
                        <a:pt x="389" y="341"/>
                      </a:lnTo>
                      <a:lnTo>
                        <a:pt x="400" y="349"/>
                      </a:lnTo>
                      <a:lnTo>
                        <a:pt x="412" y="358"/>
                      </a:lnTo>
                      <a:lnTo>
                        <a:pt x="422" y="367"/>
                      </a:lnTo>
                      <a:lnTo>
                        <a:pt x="433" y="377"/>
                      </a:lnTo>
                      <a:lnTo>
                        <a:pt x="436" y="381"/>
                      </a:lnTo>
                      <a:lnTo>
                        <a:pt x="440" y="385"/>
                      </a:lnTo>
                      <a:lnTo>
                        <a:pt x="446" y="394"/>
                      </a:lnTo>
                      <a:lnTo>
                        <a:pt x="450" y="403"/>
                      </a:lnTo>
                      <a:lnTo>
                        <a:pt x="454" y="413"/>
                      </a:lnTo>
                      <a:lnTo>
                        <a:pt x="462" y="419"/>
                      </a:lnTo>
                      <a:lnTo>
                        <a:pt x="470" y="425"/>
                      </a:lnTo>
                      <a:lnTo>
                        <a:pt x="479" y="428"/>
                      </a:lnTo>
                      <a:lnTo>
                        <a:pt x="489" y="432"/>
                      </a:lnTo>
                      <a:lnTo>
                        <a:pt x="496" y="432"/>
                      </a:lnTo>
                      <a:lnTo>
                        <a:pt x="500" y="432"/>
                      </a:lnTo>
                      <a:lnTo>
                        <a:pt x="503" y="432"/>
                      </a:lnTo>
                      <a:lnTo>
                        <a:pt x="510" y="431"/>
                      </a:lnTo>
                      <a:lnTo>
                        <a:pt x="514" y="429"/>
                      </a:lnTo>
                      <a:lnTo>
                        <a:pt x="517" y="427"/>
                      </a:lnTo>
                      <a:lnTo>
                        <a:pt x="523" y="424"/>
                      </a:lnTo>
                      <a:lnTo>
                        <a:pt x="529" y="421"/>
                      </a:lnTo>
                      <a:lnTo>
                        <a:pt x="540" y="414"/>
                      </a:lnTo>
                      <a:lnTo>
                        <a:pt x="551" y="406"/>
                      </a:lnTo>
                      <a:lnTo>
                        <a:pt x="561" y="399"/>
                      </a:lnTo>
                      <a:lnTo>
                        <a:pt x="570" y="391"/>
                      </a:lnTo>
                      <a:lnTo>
                        <a:pt x="573" y="387"/>
                      </a:lnTo>
                      <a:lnTo>
                        <a:pt x="576" y="385"/>
                      </a:lnTo>
                      <a:lnTo>
                        <a:pt x="576" y="384"/>
                      </a:lnTo>
                      <a:lnTo>
                        <a:pt x="577" y="384"/>
                      </a:lnTo>
                      <a:lnTo>
                        <a:pt x="578" y="384"/>
                      </a:lnTo>
                      <a:lnTo>
                        <a:pt x="587" y="375"/>
                      </a:lnTo>
                      <a:lnTo>
                        <a:pt x="595" y="367"/>
                      </a:lnTo>
                      <a:lnTo>
                        <a:pt x="621" y="338"/>
                      </a:lnTo>
                      <a:lnTo>
                        <a:pt x="646" y="310"/>
                      </a:lnTo>
                      <a:lnTo>
                        <a:pt x="653" y="301"/>
                      </a:lnTo>
                      <a:lnTo>
                        <a:pt x="658" y="295"/>
                      </a:lnTo>
                      <a:lnTo>
                        <a:pt x="662" y="291"/>
                      </a:lnTo>
                      <a:lnTo>
                        <a:pt x="677" y="273"/>
                      </a:lnTo>
                      <a:lnTo>
                        <a:pt x="693" y="253"/>
                      </a:lnTo>
                      <a:lnTo>
                        <a:pt x="700" y="243"/>
                      </a:lnTo>
                      <a:lnTo>
                        <a:pt x="704" y="239"/>
                      </a:lnTo>
                      <a:lnTo>
                        <a:pt x="708" y="233"/>
                      </a:lnTo>
                      <a:lnTo>
                        <a:pt x="713" y="227"/>
                      </a:lnTo>
                      <a:lnTo>
                        <a:pt x="714" y="225"/>
                      </a:lnTo>
                      <a:lnTo>
                        <a:pt x="717" y="221"/>
                      </a:lnTo>
                      <a:lnTo>
                        <a:pt x="726" y="210"/>
                      </a:lnTo>
                      <a:lnTo>
                        <a:pt x="734" y="198"/>
                      </a:lnTo>
                      <a:lnTo>
                        <a:pt x="742" y="185"/>
                      </a:lnTo>
                      <a:lnTo>
                        <a:pt x="753" y="165"/>
                      </a:lnTo>
                      <a:lnTo>
                        <a:pt x="763" y="146"/>
                      </a:lnTo>
                      <a:lnTo>
                        <a:pt x="766" y="141"/>
                      </a:lnTo>
                      <a:lnTo>
                        <a:pt x="768" y="136"/>
                      </a:lnTo>
                      <a:lnTo>
                        <a:pt x="773" y="126"/>
                      </a:lnTo>
                      <a:lnTo>
                        <a:pt x="782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2263" name="Text Box 63"/>
            <p:cNvSpPr txBox="1">
              <a:spLocks noChangeArrowheads="1"/>
            </p:cNvSpPr>
            <p:nvPr/>
          </p:nvSpPr>
          <p:spPr bwMode="auto">
            <a:xfrm>
              <a:off x="367" y="1440"/>
              <a:ext cx="35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i="0">
                  <a:solidFill>
                    <a:schemeClr val="bg2"/>
                  </a:solidFill>
                </a:rPr>
                <a:t>0</a:t>
              </a:r>
              <a:endParaRPr lang="en-CA" altLang="en-US" sz="1400" i="0">
                <a:solidFill>
                  <a:schemeClr val="bg2"/>
                </a:solidFill>
              </a:endParaRPr>
            </a:p>
          </p:txBody>
        </p:sp>
        <p:grpSp>
          <p:nvGrpSpPr>
            <p:cNvPr id="52264" name="Group 64"/>
            <p:cNvGrpSpPr>
              <a:grpSpLocks/>
            </p:cNvGrpSpPr>
            <p:nvPr/>
          </p:nvGrpSpPr>
          <p:grpSpPr bwMode="auto">
            <a:xfrm rot="-2627108">
              <a:off x="1911" y="1129"/>
              <a:ext cx="881" cy="603"/>
              <a:chOff x="1320" y="1966"/>
              <a:chExt cx="698" cy="603"/>
            </a:xfrm>
          </p:grpSpPr>
          <p:grpSp>
            <p:nvGrpSpPr>
              <p:cNvPr id="52266" name="Group 65"/>
              <p:cNvGrpSpPr>
                <a:grpSpLocks noChangeAspect="1"/>
              </p:cNvGrpSpPr>
              <p:nvPr/>
            </p:nvGrpSpPr>
            <p:grpSpPr bwMode="auto">
              <a:xfrm>
                <a:off x="1320" y="1966"/>
                <a:ext cx="647" cy="603"/>
                <a:chOff x="2836" y="2439"/>
                <a:chExt cx="1451" cy="1352"/>
              </a:xfrm>
            </p:grpSpPr>
            <p:sp>
              <p:nvSpPr>
                <p:cNvPr id="52271" name="Freeform 66"/>
                <p:cNvSpPr>
                  <a:spLocks noChangeAspect="1"/>
                </p:cNvSpPr>
                <p:nvPr/>
              </p:nvSpPr>
              <p:spPr bwMode="auto">
                <a:xfrm>
                  <a:off x="3551" y="2439"/>
                  <a:ext cx="406" cy="277"/>
                </a:xfrm>
                <a:custGeom>
                  <a:avLst/>
                  <a:gdLst>
                    <a:gd name="T0" fmla="*/ 360 w 406"/>
                    <a:gd name="T1" fmla="*/ 13 h 277"/>
                    <a:gd name="T2" fmla="*/ 319 w 406"/>
                    <a:gd name="T3" fmla="*/ 4 h 277"/>
                    <a:gd name="T4" fmla="*/ 256 w 406"/>
                    <a:gd name="T5" fmla="*/ 4 h 277"/>
                    <a:gd name="T6" fmla="*/ 215 w 406"/>
                    <a:gd name="T7" fmla="*/ 22 h 277"/>
                    <a:gd name="T8" fmla="*/ 193 w 406"/>
                    <a:gd name="T9" fmla="*/ 40 h 277"/>
                    <a:gd name="T10" fmla="*/ 147 w 406"/>
                    <a:gd name="T11" fmla="*/ 96 h 277"/>
                    <a:gd name="T12" fmla="*/ 130 w 406"/>
                    <a:gd name="T13" fmla="*/ 118 h 277"/>
                    <a:gd name="T14" fmla="*/ 121 w 406"/>
                    <a:gd name="T15" fmla="*/ 121 h 277"/>
                    <a:gd name="T16" fmla="*/ 97 w 406"/>
                    <a:gd name="T17" fmla="*/ 127 h 277"/>
                    <a:gd name="T18" fmla="*/ 95 w 406"/>
                    <a:gd name="T19" fmla="*/ 127 h 277"/>
                    <a:gd name="T20" fmla="*/ 73 w 406"/>
                    <a:gd name="T21" fmla="*/ 128 h 277"/>
                    <a:gd name="T22" fmla="*/ 62 w 406"/>
                    <a:gd name="T23" fmla="*/ 128 h 277"/>
                    <a:gd name="T24" fmla="*/ 39 w 406"/>
                    <a:gd name="T25" fmla="*/ 127 h 277"/>
                    <a:gd name="T26" fmla="*/ 18 w 406"/>
                    <a:gd name="T27" fmla="*/ 132 h 277"/>
                    <a:gd name="T28" fmla="*/ 4 w 406"/>
                    <a:gd name="T29" fmla="*/ 143 h 277"/>
                    <a:gd name="T30" fmla="*/ 0 w 406"/>
                    <a:gd name="T31" fmla="*/ 155 h 277"/>
                    <a:gd name="T32" fmla="*/ 4 w 406"/>
                    <a:gd name="T33" fmla="*/ 172 h 277"/>
                    <a:gd name="T34" fmla="*/ 11 w 406"/>
                    <a:gd name="T35" fmla="*/ 178 h 277"/>
                    <a:gd name="T36" fmla="*/ 39 w 406"/>
                    <a:gd name="T37" fmla="*/ 183 h 277"/>
                    <a:gd name="T38" fmla="*/ 41 w 406"/>
                    <a:gd name="T39" fmla="*/ 183 h 277"/>
                    <a:gd name="T40" fmla="*/ 72 w 406"/>
                    <a:gd name="T41" fmla="*/ 183 h 277"/>
                    <a:gd name="T42" fmla="*/ 97 w 406"/>
                    <a:gd name="T43" fmla="*/ 176 h 277"/>
                    <a:gd name="T44" fmla="*/ 119 w 406"/>
                    <a:gd name="T45" fmla="*/ 169 h 277"/>
                    <a:gd name="T46" fmla="*/ 128 w 406"/>
                    <a:gd name="T47" fmla="*/ 182 h 277"/>
                    <a:gd name="T48" fmla="*/ 130 w 406"/>
                    <a:gd name="T49" fmla="*/ 218 h 277"/>
                    <a:gd name="T50" fmla="*/ 134 w 406"/>
                    <a:gd name="T51" fmla="*/ 231 h 277"/>
                    <a:gd name="T52" fmla="*/ 146 w 406"/>
                    <a:gd name="T53" fmla="*/ 252 h 277"/>
                    <a:gd name="T54" fmla="*/ 161 w 406"/>
                    <a:gd name="T55" fmla="*/ 264 h 277"/>
                    <a:gd name="T56" fmla="*/ 181 w 406"/>
                    <a:gd name="T57" fmla="*/ 272 h 277"/>
                    <a:gd name="T58" fmla="*/ 221 w 406"/>
                    <a:gd name="T59" fmla="*/ 277 h 277"/>
                    <a:gd name="T60" fmla="*/ 250 w 406"/>
                    <a:gd name="T61" fmla="*/ 273 h 277"/>
                    <a:gd name="T62" fmla="*/ 279 w 406"/>
                    <a:gd name="T63" fmla="*/ 264 h 277"/>
                    <a:gd name="T64" fmla="*/ 298 w 406"/>
                    <a:gd name="T65" fmla="*/ 254 h 277"/>
                    <a:gd name="T66" fmla="*/ 324 w 406"/>
                    <a:gd name="T67" fmla="*/ 235 h 277"/>
                    <a:gd name="T68" fmla="*/ 333 w 406"/>
                    <a:gd name="T69" fmla="*/ 226 h 277"/>
                    <a:gd name="T70" fmla="*/ 342 w 406"/>
                    <a:gd name="T71" fmla="*/ 217 h 277"/>
                    <a:gd name="T72" fmla="*/ 365 w 406"/>
                    <a:gd name="T73" fmla="*/ 187 h 277"/>
                    <a:gd name="T74" fmla="*/ 388 w 406"/>
                    <a:gd name="T75" fmla="*/ 154 h 277"/>
                    <a:gd name="T76" fmla="*/ 395 w 406"/>
                    <a:gd name="T77" fmla="*/ 142 h 277"/>
                    <a:gd name="T78" fmla="*/ 403 w 406"/>
                    <a:gd name="T79" fmla="*/ 116 h 277"/>
                    <a:gd name="T80" fmla="*/ 406 w 406"/>
                    <a:gd name="T81" fmla="*/ 98 h 277"/>
                    <a:gd name="T82" fmla="*/ 406 w 406"/>
                    <a:gd name="T83" fmla="*/ 89 h 277"/>
                    <a:gd name="T84" fmla="*/ 400 w 406"/>
                    <a:gd name="T85" fmla="*/ 57 h 277"/>
                    <a:gd name="T86" fmla="*/ 384 w 406"/>
                    <a:gd name="T87" fmla="*/ 31 h 2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6"/>
                    <a:gd name="T133" fmla="*/ 0 h 277"/>
                    <a:gd name="T134" fmla="*/ 406 w 406"/>
                    <a:gd name="T135" fmla="*/ 277 h 2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6" h="277">
                      <a:moveTo>
                        <a:pt x="368" y="17"/>
                      </a:moveTo>
                      <a:lnTo>
                        <a:pt x="364" y="15"/>
                      </a:lnTo>
                      <a:lnTo>
                        <a:pt x="360" y="13"/>
                      </a:lnTo>
                      <a:lnTo>
                        <a:pt x="356" y="11"/>
                      </a:lnTo>
                      <a:lnTo>
                        <a:pt x="352" y="10"/>
                      </a:lnTo>
                      <a:lnTo>
                        <a:pt x="319" y="4"/>
                      </a:lnTo>
                      <a:lnTo>
                        <a:pt x="286" y="0"/>
                      </a:lnTo>
                      <a:lnTo>
                        <a:pt x="270" y="2"/>
                      </a:lnTo>
                      <a:lnTo>
                        <a:pt x="256" y="4"/>
                      </a:lnTo>
                      <a:lnTo>
                        <a:pt x="242" y="9"/>
                      </a:lnTo>
                      <a:lnTo>
                        <a:pt x="228" y="15"/>
                      </a:lnTo>
                      <a:lnTo>
                        <a:pt x="215" y="22"/>
                      </a:lnTo>
                      <a:lnTo>
                        <a:pt x="204" y="31"/>
                      </a:lnTo>
                      <a:lnTo>
                        <a:pt x="198" y="35"/>
                      </a:lnTo>
                      <a:lnTo>
                        <a:pt x="193" y="40"/>
                      </a:lnTo>
                      <a:lnTo>
                        <a:pt x="182" y="51"/>
                      </a:lnTo>
                      <a:lnTo>
                        <a:pt x="165" y="73"/>
                      </a:lnTo>
                      <a:lnTo>
                        <a:pt x="147" y="96"/>
                      </a:lnTo>
                      <a:lnTo>
                        <a:pt x="140" y="106"/>
                      </a:lnTo>
                      <a:lnTo>
                        <a:pt x="136" y="116"/>
                      </a:lnTo>
                      <a:lnTo>
                        <a:pt x="130" y="118"/>
                      </a:lnTo>
                      <a:lnTo>
                        <a:pt x="125" y="120"/>
                      </a:lnTo>
                      <a:lnTo>
                        <a:pt x="123" y="121"/>
                      </a:lnTo>
                      <a:lnTo>
                        <a:pt x="121" y="121"/>
                      </a:lnTo>
                      <a:lnTo>
                        <a:pt x="111" y="124"/>
                      </a:lnTo>
                      <a:lnTo>
                        <a:pt x="102" y="126"/>
                      </a:lnTo>
                      <a:lnTo>
                        <a:pt x="97" y="127"/>
                      </a:lnTo>
                      <a:lnTo>
                        <a:pt x="95" y="127"/>
                      </a:lnTo>
                      <a:lnTo>
                        <a:pt x="92" y="128"/>
                      </a:lnTo>
                      <a:lnTo>
                        <a:pt x="82" y="128"/>
                      </a:lnTo>
                      <a:lnTo>
                        <a:pt x="73" y="128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2" y="128"/>
                      </a:lnTo>
                      <a:lnTo>
                        <a:pt x="53" y="128"/>
                      </a:lnTo>
                      <a:lnTo>
                        <a:pt x="46" y="127"/>
                      </a:lnTo>
                      <a:lnTo>
                        <a:pt x="39" y="127"/>
                      </a:lnTo>
                      <a:lnTo>
                        <a:pt x="32" y="128"/>
                      </a:lnTo>
                      <a:lnTo>
                        <a:pt x="26" y="129"/>
                      </a:lnTo>
                      <a:lnTo>
                        <a:pt x="18" y="132"/>
                      </a:lnTo>
                      <a:lnTo>
                        <a:pt x="12" y="135"/>
                      </a:lnTo>
                      <a:lnTo>
                        <a:pt x="7" y="139"/>
                      </a:lnTo>
                      <a:lnTo>
                        <a:pt x="4" y="143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1" y="161"/>
                      </a:lnTo>
                      <a:lnTo>
                        <a:pt x="3" y="169"/>
                      </a:lnTo>
                      <a:lnTo>
                        <a:pt x="4" y="172"/>
                      </a:lnTo>
                      <a:lnTo>
                        <a:pt x="5" y="175"/>
                      </a:lnTo>
                      <a:lnTo>
                        <a:pt x="8" y="176"/>
                      </a:lnTo>
                      <a:lnTo>
                        <a:pt x="11" y="178"/>
                      </a:lnTo>
                      <a:lnTo>
                        <a:pt x="23" y="182"/>
                      </a:lnTo>
                      <a:lnTo>
                        <a:pt x="35" y="183"/>
                      </a:lnTo>
                      <a:lnTo>
                        <a:pt x="39" y="183"/>
                      </a:lnTo>
                      <a:lnTo>
                        <a:pt x="40" y="183"/>
                      </a:lnTo>
                      <a:lnTo>
                        <a:pt x="41" y="183"/>
                      </a:lnTo>
                      <a:lnTo>
                        <a:pt x="47" y="184"/>
                      </a:lnTo>
                      <a:lnTo>
                        <a:pt x="60" y="184"/>
                      </a:lnTo>
                      <a:lnTo>
                        <a:pt x="72" y="183"/>
                      </a:lnTo>
                      <a:lnTo>
                        <a:pt x="85" y="181"/>
                      </a:lnTo>
                      <a:lnTo>
                        <a:pt x="90" y="178"/>
                      </a:lnTo>
                      <a:lnTo>
                        <a:pt x="97" y="176"/>
                      </a:lnTo>
                      <a:lnTo>
                        <a:pt x="109" y="172"/>
                      </a:lnTo>
                      <a:lnTo>
                        <a:pt x="115" y="169"/>
                      </a:lnTo>
                      <a:lnTo>
                        <a:pt x="119" y="169"/>
                      </a:lnTo>
                      <a:lnTo>
                        <a:pt x="129" y="170"/>
                      </a:lnTo>
                      <a:lnTo>
                        <a:pt x="128" y="176"/>
                      </a:lnTo>
                      <a:lnTo>
                        <a:pt x="128" y="182"/>
                      </a:lnTo>
                      <a:lnTo>
                        <a:pt x="128" y="193"/>
                      </a:lnTo>
                      <a:lnTo>
                        <a:pt x="129" y="205"/>
                      </a:lnTo>
                      <a:lnTo>
                        <a:pt x="130" y="218"/>
                      </a:lnTo>
                      <a:lnTo>
                        <a:pt x="130" y="222"/>
                      </a:lnTo>
                      <a:lnTo>
                        <a:pt x="132" y="227"/>
                      </a:lnTo>
                      <a:lnTo>
                        <a:pt x="134" y="231"/>
                      </a:lnTo>
                      <a:lnTo>
                        <a:pt x="136" y="237"/>
                      </a:lnTo>
                      <a:lnTo>
                        <a:pt x="140" y="245"/>
                      </a:lnTo>
                      <a:lnTo>
                        <a:pt x="146" y="252"/>
                      </a:lnTo>
                      <a:lnTo>
                        <a:pt x="153" y="259"/>
                      </a:lnTo>
                      <a:lnTo>
                        <a:pt x="157" y="261"/>
                      </a:lnTo>
                      <a:lnTo>
                        <a:pt x="161" y="264"/>
                      </a:lnTo>
                      <a:lnTo>
                        <a:pt x="165" y="266"/>
                      </a:lnTo>
                      <a:lnTo>
                        <a:pt x="170" y="268"/>
                      </a:lnTo>
                      <a:lnTo>
                        <a:pt x="181" y="272"/>
                      </a:lnTo>
                      <a:lnTo>
                        <a:pt x="194" y="274"/>
                      </a:lnTo>
                      <a:lnTo>
                        <a:pt x="208" y="276"/>
                      </a:lnTo>
                      <a:lnTo>
                        <a:pt x="221" y="277"/>
                      </a:lnTo>
                      <a:lnTo>
                        <a:pt x="235" y="276"/>
                      </a:lnTo>
                      <a:lnTo>
                        <a:pt x="243" y="275"/>
                      </a:lnTo>
                      <a:lnTo>
                        <a:pt x="250" y="273"/>
                      </a:lnTo>
                      <a:lnTo>
                        <a:pt x="257" y="272"/>
                      </a:lnTo>
                      <a:lnTo>
                        <a:pt x="265" y="270"/>
                      </a:lnTo>
                      <a:lnTo>
                        <a:pt x="279" y="264"/>
                      </a:lnTo>
                      <a:lnTo>
                        <a:pt x="293" y="258"/>
                      </a:lnTo>
                      <a:lnTo>
                        <a:pt x="296" y="256"/>
                      </a:lnTo>
                      <a:lnTo>
                        <a:pt x="298" y="254"/>
                      </a:lnTo>
                      <a:lnTo>
                        <a:pt x="304" y="251"/>
                      </a:lnTo>
                      <a:lnTo>
                        <a:pt x="314" y="243"/>
                      </a:lnTo>
                      <a:lnTo>
                        <a:pt x="324" y="235"/>
                      </a:lnTo>
                      <a:lnTo>
                        <a:pt x="326" y="232"/>
                      </a:lnTo>
                      <a:lnTo>
                        <a:pt x="328" y="231"/>
                      </a:lnTo>
                      <a:lnTo>
                        <a:pt x="333" y="226"/>
                      </a:lnTo>
                      <a:lnTo>
                        <a:pt x="338" y="221"/>
                      </a:lnTo>
                      <a:lnTo>
                        <a:pt x="340" y="219"/>
                      </a:lnTo>
                      <a:lnTo>
                        <a:pt x="342" y="217"/>
                      </a:lnTo>
                      <a:lnTo>
                        <a:pt x="350" y="207"/>
                      </a:lnTo>
                      <a:lnTo>
                        <a:pt x="358" y="197"/>
                      </a:lnTo>
                      <a:lnTo>
                        <a:pt x="365" y="187"/>
                      </a:lnTo>
                      <a:lnTo>
                        <a:pt x="375" y="171"/>
                      </a:lnTo>
                      <a:lnTo>
                        <a:pt x="385" y="158"/>
                      </a:lnTo>
                      <a:lnTo>
                        <a:pt x="388" y="154"/>
                      </a:lnTo>
                      <a:lnTo>
                        <a:pt x="389" y="152"/>
                      </a:lnTo>
                      <a:lnTo>
                        <a:pt x="390" y="150"/>
                      </a:lnTo>
                      <a:lnTo>
                        <a:pt x="395" y="142"/>
                      </a:lnTo>
                      <a:lnTo>
                        <a:pt x="398" y="134"/>
                      </a:lnTo>
                      <a:lnTo>
                        <a:pt x="402" y="126"/>
                      </a:lnTo>
                      <a:lnTo>
                        <a:pt x="403" y="116"/>
                      </a:lnTo>
                      <a:lnTo>
                        <a:pt x="405" y="107"/>
                      </a:lnTo>
                      <a:lnTo>
                        <a:pt x="405" y="103"/>
                      </a:lnTo>
                      <a:lnTo>
                        <a:pt x="406" y="98"/>
                      </a:lnTo>
                      <a:lnTo>
                        <a:pt x="406" y="93"/>
                      </a:lnTo>
                      <a:lnTo>
                        <a:pt x="406" y="91"/>
                      </a:lnTo>
                      <a:lnTo>
                        <a:pt x="406" y="89"/>
                      </a:lnTo>
                      <a:lnTo>
                        <a:pt x="405" y="77"/>
                      </a:lnTo>
                      <a:lnTo>
                        <a:pt x="403" y="67"/>
                      </a:lnTo>
                      <a:lnTo>
                        <a:pt x="400" y="57"/>
                      </a:lnTo>
                      <a:lnTo>
                        <a:pt x="396" y="48"/>
                      </a:lnTo>
                      <a:lnTo>
                        <a:pt x="390" y="39"/>
                      </a:lnTo>
                      <a:lnTo>
                        <a:pt x="384" y="31"/>
                      </a:lnTo>
                      <a:lnTo>
                        <a:pt x="376" y="24"/>
                      </a:lnTo>
                      <a:lnTo>
                        <a:pt x="368" y="1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2" name="Freeform 67"/>
                <p:cNvSpPr>
                  <a:spLocks noChangeAspect="1"/>
                </p:cNvSpPr>
                <p:nvPr/>
              </p:nvSpPr>
              <p:spPr bwMode="auto">
                <a:xfrm>
                  <a:off x="3450" y="2729"/>
                  <a:ext cx="368" cy="512"/>
                </a:xfrm>
                <a:custGeom>
                  <a:avLst/>
                  <a:gdLst>
                    <a:gd name="T0" fmla="*/ 188 w 368"/>
                    <a:gd name="T1" fmla="*/ 19 h 512"/>
                    <a:gd name="T2" fmla="*/ 161 w 368"/>
                    <a:gd name="T3" fmla="*/ 38 h 512"/>
                    <a:gd name="T4" fmla="*/ 96 w 368"/>
                    <a:gd name="T5" fmla="*/ 104 h 512"/>
                    <a:gd name="T6" fmla="*/ 63 w 368"/>
                    <a:gd name="T7" fmla="*/ 150 h 512"/>
                    <a:gd name="T8" fmla="*/ 43 w 368"/>
                    <a:gd name="T9" fmla="*/ 189 h 512"/>
                    <a:gd name="T10" fmla="*/ 39 w 368"/>
                    <a:gd name="T11" fmla="*/ 203 h 512"/>
                    <a:gd name="T12" fmla="*/ 16 w 368"/>
                    <a:gd name="T13" fmla="*/ 271 h 512"/>
                    <a:gd name="T14" fmla="*/ 14 w 368"/>
                    <a:gd name="T15" fmla="*/ 282 h 512"/>
                    <a:gd name="T16" fmla="*/ 2 w 368"/>
                    <a:gd name="T17" fmla="*/ 337 h 512"/>
                    <a:gd name="T18" fmla="*/ 0 w 368"/>
                    <a:gd name="T19" fmla="*/ 398 h 512"/>
                    <a:gd name="T20" fmla="*/ 3 w 368"/>
                    <a:gd name="T21" fmla="*/ 418 h 512"/>
                    <a:gd name="T22" fmla="*/ 16 w 368"/>
                    <a:gd name="T23" fmla="*/ 456 h 512"/>
                    <a:gd name="T24" fmla="*/ 31 w 368"/>
                    <a:gd name="T25" fmla="*/ 477 h 512"/>
                    <a:gd name="T26" fmla="*/ 51 w 368"/>
                    <a:gd name="T27" fmla="*/ 497 h 512"/>
                    <a:gd name="T28" fmla="*/ 83 w 368"/>
                    <a:gd name="T29" fmla="*/ 509 h 512"/>
                    <a:gd name="T30" fmla="*/ 117 w 368"/>
                    <a:gd name="T31" fmla="*/ 512 h 512"/>
                    <a:gd name="T32" fmla="*/ 146 w 368"/>
                    <a:gd name="T33" fmla="*/ 507 h 512"/>
                    <a:gd name="T34" fmla="*/ 154 w 368"/>
                    <a:gd name="T35" fmla="*/ 504 h 512"/>
                    <a:gd name="T36" fmla="*/ 167 w 368"/>
                    <a:gd name="T37" fmla="*/ 498 h 512"/>
                    <a:gd name="T38" fmla="*/ 178 w 368"/>
                    <a:gd name="T39" fmla="*/ 491 h 512"/>
                    <a:gd name="T40" fmla="*/ 183 w 368"/>
                    <a:gd name="T41" fmla="*/ 488 h 512"/>
                    <a:gd name="T42" fmla="*/ 197 w 368"/>
                    <a:gd name="T43" fmla="*/ 475 h 512"/>
                    <a:gd name="T44" fmla="*/ 206 w 368"/>
                    <a:gd name="T45" fmla="*/ 464 h 512"/>
                    <a:gd name="T46" fmla="*/ 209 w 368"/>
                    <a:gd name="T47" fmla="*/ 461 h 512"/>
                    <a:gd name="T48" fmla="*/ 211 w 368"/>
                    <a:gd name="T49" fmla="*/ 456 h 512"/>
                    <a:gd name="T50" fmla="*/ 218 w 368"/>
                    <a:gd name="T51" fmla="*/ 445 h 512"/>
                    <a:gd name="T52" fmla="*/ 227 w 368"/>
                    <a:gd name="T53" fmla="*/ 423 h 512"/>
                    <a:gd name="T54" fmla="*/ 231 w 368"/>
                    <a:gd name="T55" fmla="*/ 406 h 512"/>
                    <a:gd name="T56" fmla="*/ 230 w 368"/>
                    <a:gd name="T57" fmla="*/ 379 h 512"/>
                    <a:gd name="T58" fmla="*/ 227 w 368"/>
                    <a:gd name="T59" fmla="*/ 359 h 512"/>
                    <a:gd name="T60" fmla="*/ 220 w 368"/>
                    <a:gd name="T61" fmla="*/ 342 h 512"/>
                    <a:gd name="T62" fmla="*/ 216 w 368"/>
                    <a:gd name="T63" fmla="*/ 319 h 512"/>
                    <a:gd name="T64" fmla="*/ 218 w 368"/>
                    <a:gd name="T65" fmla="*/ 297 h 512"/>
                    <a:gd name="T66" fmla="*/ 229 w 368"/>
                    <a:gd name="T67" fmla="*/ 270 h 512"/>
                    <a:gd name="T68" fmla="*/ 251 w 368"/>
                    <a:gd name="T69" fmla="*/ 248 h 512"/>
                    <a:gd name="T70" fmla="*/ 278 w 368"/>
                    <a:gd name="T71" fmla="*/ 233 h 512"/>
                    <a:gd name="T72" fmla="*/ 301 w 368"/>
                    <a:gd name="T73" fmla="*/ 216 h 512"/>
                    <a:gd name="T74" fmla="*/ 315 w 368"/>
                    <a:gd name="T75" fmla="*/ 203 h 512"/>
                    <a:gd name="T76" fmla="*/ 325 w 368"/>
                    <a:gd name="T77" fmla="*/ 192 h 512"/>
                    <a:gd name="T78" fmla="*/ 334 w 368"/>
                    <a:gd name="T79" fmla="*/ 182 h 512"/>
                    <a:gd name="T80" fmla="*/ 345 w 368"/>
                    <a:gd name="T81" fmla="*/ 166 h 512"/>
                    <a:gd name="T82" fmla="*/ 354 w 368"/>
                    <a:gd name="T83" fmla="*/ 148 h 512"/>
                    <a:gd name="T84" fmla="*/ 366 w 368"/>
                    <a:gd name="T85" fmla="*/ 119 h 512"/>
                    <a:gd name="T86" fmla="*/ 368 w 368"/>
                    <a:gd name="T87" fmla="*/ 88 h 512"/>
                    <a:gd name="T88" fmla="*/ 362 w 368"/>
                    <a:gd name="T89" fmla="*/ 60 h 512"/>
                    <a:gd name="T90" fmla="*/ 350 w 368"/>
                    <a:gd name="T91" fmla="*/ 35 h 512"/>
                    <a:gd name="T92" fmla="*/ 337 w 368"/>
                    <a:gd name="T93" fmla="*/ 21 h 512"/>
                    <a:gd name="T94" fmla="*/ 322 w 368"/>
                    <a:gd name="T95" fmla="*/ 11 h 512"/>
                    <a:gd name="T96" fmla="*/ 300 w 368"/>
                    <a:gd name="T97" fmla="*/ 5 h 512"/>
                    <a:gd name="T98" fmla="*/ 273 w 368"/>
                    <a:gd name="T99" fmla="*/ 1 h 512"/>
                    <a:gd name="T100" fmla="*/ 236 w 368"/>
                    <a:gd name="T101" fmla="*/ 2 h 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8"/>
                    <a:gd name="T154" fmla="*/ 0 h 512"/>
                    <a:gd name="T155" fmla="*/ 368 w 368"/>
                    <a:gd name="T156" fmla="*/ 512 h 5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8" h="512">
                      <a:moveTo>
                        <a:pt x="208" y="11"/>
                      </a:moveTo>
                      <a:lnTo>
                        <a:pt x="194" y="16"/>
                      </a:lnTo>
                      <a:lnTo>
                        <a:pt x="188" y="19"/>
                      </a:lnTo>
                      <a:lnTo>
                        <a:pt x="183" y="22"/>
                      </a:lnTo>
                      <a:lnTo>
                        <a:pt x="171" y="30"/>
                      </a:lnTo>
                      <a:lnTo>
                        <a:pt x="161" y="38"/>
                      </a:lnTo>
                      <a:lnTo>
                        <a:pt x="133" y="64"/>
                      </a:lnTo>
                      <a:lnTo>
                        <a:pt x="108" y="91"/>
                      </a:lnTo>
                      <a:lnTo>
                        <a:pt x="96" y="104"/>
                      </a:lnTo>
                      <a:lnTo>
                        <a:pt x="85" y="119"/>
                      </a:lnTo>
                      <a:lnTo>
                        <a:pt x="74" y="134"/>
                      </a:lnTo>
                      <a:lnTo>
                        <a:pt x="63" y="150"/>
                      </a:lnTo>
                      <a:lnTo>
                        <a:pt x="55" y="168"/>
                      </a:lnTo>
                      <a:lnTo>
                        <a:pt x="47" y="184"/>
                      </a:lnTo>
                      <a:lnTo>
                        <a:pt x="43" y="189"/>
                      </a:lnTo>
                      <a:lnTo>
                        <a:pt x="40" y="194"/>
                      </a:lnTo>
                      <a:lnTo>
                        <a:pt x="39" y="200"/>
                      </a:lnTo>
                      <a:lnTo>
                        <a:pt x="39" y="203"/>
                      </a:lnTo>
                      <a:lnTo>
                        <a:pt x="36" y="209"/>
                      </a:lnTo>
                      <a:lnTo>
                        <a:pt x="26" y="239"/>
                      </a:lnTo>
                      <a:lnTo>
                        <a:pt x="16" y="271"/>
                      </a:lnTo>
                      <a:lnTo>
                        <a:pt x="15" y="274"/>
                      </a:lnTo>
                      <a:lnTo>
                        <a:pt x="15" y="279"/>
                      </a:lnTo>
                      <a:lnTo>
                        <a:pt x="14" y="282"/>
                      </a:lnTo>
                      <a:lnTo>
                        <a:pt x="12" y="287"/>
                      </a:lnTo>
                      <a:lnTo>
                        <a:pt x="7" y="312"/>
                      </a:lnTo>
                      <a:lnTo>
                        <a:pt x="2" y="337"/>
                      </a:lnTo>
                      <a:lnTo>
                        <a:pt x="0" y="364"/>
                      </a:lnTo>
                      <a:lnTo>
                        <a:pt x="0" y="391"/>
                      </a:lnTo>
                      <a:lnTo>
                        <a:pt x="0" y="398"/>
                      </a:lnTo>
                      <a:lnTo>
                        <a:pt x="1" y="404"/>
                      </a:lnTo>
                      <a:lnTo>
                        <a:pt x="1" y="411"/>
                      </a:lnTo>
                      <a:lnTo>
                        <a:pt x="3" y="418"/>
                      </a:lnTo>
                      <a:lnTo>
                        <a:pt x="7" y="431"/>
                      </a:lnTo>
                      <a:lnTo>
                        <a:pt x="11" y="443"/>
                      </a:lnTo>
                      <a:lnTo>
                        <a:pt x="16" y="456"/>
                      </a:lnTo>
                      <a:lnTo>
                        <a:pt x="20" y="461"/>
                      </a:lnTo>
                      <a:lnTo>
                        <a:pt x="23" y="467"/>
                      </a:lnTo>
                      <a:lnTo>
                        <a:pt x="31" y="477"/>
                      </a:lnTo>
                      <a:lnTo>
                        <a:pt x="41" y="489"/>
                      </a:lnTo>
                      <a:lnTo>
                        <a:pt x="46" y="492"/>
                      </a:lnTo>
                      <a:lnTo>
                        <a:pt x="51" y="497"/>
                      </a:lnTo>
                      <a:lnTo>
                        <a:pt x="62" y="501"/>
                      </a:lnTo>
                      <a:lnTo>
                        <a:pt x="72" y="505"/>
                      </a:lnTo>
                      <a:lnTo>
                        <a:pt x="83" y="509"/>
                      </a:lnTo>
                      <a:lnTo>
                        <a:pt x="94" y="511"/>
                      </a:lnTo>
                      <a:lnTo>
                        <a:pt x="105" y="512"/>
                      </a:lnTo>
                      <a:lnTo>
                        <a:pt x="117" y="512"/>
                      </a:lnTo>
                      <a:lnTo>
                        <a:pt x="128" y="511"/>
                      </a:lnTo>
                      <a:lnTo>
                        <a:pt x="140" y="509"/>
                      </a:lnTo>
                      <a:lnTo>
                        <a:pt x="146" y="507"/>
                      </a:lnTo>
                      <a:lnTo>
                        <a:pt x="149" y="505"/>
                      </a:lnTo>
                      <a:lnTo>
                        <a:pt x="152" y="505"/>
                      </a:lnTo>
                      <a:lnTo>
                        <a:pt x="154" y="504"/>
                      </a:lnTo>
                      <a:lnTo>
                        <a:pt x="157" y="503"/>
                      </a:lnTo>
                      <a:lnTo>
                        <a:pt x="162" y="500"/>
                      </a:lnTo>
                      <a:lnTo>
                        <a:pt x="167" y="498"/>
                      </a:lnTo>
                      <a:lnTo>
                        <a:pt x="173" y="495"/>
                      </a:lnTo>
                      <a:lnTo>
                        <a:pt x="178" y="491"/>
                      </a:lnTo>
                      <a:lnTo>
                        <a:pt x="179" y="490"/>
                      </a:lnTo>
                      <a:lnTo>
                        <a:pt x="180" y="490"/>
                      </a:lnTo>
                      <a:lnTo>
                        <a:pt x="183" y="488"/>
                      </a:lnTo>
                      <a:lnTo>
                        <a:pt x="187" y="484"/>
                      </a:lnTo>
                      <a:lnTo>
                        <a:pt x="193" y="479"/>
                      </a:lnTo>
                      <a:lnTo>
                        <a:pt x="197" y="475"/>
                      </a:lnTo>
                      <a:lnTo>
                        <a:pt x="201" y="470"/>
                      </a:lnTo>
                      <a:lnTo>
                        <a:pt x="205" y="466"/>
                      </a:lnTo>
                      <a:lnTo>
                        <a:pt x="206" y="464"/>
                      </a:lnTo>
                      <a:lnTo>
                        <a:pt x="206" y="463"/>
                      </a:lnTo>
                      <a:lnTo>
                        <a:pt x="207" y="463"/>
                      </a:lnTo>
                      <a:lnTo>
                        <a:pt x="209" y="461"/>
                      </a:lnTo>
                      <a:lnTo>
                        <a:pt x="210" y="458"/>
                      </a:lnTo>
                      <a:lnTo>
                        <a:pt x="211" y="457"/>
                      </a:lnTo>
                      <a:lnTo>
                        <a:pt x="211" y="456"/>
                      </a:lnTo>
                      <a:lnTo>
                        <a:pt x="212" y="456"/>
                      </a:lnTo>
                      <a:lnTo>
                        <a:pt x="215" y="451"/>
                      </a:lnTo>
                      <a:lnTo>
                        <a:pt x="218" y="445"/>
                      </a:lnTo>
                      <a:lnTo>
                        <a:pt x="221" y="441"/>
                      </a:lnTo>
                      <a:lnTo>
                        <a:pt x="225" y="429"/>
                      </a:lnTo>
                      <a:lnTo>
                        <a:pt x="227" y="423"/>
                      </a:lnTo>
                      <a:lnTo>
                        <a:pt x="229" y="418"/>
                      </a:lnTo>
                      <a:lnTo>
                        <a:pt x="229" y="411"/>
                      </a:lnTo>
                      <a:lnTo>
                        <a:pt x="231" y="406"/>
                      </a:lnTo>
                      <a:lnTo>
                        <a:pt x="231" y="399"/>
                      </a:lnTo>
                      <a:lnTo>
                        <a:pt x="231" y="392"/>
                      </a:lnTo>
                      <a:lnTo>
                        <a:pt x="230" y="379"/>
                      </a:lnTo>
                      <a:lnTo>
                        <a:pt x="229" y="372"/>
                      </a:lnTo>
                      <a:lnTo>
                        <a:pt x="229" y="365"/>
                      </a:lnTo>
                      <a:lnTo>
                        <a:pt x="227" y="359"/>
                      </a:lnTo>
                      <a:lnTo>
                        <a:pt x="224" y="353"/>
                      </a:lnTo>
                      <a:lnTo>
                        <a:pt x="222" y="348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7" y="325"/>
                      </a:lnTo>
                      <a:lnTo>
                        <a:pt x="216" y="319"/>
                      </a:lnTo>
                      <a:lnTo>
                        <a:pt x="216" y="313"/>
                      </a:lnTo>
                      <a:lnTo>
                        <a:pt x="217" y="308"/>
                      </a:lnTo>
                      <a:lnTo>
                        <a:pt x="218" y="297"/>
                      </a:lnTo>
                      <a:lnTo>
                        <a:pt x="221" y="288"/>
                      </a:lnTo>
                      <a:lnTo>
                        <a:pt x="224" y="278"/>
                      </a:lnTo>
                      <a:lnTo>
                        <a:pt x="229" y="270"/>
                      </a:lnTo>
                      <a:lnTo>
                        <a:pt x="236" y="262"/>
                      </a:lnTo>
                      <a:lnTo>
                        <a:pt x="243" y="255"/>
                      </a:lnTo>
                      <a:lnTo>
                        <a:pt x="251" y="248"/>
                      </a:lnTo>
                      <a:lnTo>
                        <a:pt x="262" y="243"/>
                      </a:lnTo>
                      <a:lnTo>
                        <a:pt x="270" y="238"/>
                      </a:lnTo>
                      <a:lnTo>
                        <a:pt x="278" y="233"/>
                      </a:lnTo>
                      <a:lnTo>
                        <a:pt x="286" y="227"/>
                      </a:lnTo>
                      <a:lnTo>
                        <a:pt x="294" y="222"/>
                      </a:lnTo>
                      <a:lnTo>
                        <a:pt x="301" y="216"/>
                      </a:lnTo>
                      <a:lnTo>
                        <a:pt x="309" y="210"/>
                      </a:lnTo>
                      <a:lnTo>
                        <a:pt x="312" y="206"/>
                      </a:lnTo>
                      <a:lnTo>
                        <a:pt x="315" y="203"/>
                      </a:lnTo>
                      <a:lnTo>
                        <a:pt x="319" y="199"/>
                      </a:lnTo>
                      <a:lnTo>
                        <a:pt x="322" y="196"/>
                      </a:lnTo>
                      <a:lnTo>
                        <a:pt x="325" y="192"/>
                      </a:lnTo>
                      <a:lnTo>
                        <a:pt x="328" y="189"/>
                      </a:lnTo>
                      <a:lnTo>
                        <a:pt x="331" y="185"/>
                      </a:lnTo>
                      <a:lnTo>
                        <a:pt x="334" y="182"/>
                      </a:lnTo>
                      <a:lnTo>
                        <a:pt x="336" y="177"/>
                      </a:lnTo>
                      <a:lnTo>
                        <a:pt x="340" y="174"/>
                      </a:lnTo>
                      <a:lnTo>
                        <a:pt x="345" y="166"/>
                      </a:lnTo>
                      <a:lnTo>
                        <a:pt x="347" y="161"/>
                      </a:lnTo>
                      <a:lnTo>
                        <a:pt x="349" y="157"/>
                      </a:lnTo>
                      <a:lnTo>
                        <a:pt x="354" y="148"/>
                      </a:lnTo>
                      <a:lnTo>
                        <a:pt x="358" y="140"/>
                      </a:lnTo>
                      <a:lnTo>
                        <a:pt x="362" y="131"/>
                      </a:lnTo>
                      <a:lnTo>
                        <a:pt x="366" y="119"/>
                      </a:lnTo>
                      <a:lnTo>
                        <a:pt x="368" y="107"/>
                      </a:lnTo>
                      <a:lnTo>
                        <a:pt x="368" y="97"/>
                      </a:lnTo>
                      <a:lnTo>
                        <a:pt x="368" y="88"/>
                      </a:lnTo>
                      <a:lnTo>
                        <a:pt x="367" y="78"/>
                      </a:lnTo>
                      <a:lnTo>
                        <a:pt x="365" y="70"/>
                      </a:lnTo>
                      <a:lnTo>
                        <a:pt x="362" y="60"/>
                      </a:lnTo>
                      <a:lnTo>
                        <a:pt x="359" y="51"/>
                      </a:lnTo>
                      <a:lnTo>
                        <a:pt x="354" y="43"/>
                      </a:lnTo>
                      <a:lnTo>
                        <a:pt x="350" y="35"/>
                      </a:lnTo>
                      <a:lnTo>
                        <a:pt x="346" y="29"/>
                      </a:lnTo>
                      <a:lnTo>
                        <a:pt x="341" y="25"/>
                      </a:lnTo>
                      <a:lnTo>
                        <a:pt x="337" y="21"/>
                      </a:lnTo>
                      <a:lnTo>
                        <a:pt x="333" y="17"/>
                      </a:lnTo>
                      <a:lnTo>
                        <a:pt x="327" y="14"/>
                      </a:lnTo>
                      <a:lnTo>
                        <a:pt x="322" y="11"/>
                      </a:lnTo>
                      <a:lnTo>
                        <a:pt x="316" y="9"/>
                      </a:lnTo>
                      <a:lnTo>
                        <a:pt x="310" y="7"/>
                      </a:lnTo>
                      <a:lnTo>
                        <a:pt x="300" y="5"/>
                      </a:lnTo>
                      <a:lnTo>
                        <a:pt x="292" y="3"/>
                      </a:lnTo>
                      <a:lnTo>
                        <a:pt x="282" y="2"/>
                      </a:lnTo>
                      <a:lnTo>
                        <a:pt x="273" y="1"/>
                      </a:lnTo>
                      <a:lnTo>
                        <a:pt x="254" y="0"/>
                      </a:lnTo>
                      <a:lnTo>
                        <a:pt x="244" y="1"/>
                      </a:lnTo>
                      <a:lnTo>
                        <a:pt x="236" y="2"/>
                      </a:lnTo>
                      <a:lnTo>
                        <a:pt x="222" y="6"/>
                      </a:lnTo>
                      <a:lnTo>
                        <a:pt x="208" y="1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3" name="Freeform 68"/>
                <p:cNvSpPr>
                  <a:spLocks noChangeAspect="1"/>
                </p:cNvSpPr>
                <p:nvPr/>
              </p:nvSpPr>
              <p:spPr bwMode="auto">
                <a:xfrm>
                  <a:off x="3743" y="2767"/>
                  <a:ext cx="544" cy="306"/>
                </a:xfrm>
                <a:custGeom>
                  <a:avLst/>
                  <a:gdLst>
                    <a:gd name="T0" fmla="*/ 41 w 544"/>
                    <a:gd name="T1" fmla="*/ 158 h 306"/>
                    <a:gd name="T2" fmla="*/ 58 w 544"/>
                    <a:gd name="T3" fmla="*/ 184 h 306"/>
                    <a:gd name="T4" fmla="*/ 96 w 544"/>
                    <a:gd name="T5" fmla="*/ 230 h 306"/>
                    <a:gd name="T6" fmla="*/ 119 w 544"/>
                    <a:gd name="T7" fmla="*/ 270 h 306"/>
                    <a:gd name="T8" fmla="*/ 126 w 544"/>
                    <a:gd name="T9" fmla="*/ 289 h 306"/>
                    <a:gd name="T10" fmla="*/ 139 w 544"/>
                    <a:gd name="T11" fmla="*/ 296 h 306"/>
                    <a:gd name="T12" fmla="*/ 197 w 544"/>
                    <a:gd name="T13" fmla="*/ 296 h 306"/>
                    <a:gd name="T14" fmla="*/ 343 w 544"/>
                    <a:gd name="T15" fmla="*/ 272 h 306"/>
                    <a:gd name="T16" fmla="*/ 353 w 544"/>
                    <a:gd name="T17" fmla="*/ 284 h 306"/>
                    <a:gd name="T18" fmla="*/ 374 w 544"/>
                    <a:gd name="T19" fmla="*/ 300 h 306"/>
                    <a:gd name="T20" fmla="*/ 395 w 544"/>
                    <a:gd name="T21" fmla="*/ 304 h 306"/>
                    <a:gd name="T22" fmla="*/ 399 w 544"/>
                    <a:gd name="T23" fmla="*/ 299 h 306"/>
                    <a:gd name="T24" fmla="*/ 402 w 544"/>
                    <a:gd name="T25" fmla="*/ 291 h 306"/>
                    <a:gd name="T26" fmla="*/ 401 w 544"/>
                    <a:gd name="T27" fmla="*/ 285 h 306"/>
                    <a:gd name="T28" fmla="*/ 416 w 544"/>
                    <a:gd name="T29" fmla="*/ 265 h 306"/>
                    <a:gd name="T30" fmla="*/ 445 w 544"/>
                    <a:gd name="T31" fmla="*/ 291 h 306"/>
                    <a:gd name="T32" fmla="*/ 481 w 544"/>
                    <a:gd name="T33" fmla="*/ 303 h 306"/>
                    <a:gd name="T34" fmla="*/ 484 w 544"/>
                    <a:gd name="T35" fmla="*/ 301 h 306"/>
                    <a:gd name="T36" fmla="*/ 487 w 544"/>
                    <a:gd name="T37" fmla="*/ 299 h 306"/>
                    <a:gd name="T38" fmla="*/ 490 w 544"/>
                    <a:gd name="T39" fmla="*/ 294 h 306"/>
                    <a:gd name="T40" fmla="*/ 490 w 544"/>
                    <a:gd name="T41" fmla="*/ 290 h 306"/>
                    <a:gd name="T42" fmla="*/ 484 w 544"/>
                    <a:gd name="T43" fmla="*/ 273 h 306"/>
                    <a:gd name="T44" fmla="*/ 464 w 544"/>
                    <a:gd name="T45" fmla="*/ 251 h 306"/>
                    <a:gd name="T46" fmla="*/ 458 w 544"/>
                    <a:gd name="T47" fmla="*/ 245 h 306"/>
                    <a:gd name="T48" fmla="*/ 495 w 544"/>
                    <a:gd name="T49" fmla="*/ 256 h 306"/>
                    <a:gd name="T50" fmla="*/ 514 w 544"/>
                    <a:gd name="T51" fmla="*/ 268 h 306"/>
                    <a:gd name="T52" fmla="*/ 527 w 544"/>
                    <a:gd name="T53" fmla="*/ 272 h 306"/>
                    <a:gd name="T54" fmla="*/ 540 w 544"/>
                    <a:gd name="T55" fmla="*/ 267 h 306"/>
                    <a:gd name="T56" fmla="*/ 544 w 544"/>
                    <a:gd name="T57" fmla="*/ 256 h 306"/>
                    <a:gd name="T58" fmla="*/ 531 w 544"/>
                    <a:gd name="T59" fmla="*/ 236 h 306"/>
                    <a:gd name="T60" fmla="*/ 513 w 544"/>
                    <a:gd name="T61" fmla="*/ 219 h 306"/>
                    <a:gd name="T62" fmla="*/ 490 w 544"/>
                    <a:gd name="T63" fmla="*/ 207 h 306"/>
                    <a:gd name="T64" fmla="*/ 463 w 544"/>
                    <a:gd name="T65" fmla="*/ 203 h 306"/>
                    <a:gd name="T66" fmla="*/ 386 w 544"/>
                    <a:gd name="T67" fmla="*/ 216 h 306"/>
                    <a:gd name="T68" fmla="*/ 329 w 544"/>
                    <a:gd name="T69" fmla="*/ 234 h 306"/>
                    <a:gd name="T70" fmla="*/ 313 w 544"/>
                    <a:gd name="T71" fmla="*/ 239 h 306"/>
                    <a:gd name="T72" fmla="*/ 261 w 544"/>
                    <a:gd name="T73" fmla="*/ 248 h 306"/>
                    <a:gd name="T74" fmla="*/ 214 w 544"/>
                    <a:gd name="T75" fmla="*/ 248 h 306"/>
                    <a:gd name="T76" fmla="*/ 198 w 544"/>
                    <a:gd name="T77" fmla="*/ 247 h 306"/>
                    <a:gd name="T78" fmla="*/ 165 w 544"/>
                    <a:gd name="T79" fmla="*/ 226 h 306"/>
                    <a:gd name="T80" fmla="*/ 131 w 544"/>
                    <a:gd name="T81" fmla="*/ 186 h 306"/>
                    <a:gd name="T82" fmla="*/ 106 w 544"/>
                    <a:gd name="T83" fmla="*/ 141 h 306"/>
                    <a:gd name="T84" fmla="*/ 86 w 544"/>
                    <a:gd name="T85" fmla="*/ 54 h 306"/>
                    <a:gd name="T86" fmla="*/ 76 w 544"/>
                    <a:gd name="T87" fmla="*/ 33 h 306"/>
                    <a:gd name="T88" fmla="*/ 60 w 544"/>
                    <a:gd name="T89" fmla="*/ 16 h 306"/>
                    <a:gd name="T90" fmla="*/ 35 w 544"/>
                    <a:gd name="T91" fmla="*/ 3 h 306"/>
                    <a:gd name="T92" fmla="*/ 14 w 544"/>
                    <a:gd name="T93" fmla="*/ 2 h 306"/>
                    <a:gd name="T94" fmla="*/ 7 w 544"/>
                    <a:gd name="T95" fmla="*/ 21 h 306"/>
                    <a:gd name="T96" fmla="*/ 1 w 544"/>
                    <a:gd name="T97" fmla="*/ 44 h 306"/>
                    <a:gd name="T98" fmla="*/ 0 w 544"/>
                    <a:gd name="T99" fmla="*/ 73 h 306"/>
                    <a:gd name="T100" fmla="*/ 14 w 544"/>
                    <a:gd name="T101" fmla="*/ 114 h 3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4"/>
                    <a:gd name="T154" fmla="*/ 0 h 306"/>
                    <a:gd name="T155" fmla="*/ 544 w 544"/>
                    <a:gd name="T156" fmla="*/ 306 h 3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4" h="306">
                      <a:moveTo>
                        <a:pt x="32" y="138"/>
                      </a:moveTo>
                      <a:lnTo>
                        <a:pt x="34" y="145"/>
                      </a:lnTo>
                      <a:lnTo>
                        <a:pt x="37" y="152"/>
                      </a:lnTo>
                      <a:lnTo>
                        <a:pt x="41" y="158"/>
                      </a:lnTo>
                      <a:lnTo>
                        <a:pt x="45" y="165"/>
                      </a:lnTo>
                      <a:lnTo>
                        <a:pt x="49" y="171"/>
                      </a:lnTo>
                      <a:lnTo>
                        <a:pt x="53" y="178"/>
                      </a:lnTo>
                      <a:lnTo>
                        <a:pt x="58" y="184"/>
                      </a:lnTo>
                      <a:lnTo>
                        <a:pt x="64" y="190"/>
                      </a:lnTo>
                      <a:lnTo>
                        <a:pt x="76" y="203"/>
                      </a:lnTo>
                      <a:lnTo>
                        <a:pt x="86" y="216"/>
                      </a:lnTo>
                      <a:lnTo>
                        <a:pt x="96" y="230"/>
                      </a:lnTo>
                      <a:lnTo>
                        <a:pt x="106" y="245"/>
                      </a:lnTo>
                      <a:lnTo>
                        <a:pt x="111" y="253"/>
                      </a:lnTo>
                      <a:lnTo>
                        <a:pt x="115" y="262"/>
                      </a:lnTo>
                      <a:lnTo>
                        <a:pt x="119" y="270"/>
                      </a:lnTo>
                      <a:lnTo>
                        <a:pt x="121" y="279"/>
                      </a:lnTo>
                      <a:lnTo>
                        <a:pt x="122" y="283"/>
                      </a:lnTo>
                      <a:lnTo>
                        <a:pt x="124" y="286"/>
                      </a:lnTo>
                      <a:lnTo>
                        <a:pt x="126" y="289"/>
                      </a:lnTo>
                      <a:lnTo>
                        <a:pt x="128" y="292"/>
                      </a:lnTo>
                      <a:lnTo>
                        <a:pt x="131" y="293"/>
                      </a:lnTo>
                      <a:lnTo>
                        <a:pt x="134" y="295"/>
                      </a:lnTo>
                      <a:lnTo>
                        <a:pt x="139" y="296"/>
                      </a:lnTo>
                      <a:lnTo>
                        <a:pt x="143" y="297"/>
                      </a:lnTo>
                      <a:lnTo>
                        <a:pt x="164" y="298"/>
                      </a:lnTo>
                      <a:lnTo>
                        <a:pt x="186" y="298"/>
                      </a:lnTo>
                      <a:lnTo>
                        <a:pt x="197" y="296"/>
                      </a:lnTo>
                      <a:lnTo>
                        <a:pt x="207" y="296"/>
                      </a:lnTo>
                      <a:lnTo>
                        <a:pt x="229" y="292"/>
                      </a:lnTo>
                      <a:lnTo>
                        <a:pt x="285" y="283"/>
                      </a:lnTo>
                      <a:lnTo>
                        <a:pt x="343" y="272"/>
                      </a:lnTo>
                      <a:lnTo>
                        <a:pt x="346" y="275"/>
                      </a:lnTo>
                      <a:lnTo>
                        <a:pt x="348" y="277"/>
                      </a:lnTo>
                      <a:lnTo>
                        <a:pt x="350" y="278"/>
                      </a:lnTo>
                      <a:lnTo>
                        <a:pt x="353" y="284"/>
                      </a:lnTo>
                      <a:lnTo>
                        <a:pt x="359" y="289"/>
                      </a:lnTo>
                      <a:lnTo>
                        <a:pt x="363" y="293"/>
                      </a:lnTo>
                      <a:lnTo>
                        <a:pt x="368" y="298"/>
                      </a:lnTo>
                      <a:lnTo>
                        <a:pt x="374" y="300"/>
                      </a:lnTo>
                      <a:lnTo>
                        <a:pt x="380" y="303"/>
                      </a:lnTo>
                      <a:lnTo>
                        <a:pt x="385" y="305"/>
                      </a:lnTo>
                      <a:lnTo>
                        <a:pt x="392" y="306"/>
                      </a:lnTo>
                      <a:lnTo>
                        <a:pt x="395" y="304"/>
                      </a:lnTo>
                      <a:lnTo>
                        <a:pt x="397" y="302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9" y="299"/>
                      </a:lnTo>
                      <a:lnTo>
                        <a:pt x="401" y="298"/>
                      </a:lnTo>
                      <a:lnTo>
                        <a:pt x="402" y="294"/>
                      </a:lnTo>
                      <a:lnTo>
                        <a:pt x="402" y="292"/>
                      </a:lnTo>
                      <a:lnTo>
                        <a:pt x="402" y="291"/>
                      </a:lnTo>
                      <a:lnTo>
                        <a:pt x="402" y="290"/>
                      </a:lnTo>
                      <a:lnTo>
                        <a:pt x="402" y="289"/>
                      </a:lnTo>
                      <a:lnTo>
                        <a:pt x="401" y="285"/>
                      </a:lnTo>
                      <a:lnTo>
                        <a:pt x="398" y="280"/>
                      </a:lnTo>
                      <a:lnTo>
                        <a:pt x="396" y="275"/>
                      </a:lnTo>
                      <a:lnTo>
                        <a:pt x="389" y="265"/>
                      </a:lnTo>
                      <a:lnTo>
                        <a:pt x="416" y="265"/>
                      </a:lnTo>
                      <a:lnTo>
                        <a:pt x="422" y="272"/>
                      </a:lnTo>
                      <a:lnTo>
                        <a:pt x="430" y="279"/>
                      </a:lnTo>
                      <a:lnTo>
                        <a:pt x="437" y="285"/>
                      </a:lnTo>
                      <a:lnTo>
                        <a:pt x="445" y="291"/>
                      </a:lnTo>
                      <a:lnTo>
                        <a:pt x="454" y="294"/>
                      </a:lnTo>
                      <a:lnTo>
                        <a:pt x="463" y="298"/>
                      </a:lnTo>
                      <a:lnTo>
                        <a:pt x="472" y="301"/>
                      </a:lnTo>
                      <a:lnTo>
                        <a:pt x="481" y="303"/>
                      </a:lnTo>
                      <a:lnTo>
                        <a:pt x="482" y="303"/>
                      </a:lnTo>
                      <a:lnTo>
                        <a:pt x="482" y="302"/>
                      </a:lnTo>
                      <a:lnTo>
                        <a:pt x="484" y="301"/>
                      </a:lnTo>
                      <a:lnTo>
                        <a:pt x="485" y="300"/>
                      </a:lnTo>
                      <a:lnTo>
                        <a:pt x="487" y="299"/>
                      </a:lnTo>
                      <a:lnTo>
                        <a:pt x="487" y="298"/>
                      </a:lnTo>
                      <a:lnTo>
                        <a:pt x="489" y="297"/>
                      </a:lnTo>
                      <a:lnTo>
                        <a:pt x="490" y="294"/>
                      </a:lnTo>
                      <a:lnTo>
                        <a:pt x="490" y="292"/>
                      </a:lnTo>
                      <a:lnTo>
                        <a:pt x="491" y="291"/>
                      </a:lnTo>
                      <a:lnTo>
                        <a:pt x="490" y="290"/>
                      </a:lnTo>
                      <a:lnTo>
                        <a:pt x="490" y="289"/>
                      </a:lnTo>
                      <a:lnTo>
                        <a:pt x="490" y="287"/>
                      </a:lnTo>
                      <a:lnTo>
                        <a:pt x="487" y="280"/>
                      </a:lnTo>
                      <a:lnTo>
                        <a:pt x="484" y="273"/>
                      </a:lnTo>
                      <a:lnTo>
                        <a:pt x="480" y="267"/>
                      </a:lnTo>
                      <a:lnTo>
                        <a:pt x="475" y="261"/>
                      </a:lnTo>
                      <a:lnTo>
                        <a:pt x="470" y="256"/>
                      </a:lnTo>
                      <a:lnTo>
                        <a:pt x="464" y="251"/>
                      </a:lnTo>
                      <a:lnTo>
                        <a:pt x="458" y="247"/>
                      </a:lnTo>
                      <a:lnTo>
                        <a:pt x="451" y="243"/>
                      </a:lnTo>
                      <a:lnTo>
                        <a:pt x="454" y="243"/>
                      </a:lnTo>
                      <a:lnTo>
                        <a:pt x="458" y="245"/>
                      </a:lnTo>
                      <a:lnTo>
                        <a:pt x="466" y="249"/>
                      </a:lnTo>
                      <a:lnTo>
                        <a:pt x="476" y="252"/>
                      </a:lnTo>
                      <a:lnTo>
                        <a:pt x="486" y="255"/>
                      </a:lnTo>
                      <a:lnTo>
                        <a:pt x="495" y="256"/>
                      </a:lnTo>
                      <a:lnTo>
                        <a:pt x="498" y="258"/>
                      </a:lnTo>
                      <a:lnTo>
                        <a:pt x="509" y="262"/>
                      </a:lnTo>
                      <a:lnTo>
                        <a:pt x="512" y="265"/>
                      </a:lnTo>
                      <a:lnTo>
                        <a:pt x="514" y="268"/>
                      </a:lnTo>
                      <a:lnTo>
                        <a:pt x="516" y="270"/>
                      </a:lnTo>
                      <a:lnTo>
                        <a:pt x="518" y="270"/>
                      </a:lnTo>
                      <a:lnTo>
                        <a:pt x="522" y="272"/>
                      </a:lnTo>
                      <a:lnTo>
                        <a:pt x="527" y="272"/>
                      </a:lnTo>
                      <a:lnTo>
                        <a:pt x="534" y="272"/>
                      </a:lnTo>
                      <a:lnTo>
                        <a:pt x="536" y="270"/>
                      </a:lnTo>
                      <a:lnTo>
                        <a:pt x="538" y="269"/>
                      </a:lnTo>
                      <a:lnTo>
                        <a:pt x="540" y="267"/>
                      </a:lnTo>
                      <a:lnTo>
                        <a:pt x="543" y="265"/>
                      </a:lnTo>
                      <a:lnTo>
                        <a:pt x="544" y="262"/>
                      </a:lnTo>
                      <a:lnTo>
                        <a:pt x="544" y="259"/>
                      </a:lnTo>
                      <a:lnTo>
                        <a:pt x="544" y="256"/>
                      </a:lnTo>
                      <a:lnTo>
                        <a:pt x="543" y="254"/>
                      </a:lnTo>
                      <a:lnTo>
                        <a:pt x="539" y="248"/>
                      </a:lnTo>
                      <a:lnTo>
                        <a:pt x="536" y="242"/>
                      </a:lnTo>
                      <a:lnTo>
                        <a:pt x="531" y="236"/>
                      </a:lnTo>
                      <a:lnTo>
                        <a:pt x="527" y="231"/>
                      </a:lnTo>
                      <a:lnTo>
                        <a:pt x="523" y="227"/>
                      </a:lnTo>
                      <a:lnTo>
                        <a:pt x="518" y="222"/>
                      </a:lnTo>
                      <a:lnTo>
                        <a:pt x="513" y="219"/>
                      </a:lnTo>
                      <a:lnTo>
                        <a:pt x="508" y="215"/>
                      </a:lnTo>
                      <a:lnTo>
                        <a:pt x="502" y="212"/>
                      </a:lnTo>
                      <a:lnTo>
                        <a:pt x="496" y="210"/>
                      </a:lnTo>
                      <a:lnTo>
                        <a:pt x="490" y="207"/>
                      </a:lnTo>
                      <a:lnTo>
                        <a:pt x="484" y="206"/>
                      </a:lnTo>
                      <a:lnTo>
                        <a:pt x="477" y="204"/>
                      </a:lnTo>
                      <a:lnTo>
                        <a:pt x="470" y="203"/>
                      </a:lnTo>
                      <a:lnTo>
                        <a:pt x="463" y="203"/>
                      </a:lnTo>
                      <a:lnTo>
                        <a:pt x="455" y="203"/>
                      </a:lnTo>
                      <a:lnTo>
                        <a:pt x="439" y="204"/>
                      </a:lnTo>
                      <a:lnTo>
                        <a:pt x="424" y="206"/>
                      </a:lnTo>
                      <a:lnTo>
                        <a:pt x="386" y="216"/>
                      </a:lnTo>
                      <a:lnTo>
                        <a:pt x="367" y="222"/>
                      </a:lnTo>
                      <a:lnTo>
                        <a:pt x="348" y="228"/>
                      </a:lnTo>
                      <a:lnTo>
                        <a:pt x="331" y="234"/>
                      </a:lnTo>
                      <a:lnTo>
                        <a:pt x="329" y="234"/>
                      </a:lnTo>
                      <a:lnTo>
                        <a:pt x="328" y="235"/>
                      </a:lnTo>
                      <a:lnTo>
                        <a:pt x="325" y="235"/>
                      </a:lnTo>
                      <a:lnTo>
                        <a:pt x="322" y="236"/>
                      </a:lnTo>
                      <a:lnTo>
                        <a:pt x="313" y="239"/>
                      </a:lnTo>
                      <a:lnTo>
                        <a:pt x="296" y="242"/>
                      </a:lnTo>
                      <a:lnTo>
                        <a:pt x="287" y="244"/>
                      </a:lnTo>
                      <a:lnTo>
                        <a:pt x="279" y="246"/>
                      </a:lnTo>
                      <a:lnTo>
                        <a:pt x="261" y="248"/>
                      </a:lnTo>
                      <a:lnTo>
                        <a:pt x="243" y="249"/>
                      </a:lnTo>
                      <a:lnTo>
                        <a:pt x="225" y="249"/>
                      </a:lnTo>
                      <a:lnTo>
                        <a:pt x="216" y="249"/>
                      </a:lnTo>
                      <a:lnTo>
                        <a:pt x="214" y="248"/>
                      </a:lnTo>
                      <a:lnTo>
                        <a:pt x="213" y="248"/>
                      </a:lnTo>
                      <a:lnTo>
                        <a:pt x="211" y="248"/>
                      </a:lnTo>
                      <a:lnTo>
                        <a:pt x="207" y="248"/>
                      </a:lnTo>
                      <a:lnTo>
                        <a:pt x="198" y="247"/>
                      </a:lnTo>
                      <a:lnTo>
                        <a:pt x="191" y="244"/>
                      </a:lnTo>
                      <a:lnTo>
                        <a:pt x="183" y="241"/>
                      </a:lnTo>
                      <a:lnTo>
                        <a:pt x="177" y="235"/>
                      </a:lnTo>
                      <a:lnTo>
                        <a:pt x="165" y="226"/>
                      </a:lnTo>
                      <a:lnTo>
                        <a:pt x="154" y="215"/>
                      </a:lnTo>
                      <a:lnTo>
                        <a:pt x="144" y="204"/>
                      </a:lnTo>
                      <a:lnTo>
                        <a:pt x="135" y="192"/>
                      </a:lnTo>
                      <a:lnTo>
                        <a:pt x="131" y="186"/>
                      </a:lnTo>
                      <a:lnTo>
                        <a:pt x="127" y="180"/>
                      </a:lnTo>
                      <a:lnTo>
                        <a:pt x="120" y="167"/>
                      </a:lnTo>
                      <a:lnTo>
                        <a:pt x="113" y="154"/>
                      </a:lnTo>
                      <a:lnTo>
                        <a:pt x="106" y="141"/>
                      </a:lnTo>
                      <a:lnTo>
                        <a:pt x="103" y="118"/>
                      </a:lnTo>
                      <a:lnTo>
                        <a:pt x="99" y="96"/>
                      </a:lnTo>
                      <a:lnTo>
                        <a:pt x="92" y="75"/>
                      </a:lnTo>
                      <a:lnTo>
                        <a:pt x="86" y="54"/>
                      </a:lnTo>
                      <a:lnTo>
                        <a:pt x="84" y="48"/>
                      </a:lnTo>
                      <a:lnTo>
                        <a:pt x="81" y="43"/>
                      </a:lnTo>
                      <a:lnTo>
                        <a:pt x="78" y="37"/>
                      </a:lnTo>
                      <a:lnTo>
                        <a:pt x="76" y="33"/>
                      </a:lnTo>
                      <a:lnTo>
                        <a:pt x="72" y="28"/>
                      </a:lnTo>
                      <a:lnTo>
                        <a:pt x="69" y="23"/>
                      </a:lnTo>
                      <a:lnTo>
                        <a:pt x="64" y="20"/>
                      </a:lnTo>
                      <a:lnTo>
                        <a:pt x="60" y="16"/>
                      </a:lnTo>
                      <a:lnTo>
                        <a:pt x="56" y="13"/>
                      </a:lnTo>
                      <a:lnTo>
                        <a:pt x="51" y="10"/>
                      </a:lnTo>
                      <a:lnTo>
                        <a:pt x="41" y="6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5" y="28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4" y="87"/>
                      </a:lnTo>
                      <a:lnTo>
                        <a:pt x="7" y="100"/>
                      </a:lnTo>
                      <a:lnTo>
                        <a:pt x="10" y="107"/>
                      </a:lnTo>
                      <a:lnTo>
                        <a:pt x="14" y="114"/>
                      </a:lnTo>
                      <a:lnTo>
                        <a:pt x="21" y="126"/>
                      </a:lnTo>
                      <a:lnTo>
                        <a:pt x="26" y="132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4" name="Freeform 69"/>
                <p:cNvSpPr>
                  <a:spLocks noChangeAspect="1"/>
                </p:cNvSpPr>
                <p:nvPr/>
              </p:nvSpPr>
              <p:spPr bwMode="auto">
                <a:xfrm>
                  <a:off x="2836" y="3137"/>
                  <a:ext cx="760" cy="438"/>
                </a:xfrm>
                <a:custGeom>
                  <a:avLst/>
                  <a:gdLst>
                    <a:gd name="T0" fmla="*/ 753 w 760"/>
                    <a:gd name="T1" fmla="*/ 23 h 438"/>
                    <a:gd name="T2" fmla="*/ 731 w 760"/>
                    <a:gd name="T3" fmla="*/ 4 h 438"/>
                    <a:gd name="T4" fmla="*/ 704 w 760"/>
                    <a:gd name="T5" fmla="*/ 0 h 438"/>
                    <a:gd name="T6" fmla="*/ 659 w 760"/>
                    <a:gd name="T7" fmla="*/ 16 h 438"/>
                    <a:gd name="T8" fmla="*/ 632 w 760"/>
                    <a:gd name="T9" fmla="*/ 46 h 438"/>
                    <a:gd name="T10" fmla="*/ 576 w 760"/>
                    <a:gd name="T11" fmla="*/ 208 h 438"/>
                    <a:gd name="T12" fmla="*/ 532 w 760"/>
                    <a:gd name="T13" fmla="*/ 313 h 438"/>
                    <a:gd name="T14" fmla="*/ 517 w 760"/>
                    <a:gd name="T15" fmla="*/ 341 h 438"/>
                    <a:gd name="T16" fmla="*/ 499 w 760"/>
                    <a:gd name="T17" fmla="*/ 357 h 438"/>
                    <a:gd name="T18" fmla="*/ 484 w 760"/>
                    <a:gd name="T19" fmla="*/ 364 h 438"/>
                    <a:gd name="T20" fmla="*/ 467 w 760"/>
                    <a:gd name="T21" fmla="*/ 364 h 438"/>
                    <a:gd name="T22" fmla="*/ 432 w 760"/>
                    <a:gd name="T23" fmla="*/ 330 h 438"/>
                    <a:gd name="T24" fmla="*/ 378 w 760"/>
                    <a:gd name="T25" fmla="*/ 283 h 438"/>
                    <a:gd name="T26" fmla="*/ 322 w 760"/>
                    <a:gd name="T27" fmla="*/ 250 h 438"/>
                    <a:gd name="T28" fmla="*/ 292 w 760"/>
                    <a:gd name="T29" fmla="*/ 224 h 438"/>
                    <a:gd name="T30" fmla="*/ 262 w 760"/>
                    <a:gd name="T31" fmla="*/ 182 h 438"/>
                    <a:gd name="T32" fmla="*/ 246 w 760"/>
                    <a:gd name="T33" fmla="*/ 126 h 438"/>
                    <a:gd name="T34" fmla="*/ 231 w 760"/>
                    <a:gd name="T35" fmla="*/ 97 h 438"/>
                    <a:gd name="T36" fmla="*/ 196 w 760"/>
                    <a:gd name="T37" fmla="*/ 89 h 438"/>
                    <a:gd name="T38" fmla="*/ 164 w 760"/>
                    <a:gd name="T39" fmla="*/ 111 h 438"/>
                    <a:gd name="T40" fmla="*/ 106 w 760"/>
                    <a:gd name="T41" fmla="*/ 174 h 438"/>
                    <a:gd name="T42" fmla="*/ 66 w 760"/>
                    <a:gd name="T43" fmla="*/ 208 h 438"/>
                    <a:gd name="T44" fmla="*/ 47 w 760"/>
                    <a:gd name="T45" fmla="*/ 219 h 438"/>
                    <a:gd name="T46" fmla="*/ 32 w 760"/>
                    <a:gd name="T47" fmla="*/ 225 h 438"/>
                    <a:gd name="T48" fmla="*/ 13 w 760"/>
                    <a:gd name="T49" fmla="*/ 237 h 438"/>
                    <a:gd name="T50" fmla="*/ 2 w 760"/>
                    <a:gd name="T51" fmla="*/ 269 h 438"/>
                    <a:gd name="T52" fmla="*/ 4 w 760"/>
                    <a:gd name="T53" fmla="*/ 314 h 438"/>
                    <a:gd name="T54" fmla="*/ 15 w 760"/>
                    <a:gd name="T55" fmla="*/ 336 h 438"/>
                    <a:gd name="T56" fmla="*/ 38 w 760"/>
                    <a:gd name="T57" fmla="*/ 352 h 438"/>
                    <a:gd name="T58" fmla="*/ 63 w 760"/>
                    <a:gd name="T59" fmla="*/ 356 h 438"/>
                    <a:gd name="T60" fmla="*/ 88 w 760"/>
                    <a:gd name="T61" fmla="*/ 344 h 438"/>
                    <a:gd name="T62" fmla="*/ 89 w 760"/>
                    <a:gd name="T63" fmla="*/ 341 h 438"/>
                    <a:gd name="T64" fmla="*/ 129 w 760"/>
                    <a:gd name="T65" fmla="*/ 258 h 438"/>
                    <a:gd name="T66" fmla="*/ 140 w 760"/>
                    <a:gd name="T67" fmla="*/ 239 h 438"/>
                    <a:gd name="T68" fmla="*/ 169 w 760"/>
                    <a:gd name="T69" fmla="*/ 204 h 438"/>
                    <a:gd name="T70" fmla="*/ 222 w 760"/>
                    <a:gd name="T71" fmla="*/ 234 h 438"/>
                    <a:gd name="T72" fmla="*/ 294 w 760"/>
                    <a:gd name="T73" fmla="*/ 334 h 438"/>
                    <a:gd name="T74" fmla="*/ 338 w 760"/>
                    <a:gd name="T75" fmla="*/ 381 h 438"/>
                    <a:gd name="T76" fmla="*/ 387 w 760"/>
                    <a:gd name="T77" fmla="*/ 412 h 438"/>
                    <a:gd name="T78" fmla="*/ 457 w 760"/>
                    <a:gd name="T79" fmla="*/ 435 h 438"/>
                    <a:gd name="T80" fmla="*/ 501 w 760"/>
                    <a:gd name="T81" fmla="*/ 435 h 438"/>
                    <a:gd name="T82" fmla="*/ 529 w 760"/>
                    <a:gd name="T83" fmla="*/ 426 h 438"/>
                    <a:gd name="T84" fmla="*/ 542 w 760"/>
                    <a:gd name="T85" fmla="*/ 419 h 438"/>
                    <a:gd name="T86" fmla="*/ 588 w 760"/>
                    <a:gd name="T87" fmla="*/ 377 h 438"/>
                    <a:gd name="T88" fmla="*/ 623 w 760"/>
                    <a:gd name="T89" fmla="*/ 332 h 438"/>
                    <a:gd name="T90" fmla="*/ 666 w 760"/>
                    <a:gd name="T91" fmla="*/ 264 h 438"/>
                    <a:gd name="T92" fmla="*/ 687 w 760"/>
                    <a:gd name="T93" fmla="*/ 224 h 438"/>
                    <a:gd name="T94" fmla="*/ 730 w 760"/>
                    <a:gd name="T95" fmla="*/ 159 h 438"/>
                    <a:gd name="T96" fmla="*/ 733 w 760"/>
                    <a:gd name="T97" fmla="*/ 157 h 438"/>
                    <a:gd name="T98" fmla="*/ 749 w 760"/>
                    <a:gd name="T99" fmla="*/ 123 h 438"/>
                    <a:gd name="T100" fmla="*/ 751 w 760"/>
                    <a:gd name="T101" fmla="*/ 113 h 438"/>
                    <a:gd name="T102" fmla="*/ 758 w 760"/>
                    <a:gd name="T103" fmla="*/ 79 h 438"/>
                    <a:gd name="T104" fmla="*/ 760 w 760"/>
                    <a:gd name="T105" fmla="*/ 59 h 4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0"/>
                    <a:gd name="T160" fmla="*/ 0 h 438"/>
                    <a:gd name="T161" fmla="*/ 760 w 760"/>
                    <a:gd name="T162" fmla="*/ 438 h 4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0" h="438">
                      <a:moveTo>
                        <a:pt x="759" y="39"/>
                      </a:moveTo>
                      <a:lnTo>
                        <a:pt x="757" y="34"/>
                      </a:lnTo>
                      <a:lnTo>
                        <a:pt x="756" y="30"/>
                      </a:lnTo>
                      <a:lnTo>
                        <a:pt x="755" y="26"/>
                      </a:lnTo>
                      <a:lnTo>
                        <a:pt x="753" y="23"/>
                      </a:lnTo>
                      <a:lnTo>
                        <a:pt x="749" y="16"/>
                      </a:lnTo>
                      <a:lnTo>
                        <a:pt x="744" y="11"/>
                      </a:lnTo>
                      <a:lnTo>
                        <a:pt x="737" y="6"/>
                      </a:lnTo>
                      <a:lnTo>
                        <a:pt x="734" y="4"/>
                      </a:lnTo>
                      <a:lnTo>
                        <a:pt x="731" y="4"/>
                      </a:lnTo>
                      <a:lnTo>
                        <a:pt x="727" y="2"/>
                      </a:lnTo>
                      <a:lnTo>
                        <a:pt x="723" y="1"/>
                      </a:lnTo>
                      <a:lnTo>
                        <a:pt x="719" y="0"/>
                      </a:lnTo>
                      <a:lnTo>
                        <a:pt x="714" y="0"/>
                      </a:lnTo>
                      <a:lnTo>
                        <a:pt x="704" y="0"/>
                      </a:lnTo>
                      <a:lnTo>
                        <a:pt x="694" y="2"/>
                      </a:lnTo>
                      <a:lnTo>
                        <a:pt x="685" y="4"/>
                      </a:lnTo>
                      <a:lnTo>
                        <a:pt x="676" y="7"/>
                      </a:lnTo>
                      <a:lnTo>
                        <a:pt x="668" y="11"/>
                      </a:lnTo>
                      <a:lnTo>
                        <a:pt x="659" y="16"/>
                      </a:lnTo>
                      <a:lnTo>
                        <a:pt x="652" y="21"/>
                      </a:lnTo>
                      <a:lnTo>
                        <a:pt x="645" y="29"/>
                      </a:lnTo>
                      <a:lnTo>
                        <a:pt x="640" y="34"/>
                      </a:lnTo>
                      <a:lnTo>
                        <a:pt x="636" y="40"/>
                      </a:lnTo>
                      <a:lnTo>
                        <a:pt x="632" y="46"/>
                      </a:lnTo>
                      <a:lnTo>
                        <a:pt x="630" y="53"/>
                      </a:lnTo>
                      <a:lnTo>
                        <a:pt x="617" y="88"/>
                      </a:lnTo>
                      <a:lnTo>
                        <a:pt x="605" y="123"/>
                      </a:lnTo>
                      <a:lnTo>
                        <a:pt x="591" y="166"/>
                      </a:lnTo>
                      <a:lnTo>
                        <a:pt x="576" y="208"/>
                      </a:lnTo>
                      <a:lnTo>
                        <a:pt x="553" y="269"/>
                      </a:lnTo>
                      <a:lnTo>
                        <a:pt x="545" y="287"/>
                      </a:lnTo>
                      <a:lnTo>
                        <a:pt x="541" y="296"/>
                      </a:lnTo>
                      <a:lnTo>
                        <a:pt x="538" y="305"/>
                      </a:lnTo>
                      <a:lnTo>
                        <a:pt x="532" y="313"/>
                      </a:lnTo>
                      <a:lnTo>
                        <a:pt x="531" y="317"/>
                      </a:lnTo>
                      <a:lnTo>
                        <a:pt x="528" y="321"/>
                      </a:lnTo>
                      <a:lnTo>
                        <a:pt x="518" y="339"/>
                      </a:lnTo>
                      <a:lnTo>
                        <a:pt x="517" y="339"/>
                      </a:lnTo>
                      <a:lnTo>
                        <a:pt x="517" y="341"/>
                      </a:lnTo>
                      <a:lnTo>
                        <a:pt x="516" y="343"/>
                      </a:lnTo>
                      <a:lnTo>
                        <a:pt x="513" y="346"/>
                      </a:lnTo>
                      <a:lnTo>
                        <a:pt x="510" y="350"/>
                      </a:lnTo>
                      <a:lnTo>
                        <a:pt x="506" y="353"/>
                      </a:lnTo>
                      <a:lnTo>
                        <a:pt x="499" y="357"/>
                      </a:lnTo>
                      <a:lnTo>
                        <a:pt x="496" y="360"/>
                      </a:lnTo>
                      <a:lnTo>
                        <a:pt x="492" y="362"/>
                      </a:lnTo>
                      <a:lnTo>
                        <a:pt x="488" y="363"/>
                      </a:lnTo>
                      <a:lnTo>
                        <a:pt x="486" y="364"/>
                      </a:lnTo>
                      <a:lnTo>
                        <a:pt x="484" y="364"/>
                      </a:lnTo>
                      <a:lnTo>
                        <a:pt x="475" y="364"/>
                      </a:lnTo>
                      <a:lnTo>
                        <a:pt x="473" y="364"/>
                      </a:lnTo>
                      <a:lnTo>
                        <a:pt x="471" y="364"/>
                      </a:lnTo>
                      <a:lnTo>
                        <a:pt x="467" y="364"/>
                      </a:lnTo>
                      <a:lnTo>
                        <a:pt x="462" y="364"/>
                      </a:lnTo>
                      <a:lnTo>
                        <a:pt x="458" y="363"/>
                      </a:lnTo>
                      <a:lnTo>
                        <a:pt x="445" y="346"/>
                      </a:lnTo>
                      <a:lnTo>
                        <a:pt x="438" y="338"/>
                      </a:lnTo>
                      <a:lnTo>
                        <a:pt x="432" y="330"/>
                      </a:lnTo>
                      <a:lnTo>
                        <a:pt x="424" y="323"/>
                      </a:lnTo>
                      <a:lnTo>
                        <a:pt x="417" y="316"/>
                      </a:lnTo>
                      <a:lnTo>
                        <a:pt x="402" y="302"/>
                      </a:lnTo>
                      <a:lnTo>
                        <a:pt x="386" y="289"/>
                      </a:lnTo>
                      <a:lnTo>
                        <a:pt x="378" y="283"/>
                      </a:lnTo>
                      <a:lnTo>
                        <a:pt x="370" y="278"/>
                      </a:lnTo>
                      <a:lnTo>
                        <a:pt x="353" y="266"/>
                      </a:lnTo>
                      <a:lnTo>
                        <a:pt x="344" y="262"/>
                      </a:lnTo>
                      <a:lnTo>
                        <a:pt x="335" y="257"/>
                      </a:lnTo>
                      <a:lnTo>
                        <a:pt x="322" y="250"/>
                      </a:lnTo>
                      <a:lnTo>
                        <a:pt x="316" y="245"/>
                      </a:lnTo>
                      <a:lnTo>
                        <a:pt x="310" y="241"/>
                      </a:lnTo>
                      <a:lnTo>
                        <a:pt x="304" y="236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7" y="219"/>
                      </a:lnTo>
                      <a:lnTo>
                        <a:pt x="282" y="214"/>
                      </a:lnTo>
                      <a:lnTo>
                        <a:pt x="278" y="208"/>
                      </a:lnTo>
                      <a:lnTo>
                        <a:pt x="270" y="195"/>
                      </a:lnTo>
                      <a:lnTo>
                        <a:pt x="262" y="182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2" y="155"/>
                      </a:lnTo>
                      <a:lnTo>
                        <a:pt x="250" y="140"/>
                      </a:lnTo>
                      <a:lnTo>
                        <a:pt x="246" y="126"/>
                      </a:lnTo>
                      <a:lnTo>
                        <a:pt x="243" y="114"/>
                      </a:lnTo>
                      <a:lnTo>
                        <a:pt x="241" y="109"/>
                      </a:lnTo>
                      <a:lnTo>
                        <a:pt x="238" y="104"/>
                      </a:lnTo>
                      <a:lnTo>
                        <a:pt x="235" y="101"/>
                      </a:lnTo>
                      <a:lnTo>
                        <a:pt x="231" y="97"/>
                      </a:lnTo>
                      <a:lnTo>
                        <a:pt x="227" y="95"/>
                      </a:lnTo>
                      <a:lnTo>
                        <a:pt x="222" y="93"/>
                      </a:lnTo>
                      <a:lnTo>
                        <a:pt x="212" y="90"/>
                      </a:lnTo>
                      <a:lnTo>
                        <a:pt x="204" y="89"/>
                      </a:lnTo>
                      <a:lnTo>
                        <a:pt x="196" y="89"/>
                      </a:lnTo>
                      <a:lnTo>
                        <a:pt x="189" y="91"/>
                      </a:lnTo>
                      <a:lnTo>
                        <a:pt x="181" y="95"/>
                      </a:lnTo>
                      <a:lnTo>
                        <a:pt x="175" y="98"/>
                      </a:lnTo>
                      <a:lnTo>
                        <a:pt x="169" y="104"/>
                      </a:lnTo>
                      <a:lnTo>
                        <a:pt x="164" y="111"/>
                      </a:lnTo>
                      <a:lnTo>
                        <a:pt x="153" y="124"/>
                      </a:lnTo>
                      <a:lnTo>
                        <a:pt x="142" y="138"/>
                      </a:lnTo>
                      <a:lnTo>
                        <a:pt x="130" y="150"/>
                      </a:lnTo>
                      <a:lnTo>
                        <a:pt x="118" y="162"/>
                      </a:lnTo>
                      <a:lnTo>
                        <a:pt x="106" y="174"/>
                      </a:lnTo>
                      <a:lnTo>
                        <a:pt x="99" y="180"/>
                      </a:lnTo>
                      <a:lnTo>
                        <a:pt x="93" y="186"/>
                      </a:lnTo>
                      <a:lnTo>
                        <a:pt x="80" y="197"/>
                      </a:lnTo>
                      <a:lnTo>
                        <a:pt x="73" y="202"/>
                      </a:lnTo>
                      <a:lnTo>
                        <a:pt x="66" y="208"/>
                      </a:lnTo>
                      <a:lnTo>
                        <a:pt x="61" y="210"/>
                      </a:lnTo>
                      <a:lnTo>
                        <a:pt x="59" y="212"/>
                      </a:lnTo>
                      <a:lnTo>
                        <a:pt x="56" y="214"/>
                      </a:lnTo>
                      <a:lnTo>
                        <a:pt x="52" y="216"/>
                      </a:lnTo>
                      <a:lnTo>
                        <a:pt x="47" y="219"/>
                      </a:lnTo>
                      <a:lnTo>
                        <a:pt x="42" y="221"/>
                      </a:lnTo>
                      <a:lnTo>
                        <a:pt x="37" y="223"/>
                      </a:lnTo>
                      <a:lnTo>
                        <a:pt x="34" y="223"/>
                      </a:lnTo>
                      <a:lnTo>
                        <a:pt x="32" y="224"/>
                      </a:lnTo>
                      <a:lnTo>
                        <a:pt x="32" y="225"/>
                      </a:lnTo>
                      <a:lnTo>
                        <a:pt x="27" y="227"/>
                      </a:lnTo>
                      <a:lnTo>
                        <a:pt x="24" y="228"/>
                      </a:lnTo>
                      <a:lnTo>
                        <a:pt x="21" y="229"/>
                      </a:lnTo>
                      <a:lnTo>
                        <a:pt x="17" y="232"/>
                      </a:lnTo>
                      <a:lnTo>
                        <a:pt x="13" y="237"/>
                      </a:lnTo>
                      <a:lnTo>
                        <a:pt x="11" y="239"/>
                      </a:lnTo>
                      <a:lnTo>
                        <a:pt x="10" y="242"/>
                      </a:lnTo>
                      <a:lnTo>
                        <a:pt x="6" y="251"/>
                      </a:lnTo>
                      <a:lnTo>
                        <a:pt x="4" y="260"/>
                      </a:lnTo>
                      <a:lnTo>
                        <a:pt x="2" y="269"/>
                      </a:lnTo>
                      <a:lnTo>
                        <a:pt x="1" y="279"/>
                      </a:lnTo>
                      <a:lnTo>
                        <a:pt x="0" y="287"/>
                      </a:lnTo>
                      <a:lnTo>
                        <a:pt x="1" y="296"/>
                      </a:lnTo>
                      <a:lnTo>
                        <a:pt x="2" y="306"/>
                      </a:lnTo>
                      <a:lnTo>
                        <a:pt x="4" y="314"/>
                      </a:lnTo>
                      <a:lnTo>
                        <a:pt x="5" y="319"/>
                      </a:lnTo>
                      <a:lnTo>
                        <a:pt x="8" y="323"/>
                      </a:lnTo>
                      <a:lnTo>
                        <a:pt x="10" y="328"/>
                      </a:lnTo>
                      <a:lnTo>
                        <a:pt x="12" y="332"/>
                      </a:lnTo>
                      <a:lnTo>
                        <a:pt x="15" y="336"/>
                      </a:lnTo>
                      <a:lnTo>
                        <a:pt x="18" y="339"/>
                      </a:lnTo>
                      <a:lnTo>
                        <a:pt x="22" y="343"/>
                      </a:lnTo>
                      <a:lnTo>
                        <a:pt x="27" y="346"/>
                      </a:lnTo>
                      <a:lnTo>
                        <a:pt x="34" y="350"/>
                      </a:lnTo>
                      <a:lnTo>
                        <a:pt x="38" y="352"/>
                      </a:lnTo>
                      <a:lnTo>
                        <a:pt x="39" y="353"/>
                      </a:lnTo>
                      <a:lnTo>
                        <a:pt x="41" y="354"/>
                      </a:lnTo>
                      <a:lnTo>
                        <a:pt x="48" y="356"/>
                      </a:lnTo>
                      <a:lnTo>
                        <a:pt x="56" y="357"/>
                      </a:lnTo>
                      <a:lnTo>
                        <a:pt x="63" y="356"/>
                      </a:lnTo>
                      <a:lnTo>
                        <a:pt x="67" y="355"/>
                      </a:lnTo>
                      <a:lnTo>
                        <a:pt x="70" y="355"/>
                      </a:lnTo>
                      <a:lnTo>
                        <a:pt x="77" y="351"/>
                      </a:lnTo>
                      <a:lnTo>
                        <a:pt x="85" y="347"/>
                      </a:lnTo>
                      <a:lnTo>
                        <a:pt x="88" y="344"/>
                      </a:lnTo>
                      <a:lnTo>
                        <a:pt x="88" y="343"/>
                      </a:lnTo>
                      <a:lnTo>
                        <a:pt x="89" y="341"/>
                      </a:lnTo>
                      <a:lnTo>
                        <a:pt x="100" y="311"/>
                      </a:lnTo>
                      <a:lnTo>
                        <a:pt x="105" y="297"/>
                      </a:lnTo>
                      <a:lnTo>
                        <a:pt x="111" y="284"/>
                      </a:lnTo>
                      <a:lnTo>
                        <a:pt x="119" y="271"/>
                      </a:lnTo>
                      <a:lnTo>
                        <a:pt x="129" y="258"/>
                      </a:lnTo>
                      <a:lnTo>
                        <a:pt x="131" y="253"/>
                      </a:lnTo>
                      <a:lnTo>
                        <a:pt x="133" y="251"/>
                      </a:lnTo>
                      <a:lnTo>
                        <a:pt x="135" y="249"/>
                      </a:lnTo>
                      <a:lnTo>
                        <a:pt x="137" y="244"/>
                      </a:lnTo>
                      <a:lnTo>
                        <a:pt x="140" y="239"/>
                      </a:lnTo>
                      <a:lnTo>
                        <a:pt x="144" y="230"/>
                      </a:lnTo>
                      <a:lnTo>
                        <a:pt x="150" y="223"/>
                      </a:lnTo>
                      <a:lnTo>
                        <a:pt x="156" y="215"/>
                      </a:lnTo>
                      <a:lnTo>
                        <a:pt x="162" y="209"/>
                      </a:lnTo>
                      <a:lnTo>
                        <a:pt x="169" y="204"/>
                      </a:lnTo>
                      <a:lnTo>
                        <a:pt x="177" y="200"/>
                      </a:lnTo>
                      <a:lnTo>
                        <a:pt x="186" y="195"/>
                      </a:lnTo>
                      <a:lnTo>
                        <a:pt x="195" y="193"/>
                      </a:lnTo>
                      <a:lnTo>
                        <a:pt x="208" y="214"/>
                      </a:lnTo>
                      <a:lnTo>
                        <a:pt x="222" y="234"/>
                      </a:lnTo>
                      <a:lnTo>
                        <a:pt x="236" y="255"/>
                      </a:lnTo>
                      <a:lnTo>
                        <a:pt x="250" y="275"/>
                      </a:lnTo>
                      <a:lnTo>
                        <a:pt x="264" y="294"/>
                      </a:lnTo>
                      <a:lnTo>
                        <a:pt x="278" y="314"/>
                      </a:lnTo>
                      <a:lnTo>
                        <a:pt x="294" y="334"/>
                      </a:lnTo>
                      <a:lnTo>
                        <a:pt x="310" y="353"/>
                      </a:lnTo>
                      <a:lnTo>
                        <a:pt x="317" y="361"/>
                      </a:lnTo>
                      <a:lnTo>
                        <a:pt x="324" y="368"/>
                      </a:lnTo>
                      <a:lnTo>
                        <a:pt x="331" y="374"/>
                      </a:lnTo>
                      <a:lnTo>
                        <a:pt x="338" y="381"/>
                      </a:lnTo>
                      <a:lnTo>
                        <a:pt x="348" y="388"/>
                      </a:lnTo>
                      <a:lnTo>
                        <a:pt x="357" y="394"/>
                      </a:lnTo>
                      <a:lnTo>
                        <a:pt x="367" y="400"/>
                      </a:lnTo>
                      <a:lnTo>
                        <a:pt x="377" y="406"/>
                      </a:lnTo>
                      <a:lnTo>
                        <a:pt x="387" y="412"/>
                      </a:lnTo>
                      <a:lnTo>
                        <a:pt x="398" y="417"/>
                      </a:lnTo>
                      <a:lnTo>
                        <a:pt x="409" y="421"/>
                      </a:lnTo>
                      <a:lnTo>
                        <a:pt x="420" y="426"/>
                      </a:lnTo>
                      <a:lnTo>
                        <a:pt x="434" y="429"/>
                      </a:lnTo>
                      <a:lnTo>
                        <a:pt x="457" y="435"/>
                      </a:lnTo>
                      <a:lnTo>
                        <a:pt x="465" y="437"/>
                      </a:lnTo>
                      <a:lnTo>
                        <a:pt x="473" y="438"/>
                      </a:lnTo>
                      <a:lnTo>
                        <a:pt x="481" y="438"/>
                      </a:lnTo>
                      <a:lnTo>
                        <a:pt x="489" y="437"/>
                      </a:lnTo>
                      <a:lnTo>
                        <a:pt x="501" y="435"/>
                      </a:lnTo>
                      <a:lnTo>
                        <a:pt x="506" y="434"/>
                      </a:lnTo>
                      <a:lnTo>
                        <a:pt x="512" y="432"/>
                      </a:lnTo>
                      <a:lnTo>
                        <a:pt x="524" y="428"/>
                      </a:lnTo>
                      <a:lnTo>
                        <a:pt x="526" y="427"/>
                      </a:lnTo>
                      <a:lnTo>
                        <a:pt x="529" y="426"/>
                      </a:lnTo>
                      <a:lnTo>
                        <a:pt x="534" y="423"/>
                      </a:lnTo>
                      <a:lnTo>
                        <a:pt x="539" y="420"/>
                      </a:lnTo>
                      <a:lnTo>
                        <a:pt x="540" y="420"/>
                      </a:lnTo>
                      <a:lnTo>
                        <a:pt x="542" y="419"/>
                      </a:lnTo>
                      <a:lnTo>
                        <a:pt x="545" y="417"/>
                      </a:lnTo>
                      <a:lnTo>
                        <a:pt x="554" y="411"/>
                      </a:lnTo>
                      <a:lnTo>
                        <a:pt x="564" y="403"/>
                      </a:lnTo>
                      <a:lnTo>
                        <a:pt x="573" y="394"/>
                      </a:lnTo>
                      <a:lnTo>
                        <a:pt x="588" y="377"/>
                      </a:lnTo>
                      <a:lnTo>
                        <a:pt x="595" y="368"/>
                      </a:lnTo>
                      <a:lnTo>
                        <a:pt x="602" y="359"/>
                      </a:lnTo>
                      <a:lnTo>
                        <a:pt x="616" y="341"/>
                      </a:lnTo>
                      <a:lnTo>
                        <a:pt x="620" y="336"/>
                      </a:lnTo>
                      <a:lnTo>
                        <a:pt x="623" y="332"/>
                      </a:lnTo>
                      <a:lnTo>
                        <a:pt x="630" y="322"/>
                      </a:lnTo>
                      <a:lnTo>
                        <a:pt x="643" y="303"/>
                      </a:lnTo>
                      <a:lnTo>
                        <a:pt x="655" y="284"/>
                      </a:lnTo>
                      <a:lnTo>
                        <a:pt x="661" y="273"/>
                      </a:lnTo>
                      <a:lnTo>
                        <a:pt x="666" y="264"/>
                      </a:lnTo>
                      <a:lnTo>
                        <a:pt x="668" y="261"/>
                      </a:lnTo>
                      <a:lnTo>
                        <a:pt x="669" y="258"/>
                      </a:lnTo>
                      <a:lnTo>
                        <a:pt x="672" y="254"/>
                      </a:lnTo>
                      <a:lnTo>
                        <a:pt x="678" y="244"/>
                      </a:lnTo>
                      <a:lnTo>
                        <a:pt x="687" y="224"/>
                      </a:lnTo>
                      <a:lnTo>
                        <a:pt x="699" y="206"/>
                      </a:lnTo>
                      <a:lnTo>
                        <a:pt x="711" y="187"/>
                      </a:lnTo>
                      <a:lnTo>
                        <a:pt x="724" y="170"/>
                      </a:lnTo>
                      <a:lnTo>
                        <a:pt x="728" y="163"/>
                      </a:lnTo>
                      <a:lnTo>
                        <a:pt x="730" y="159"/>
                      </a:lnTo>
                      <a:lnTo>
                        <a:pt x="731" y="159"/>
                      </a:lnTo>
                      <a:lnTo>
                        <a:pt x="732" y="158"/>
                      </a:lnTo>
                      <a:lnTo>
                        <a:pt x="733" y="157"/>
                      </a:lnTo>
                      <a:lnTo>
                        <a:pt x="737" y="150"/>
                      </a:lnTo>
                      <a:lnTo>
                        <a:pt x="741" y="143"/>
                      </a:lnTo>
                      <a:lnTo>
                        <a:pt x="746" y="130"/>
                      </a:lnTo>
                      <a:lnTo>
                        <a:pt x="749" y="124"/>
                      </a:lnTo>
                      <a:lnTo>
                        <a:pt x="749" y="123"/>
                      </a:lnTo>
                      <a:lnTo>
                        <a:pt x="749" y="122"/>
                      </a:lnTo>
                      <a:lnTo>
                        <a:pt x="749" y="121"/>
                      </a:lnTo>
                      <a:lnTo>
                        <a:pt x="751" y="117"/>
                      </a:lnTo>
                      <a:lnTo>
                        <a:pt x="751" y="114"/>
                      </a:lnTo>
                      <a:lnTo>
                        <a:pt x="751" y="113"/>
                      </a:lnTo>
                      <a:lnTo>
                        <a:pt x="752" y="112"/>
                      </a:lnTo>
                      <a:lnTo>
                        <a:pt x="753" y="111"/>
                      </a:lnTo>
                      <a:lnTo>
                        <a:pt x="755" y="105"/>
                      </a:lnTo>
                      <a:lnTo>
                        <a:pt x="757" y="92"/>
                      </a:lnTo>
                      <a:lnTo>
                        <a:pt x="758" y="79"/>
                      </a:lnTo>
                      <a:lnTo>
                        <a:pt x="758" y="75"/>
                      </a:lnTo>
                      <a:lnTo>
                        <a:pt x="758" y="74"/>
                      </a:lnTo>
                      <a:lnTo>
                        <a:pt x="759" y="73"/>
                      </a:lnTo>
                      <a:lnTo>
                        <a:pt x="760" y="66"/>
                      </a:lnTo>
                      <a:lnTo>
                        <a:pt x="760" y="59"/>
                      </a:lnTo>
                      <a:lnTo>
                        <a:pt x="760" y="53"/>
                      </a:lnTo>
                      <a:lnTo>
                        <a:pt x="759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5" name="Freeform 70"/>
                <p:cNvSpPr>
                  <a:spLocks noChangeAspect="1"/>
                </p:cNvSpPr>
                <p:nvPr/>
              </p:nvSpPr>
              <p:spPr bwMode="auto">
                <a:xfrm>
                  <a:off x="3004" y="2741"/>
                  <a:ext cx="682" cy="256"/>
                </a:xfrm>
                <a:custGeom>
                  <a:avLst/>
                  <a:gdLst>
                    <a:gd name="T0" fmla="*/ 635 w 682"/>
                    <a:gd name="T1" fmla="*/ 0 h 256"/>
                    <a:gd name="T2" fmla="*/ 605 w 682"/>
                    <a:gd name="T3" fmla="*/ 4 h 256"/>
                    <a:gd name="T4" fmla="*/ 552 w 682"/>
                    <a:gd name="T5" fmla="*/ 31 h 256"/>
                    <a:gd name="T6" fmla="*/ 472 w 682"/>
                    <a:gd name="T7" fmla="*/ 81 h 256"/>
                    <a:gd name="T8" fmla="*/ 343 w 682"/>
                    <a:gd name="T9" fmla="*/ 172 h 256"/>
                    <a:gd name="T10" fmla="*/ 314 w 682"/>
                    <a:gd name="T11" fmla="*/ 191 h 256"/>
                    <a:gd name="T12" fmla="*/ 306 w 682"/>
                    <a:gd name="T13" fmla="*/ 195 h 256"/>
                    <a:gd name="T14" fmla="*/ 298 w 682"/>
                    <a:gd name="T15" fmla="*/ 197 h 256"/>
                    <a:gd name="T16" fmla="*/ 295 w 682"/>
                    <a:gd name="T17" fmla="*/ 198 h 256"/>
                    <a:gd name="T18" fmla="*/ 269 w 682"/>
                    <a:gd name="T19" fmla="*/ 199 h 256"/>
                    <a:gd name="T20" fmla="*/ 227 w 682"/>
                    <a:gd name="T21" fmla="*/ 186 h 256"/>
                    <a:gd name="T22" fmla="*/ 181 w 682"/>
                    <a:gd name="T23" fmla="*/ 174 h 256"/>
                    <a:gd name="T24" fmla="*/ 142 w 682"/>
                    <a:gd name="T25" fmla="*/ 168 h 256"/>
                    <a:gd name="T26" fmla="*/ 98 w 682"/>
                    <a:gd name="T27" fmla="*/ 159 h 256"/>
                    <a:gd name="T28" fmla="*/ 90 w 682"/>
                    <a:gd name="T29" fmla="*/ 153 h 256"/>
                    <a:gd name="T30" fmla="*/ 90 w 682"/>
                    <a:gd name="T31" fmla="*/ 132 h 256"/>
                    <a:gd name="T32" fmla="*/ 91 w 682"/>
                    <a:gd name="T33" fmla="*/ 105 h 256"/>
                    <a:gd name="T34" fmla="*/ 87 w 682"/>
                    <a:gd name="T35" fmla="*/ 81 h 256"/>
                    <a:gd name="T36" fmla="*/ 78 w 682"/>
                    <a:gd name="T37" fmla="*/ 65 h 256"/>
                    <a:gd name="T38" fmla="*/ 65 w 682"/>
                    <a:gd name="T39" fmla="*/ 56 h 256"/>
                    <a:gd name="T40" fmla="*/ 50 w 682"/>
                    <a:gd name="T41" fmla="*/ 53 h 256"/>
                    <a:gd name="T42" fmla="*/ 38 w 682"/>
                    <a:gd name="T43" fmla="*/ 60 h 256"/>
                    <a:gd name="T44" fmla="*/ 33 w 682"/>
                    <a:gd name="T45" fmla="*/ 70 h 256"/>
                    <a:gd name="T46" fmla="*/ 37 w 682"/>
                    <a:gd name="T47" fmla="*/ 160 h 256"/>
                    <a:gd name="T48" fmla="*/ 4 w 682"/>
                    <a:gd name="T49" fmla="*/ 203 h 256"/>
                    <a:gd name="T50" fmla="*/ 1 w 682"/>
                    <a:gd name="T51" fmla="*/ 215 h 256"/>
                    <a:gd name="T52" fmla="*/ 10 w 682"/>
                    <a:gd name="T53" fmla="*/ 226 h 256"/>
                    <a:gd name="T54" fmla="*/ 87 w 682"/>
                    <a:gd name="T55" fmla="*/ 204 h 256"/>
                    <a:gd name="T56" fmla="*/ 135 w 682"/>
                    <a:gd name="T57" fmla="*/ 213 h 256"/>
                    <a:gd name="T58" fmla="*/ 207 w 682"/>
                    <a:gd name="T59" fmla="*/ 237 h 256"/>
                    <a:gd name="T60" fmla="*/ 284 w 682"/>
                    <a:gd name="T61" fmla="*/ 256 h 256"/>
                    <a:gd name="T62" fmla="*/ 305 w 682"/>
                    <a:gd name="T63" fmla="*/ 255 h 256"/>
                    <a:gd name="T64" fmla="*/ 326 w 682"/>
                    <a:gd name="T65" fmla="*/ 248 h 256"/>
                    <a:gd name="T66" fmla="*/ 345 w 682"/>
                    <a:gd name="T67" fmla="*/ 238 h 256"/>
                    <a:gd name="T68" fmla="*/ 399 w 682"/>
                    <a:gd name="T69" fmla="*/ 203 h 256"/>
                    <a:gd name="T70" fmla="*/ 469 w 682"/>
                    <a:gd name="T71" fmla="*/ 172 h 256"/>
                    <a:gd name="T72" fmla="*/ 571 w 682"/>
                    <a:gd name="T73" fmla="*/ 133 h 256"/>
                    <a:gd name="T74" fmla="*/ 595 w 682"/>
                    <a:gd name="T75" fmla="*/ 123 h 256"/>
                    <a:gd name="T76" fmla="*/ 620 w 682"/>
                    <a:gd name="T77" fmla="*/ 107 h 256"/>
                    <a:gd name="T78" fmla="*/ 638 w 682"/>
                    <a:gd name="T79" fmla="*/ 94 h 256"/>
                    <a:gd name="T80" fmla="*/ 656 w 682"/>
                    <a:gd name="T81" fmla="*/ 76 h 256"/>
                    <a:gd name="T82" fmla="*/ 675 w 682"/>
                    <a:gd name="T83" fmla="*/ 57 h 256"/>
                    <a:gd name="T84" fmla="*/ 681 w 682"/>
                    <a:gd name="T85" fmla="*/ 45 h 256"/>
                    <a:gd name="T86" fmla="*/ 682 w 682"/>
                    <a:gd name="T87" fmla="*/ 39 h 256"/>
                    <a:gd name="T88" fmla="*/ 682 w 682"/>
                    <a:gd name="T89" fmla="*/ 31 h 256"/>
                    <a:gd name="T90" fmla="*/ 681 w 682"/>
                    <a:gd name="T91" fmla="*/ 24 h 256"/>
                    <a:gd name="T92" fmla="*/ 675 w 682"/>
                    <a:gd name="T93" fmla="*/ 14 h 256"/>
                    <a:gd name="T94" fmla="*/ 666 w 682"/>
                    <a:gd name="T95" fmla="*/ 7 h 256"/>
                    <a:gd name="T96" fmla="*/ 647 w 682"/>
                    <a:gd name="T97" fmla="*/ 4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2"/>
                    <a:gd name="T148" fmla="*/ 0 h 256"/>
                    <a:gd name="T149" fmla="*/ 682 w 682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2" h="256">
                      <a:moveTo>
                        <a:pt x="647" y="4"/>
                      </a:moveTo>
                      <a:lnTo>
                        <a:pt x="641" y="1"/>
                      </a:lnTo>
                      <a:lnTo>
                        <a:pt x="635" y="0"/>
                      </a:lnTo>
                      <a:lnTo>
                        <a:pt x="623" y="0"/>
                      </a:lnTo>
                      <a:lnTo>
                        <a:pt x="611" y="2"/>
                      </a:lnTo>
                      <a:lnTo>
                        <a:pt x="605" y="4"/>
                      </a:lnTo>
                      <a:lnTo>
                        <a:pt x="599" y="6"/>
                      </a:lnTo>
                      <a:lnTo>
                        <a:pt x="575" y="18"/>
                      </a:lnTo>
                      <a:lnTo>
                        <a:pt x="552" y="31"/>
                      </a:lnTo>
                      <a:lnTo>
                        <a:pt x="528" y="44"/>
                      </a:lnTo>
                      <a:lnTo>
                        <a:pt x="506" y="59"/>
                      </a:lnTo>
                      <a:lnTo>
                        <a:pt x="472" y="81"/>
                      </a:lnTo>
                      <a:lnTo>
                        <a:pt x="440" y="103"/>
                      </a:lnTo>
                      <a:lnTo>
                        <a:pt x="352" y="165"/>
                      </a:lnTo>
                      <a:lnTo>
                        <a:pt x="343" y="172"/>
                      </a:lnTo>
                      <a:lnTo>
                        <a:pt x="337" y="174"/>
                      </a:lnTo>
                      <a:lnTo>
                        <a:pt x="333" y="178"/>
                      </a:lnTo>
                      <a:lnTo>
                        <a:pt x="314" y="191"/>
                      </a:lnTo>
                      <a:lnTo>
                        <a:pt x="308" y="194"/>
                      </a:lnTo>
                      <a:lnTo>
                        <a:pt x="307" y="194"/>
                      </a:lnTo>
                      <a:lnTo>
                        <a:pt x="306" y="195"/>
                      </a:lnTo>
                      <a:lnTo>
                        <a:pt x="305" y="195"/>
                      </a:lnTo>
                      <a:lnTo>
                        <a:pt x="302" y="196"/>
                      </a:lnTo>
                      <a:lnTo>
                        <a:pt x="298" y="197"/>
                      </a:lnTo>
                      <a:lnTo>
                        <a:pt x="297" y="197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88" y="200"/>
                      </a:lnTo>
                      <a:lnTo>
                        <a:pt x="279" y="200"/>
                      </a:lnTo>
                      <a:lnTo>
                        <a:pt x="269" y="199"/>
                      </a:lnTo>
                      <a:lnTo>
                        <a:pt x="260" y="197"/>
                      </a:lnTo>
                      <a:lnTo>
                        <a:pt x="251" y="195"/>
                      </a:lnTo>
                      <a:lnTo>
                        <a:pt x="227" y="186"/>
                      </a:lnTo>
                      <a:lnTo>
                        <a:pt x="204" y="180"/>
                      </a:lnTo>
                      <a:lnTo>
                        <a:pt x="192" y="177"/>
                      </a:lnTo>
                      <a:lnTo>
                        <a:pt x="181" y="174"/>
                      </a:lnTo>
                      <a:lnTo>
                        <a:pt x="169" y="173"/>
                      </a:lnTo>
                      <a:lnTo>
                        <a:pt x="158" y="171"/>
                      </a:lnTo>
                      <a:lnTo>
                        <a:pt x="142" y="168"/>
                      </a:lnTo>
                      <a:lnTo>
                        <a:pt x="127" y="166"/>
                      </a:lnTo>
                      <a:lnTo>
                        <a:pt x="112" y="162"/>
                      </a:lnTo>
                      <a:lnTo>
                        <a:pt x="98" y="159"/>
                      </a:lnTo>
                      <a:lnTo>
                        <a:pt x="93" y="157"/>
                      </a:lnTo>
                      <a:lnTo>
                        <a:pt x="91" y="155"/>
                      </a:lnTo>
                      <a:lnTo>
                        <a:pt x="90" y="153"/>
                      </a:lnTo>
                      <a:lnTo>
                        <a:pt x="86" y="149"/>
                      </a:lnTo>
                      <a:lnTo>
                        <a:pt x="88" y="139"/>
                      </a:lnTo>
                      <a:lnTo>
                        <a:pt x="90" y="132"/>
                      </a:lnTo>
                      <a:lnTo>
                        <a:pt x="91" y="123"/>
                      </a:lnTo>
                      <a:lnTo>
                        <a:pt x="91" y="114"/>
                      </a:lnTo>
                      <a:lnTo>
                        <a:pt x="91" y="105"/>
                      </a:lnTo>
                      <a:lnTo>
                        <a:pt x="90" y="97"/>
                      </a:lnTo>
                      <a:lnTo>
                        <a:pt x="89" y="89"/>
                      </a:lnTo>
                      <a:lnTo>
                        <a:pt x="87" y="81"/>
                      </a:lnTo>
                      <a:lnTo>
                        <a:pt x="84" y="74"/>
                      </a:lnTo>
                      <a:lnTo>
                        <a:pt x="80" y="68"/>
                      </a:lnTo>
                      <a:lnTo>
                        <a:pt x="78" y="65"/>
                      </a:lnTo>
                      <a:lnTo>
                        <a:pt x="76" y="62"/>
                      </a:lnTo>
                      <a:lnTo>
                        <a:pt x="71" y="59"/>
                      </a:lnTo>
                      <a:lnTo>
                        <a:pt x="65" y="56"/>
                      </a:lnTo>
                      <a:lnTo>
                        <a:pt x="60" y="54"/>
                      </a:lnTo>
                      <a:lnTo>
                        <a:pt x="55" y="53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42" y="58"/>
                      </a:lnTo>
                      <a:lnTo>
                        <a:pt x="38" y="60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3" y="70"/>
                      </a:lnTo>
                      <a:lnTo>
                        <a:pt x="56" y="132"/>
                      </a:lnTo>
                      <a:lnTo>
                        <a:pt x="50" y="147"/>
                      </a:lnTo>
                      <a:lnTo>
                        <a:pt x="37" y="160"/>
                      </a:lnTo>
                      <a:lnTo>
                        <a:pt x="26" y="174"/>
                      </a:lnTo>
                      <a:lnTo>
                        <a:pt x="14" y="188"/>
                      </a:lnTo>
                      <a:lnTo>
                        <a:pt x="4" y="203"/>
                      </a:lnTo>
                      <a:lnTo>
                        <a:pt x="1" y="206"/>
                      </a:lnTo>
                      <a:lnTo>
                        <a:pt x="0" y="210"/>
                      </a:lnTo>
                      <a:lnTo>
                        <a:pt x="1" y="215"/>
                      </a:lnTo>
                      <a:lnTo>
                        <a:pt x="3" y="218"/>
                      </a:lnTo>
                      <a:lnTo>
                        <a:pt x="7" y="222"/>
                      </a:lnTo>
                      <a:lnTo>
                        <a:pt x="10" y="226"/>
                      </a:lnTo>
                      <a:lnTo>
                        <a:pt x="55" y="202"/>
                      </a:lnTo>
                      <a:lnTo>
                        <a:pt x="70" y="203"/>
                      </a:lnTo>
                      <a:lnTo>
                        <a:pt x="87" y="204"/>
                      </a:lnTo>
                      <a:lnTo>
                        <a:pt x="103" y="207"/>
                      </a:lnTo>
                      <a:lnTo>
                        <a:pt x="120" y="210"/>
                      </a:lnTo>
                      <a:lnTo>
                        <a:pt x="135" y="213"/>
                      </a:lnTo>
                      <a:lnTo>
                        <a:pt x="151" y="217"/>
                      </a:lnTo>
                      <a:lnTo>
                        <a:pt x="183" y="228"/>
                      </a:lnTo>
                      <a:lnTo>
                        <a:pt x="207" y="237"/>
                      </a:lnTo>
                      <a:lnTo>
                        <a:pt x="232" y="245"/>
                      </a:lnTo>
                      <a:lnTo>
                        <a:pt x="258" y="251"/>
                      </a:lnTo>
                      <a:lnTo>
                        <a:pt x="284" y="256"/>
                      </a:lnTo>
                      <a:lnTo>
                        <a:pt x="295" y="256"/>
                      </a:lnTo>
                      <a:lnTo>
                        <a:pt x="300" y="256"/>
                      </a:lnTo>
                      <a:lnTo>
                        <a:pt x="305" y="255"/>
                      </a:lnTo>
                      <a:lnTo>
                        <a:pt x="312" y="253"/>
                      </a:lnTo>
                      <a:lnTo>
                        <a:pt x="320" y="252"/>
                      </a:lnTo>
                      <a:lnTo>
                        <a:pt x="326" y="248"/>
                      </a:lnTo>
                      <a:lnTo>
                        <a:pt x="333" y="245"/>
                      </a:lnTo>
                      <a:lnTo>
                        <a:pt x="338" y="241"/>
                      </a:lnTo>
                      <a:lnTo>
                        <a:pt x="345" y="238"/>
                      </a:lnTo>
                      <a:lnTo>
                        <a:pt x="362" y="225"/>
                      </a:lnTo>
                      <a:lnTo>
                        <a:pt x="380" y="214"/>
                      </a:lnTo>
                      <a:lnTo>
                        <a:pt x="399" y="203"/>
                      </a:lnTo>
                      <a:lnTo>
                        <a:pt x="418" y="193"/>
                      </a:lnTo>
                      <a:lnTo>
                        <a:pt x="443" y="181"/>
                      </a:lnTo>
                      <a:lnTo>
                        <a:pt x="469" y="172"/>
                      </a:lnTo>
                      <a:lnTo>
                        <a:pt x="516" y="154"/>
                      </a:lnTo>
                      <a:lnTo>
                        <a:pt x="563" y="137"/>
                      </a:lnTo>
                      <a:lnTo>
                        <a:pt x="571" y="133"/>
                      </a:lnTo>
                      <a:lnTo>
                        <a:pt x="579" y="130"/>
                      </a:lnTo>
                      <a:lnTo>
                        <a:pt x="587" y="126"/>
                      </a:lnTo>
                      <a:lnTo>
                        <a:pt x="595" y="123"/>
                      </a:lnTo>
                      <a:lnTo>
                        <a:pt x="610" y="114"/>
                      </a:lnTo>
                      <a:lnTo>
                        <a:pt x="617" y="109"/>
                      </a:lnTo>
                      <a:lnTo>
                        <a:pt x="620" y="107"/>
                      </a:lnTo>
                      <a:lnTo>
                        <a:pt x="624" y="104"/>
                      </a:lnTo>
                      <a:lnTo>
                        <a:pt x="631" y="99"/>
                      </a:lnTo>
                      <a:lnTo>
                        <a:pt x="638" y="94"/>
                      </a:lnTo>
                      <a:lnTo>
                        <a:pt x="644" y="88"/>
                      </a:lnTo>
                      <a:lnTo>
                        <a:pt x="651" y="82"/>
                      </a:lnTo>
                      <a:lnTo>
                        <a:pt x="656" y="76"/>
                      </a:lnTo>
                      <a:lnTo>
                        <a:pt x="663" y="70"/>
                      </a:lnTo>
                      <a:lnTo>
                        <a:pt x="668" y="63"/>
                      </a:lnTo>
                      <a:lnTo>
                        <a:pt x="675" y="57"/>
                      </a:lnTo>
                      <a:lnTo>
                        <a:pt x="677" y="53"/>
                      </a:lnTo>
                      <a:lnTo>
                        <a:pt x="679" y="49"/>
                      </a:lnTo>
                      <a:lnTo>
                        <a:pt x="681" y="45"/>
                      </a:lnTo>
                      <a:lnTo>
                        <a:pt x="681" y="43"/>
                      </a:lnTo>
                      <a:lnTo>
                        <a:pt x="682" y="41"/>
                      </a:lnTo>
                      <a:lnTo>
                        <a:pt x="682" y="39"/>
                      </a:lnTo>
                      <a:lnTo>
                        <a:pt x="682" y="36"/>
                      </a:lnTo>
                      <a:lnTo>
                        <a:pt x="682" y="32"/>
                      </a:lnTo>
                      <a:lnTo>
                        <a:pt x="682" y="31"/>
                      </a:lnTo>
                      <a:lnTo>
                        <a:pt x="682" y="30"/>
                      </a:lnTo>
                      <a:lnTo>
                        <a:pt x="682" y="27"/>
                      </a:lnTo>
                      <a:lnTo>
                        <a:pt x="681" y="24"/>
                      </a:lnTo>
                      <a:lnTo>
                        <a:pt x="679" y="20"/>
                      </a:lnTo>
                      <a:lnTo>
                        <a:pt x="678" y="18"/>
                      </a:lnTo>
                      <a:lnTo>
                        <a:pt x="675" y="14"/>
                      </a:lnTo>
                      <a:lnTo>
                        <a:pt x="674" y="12"/>
                      </a:lnTo>
                      <a:lnTo>
                        <a:pt x="669" y="9"/>
                      </a:lnTo>
                      <a:lnTo>
                        <a:pt x="666" y="7"/>
                      </a:lnTo>
                      <a:lnTo>
                        <a:pt x="663" y="6"/>
                      </a:lnTo>
                      <a:lnTo>
                        <a:pt x="655" y="4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6" name="Freeform 71"/>
                <p:cNvSpPr>
                  <a:spLocks noChangeAspect="1"/>
                </p:cNvSpPr>
                <p:nvPr/>
              </p:nvSpPr>
              <p:spPr bwMode="auto">
                <a:xfrm>
                  <a:off x="3580" y="3105"/>
                  <a:ext cx="345" cy="686"/>
                </a:xfrm>
                <a:custGeom>
                  <a:avLst/>
                  <a:gdLst>
                    <a:gd name="T0" fmla="*/ 57 w 345"/>
                    <a:gd name="T1" fmla="*/ 2 h 686"/>
                    <a:gd name="T2" fmla="*/ 89 w 345"/>
                    <a:gd name="T3" fmla="*/ 0 h 686"/>
                    <a:gd name="T4" fmla="*/ 113 w 345"/>
                    <a:gd name="T5" fmla="*/ 15 h 686"/>
                    <a:gd name="T6" fmla="*/ 169 w 345"/>
                    <a:gd name="T7" fmla="*/ 64 h 686"/>
                    <a:gd name="T8" fmla="*/ 227 w 345"/>
                    <a:gd name="T9" fmla="*/ 121 h 686"/>
                    <a:gd name="T10" fmla="*/ 278 w 345"/>
                    <a:gd name="T11" fmla="*/ 176 h 686"/>
                    <a:gd name="T12" fmla="*/ 315 w 345"/>
                    <a:gd name="T13" fmla="*/ 225 h 686"/>
                    <a:gd name="T14" fmla="*/ 337 w 345"/>
                    <a:gd name="T15" fmla="*/ 263 h 686"/>
                    <a:gd name="T16" fmla="*/ 345 w 345"/>
                    <a:gd name="T17" fmla="*/ 293 h 686"/>
                    <a:gd name="T18" fmla="*/ 341 w 345"/>
                    <a:gd name="T19" fmla="*/ 321 h 686"/>
                    <a:gd name="T20" fmla="*/ 329 w 345"/>
                    <a:gd name="T21" fmla="*/ 349 h 686"/>
                    <a:gd name="T22" fmla="*/ 302 w 345"/>
                    <a:gd name="T23" fmla="*/ 382 h 686"/>
                    <a:gd name="T24" fmla="*/ 262 w 345"/>
                    <a:gd name="T25" fmla="*/ 416 h 686"/>
                    <a:gd name="T26" fmla="*/ 201 w 345"/>
                    <a:gd name="T27" fmla="*/ 467 h 686"/>
                    <a:gd name="T28" fmla="*/ 154 w 345"/>
                    <a:gd name="T29" fmla="*/ 496 h 686"/>
                    <a:gd name="T30" fmla="*/ 127 w 345"/>
                    <a:gd name="T31" fmla="*/ 521 h 686"/>
                    <a:gd name="T32" fmla="*/ 115 w 345"/>
                    <a:gd name="T33" fmla="*/ 544 h 686"/>
                    <a:gd name="T34" fmla="*/ 117 w 345"/>
                    <a:gd name="T35" fmla="*/ 559 h 686"/>
                    <a:gd name="T36" fmla="*/ 133 w 345"/>
                    <a:gd name="T37" fmla="*/ 575 h 686"/>
                    <a:gd name="T38" fmla="*/ 171 w 345"/>
                    <a:gd name="T39" fmla="*/ 600 h 686"/>
                    <a:gd name="T40" fmla="*/ 203 w 345"/>
                    <a:gd name="T41" fmla="*/ 619 h 686"/>
                    <a:gd name="T42" fmla="*/ 241 w 345"/>
                    <a:gd name="T43" fmla="*/ 631 h 686"/>
                    <a:gd name="T44" fmla="*/ 264 w 345"/>
                    <a:gd name="T45" fmla="*/ 638 h 686"/>
                    <a:gd name="T46" fmla="*/ 269 w 345"/>
                    <a:gd name="T47" fmla="*/ 654 h 686"/>
                    <a:gd name="T48" fmla="*/ 262 w 345"/>
                    <a:gd name="T49" fmla="*/ 664 h 686"/>
                    <a:gd name="T50" fmla="*/ 229 w 345"/>
                    <a:gd name="T51" fmla="*/ 678 h 686"/>
                    <a:gd name="T52" fmla="*/ 224 w 345"/>
                    <a:gd name="T53" fmla="*/ 680 h 686"/>
                    <a:gd name="T54" fmla="*/ 180 w 345"/>
                    <a:gd name="T55" fmla="*/ 686 h 686"/>
                    <a:gd name="T56" fmla="*/ 157 w 345"/>
                    <a:gd name="T57" fmla="*/ 686 h 686"/>
                    <a:gd name="T58" fmla="*/ 134 w 345"/>
                    <a:gd name="T59" fmla="*/ 668 h 686"/>
                    <a:gd name="T60" fmla="*/ 112 w 345"/>
                    <a:gd name="T61" fmla="*/ 635 h 686"/>
                    <a:gd name="T62" fmla="*/ 89 w 345"/>
                    <a:gd name="T63" fmla="*/ 614 h 686"/>
                    <a:gd name="T64" fmla="*/ 56 w 345"/>
                    <a:gd name="T65" fmla="*/ 596 h 686"/>
                    <a:gd name="T66" fmla="*/ 33 w 345"/>
                    <a:gd name="T67" fmla="*/ 575 h 686"/>
                    <a:gd name="T68" fmla="*/ 31 w 345"/>
                    <a:gd name="T69" fmla="*/ 547 h 686"/>
                    <a:gd name="T70" fmla="*/ 36 w 345"/>
                    <a:gd name="T71" fmla="*/ 526 h 686"/>
                    <a:gd name="T72" fmla="*/ 57 w 345"/>
                    <a:gd name="T73" fmla="*/ 505 h 686"/>
                    <a:gd name="T74" fmla="*/ 91 w 345"/>
                    <a:gd name="T75" fmla="*/ 486 h 686"/>
                    <a:gd name="T76" fmla="*/ 119 w 345"/>
                    <a:gd name="T77" fmla="*/ 463 h 686"/>
                    <a:gd name="T78" fmla="*/ 145 w 345"/>
                    <a:gd name="T79" fmla="*/ 424 h 686"/>
                    <a:gd name="T80" fmla="*/ 169 w 345"/>
                    <a:gd name="T81" fmla="*/ 381 h 686"/>
                    <a:gd name="T82" fmla="*/ 201 w 345"/>
                    <a:gd name="T83" fmla="*/ 339 h 686"/>
                    <a:gd name="T84" fmla="*/ 234 w 345"/>
                    <a:gd name="T85" fmla="*/ 314 h 686"/>
                    <a:gd name="T86" fmla="*/ 252 w 345"/>
                    <a:gd name="T87" fmla="*/ 302 h 686"/>
                    <a:gd name="T88" fmla="*/ 255 w 345"/>
                    <a:gd name="T89" fmla="*/ 291 h 686"/>
                    <a:gd name="T90" fmla="*/ 238 w 345"/>
                    <a:gd name="T91" fmla="*/ 279 h 686"/>
                    <a:gd name="T92" fmla="*/ 185 w 345"/>
                    <a:gd name="T93" fmla="*/ 237 h 686"/>
                    <a:gd name="T94" fmla="*/ 115 w 345"/>
                    <a:gd name="T95" fmla="*/ 193 h 686"/>
                    <a:gd name="T96" fmla="*/ 63 w 345"/>
                    <a:gd name="T97" fmla="*/ 153 h 686"/>
                    <a:gd name="T98" fmla="*/ 19 w 345"/>
                    <a:gd name="T99" fmla="*/ 102 h 686"/>
                    <a:gd name="T100" fmla="*/ 0 w 345"/>
                    <a:gd name="T101" fmla="*/ 53 h 686"/>
                    <a:gd name="T102" fmla="*/ 7 w 345"/>
                    <a:gd name="T103" fmla="*/ 27 h 686"/>
                    <a:gd name="T104" fmla="*/ 33 w 345"/>
                    <a:gd name="T105" fmla="*/ 9 h 686"/>
                    <a:gd name="T106" fmla="*/ 57 w 345"/>
                    <a:gd name="T107" fmla="*/ 2 h 6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5"/>
                    <a:gd name="T163" fmla="*/ 0 h 686"/>
                    <a:gd name="T164" fmla="*/ 345 w 345"/>
                    <a:gd name="T165" fmla="*/ 686 h 6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5" h="686">
                      <a:moveTo>
                        <a:pt x="57" y="2"/>
                      </a:moveTo>
                      <a:lnTo>
                        <a:pt x="89" y="0"/>
                      </a:lnTo>
                      <a:lnTo>
                        <a:pt x="113" y="15"/>
                      </a:lnTo>
                      <a:lnTo>
                        <a:pt x="169" y="64"/>
                      </a:lnTo>
                      <a:lnTo>
                        <a:pt x="227" y="121"/>
                      </a:lnTo>
                      <a:lnTo>
                        <a:pt x="278" y="176"/>
                      </a:lnTo>
                      <a:lnTo>
                        <a:pt x="315" y="225"/>
                      </a:lnTo>
                      <a:lnTo>
                        <a:pt x="337" y="263"/>
                      </a:lnTo>
                      <a:lnTo>
                        <a:pt x="345" y="293"/>
                      </a:lnTo>
                      <a:lnTo>
                        <a:pt x="341" y="321"/>
                      </a:lnTo>
                      <a:lnTo>
                        <a:pt x="329" y="349"/>
                      </a:lnTo>
                      <a:lnTo>
                        <a:pt x="302" y="382"/>
                      </a:lnTo>
                      <a:lnTo>
                        <a:pt x="262" y="416"/>
                      </a:lnTo>
                      <a:lnTo>
                        <a:pt x="201" y="467"/>
                      </a:lnTo>
                      <a:lnTo>
                        <a:pt x="154" y="496"/>
                      </a:lnTo>
                      <a:lnTo>
                        <a:pt x="127" y="521"/>
                      </a:lnTo>
                      <a:lnTo>
                        <a:pt x="115" y="544"/>
                      </a:lnTo>
                      <a:lnTo>
                        <a:pt x="117" y="559"/>
                      </a:lnTo>
                      <a:lnTo>
                        <a:pt x="133" y="575"/>
                      </a:lnTo>
                      <a:lnTo>
                        <a:pt x="171" y="600"/>
                      </a:lnTo>
                      <a:lnTo>
                        <a:pt x="203" y="619"/>
                      </a:lnTo>
                      <a:lnTo>
                        <a:pt x="241" y="631"/>
                      </a:lnTo>
                      <a:lnTo>
                        <a:pt x="264" y="638"/>
                      </a:lnTo>
                      <a:lnTo>
                        <a:pt x="269" y="654"/>
                      </a:lnTo>
                      <a:lnTo>
                        <a:pt x="262" y="664"/>
                      </a:lnTo>
                      <a:lnTo>
                        <a:pt x="229" y="678"/>
                      </a:lnTo>
                      <a:lnTo>
                        <a:pt x="224" y="680"/>
                      </a:lnTo>
                      <a:lnTo>
                        <a:pt x="180" y="686"/>
                      </a:lnTo>
                      <a:lnTo>
                        <a:pt x="157" y="686"/>
                      </a:lnTo>
                      <a:lnTo>
                        <a:pt x="134" y="668"/>
                      </a:lnTo>
                      <a:lnTo>
                        <a:pt x="112" y="635"/>
                      </a:lnTo>
                      <a:lnTo>
                        <a:pt x="89" y="614"/>
                      </a:lnTo>
                      <a:lnTo>
                        <a:pt x="56" y="596"/>
                      </a:lnTo>
                      <a:lnTo>
                        <a:pt x="33" y="575"/>
                      </a:lnTo>
                      <a:lnTo>
                        <a:pt x="31" y="547"/>
                      </a:lnTo>
                      <a:lnTo>
                        <a:pt x="36" y="526"/>
                      </a:lnTo>
                      <a:lnTo>
                        <a:pt x="57" y="505"/>
                      </a:lnTo>
                      <a:lnTo>
                        <a:pt x="91" y="486"/>
                      </a:lnTo>
                      <a:lnTo>
                        <a:pt x="119" y="463"/>
                      </a:lnTo>
                      <a:lnTo>
                        <a:pt x="145" y="424"/>
                      </a:lnTo>
                      <a:lnTo>
                        <a:pt x="169" y="381"/>
                      </a:lnTo>
                      <a:lnTo>
                        <a:pt x="201" y="339"/>
                      </a:lnTo>
                      <a:lnTo>
                        <a:pt x="234" y="314"/>
                      </a:lnTo>
                      <a:lnTo>
                        <a:pt x="252" y="302"/>
                      </a:lnTo>
                      <a:lnTo>
                        <a:pt x="255" y="291"/>
                      </a:lnTo>
                      <a:lnTo>
                        <a:pt x="238" y="279"/>
                      </a:lnTo>
                      <a:lnTo>
                        <a:pt x="185" y="237"/>
                      </a:lnTo>
                      <a:lnTo>
                        <a:pt x="115" y="193"/>
                      </a:lnTo>
                      <a:lnTo>
                        <a:pt x="63" y="153"/>
                      </a:lnTo>
                      <a:lnTo>
                        <a:pt x="19" y="102"/>
                      </a:lnTo>
                      <a:lnTo>
                        <a:pt x="0" y="53"/>
                      </a:lnTo>
                      <a:lnTo>
                        <a:pt x="7" y="27"/>
                      </a:lnTo>
                      <a:lnTo>
                        <a:pt x="33" y="9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67" name="Group 72"/>
              <p:cNvGrpSpPr>
                <a:grpSpLocks noChangeAspect="1"/>
              </p:cNvGrpSpPr>
              <p:nvPr/>
            </p:nvGrpSpPr>
            <p:grpSpPr bwMode="auto">
              <a:xfrm>
                <a:off x="1346" y="2030"/>
                <a:ext cx="144" cy="186"/>
                <a:chOff x="2895" y="2582"/>
                <a:chExt cx="322" cy="418"/>
              </a:xfrm>
            </p:grpSpPr>
            <p:sp>
              <p:nvSpPr>
                <p:cNvPr id="52269" name="Freeform 73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70" name="Freeform 74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2268" name="Text Box 75"/>
              <p:cNvSpPr txBox="1">
                <a:spLocks noChangeArrowheads="1"/>
              </p:cNvSpPr>
              <p:nvPr/>
            </p:nvSpPr>
            <p:spPr bwMode="auto">
              <a:xfrm>
                <a:off x="1523" y="2137"/>
                <a:ext cx="49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>
                    <a:solidFill>
                      <a:schemeClr val="bg2"/>
                    </a:solidFill>
                  </a:rPr>
                  <a:t>T+1</a:t>
                </a:r>
                <a:endParaRPr lang="en-CA" altLang="en-US" sz="1400" i="0">
                  <a:solidFill>
                    <a:schemeClr val="bg2"/>
                  </a:solidFill>
                </a:endParaRPr>
              </a:p>
            </p:txBody>
          </p:sp>
        </p:grpSp>
        <p:pic>
          <p:nvPicPr>
            <p:cNvPr id="52265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226"/>
              <a:ext cx="48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28" name="Text Box 77"/>
          <p:cNvSpPr txBox="1">
            <a:spLocks noChangeArrowheads="1"/>
          </p:cNvSpPr>
          <p:nvPr/>
        </p:nvSpPr>
        <p:spPr bwMode="auto">
          <a:xfrm>
            <a:off x="0" y="2033588"/>
            <a:ext cx="2901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&lt;preCond&gt;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codeA  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      </a:t>
            </a:r>
            <a:r>
              <a:rPr lang="en-CA" altLang="en-US" sz="2000" i="0">
                <a:solidFill>
                  <a:srgbClr val="33CC33"/>
                </a:solidFill>
              </a:rPr>
              <a:t>&lt;loop-invariant&gt;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      exit when &lt;exit 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      codeB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codeC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/>
              <a:t>&lt;postCond&gt;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/>
          </a:p>
        </p:txBody>
      </p:sp>
      <p:grpSp>
        <p:nvGrpSpPr>
          <p:cNvPr id="52229" name="Group 78"/>
          <p:cNvGrpSpPr>
            <a:grpSpLocks noChangeAspect="1"/>
          </p:cNvGrpSpPr>
          <p:nvPr/>
        </p:nvGrpSpPr>
        <p:grpSpPr bwMode="auto">
          <a:xfrm>
            <a:off x="3124200" y="2595563"/>
            <a:ext cx="2879725" cy="1704975"/>
            <a:chOff x="288" y="1208"/>
            <a:chExt cx="5254" cy="3112"/>
          </a:xfrm>
        </p:grpSpPr>
        <p:sp>
          <p:nvSpPr>
            <p:cNvPr id="52233" name="Freeform 79" descr="Green marble"/>
            <p:cNvSpPr>
              <a:spLocks noChangeAspect="1"/>
            </p:cNvSpPr>
            <p:nvPr/>
          </p:nvSpPr>
          <p:spPr bwMode="auto">
            <a:xfrm>
              <a:off x="1224" y="2535"/>
              <a:ext cx="2280" cy="1785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234" name="Group 80"/>
            <p:cNvGrpSpPr>
              <a:grpSpLocks noChangeAspect="1"/>
            </p:cNvGrpSpPr>
            <p:nvPr/>
          </p:nvGrpSpPr>
          <p:grpSpPr bwMode="auto">
            <a:xfrm>
              <a:off x="288" y="1208"/>
              <a:ext cx="5254" cy="2992"/>
              <a:chOff x="288" y="1208"/>
              <a:chExt cx="5254" cy="2992"/>
            </a:xfrm>
          </p:grpSpPr>
          <p:sp>
            <p:nvSpPr>
              <p:cNvPr id="52235" name="Freeform 81" descr="Green marble"/>
              <p:cNvSpPr>
                <a:spLocks noChangeAspect="1"/>
              </p:cNvSpPr>
              <p:nvPr/>
            </p:nvSpPr>
            <p:spPr bwMode="auto">
              <a:xfrm>
                <a:off x="3056" y="1624"/>
                <a:ext cx="1312" cy="1296"/>
              </a:xfrm>
              <a:custGeom>
                <a:avLst/>
                <a:gdLst>
                  <a:gd name="T0" fmla="*/ 592 w 1312"/>
                  <a:gd name="T1" fmla="*/ 160 h 1296"/>
                  <a:gd name="T2" fmla="*/ 16 w 1312"/>
                  <a:gd name="T3" fmla="*/ 640 h 1296"/>
                  <a:gd name="T4" fmla="*/ 496 w 1312"/>
                  <a:gd name="T5" fmla="*/ 1024 h 1296"/>
                  <a:gd name="T6" fmla="*/ 1216 w 1312"/>
                  <a:gd name="T7" fmla="*/ 1216 h 1296"/>
                  <a:gd name="T8" fmla="*/ 1072 w 1312"/>
                  <a:gd name="T9" fmla="*/ 544 h 1296"/>
                  <a:gd name="T10" fmla="*/ 1120 w 1312"/>
                  <a:gd name="T11" fmla="*/ 64 h 1296"/>
                  <a:gd name="T12" fmla="*/ 592 w 1312"/>
                  <a:gd name="T13" fmla="*/ 16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1296"/>
                  <a:gd name="T23" fmla="*/ 1312 w 1312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1296">
                    <a:moveTo>
                      <a:pt x="592" y="160"/>
                    </a:moveTo>
                    <a:cubicBezTo>
                      <a:pt x="408" y="256"/>
                      <a:pt x="32" y="496"/>
                      <a:pt x="16" y="640"/>
                    </a:cubicBezTo>
                    <a:cubicBezTo>
                      <a:pt x="0" y="784"/>
                      <a:pt x="296" y="928"/>
                      <a:pt x="496" y="1024"/>
                    </a:cubicBezTo>
                    <a:cubicBezTo>
                      <a:pt x="696" y="1120"/>
                      <a:pt x="1120" y="1296"/>
                      <a:pt x="1216" y="1216"/>
                    </a:cubicBezTo>
                    <a:cubicBezTo>
                      <a:pt x="1312" y="1136"/>
                      <a:pt x="1088" y="736"/>
                      <a:pt x="1072" y="544"/>
                    </a:cubicBezTo>
                    <a:cubicBezTo>
                      <a:pt x="1056" y="352"/>
                      <a:pt x="1208" y="128"/>
                      <a:pt x="1120" y="64"/>
                    </a:cubicBezTo>
                    <a:cubicBezTo>
                      <a:pt x="1032" y="0"/>
                      <a:pt x="776" y="64"/>
                      <a:pt x="592" y="160"/>
                    </a:cubicBez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82" descr="Green marble"/>
              <p:cNvSpPr>
                <a:spLocks noChangeAspect="1"/>
              </p:cNvSpPr>
              <p:nvPr/>
            </p:nvSpPr>
            <p:spPr bwMode="auto">
              <a:xfrm>
                <a:off x="3384" y="3048"/>
                <a:ext cx="1192" cy="1152"/>
              </a:xfrm>
              <a:custGeom>
                <a:avLst/>
                <a:gdLst>
                  <a:gd name="T0" fmla="*/ 408 w 1192"/>
                  <a:gd name="T1" fmla="*/ 224 h 1152"/>
                  <a:gd name="T2" fmla="*/ 264 w 1192"/>
                  <a:gd name="T3" fmla="*/ 512 h 1152"/>
                  <a:gd name="T4" fmla="*/ 72 w 1192"/>
                  <a:gd name="T5" fmla="*/ 944 h 1152"/>
                  <a:gd name="T6" fmla="*/ 696 w 1192"/>
                  <a:gd name="T7" fmla="*/ 1088 h 1152"/>
                  <a:gd name="T8" fmla="*/ 792 w 1192"/>
                  <a:gd name="T9" fmla="*/ 560 h 1152"/>
                  <a:gd name="T10" fmla="*/ 1176 w 1192"/>
                  <a:gd name="T11" fmla="*/ 416 h 1152"/>
                  <a:gd name="T12" fmla="*/ 696 w 1192"/>
                  <a:gd name="T13" fmla="*/ 32 h 1152"/>
                  <a:gd name="T14" fmla="*/ 408 w 1192"/>
                  <a:gd name="T15" fmla="*/ 224 h 11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92"/>
                  <a:gd name="T25" fmla="*/ 0 h 1152"/>
                  <a:gd name="T26" fmla="*/ 1192 w 1192"/>
                  <a:gd name="T27" fmla="*/ 1152 h 11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92" h="1152">
                    <a:moveTo>
                      <a:pt x="408" y="224"/>
                    </a:moveTo>
                    <a:cubicBezTo>
                      <a:pt x="336" y="304"/>
                      <a:pt x="320" y="392"/>
                      <a:pt x="264" y="512"/>
                    </a:cubicBezTo>
                    <a:cubicBezTo>
                      <a:pt x="208" y="632"/>
                      <a:pt x="0" y="848"/>
                      <a:pt x="72" y="944"/>
                    </a:cubicBezTo>
                    <a:cubicBezTo>
                      <a:pt x="144" y="1040"/>
                      <a:pt x="576" y="1152"/>
                      <a:pt x="696" y="1088"/>
                    </a:cubicBezTo>
                    <a:cubicBezTo>
                      <a:pt x="816" y="1024"/>
                      <a:pt x="712" y="672"/>
                      <a:pt x="792" y="560"/>
                    </a:cubicBezTo>
                    <a:cubicBezTo>
                      <a:pt x="872" y="448"/>
                      <a:pt x="1192" y="504"/>
                      <a:pt x="1176" y="416"/>
                    </a:cubicBezTo>
                    <a:cubicBezTo>
                      <a:pt x="1160" y="328"/>
                      <a:pt x="824" y="64"/>
                      <a:pt x="696" y="32"/>
                    </a:cubicBezTo>
                    <a:cubicBezTo>
                      <a:pt x="568" y="0"/>
                      <a:pt x="480" y="144"/>
                      <a:pt x="408" y="224"/>
                    </a:cubicBez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2237" name="Picture 8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024"/>
                <a:ext cx="886" cy="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238" name="Picture 8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880"/>
                <a:ext cx="770" cy="1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39" name="Freeform 85" descr="Green marble"/>
              <p:cNvSpPr>
                <a:spLocks noChangeAspect="1"/>
              </p:cNvSpPr>
              <p:nvPr/>
            </p:nvSpPr>
            <p:spPr bwMode="auto">
              <a:xfrm>
                <a:off x="1152" y="1304"/>
                <a:ext cx="1192" cy="1152"/>
              </a:xfrm>
              <a:custGeom>
                <a:avLst/>
                <a:gdLst>
                  <a:gd name="T0" fmla="*/ 112 w 1192"/>
                  <a:gd name="T1" fmla="*/ 200 h 1152"/>
                  <a:gd name="T2" fmla="*/ 64 w 1192"/>
                  <a:gd name="T3" fmla="*/ 968 h 1152"/>
                  <a:gd name="T4" fmla="*/ 496 w 1192"/>
                  <a:gd name="T5" fmla="*/ 1112 h 1152"/>
                  <a:gd name="T6" fmla="*/ 784 w 1192"/>
                  <a:gd name="T7" fmla="*/ 728 h 1152"/>
                  <a:gd name="T8" fmla="*/ 1120 w 1192"/>
                  <a:gd name="T9" fmla="*/ 536 h 1152"/>
                  <a:gd name="T10" fmla="*/ 352 w 1192"/>
                  <a:gd name="T11" fmla="*/ 56 h 1152"/>
                  <a:gd name="T12" fmla="*/ 112 w 1192"/>
                  <a:gd name="T13" fmla="*/ 200 h 1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2"/>
                  <a:gd name="T22" fmla="*/ 0 h 1152"/>
                  <a:gd name="T23" fmla="*/ 1192 w 1192"/>
                  <a:gd name="T24" fmla="*/ 1152 h 1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2" h="1152">
                    <a:moveTo>
                      <a:pt x="112" y="200"/>
                    </a:moveTo>
                    <a:cubicBezTo>
                      <a:pt x="64" y="352"/>
                      <a:pt x="0" y="816"/>
                      <a:pt x="64" y="968"/>
                    </a:cubicBezTo>
                    <a:cubicBezTo>
                      <a:pt x="128" y="1120"/>
                      <a:pt x="376" y="1152"/>
                      <a:pt x="496" y="1112"/>
                    </a:cubicBezTo>
                    <a:cubicBezTo>
                      <a:pt x="616" y="1072"/>
                      <a:pt x="680" y="824"/>
                      <a:pt x="784" y="728"/>
                    </a:cubicBezTo>
                    <a:cubicBezTo>
                      <a:pt x="888" y="632"/>
                      <a:pt x="1192" y="648"/>
                      <a:pt x="1120" y="536"/>
                    </a:cubicBezTo>
                    <a:cubicBezTo>
                      <a:pt x="1048" y="424"/>
                      <a:pt x="512" y="112"/>
                      <a:pt x="352" y="56"/>
                    </a:cubicBezTo>
                    <a:cubicBezTo>
                      <a:pt x="192" y="0"/>
                      <a:pt x="160" y="48"/>
                      <a:pt x="112" y="200"/>
                    </a:cubicBezTo>
                    <a:close/>
                  </a:path>
                </a:pathLst>
              </a:cu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2240" name="Group 86"/>
              <p:cNvGrpSpPr>
                <a:grpSpLocks noChangeAspect="1"/>
              </p:cNvGrpSpPr>
              <p:nvPr/>
            </p:nvGrpSpPr>
            <p:grpSpPr bwMode="auto">
              <a:xfrm>
                <a:off x="1776" y="1208"/>
                <a:ext cx="1944" cy="2413"/>
                <a:chOff x="2227" y="1194"/>
                <a:chExt cx="1944" cy="2413"/>
              </a:xfrm>
            </p:grpSpPr>
            <p:sp>
              <p:nvSpPr>
                <p:cNvPr id="52247" name="Freeform 87"/>
                <p:cNvSpPr>
                  <a:spLocks noChangeAspect="1"/>
                </p:cNvSpPr>
                <p:nvPr/>
              </p:nvSpPr>
              <p:spPr bwMode="auto">
                <a:xfrm rot="-2705309">
                  <a:off x="2708" y="1513"/>
                  <a:ext cx="406" cy="340"/>
                </a:xfrm>
                <a:custGeom>
                  <a:avLst/>
                  <a:gdLst>
                    <a:gd name="T0" fmla="*/ 8 w 600"/>
                    <a:gd name="T1" fmla="*/ 1 h 608"/>
                    <a:gd name="T2" fmla="*/ 7 w 600"/>
                    <a:gd name="T3" fmla="*/ 1 h 608"/>
                    <a:gd name="T4" fmla="*/ 7 w 600"/>
                    <a:gd name="T5" fmla="*/ 1 h 608"/>
                    <a:gd name="T6" fmla="*/ 6 w 600"/>
                    <a:gd name="T7" fmla="*/ 1 h 608"/>
                    <a:gd name="T8" fmla="*/ 3 w 600"/>
                    <a:gd name="T9" fmla="*/ 0 h 608"/>
                    <a:gd name="T10" fmla="*/ 2 w 600"/>
                    <a:gd name="T11" fmla="*/ 1 h 608"/>
                    <a:gd name="T12" fmla="*/ 1 w 600"/>
                    <a:gd name="T13" fmla="*/ 1 h 608"/>
                    <a:gd name="T14" fmla="*/ 0 w 600"/>
                    <a:gd name="T15" fmla="*/ 1 h 608"/>
                    <a:gd name="T16" fmla="*/ 1 w 600"/>
                    <a:gd name="T17" fmla="*/ 1 h 608"/>
                    <a:gd name="T18" fmla="*/ 1 w 600"/>
                    <a:gd name="T19" fmla="*/ 1 h 608"/>
                    <a:gd name="T20" fmla="*/ 2 w 600"/>
                    <a:gd name="T21" fmla="*/ 2 h 608"/>
                    <a:gd name="T22" fmla="*/ 3 w 600"/>
                    <a:gd name="T23" fmla="*/ 2 h 608"/>
                    <a:gd name="T24" fmla="*/ 3 w 600"/>
                    <a:gd name="T25" fmla="*/ 2 h 608"/>
                    <a:gd name="T26" fmla="*/ 5 w 600"/>
                    <a:gd name="T27" fmla="*/ 2 h 608"/>
                    <a:gd name="T28" fmla="*/ 6 w 600"/>
                    <a:gd name="T29" fmla="*/ 2 h 608"/>
                    <a:gd name="T30" fmla="*/ 7 w 600"/>
                    <a:gd name="T31" fmla="*/ 1 h 608"/>
                    <a:gd name="T32" fmla="*/ 8 w 600"/>
                    <a:gd name="T33" fmla="*/ 1 h 608"/>
                    <a:gd name="T34" fmla="*/ 8 w 600"/>
                    <a:gd name="T35" fmla="*/ 1 h 608"/>
                    <a:gd name="T36" fmla="*/ 12 w 600"/>
                    <a:gd name="T37" fmla="*/ 1 h 608"/>
                    <a:gd name="T38" fmla="*/ 12 w 600"/>
                    <a:gd name="T39" fmla="*/ 1 h 608"/>
                    <a:gd name="T40" fmla="*/ 12 w 600"/>
                    <a:gd name="T41" fmla="*/ 1 h 608"/>
                    <a:gd name="T42" fmla="*/ 8 w 600"/>
                    <a:gd name="T43" fmla="*/ 1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8" name="Freeform 88"/>
                <p:cNvSpPr>
                  <a:spLocks noChangeAspect="1"/>
                </p:cNvSpPr>
                <p:nvPr/>
              </p:nvSpPr>
              <p:spPr bwMode="auto">
                <a:xfrm rot="-2705309">
                  <a:off x="2999" y="1873"/>
                  <a:ext cx="418" cy="758"/>
                </a:xfrm>
                <a:custGeom>
                  <a:avLst/>
                  <a:gdLst>
                    <a:gd name="T0" fmla="*/ 4 w 619"/>
                    <a:gd name="T1" fmla="*/ 4 h 1085"/>
                    <a:gd name="T2" fmla="*/ 5 w 619"/>
                    <a:gd name="T3" fmla="*/ 2 h 1085"/>
                    <a:gd name="T4" fmla="*/ 8 w 619"/>
                    <a:gd name="T5" fmla="*/ 1 h 1085"/>
                    <a:gd name="T6" fmla="*/ 9 w 619"/>
                    <a:gd name="T7" fmla="*/ 0 h 1085"/>
                    <a:gd name="T8" fmla="*/ 11 w 619"/>
                    <a:gd name="T9" fmla="*/ 1 h 1085"/>
                    <a:gd name="T10" fmla="*/ 12 w 619"/>
                    <a:gd name="T11" fmla="*/ 2 h 1085"/>
                    <a:gd name="T12" fmla="*/ 12 w 619"/>
                    <a:gd name="T13" fmla="*/ 4 h 1085"/>
                    <a:gd name="T14" fmla="*/ 11 w 619"/>
                    <a:gd name="T15" fmla="*/ 8 h 1085"/>
                    <a:gd name="T16" fmla="*/ 9 w 619"/>
                    <a:gd name="T17" fmla="*/ 12 h 1085"/>
                    <a:gd name="T18" fmla="*/ 8 w 619"/>
                    <a:gd name="T19" fmla="*/ 14 h 1085"/>
                    <a:gd name="T20" fmla="*/ 8 w 619"/>
                    <a:gd name="T21" fmla="*/ 17 h 1085"/>
                    <a:gd name="T22" fmla="*/ 8 w 619"/>
                    <a:gd name="T23" fmla="*/ 20 h 1085"/>
                    <a:gd name="T24" fmla="*/ 9 w 619"/>
                    <a:gd name="T25" fmla="*/ 22 h 1085"/>
                    <a:gd name="T26" fmla="*/ 9 w 619"/>
                    <a:gd name="T27" fmla="*/ 26 h 1085"/>
                    <a:gd name="T28" fmla="*/ 8 w 619"/>
                    <a:gd name="T29" fmla="*/ 28 h 1085"/>
                    <a:gd name="T30" fmla="*/ 7 w 619"/>
                    <a:gd name="T31" fmla="*/ 29 h 1085"/>
                    <a:gd name="T32" fmla="*/ 5 w 619"/>
                    <a:gd name="T33" fmla="*/ 30 h 1085"/>
                    <a:gd name="T34" fmla="*/ 3 w 619"/>
                    <a:gd name="T35" fmla="*/ 30 h 1085"/>
                    <a:gd name="T36" fmla="*/ 2 w 619"/>
                    <a:gd name="T37" fmla="*/ 29 h 1085"/>
                    <a:gd name="T38" fmla="*/ 1 w 619"/>
                    <a:gd name="T39" fmla="*/ 25 h 1085"/>
                    <a:gd name="T40" fmla="*/ 0 w 619"/>
                    <a:gd name="T41" fmla="*/ 22 h 1085"/>
                    <a:gd name="T42" fmla="*/ 1 w 619"/>
                    <a:gd name="T43" fmla="*/ 17 h 1085"/>
                    <a:gd name="T44" fmla="*/ 1 w 619"/>
                    <a:gd name="T45" fmla="*/ 12 h 1085"/>
                    <a:gd name="T46" fmla="*/ 2 w 619"/>
                    <a:gd name="T47" fmla="*/ 7 h 1085"/>
                    <a:gd name="T48" fmla="*/ 4 w 619"/>
                    <a:gd name="T49" fmla="*/ 4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9" name="Freeform 89"/>
                <p:cNvSpPr>
                  <a:spLocks noChangeAspect="1"/>
                </p:cNvSpPr>
                <p:nvPr/>
              </p:nvSpPr>
              <p:spPr bwMode="auto">
                <a:xfrm rot="-2705309">
                  <a:off x="3504" y="2064"/>
                  <a:ext cx="812" cy="523"/>
                </a:xfrm>
                <a:custGeom>
                  <a:avLst/>
                  <a:gdLst>
                    <a:gd name="T0" fmla="*/ 0 w 782"/>
                    <a:gd name="T1" fmla="*/ 1 h 808"/>
                    <a:gd name="T2" fmla="*/ 97 w 782"/>
                    <a:gd name="T3" fmla="*/ 0 h 808"/>
                    <a:gd name="T4" fmla="*/ 237 w 782"/>
                    <a:gd name="T5" fmla="*/ 0 h 808"/>
                    <a:gd name="T6" fmla="*/ 499 w 782"/>
                    <a:gd name="T7" fmla="*/ 1 h 808"/>
                    <a:gd name="T8" fmla="*/ 810 w 782"/>
                    <a:gd name="T9" fmla="*/ 1 h 808"/>
                    <a:gd name="T10" fmla="*/ 924 w 782"/>
                    <a:gd name="T11" fmla="*/ 1 h 808"/>
                    <a:gd name="T12" fmla="*/ 977 w 782"/>
                    <a:gd name="T13" fmla="*/ 1 h 808"/>
                    <a:gd name="T14" fmla="*/ 987 w 782"/>
                    <a:gd name="T15" fmla="*/ 3 h 808"/>
                    <a:gd name="T16" fmla="*/ 952 w 782"/>
                    <a:gd name="T17" fmla="*/ 3 h 808"/>
                    <a:gd name="T18" fmla="*/ 856 w 782"/>
                    <a:gd name="T19" fmla="*/ 5 h 808"/>
                    <a:gd name="T20" fmla="*/ 733 w 782"/>
                    <a:gd name="T21" fmla="*/ 6 h 808"/>
                    <a:gd name="T22" fmla="*/ 640 w 782"/>
                    <a:gd name="T23" fmla="*/ 6 h 808"/>
                    <a:gd name="T24" fmla="*/ 600 w 782"/>
                    <a:gd name="T25" fmla="*/ 8 h 808"/>
                    <a:gd name="T26" fmla="*/ 573 w 782"/>
                    <a:gd name="T27" fmla="*/ 8 h 808"/>
                    <a:gd name="T28" fmla="*/ 584 w 782"/>
                    <a:gd name="T29" fmla="*/ 9 h 808"/>
                    <a:gd name="T30" fmla="*/ 590 w 782"/>
                    <a:gd name="T31" fmla="*/ 9 h 808"/>
                    <a:gd name="T32" fmla="*/ 701 w 782"/>
                    <a:gd name="T33" fmla="*/ 9 h 808"/>
                    <a:gd name="T34" fmla="*/ 876 w 782"/>
                    <a:gd name="T35" fmla="*/ 9 h 808"/>
                    <a:gd name="T36" fmla="*/ 987 w 782"/>
                    <a:gd name="T37" fmla="*/ 9 h 808"/>
                    <a:gd name="T38" fmla="*/ 1104 w 782"/>
                    <a:gd name="T39" fmla="*/ 9 h 808"/>
                    <a:gd name="T40" fmla="*/ 1140 w 782"/>
                    <a:gd name="T41" fmla="*/ 10 h 808"/>
                    <a:gd name="T42" fmla="*/ 1104 w 782"/>
                    <a:gd name="T43" fmla="*/ 10 h 808"/>
                    <a:gd name="T44" fmla="*/ 1056 w 782"/>
                    <a:gd name="T45" fmla="*/ 10 h 808"/>
                    <a:gd name="T46" fmla="*/ 977 w 782"/>
                    <a:gd name="T47" fmla="*/ 10 h 808"/>
                    <a:gd name="T48" fmla="*/ 872 w 782"/>
                    <a:gd name="T49" fmla="*/ 10 h 808"/>
                    <a:gd name="T50" fmla="*/ 758 w 782"/>
                    <a:gd name="T51" fmla="*/ 10 h 808"/>
                    <a:gd name="T52" fmla="*/ 573 w 782"/>
                    <a:gd name="T53" fmla="*/ 10 h 808"/>
                    <a:gd name="T54" fmla="*/ 517 w 782"/>
                    <a:gd name="T55" fmla="*/ 10 h 808"/>
                    <a:gd name="T56" fmla="*/ 487 w 782"/>
                    <a:gd name="T57" fmla="*/ 10 h 808"/>
                    <a:gd name="T58" fmla="*/ 487 w 782"/>
                    <a:gd name="T59" fmla="*/ 9 h 808"/>
                    <a:gd name="T60" fmla="*/ 487 w 782"/>
                    <a:gd name="T61" fmla="*/ 8 h 808"/>
                    <a:gd name="T62" fmla="*/ 566 w 782"/>
                    <a:gd name="T63" fmla="*/ 6 h 808"/>
                    <a:gd name="T64" fmla="*/ 684 w 782"/>
                    <a:gd name="T65" fmla="*/ 5 h 808"/>
                    <a:gd name="T66" fmla="*/ 787 w 782"/>
                    <a:gd name="T67" fmla="*/ 4 h 808"/>
                    <a:gd name="T68" fmla="*/ 851 w 782"/>
                    <a:gd name="T69" fmla="*/ 3 h 808"/>
                    <a:gd name="T70" fmla="*/ 885 w 782"/>
                    <a:gd name="T71" fmla="*/ 3 h 808"/>
                    <a:gd name="T72" fmla="*/ 872 w 782"/>
                    <a:gd name="T73" fmla="*/ 2 h 808"/>
                    <a:gd name="T74" fmla="*/ 823 w 782"/>
                    <a:gd name="T75" fmla="*/ 1 h 808"/>
                    <a:gd name="T76" fmla="*/ 758 w 782"/>
                    <a:gd name="T77" fmla="*/ 1 h 808"/>
                    <a:gd name="T78" fmla="*/ 684 w 782"/>
                    <a:gd name="T79" fmla="*/ 1 h 808"/>
                    <a:gd name="T80" fmla="*/ 522 w 782"/>
                    <a:gd name="T81" fmla="*/ 1 h 808"/>
                    <a:gd name="T82" fmla="*/ 281 w 782"/>
                    <a:gd name="T83" fmla="*/ 2 h 808"/>
                    <a:gd name="T84" fmla="*/ 102 w 782"/>
                    <a:gd name="T85" fmla="*/ 2 h 808"/>
                    <a:gd name="T86" fmla="*/ 30 w 782"/>
                    <a:gd name="T87" fmla="*/ 2 h 808"/>
                    <a:gd name="T88" fmla="*/ 0 w 782"/>
                    <a:gd name="T89" fmla="*/ 1 h 808"/>
                    <a:gd name="T90" fmla="*/ 0 w 782"/>
                    <a:gd name="T91" fmla="*/ 1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0" name="Freeform 90"/>
                <p:cNvSpPr>
                  <a:spLocks noChangeAspect="1"/>
                </p:cNvSpPr>
                <p:nvPr/>
              </p:nvSpPr>
              <p:spPr bwMode="auto">
                <a:xfrm rot="-4121048">
                  <a:off x="2675" y="2797"/>
                  <a:ext cx="1159" cy="461"/>
                </a:xfrm>
                <a:custGeom>
                  <a:avLst/>
                  <a:gdLst>
                    <a:gd name="T0" fmla="*/ 3830 w 992"/>
                    <a:gd name="T1" fmla="*/ 2 h 770"/>
                    <a:gd name="T2" fmla="*/ 3902 w 992"/>
                    <a:gd name="T3" fmla="*/ 1 h 770"/>
                    <a:gd name="T4" fmla="*/ 4171 w 992"/>
                    <a:gd name="T5" fmla="*/ 1 h 770"/>
                    <a:gd name="T6" fmla="*/ 4502 w 992"/>
                    <a:gd name="T7" fmla="*/ 1 h 770"/>
                    <a:gd name="T8" fmla="*/ 4700 w 992"/>
                    <a:gd name="T9" fmla="*/ 1 h 770"/>
                    <a:gd name="T10" fmla="*/ 4613 w 992"/>
                    <a:gd name="T11" fmla="*/ 2 h 770"/>
                    <a:gd name="T12" fmla="*/ 4430 w 992"/>
                    <a:gd name="T13" fmla="*/ 2 h 770"/>
                    <a:gd name="T14" fmla="*/ 4062 w 992"/>
                    <a:gd name="T15" fmla="*/ 4 h 770"/>
                    <a:gd name="T16" fmla="*/ 3608 w 992"/>
                    <a:gd name="T17" fmla="*/ 4 h 770"/>
                    <a:gd name="T18" fmla="*/ 3230 w 992"/>
                    <a:gd name="T19" fmla="*/ 4 h 770"/>
                    <a:gd name="T20" fmla="*/ 2806 w 992"/>
                    <a:gd name="T21" fmla="*/ 5 h 770"/>
                    <a:gd name="T22" fmla="*/ 2402 w 992"/>
                    <a:gd name="T23" fmla="*/ 5 h 770"/>
                    <a:gd name="T24" fmla="*/ 2095 w 992"/>
                    <a:gd name="T25" fmla="*/ 4 h 770"/>
                    <a:gd name="T26" fmla="*/ 1982 w 992"/>
                    <a:gd name="T27" fmla="*/ 4 h 770"/>
                    <a:gd name="T28" fmla="*/ 1858 w 992"/>
                    <a:gd name="T29" fmla="*/ 4 h 770"/>
                    <a:gd name="T30" fmla="*/ 1712 w 992"/>
                    <a:gd name="T31" fmla="*/ 2 h 770"/>
                    <a:gd name="T32" fmla="*/ 1603 w 992"/>
                    <a:gd name="T33" fmla="*/ 1 h 770"/>
                    <a:gd name="T34" fmla="*/ 1603 w 992"/>
                    <a:gd name="T35" fmla="*/ 1 h 770"/>
                    <a:gd name="T36" fmla="*/ 1527 w 992"/>
                    <a:gd name="T37" fmla="*/ 1 h 770"/>
                    <a:gd name="T38" fmla="*/ 1317 w 992"/>
                    <a:gd name="T39" fmla="*/ 1 h 770"/>
                    <a:gd name="T40" fmla="*/ 1060 w 992"/>
                    <a:gd name="T41" fmla="*/ 1 h 770"/>
                    <a:gd name="T42" fmla="*/ 818 w 992"/>
                    <a:gd name="T43" fmla="*/ 1 h 770"/>
                    <a:gd name="T44" fmla="*/ 543 w 992"/>
                    <a:gd name="T45" fmla="*/ 1 h 770"/>
                    <a:gd name="T46" fmla="*/ 125 w 992"/>
                    <a:gd name="T47" fmla="*/ 1 h 770"/>
                    <a:gd name="T48" fmla="*/ 0 w 992"/>
                    <a:gd name="T49" fmla="*/ 1 h 770"/>
                    <a:gd name="T50" fmla="*/ 0 w 992"/>
                    <a:gd name="T51" fmla="*/ 1 h 770"/>
                    <a:gd name="T52" fmla="*/ 187 w 992"/>
                    <a:gd name="T53" fmla="*/ 1 h 770"/>
                    <a:gd name="T54" fmla="*/ 388 w 992"/>
                    <a:gd name="T55" fmla="*/ 1 h 770"/>
                    <a:gd name="T56" fmla="*/ 561 w 992"/>
                    <a:gd name="T57" fmla="*/ 1 h 770"/>
                    <a:gd name="T58" fmla="*/ 894 w 992"/>
                    <a:gd name="T59" fmla="*/ 1 h 770"/>
                    <a:gd name="T60" fmla="*/ 1219 w 992"/>
                    <a:gd name="T61" fmla="*/ 1 h 770"/>
                    <a:gd name="T62" fmla="*/ 1527 w 992"/>
                    <a:gd name="T63" fmla="*/ 1 h 770"/>
                    <a:gd name="T64" fmla="*/ 1967 w 992"/>
                    <a:gd name="T65" fmla="*/ 0 h 770"/>
                    <a:gd name="T66" fmla="*/ 1982 w 992"/>
                    <a:gd name="T67" fmla="*/ 1 h 770"/>
                    <a:gd name="T68" fmla="*/ 1883 w 992"/>
                    <a:gd name="T69" fmla="*/ 1 h 770"/>
                    <a:gd name="T70" fmla="*/ 1858 w 992"/>
                    <a:gd name="T71" fmla="*/ 1 h 770"/>
                    <a:gd name="T72" fmla="*/ 1982 w 992"/>
                    <a:gd name="T73" fmla="*/ 2 h 770"/>
                    <a:gd name="T74" fmla="*/ 2189 w 992"/>
                    <a:gd name="T75" fmla="*/ 3 h 770"/>
                    <a:gd name="T76" fmla="*/ 2367 w 992"/>
                    <a:gd name="T77" fmla="*/ 4 h 770"/>
                    <a:gd name="T78" fmla="*/ 2645 w 992"/>
                    <a:gd name="T79" fmla="*/ 4 h 770"/>
                    <a:gd name="T80" fmla="*/ 2914 w 992"/>
                    <a:gd name="T81" fmla="*/ 4 h 770"/>
                    <a:gd name="T82" fmla="*/ 3190 w 992"/>
                    <a:gd name="T83" fmla="*/ 4 h 770"/>
                    <a:gd name="T84" fmla="*/ 3552 w 992"/>
                    <a:gd name="T85" fmla="*/ 3 h 770"/>
                    <a:gd name="T86" fmla="*/ 3792 w 992"/>
                    <a:gd name="T87" fmla="*/ 2 h 770"/>
                    <a:gd name="T88" fmla="*/ 3830 w 992"/>
                    <a:gd name="T89" fmla="*/ 2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1" name="Freeform 91"/>
                <p:cNvSpPr>
                  <a:spLocks noChangeAspect="1"/>
                </p:cNvSpPr>
                <p:nvPr/>
              </p:nvSpPr>
              <p:spPr bwMode="auto">
                <a:xfrm rot="-2705309">
                  <a:off x="2414" y="1540"/>
                  <a:ext cx="474" cy="848"/>
                </a:xfrm>
                <a:custGeom>
                  <a:avLst/>
                  <a:gdLst>
                    <a:gd name="T0" fmla="*/ 9 w 699"/>
                    <a:gd name="T1" fmla="*/ 25 h 1216"/>
                    <a:gd name="T2" fmla="*/ 12 w 699"/>
                    <a:gd name="T3" fmla="*/ 29 h 1216"/>
                    <a:gd name="T4" fmla="*/ 12 w 699"/>
                    <a:gd name="T5" fmla="*/ 29 h 1216"/>
                    <a:gd name="T6" fmla="*/ 14 w 699"/>
                    <a:gd name="T7" fmla="*/ 30 h 1216"/>
                    <a:gd name="T8" fmla="*/ 14 w 699"/>
                    <a:gd name="T9" fmla="*/ 31 h 1216"/>
                    <a:gd name="T10" fmla="*/ 14 w 699"/>
                    <a:gd name="T11" fmla="*/ 33 h 1216"/>
                    <a:gd name="T12" fmla="*/ 13 w 699"/>
                    <a:gd name="T13" fmla="*/ 33 h 1216"/>
                    <a:gd name="T14" fmla="*/ 11 w 699"/>
                    <a:gd name="T15" fmla="*/ 31 h 1216"/>
                    <a:gd name="T16" fmla="*/ 8 w 699"/>
                    <a:gd name="T17" fmla="*/ 28 h 1216"/>
                    <a:gd name="T18" fmla="*/ 6 w 699"/>
                    <a:gd name="T19" fmla="*/ 24 h 1216"/>
                    <a:gd name="T20" fmla="*/ 5 w 699"/>
                    <a:gd name="T21" fmla="*/ 21 h 1216"/>
                    <a:gd name="T22" fmla="*/ 4 w 699"/>
                    <a:gd name="T23" fmla="*/ 16 h 1216"/>
                    <a:gd name="T24" fmla="*/ 4 w 699"/>
                    <a:gd name="T25" fmla="*/ 10 h 1216"/>
                    <a:gd name="T26" fmla="*/ 4 w 699"/>
                    <a:gd name="T27" fmla="*/ 8 h 1216"/>
                    <a:gd name="T28" fmla="*/ 3 w 699"/>
                    <a:gd name="T29" fmla="*/ 6 h 1216"/>
                    <a:gd name="T30" fmla="*/ 1 w 699"/>
                    <a:gd name="T31" fmla="*/ 7 h 1216"/>
                    <a:gd name="T32" fmla="*/ 0 w 699"/>
                    <a:gd name="T33" fmla="*/ 6 h 1216"/>
                    <a:gd name="T34" fmla="*/ 1 w 699"/>
                    <a:gd name="T35" fmla="*/ 6 h 1216"/>
                    <a:gd name="T36" fmla="*/ 2 w 699"/>
                    <a:gd name="T37" fmla="*/ 6 h 1216"/>
                    <a:gd name="T38" fmla="*/ 3 w 699"/>
                    <a:gd name="T39" fmla="*/ 5 h 1216"/>
                    <a:gd name="T40" fmla="*/ 1 w 699"/>
                    <a:gd name="T41" fmla="*/ 3 h 1216"/>
                    <a:gd name="T42" fmla="*/ 1 w 699"/>
                    <a:gd name="T43" fmla="*/ 2 h 1216"/>
                    <a:gd name="T44" fmla="*/ 1 w 699"/>
                    <a:gd name="T45" fmla="*/ 2 h 1216"/>
                    <a:gd name="T46" fmla="*/ 3 w 699"/>
                    <a:gd name="T47" fmla="*/ 3 h 1216"/>
                    <a:gd name="T48" fmla="*/ 3 w 699"/>
                    <a:gd name="T49" fmla="*/ 3 h 1216"/>
                    <a:gd name="T50" fmla="*/ 3 w 699"/>
                    <a:gd name="T51" fmla="*/ 1 h 1216"/>
                    <a:gd name="T52" fmla="*/ 3 w 699"/>
                    <a:gd name="T53" fmla="*/ 0 h 1216"/>
                    <a:gd name="T54" fmla="*/ 3 w 699"/>
                    <a:gd name="T55" fmla="*/ 1 h 1216"/>
                    <a:gd name="T56" fmla="*/ 4 w 699"/>
                    <a:gd name="T57" fmla="*/ 3 h 1216"/>
                    <a:gd name="T58" fmla="*/ 5 w 699"/>
                    <a:gd name="T59" fmla="*/ 3 h 1216"/>
                    <a:gd name="T60" fmla="*/ 6 w 699"/>
                    <a:gd name="T61" fmla="*/ 1 h 1216"/>
                    <a:gd name="T62" fmla="*/ 6 w 699"/>
                    <a:gd name="T63" fmla="*/ 1 h 1216"/>
                    <a:gd name="T64" fmla="*/ 6 w 699"/>
                    <a:gd name="T65" fmla="*/ 1 h 1216"/>
                    <a:gd name="T66" fmla="*/ 5 w 699"/>
                    <a:gd name="T67" fmla="*/ 4 h 1216"/>
                    <a:gd name="T68" fmla="*/ 5 w 699"/>
                    <a:gd name="T69" fmla="*/ 6 h 1216"/>
                    <a:gd name="T70" fmla="*/ 5 w 699"/>
                    <a:gd name="T71" fmla="*/ 7 h 1216"/>
                    <a:gd name="T72" fmla="*/ 5 w 699"/>
                    <a:gd name="T73" fmla="*/ 10 h 1216"/>
                    <a:gd name="T74" fmla="*/ 5 w 699"/>
                    <a:gd name="T75" fmla="*/ 15 h 1216"/>
                    <a:gd name="T76" fmla="*/ 6 w 699"/>
                    <a:gd name="T77" fmla="*/ 17 h 1216"/>
                    <a:gd name="T78" fmla="*/ 7 w 699"/>
                    <a:gd name="T79" fmla="*/ 21 h 1216"/>
                    <a:gd name="T80" fmla="*/ 8 w 699"/>
                    <a:gd name="T81" fmla="*/ 23 h 1216"/>
                    <a:gd name="T82" fmla="*/ 9 w 699"/>
                    <a:gd name="T83" fmla="*/ 25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2" name="Freeform 92"/>
                <p:cNvSpPr>
                  <a:spLocks noChangeAspect="1"/>
                </p:cNvSpPr>
                <p:nvPr/>
              </p:nvSpPr>
              <p:spPr bwMode="auto">
                <a:xfrm rot="-2705309">
                  <a:off x="2793" y="1150"/>
                  <a:ext cx="620" cy="708"/>
                </a:xfrm>
                <a:custGeom>
                  <a:avLst/>
                  <a:gdLst>
                    <a:gd name="T0" fmla="*/ 1 w 915"/>
                    <a:gd name="T1" fmla="*/ 9 h 1139"/>
                    <a:gd name="T2" fmla="*/ 0 w 915"/>
                    <a:gd name="T3" fmla="*/ 9 h 1139"/>
                    <a:gd name="T4" fmla="*/ 1 w 915"/>
                    <a:gd name="T5" fmla="*/ 10 h 1139"/>
                    <a:gd name="T6" fmla="*/ 1 w 915"/>
                    <a:gd name="T7" fmla="*/ 10 h 1139"/>
                    <a:gd name="T8" fmla="*/ 5 w 915"/>
                    <a:gd name="T9" fmla="*/ 10 h 1139"/>
                    <a:gd name="T10" fmla="*/ 8 w 915"/>
                    <a:gd name="T11" fmla="*/ 9 h 1139"/>
                    <a:gd name="T12" fmla="*/ 12 w 915"/>
                    <a:gd name="T13" fmla="*/ 8 h 1139"/>
                    <a:gd name="T14" fmla="*/ 13 w 915"/>
                    <a:gd name="T15" fmla="*/ 7 h 1139"/>
                    <a:gd name="T16" fmla="*/ 15 w 915"/>
                    <a:gd name="T17" fmla="*/ 5 h 1139"/>
                    <a:gd name="T18" fmla="*/ 15 w 915"/>
                    <a:gd name="T19" fmla="*/ 4 h 1139"/>
                    <a:gd name="T20" fmla="*/ 15 w 915"/>
                    <a:gd name="T21" fmla="*/ 2 h 1139"/>
                    <a:gd name="T22" fmla="*/ 16 w 915"/>
                    <a:gd name="T23" fmla="*/ 2 h 1139"/>
                    <a:gd name="T24" fmla="*/ 18 w 915"/>
                    <a:gd name="T25" fmla="*/ 1 h 1139"/>
                    <a:gd name="T26" fmla="*/ 19 w 915"/>
                    <a:gd name="T27" fmla="*/ 1 h 1139"/>
                    <a:gd name="T28" fmla="*/ 19 w 915"/>
                    <a:gd name="T29" fmla="*/ 1 h 1139"/>
                    <a:gd name="T30" fmla="*/ 17 w 915"/>
                    <a:gd name="T31" fmla="*/ 1 h 1139"/>
                    <a:gd name="T32" fmla="*/ 16 w 915"/>
                    <a:gd name="T33" fmla="*/ 1 h 1139"/>
                    <a:gd name="T34" fmla="*/ 18 w 915"/>
                    <a:gd name="T35" fmla="*/ 1 h 1139"/>
                    <a:gd name="T36" fmla="*/ 18 w 915"/>
                    <a:gd name="T37" fmla="*/ 1 h 1139"/>
                    <a:gd name="T38" fmla="*/ 18 w 915"/>
                    <a:gd name="T39" fmla="*/ 1 h 1139"/>
                    <a:gd name="T40" fmla="*/ 16 w 915"/>
                    <a:gd name="T41" fmla="*/ 1 h 1139"/>
                    <a:gd name="T42" fmla="*/ 16 w 915"/>
                    <a:gd name="T43" fmla="*/ 1 h 1139"/>
                    <a:gd name="T44" fmla="*/ 16 w 915"/>
                    <a:gd name="T45" fmla="*/ 1 h 1139"/>
                    <a:gd name="T46" fmla="*/ 16 w 915"/>
                    <a:gd name="T47" fmla="*/ 0 h 1139"/>
                    <a:gd name="T48" fmla="*/ 15 w 915"/>
                    <a:gd name="T49" fmla="*/ 1 h 1139"/>
                    <a:gd name="T50" fmla="*/ 15 w 915"/>
                    <a:gd name="T51" fmla="*/ 1 h 1139"/>
                    <a:gd name="T52" fmla="*/ 15 w 915"/>
                    <a:gd name="T53" fmla="*/ 1 h 1139"/>
                    <a:gd name="T54" fmla="*/ 14 w 915"/>
                    <a:gd name="T55" fmla="*/ 1 h 1139"/>
                    <a:gd name="T56" fmla="*/ 13 w 915"/>
                    <a:gd name="T57" fmla="*/ 1 h 1139"/>
                    <a:gd name="T58" fmla="*/ 13 w 915"/>
                    <a:gd name="T59" fmla="*/ 1 h 1139"/>
                    <a:gd name="T60" fmla="*/ 14 w 915"/>
                    <a:gd name="T61" fmla="*/ 1 h 1139"/>
                    <a:gd name="T62" fmla="*/ 14 w 915"/>
                    <a:gd name="T63" fmla="*/ 1 h 1139"/>
                    <a:gd name="T64" fmla="*/ 14 w 915"/>
                    <a:gd name="T65" fmla="*/ 2 h 1139"/>
                    <a:gd name="T66" fmla="*/ 14 w 915"/>
                    <a:gd name="T67" fmla="*/ 2 h 1139"/>
                    <a:gd name="T68" fmla="*/ 14 w 915"/>
                    <a:gd name="T69" fmla="*/ 4 h 1139"/>
                    <a:gd name="T70" fmla="*/ 13 w 915"/>
                    <a:gd name="T71" fmla="*/ 6 h 1139"/>
                    <a:gd name="T72" fmla="*/ 13 w 915"/>
                    <a:gd name="T73" fmla="*/ 6 h 1139"/>
                    <a:gd name="T74" fmla="*/ 12 w 915"/>
                    <a:gd name="T75" fmla="*/ 7 h 1139"/>
                    <a:gd name="T76" fmla="*/ 10 w 915"/>
                    <a:gd name="T77" fmla="*/ 8 h 1139"/>
                    <a:gd name="T78" fmla="*/ 9 w 915"/>
                    <a:gd name="T79" fmla="*/ 8 h 1139"/>
                    <a:gd name="T80" fmla="*/ 7 w 915"/>
                    <a:gd name="T81" fmla="*/ 9 h 1139"/>
                    <a:gd name="T82" fmla="*/ 4 w 915"/>
                    <a:gd name="T83" fmla="*/ 9 h 1139"/>
                    <a:gd name="T84" fmla="*/ 2 w 915"/>
                    <a:gd name="T85" fmla="*/ 9 h 1139"/>
                    <a:gd name="T86" fmla="*/ 1 w 915"/>
                    <a:gd name="T87" fmla="*/ 9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241" name="Group 93"/>
              <p:cNvGrpSpPr>
                <a:grpSpLocks noChangeAspect="1"/>
              </p:cNvGrpSpPr>
              <p:nvPr/>
            </p:nvGrpSpPr>
            <p:grpSpPr bwMode="auto">
              <a:xfrm>
                <a:off x="1584" y="3168"/>
                <a:ext cx="768" cy="672"/>
                <a:chOff x="1584" y="2256"/>
                <a:chExt cx="768" cy="672"/>
              </a:xfrm>
            </p:grpSpPr>
            <p:sp>
              <p:nvSpPr>
                <p:cNvPr id="52245" name="AutoShap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1584" y="2256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baseline="-8000">
                      <a:solidFill>
                        <a:schemeClr val="bg2"/>
                      </a:solidFill>
                    </a:rPr>
                    <a:t>9 km </a:t>
                  </a:r>
                  <a:endParaRPr lang="en-CA" altLang="en-US" sz="2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2246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1968" y="2784"/>
                  <a:ext cx="0" cy="14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242" name="Group 96"/>
              <p:cNvGrpSpPr>
                <a:grpSpLocks noChangeAspect="1"/>
              </p:cNvGrpSpPr>
              <p:nvPr/>
            </p:nvGrpSpPr>
            <p:grpSpPr bwMode="auto">
              <a:xfrm>
                <a:off x="3648" y="1392"/>
                <a:ext cx="768" cy="672"/>
                <a:chOff x="3072" y="2256"/>
                <a:chExt cx="768" cy="672"/>
              </a:xfrm>
            </p:grpSpPr>
            <p:sp>
              <p:nvSpPr>
                <p:cNvPr id="52243" name="AutoShape 97"/>
                <p:cNvSpPr>
                  <a:spLocks noChangeAspect="1" noChangeArrowheads="1"/>
                </p:cNvSpPr>
                <p:nvPr/>
              </p:nvSpPr>
              <p:spPr bwMode="auto">
                <a:xfrm>
                  <a:off x="3072" y="2256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400" i="0" baseline="-8000">
                      <a:solidFill>
                        <a:schemeClr val="bg2"/>
                      </a:solidFill>
                    </a:rPr>
                    <a:t>5 km </a:t>
                  </a:r>
                  <a:endParaRPr lang="en-CA" altLang="en-US" sz="2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52244" name="Line 98"/>
                <p:cNvSpPr>
                  <a:spLocks noChangeAspect="1" noChangeShapeType="1"/>
                </p:cNvSpPr>
                <p:nvPr/>
              </p:nvSpPr>
              <p:spPr bwMode="auto">
                <a:xfrm>
                  <a:off x="3456" y="2784"/>
                  <a:ext cx="0" cy="14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230" name="Text Box 99"/>
          <p:cNvSpPr txBox="1">
            <a:spLocks noChangeArrowheads="1"/>
          </p:cNvSpPr>
          <p:nvPr/>
        </p:nvSpPr>
        <p:spPr bwMode="auto">
          <a:xfrm>
            <a:off x="596900" y="4953000"/>
            <a:ext cx="1612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Code</a:t>
            </a:r>
            <a:endParaRPr lang="en-CA" altLang="en-US" sz="3000" i="0"/>
          </a:p>
        </p:txBody>
      </p:sp>
      <p:sp>
        <p:nvSpPr>
          <p:cNvPr id="52231" name="Text Box 100"/>
          <p:cNvSpPr txBox="1">
            <a:spLocks noChangeArrowheads="1"/>
          </p:cNvSpPr>
          <p:nvPr/>
        </p:nvSpPr>
        <p:spPr bwMode="auto">
          <a:xfrm>
            <a:off x="6600825" y="4953000"/>
            <a:ext cx="1933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Relay Race</a:t>
            </a:r>
            <a:endParaRPr lang="en-CA" altLang="en-US" sz="3000" i="0"/>
          </a:p>
        </p:txBody>
      </p:sp>
      <p:sp>
        <p:nvSpPr>
          <p:cNvPr id="52232" name="Text Box 101"/>
          <p:cNvSpPr txBox="1">
            <a:spLocks noChangeArrowheads="1"/>
          </p:cNvSpPr>
          <p:nvPr/>
        </p:nvSpPr>
        <p:spPr bwMode="auto">
          <a:xfrm>
            <a:off x="3797300" y="4724400"/>
            <a:ext cx="1612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One step at a time</a:t>
            </a:r>
            <a:endParaRPr lang="en-CA" altLang="en-US" sz="30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8" grpId="0"/>
      <p:bldP spid="52230" grpId="0"/>
      <p:bldP spid="52231" grpId="0"/>
      <p:bldP spid="522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Recursive Algorithms</a:t>
            </a:r>
          </a:p>
        </p:txBody>
      </p:sp>
      <p:grpSp>
        <p:nvGrpSpPr>
          <p:cNvPr id="53251" name="Group 17"/>
          <p:cNvGrpSpPr>
            <a:grpSpLocks/>
          </p:cNvGrpSpPr>
          <p:nvPr/>
        </p:nvGrpSpPr>
        <p:grpSpPr bwMode="auto">
          <a:xfrm>
            <a:off x="152400" y="1981200"/>
            <a:ext cx="4267200" cy="3352800"/>
            <a:chOff x="1296" y="1392"/>
            <a:chExt cx="3168" cy="2496"/>
          </a:xfrm>
        </p:grpSpPr>
        <p:sp>
          <p:nvSpPr>
            <p:cNvPr id="53254" name="AutoShape 3"/>
            <p:cNvSpPr>
              <a:spLocks noChangeArrowheads="1"/>
            </p:cNvSpPr>
            <p:nvPr/>
          </p:nvSpPr>
          <p:spPr bwMode="auto">
            <a:xfrm>
              <a:off x="1296" y="3312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000" i="0"/>
            </a:p>
          </p:txBody>
        </p:sp>
        <p:sp>
          <p:nvSpPr>
            <p:cNvPr id="53255" name="AutoShape 4"/>
            <p:cNvSpPr>
              <a:spLocks noChangeArrowheads="1"/>
            </p:cNvSpPr>
            <p:nvPr/>
          </p:nvSpPr>
          <p:spPr bwMode="auto">
            <a:xfrm>
              <a:off x="2256" y="3312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000" i="0"/>
            </a:p>
          </p:txBody>
        </p:sp>
        <p:sp>
          <p:nvSpPr>
            <p:cNvPr id="53256" name="AutoShape 5"/>
            <p:cNvSpPr>
              <a:spLocks noChangeArrowheads="1"/>
            </p:cNvSpPr>
            <p:nvPr/>
          </p:nvSpPr>
          <p:spPr bwMode="auto">
            <a:xfrm>
              <a:off x="1776" y="2160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000" i="0"/>
            </a:p>
          </p:txBody>
        </p:sp>
        <p:cxnSp>
          <p:nvCxnSpPr>
            <p:cNvPr id="53257" name="AutoShape 6"/>
            <p:cNvCxnSpPr>
              <a:cxnSpLocks noChangeShapeType="1"/>
              <a:stCxn id="53256" idx="4"/>
              <a:endCxn id="53254" idx="0"/>
            </p:cNvCxnSpPr>
            <p:nvPr/>
          </p:nvCxnSpPr>
          <p:spPr bwMode="auto">
            <a:xfrm flipH="1">
              <a:off x="1584" y="2736"/>
              <a:ext cx="480" cy="57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8" name="AutoShape 7"/>
            <p:cNvCxnSpPr>
              <a:cxnSpLocks noChangeShapeType="1"/>
              <a:stCxn id="53260" idx="3"/>
              <a:endCxn id="53256" idx="0"/>
            </p:cNvCxnSpPr>
            <p:nvPr/>
          </p:nvCxnSpPr>
          <p:spPr bwMode="auto">
            <a:xfrm flipH="1">
              <a:off x="2064" y="1884"/>
              <a:ext cx="564" cy="27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59" name="AutoShape 8"/>
            <p:cNvCxnSpPr>
              <a:cxnSpLocks noChangeShapeType="1"/>
              <a:stCxn id="53256" idx="4"/>
              <a:endCxn id="53255" idx="0"/>
            </p:cNvCxnSpPr>
            <p:nvPr/>
          </p:nvCxnSpPr>
          <p:spPr bwMode="auto">
            <a:xfrm>
              <a:off x="2064" y="2736"/>
              <a:ext cx="480" cy="57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0" name="Oval 9"/>
            <p:cNvSpPr>
              <a:spLocks noChangeArrowheads="1"/>
            </p:cNvSpPr>
            <p:nvPr/>
          </p:nvSpPr>
          <p:spPr bwMode="auto">
            <a:xfrm>
              <a:off x="2544" y="139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0"/>
                <a:t>?</a:t>
              </a:r>
            </a:p>
          </p:txBody>
        </p:sp>
        <p:sp>
          <p:nvSpPr>
            <p:cNvPr id="53261" name="Oval 10"/>
            <p:cNvSpPr>
              <a:spLocks noChangeArrowheads="1"/>
            </p:cNvSpPr>
            <p:nvPr/>
          </p:nvSpPr>
          <p:spPr bwMode="auto">
            <a:xfrm>
              <a:off x="3504" y="2112"/>
              <a:ext cx="576" cy="57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33" tIns="45717" rIns="91433" bIns="45717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400" b="1" i="0"/>
                <a:t>?</a:t>
              </a:r>
            </a:p>
          </p:txBody>
        </p:sp>
        <p:cxnSp>
          <p:nvCxnSpPr>
            <p:cNvPr id="53262" name="AutoShape 11"/>
            <p:cNvCxnSpPr>
              <a:cxnSpLocks noChangeShapeType="1"/>
              <a:stCxn id="53260" idx="5"/>
              <a:endCxn id="53261" idx="0"/>
            </p:cNvCxnSpPr>
            <p:nvPr/>
          </p:nvCxnSpPr>
          <p:spPr bwMode="auto">
            <a:xfrm>
              <a:off x="3036" y="1884"/>
              <a:ext cx="756" cy="2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263" name="AutoShape 12"/>
            <p:cNvCxnSpPr>
              <a:cxnSpLocks noChangeShapeType="1"/>
              <a:stCxn id="53261" idx="4"/>
              <a:endCxn id="53264" idx="0"/>
            </p:cNvCxnSpPr>
            <p:nvPr/>
          </p:nvCxnSpPr>
          <p:spPr bwMode="auto">
            <a:xfrm flipH="1">
              <a:off x="3456" y="2688"/>
              <a:ext cx="336" cy="62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264" name="AutoShape 13"/>
            <p:cNvSpPr>
              <a:spLocks noChangeArrowheads="1"/>
            </p:cNvSpPr>
            <p:nvPr/>
          </p:nvSpPr>
          <p:spPr bwMode="auto">
            <a:xfrm>
              <a:off x="3168" y="3312"/>
              <a:ext cx="576" cy="576"/>
            </a:xfrm>
            <a:prstGeom prst="smileyFace">
              <a:avLst>
                <a:gd name="adj" fmla="val 46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endParaRPr lang="en-US" altLang="en-US" sz="3000" i="0"/>
            </a:p>
          </p:txBody>
        </p:sp>
        <p:cxnSp>
          <p:nvCxnSpPr>
            <p:cNvPr id="53265" name="AutoShape 14"/>
            <p:cNvCxnSpPr>
              <a:cxnSpLocks noChangeShapeType="1"/>
              <a:stCxn id="53261" idx="4"/>
            </p:cNvCxnSpPr>
            <p:nvPr/>
          </p:nvCxnSpPr>
          <p:spPr bwMode="auto">
            <a:xfrm>
              <a:off x="3792" y="2688"/>
              <a:ext cx="672" cy="76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252" name="Picture 16" descr="recursivem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0"/>
            <a:ext cx="1981200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 descr="00-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800"/>
            <a:ext cx="45720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Graph Search Algorithms</a:t>
            </a:r>
          </a:p>
        </p:txBody>
      </p:sp>
      <p:pic>
        <p:nvPicPr>
          <p:cNvPr id="54275" name="Picture 3" descr="00-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40005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Flows</a:t>
            </a:r>
          </a:p>
        </p:txBody>
      </p:sp>
      <p:pic>
        <p:nvPicPr>
          <p:cNvPr id="55299" name="Picture 7" descr="00-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18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914400" y="2667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/>
              <a:t>NEED A PIC HERE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/>
              <a:t>(NOT POOH)</a:t>
            </a:r>
          </a:p>
        </p:txBody>
      </p:sp>
      <p:pic>
        <p:nvPicPr>
          <p:cNvPr id="56324" name="Picture 3" descr="IMGP232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9263"/>
            <a:ext cx="6524625" cy="4681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Recursive Back Tracking</a:t>
            </a:r>
          </a:p>
        </p:txBody>
      </p:sp>
      <p:pic>
        <p:nvPicPr>
          <p:cNvPr id="57347" name="Picture 60" descr="j02508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1295400"/>
            <a:ext cx="458311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1" descr="j033680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2103438"/>
            <a:ext cx="3733800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Dynamic Programing</a:t>
            </a:r>
          </a:p>
        </p:txBody>
      </p:sp>
      <p:pic>
        <p:nvPicPr>
          <p:cNvPr id="58371" name="Picture 1028" descr="00-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34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29" descr="00-5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9624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Oval 2"/>
          <p:cNvSpPr>
            <a:spLocks noChangeArrowheads="1"/>
          </p:cNvSpPr>
          <p:nvPr/>
        </p:nvSpPr>
        <p:spPr bwMode="auto">
          <a:xfrm>
            <a:off x="228600" y="4000500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Reduction</a:t>
            </a: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 rot="6147626">
            <a:off x="-304800" y="2781300"/>
            <a:ext cx="2730500" cy="311150"/>
            <a:chOff x="240" y="1691"/>
            <a:chExt cx="1720" cy="196"/>
          </a:xfrm>
        </p:grpSpPr>
        <p:grpSp>
          <p:nvGrpSpPr>
            <p:cNvPr id="59408" name="Group 5"/>
            <p:cNvGrpSpPr>
              <a:grpSpLocks/>
            </p:cNvGrpSpPr>
            <p:nvPr/>
          </p:nvGrpSpPr>
          <p:grpSpPr bwMode="auto">
            <a:xfrm>
              <a:off x="1538" y="1691"/>
              <a:ext cx="422" cy="196"/>
              <a:chOff x="1538" y="1691"/>
              <a:chExt cx="422" cy="196"/>
            </a:xfrm>
          </p:grpSpPr>
          <p:grpSp>
            <p:nvGrpSpPr>
              <p:cNvPr id="59435" name="Group 6"/>
              <p:cNvGrpSpPr>
                <a:grpSpLocks/>
              </p:cNvGrpSpPr>
              <p:nvPr/>
            </p:nvGrpSpPr>
            <p:grpSpPr bwMode="auto">
              <a:xfrm>
                <a:off x="1538" y="1691"/>
                <a:ext cx="418" cy="196"/>
                <a:chOff x="1538" y="1691"/>
                <a:chExt cx="418" cy="196"/>
              </a:xfrm>
            </p:grpSpPr>
            <p:grpSp>
              <p:nvGrpSpPr>
                <p:cNvPr id="59439" name="Group 7"/>
                <p:cNvGrpSpPr>
                  <a:grpSpLocks/>
                </p:cNvGrpSpPr>
                <p:nvPr/>
              </p:nvGrpSpPr>
              <p:grpSpPr bwMode="auto">
                <a:xfrm>
                  <a:off x="1538" y="1691"/>
                  <a:ext cx="418" cy="196"/>
                  <a:chOff x="1538" y="1691"/>
                  <a:chExt cx="418" cy="196"/>
                </a:xfrm>
              </p:grpSpPr>
              <p:sp>
                <p:nvSpPr>
                  <p:cNvPr id="59458" name="Freeform 8"/>
                  <p:cNvSpPr>
                    <a:spLocks/>
                  </p:cNvSpPr>
                  <p:nvPr/>
                </p:nvSpPr>
                <p:spPr bwMode="auto">
                  <a:xfrm>
                    <a:off x="1538" y="1691"/>
                    <a:ext cx="418" cy="196"/>
                  </a:xfrm>
                  <a:custGeom>
                    <a:avLst/>
                    <a:gdLst>
                      <a:gd name="T0" fmla="*/ 1 w 836"/>
                      <a:gd name="T1" fmla="*/ 1 h 391"/>
                      <a:gd name="T2" fmla="*/ 1 w 836"/>
                      <a:gd name="T3" fmla="*/ 1 h 391"/>
                      <a:gd name="T4" fmla="*/ 1 w 836"/>
                      <a:gd name="T5" fmla="*/ 1 h 391"/>
                      <a:gd name="T6" fmla="*/ 1 w 836"/>
                      <a:gd name="T7" fmla="*/ 1 h 391"/>
                      <a:gd name="T8" fmla="*/ 1 w 836"/>
                      <a:gd name="T9" fmla="*/ 1 h 391"/>
                      <a:gd name="T10" fmla="*/ 1 w 836"/>
                      <a:gd name="T11" fmla="*/ 1 h 391"/>
                      <a:gd name="T12" fmla="*/ 1 w 836"/>
                      <a:gd name="T13" fmla="*/ 0 h 391"/>
                      <a:gd name="T14" fmla="*/ 1 w 836"/>
                      <a:gd name="T15" fmla="*/ 0 h 391"/>
                      <a:gd name="T16" fmla="*/ 1 w 836"/>
                      <a:gd name="T17" fmla="*/ 1 h 391"/>
                      <a:gd name="T18" fmla="*/ 1 w 836"/>
                      <a:gd name="T19" fmla="*/ 1 h 391"/>
                      <a:gd name="T20" fmla="*/ 1 w 836"/>
                      <a:gd name="T21" fmla="*/ 1 h 391"/>
                      <a:gd name="T22" fmla="*/ 1 w 836"/>
                      <a:gd name="T23" fmla="*/ 1 h 391"/>
                      <a:gd name="T24" fmla="*/ 1 w 836"/>
                      <a:gd name="T25" fmla="*/ 1 h 391"/>
                      <a:gd name="T26" fmla="*/ 0 w 836"/>
                      <a:gd name="T27" fmla="*/ 1 h 391"/>
                      <a:gd name="T28" fmla="*/ 1 w 836"/>
                      <a:gd name="T29" fmla="*/ 1 h 391"/>
                      <a:gd name="T30" fmla="*/ 1 w 836"/>
                      <a:gd name="T31" fmla="*/ 1 h 391"/>
                      <a:gd name="T32" fmla="*/ 1 w 836"/>
                      <a:gd name="T33" fmla="*/ 1 h 391"/>
                      <a:gd name="T34" fmla="*/ 1 w 836"/>
                      <a:gd name="T35" fmla="*/ 1 h 391"/>
                      <a:gd name="T36" fmla="*/ 1 w 836"/>
                      <a:gd name="T37" fmla="*/ 1 h 391"/>
                      <a:gd name="T38" fmla="*/ 1 w 836"/>
                      <a:gd name="T39" fmla="*/ 1 h 391"/>
                      <a:gd name="T40" fmla="*/ 1 w 836"/>
                      <a:gd name="T41" fmla="*/ 1 h 391"/>
                      <a:gd name="T42" fmla="*/ 1 w 836"/>
                      <a:gd name="T43" fmla="*/ 1 h 391"/>
                      <a:gd name="T44" fmla="*/ 1 w 836"/>
                      <a:gd name="T45" fmla="*/ 1 h 391"/>
                      <a:gd name="T46" fmla="*/ 1 w 836"/>
                      <a:gd name="T47" fmla="*/ 1 h 391"/>
                      <a:gd name="T48" fmla="*/ 1 w 836"/>
                      <a:gd name="T49" fmla="*/ 1 h 391"/>
                      <a:gd name="T50" fmla="*/ 1 w 836"/>
                      <a:gd name="T51" fmla="*/ 1 h 391"/>
                      <a:gd name="T52" fmla="*/ 1 w 836"/>
                      <a:gd name="T53" fmla="*/ 1 h 391"/>
                      <a:gd name="T54" fmla="*/ 1 w 836"/>
                      <a:gd name="T55" fmla="*/ 1 h 391"/>
                      <a:gd name="T56" fmla="*/ 1 w 836"/>
                      <a:gd name="T57" fmla="*/ 1 h 391"/>
                      <a:gd name="T58" fmla="*/ 1 w 836"/>
                      <a:gd name="T59" fmla="*/ 1 h 391"/>
                      <a:gd name="T60" fmla="*/ 1 w 836"/>
                      <a:gd name="T61" fmla="*/ 1 h 391"/>
                      <a:gd name="T62" fmla="*/ 1 w 836"/>
                      <a:gd name="T63" fmla="*/ 1 h 391"/>
                      <a:gd name="T64" fmla="*/ 1 w 836"/>
                      <a:gd name="T65" fmla="*/ 1 h 391"/>
                      <a:gd name="T66" fmla="*/ 1 w 836"/>
                      <a:gd name="T67" fmla="*/ 1 h 391"/>
                      <a:gd name="T68" fmla="*/ 1 w 836"/>
                      <a:gd name="T69" fmla="*/ 1 h 391"/>
                      <a:gd name="T70" fmla="*/ 1 w 836"/>
                      <a:gd name="T71" fmla="*/ 1 h 391"/>
                      <a:gd name="T72" fmla="*/ 1 w 836"/>
                      <a:gd name="T73" fmla="*/ 1 h 391"/>
                      <a:gd name="T74" fmla="*/ 1 w 836"/>
                      <a:gd name="T75" fmla="*/ 1 h 391"/>
                      <a:gd name="T76" fmla="*/ 1 w 836"/>
                      <a:gd name="T77" fmla="*/ 1 h 391"/>
                      <a:gd name="T78" fmla="*/ 1 w 836"/>
                      <a:gd name="T79" fmla="*/ 1 h 391"/>
                      <a:gd name="T80" fmla="*/ 1 w 836"/>
                      <a:gd name="T81" fmla="*/ 1 h 391"/>
                      <a:gd name="T82" fmla="*/ 1 w 836"/>
                      <a:gd name="T83" fmla="*/ 1 h 391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836"/>
                      <a:gd name="T127" fmla="*/ 0 h 391"/>
                      <a:gd name="T128" fmla="*/ 836 w 836"/>
                      <a:gd name="T129" fmla="*/ 391 h 391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836" h="391">
                        <a:moveTo>
                          <a:pt x="546" y="135"/>
                        </a:moveTo>
                        <a:lnTo>
                          <a:pt x="521" y="108"/>
                        </a:lnTo>
                        <a:lnTo>
                          <a:pt x="496" y="87"/>
                        </a:lnTo>
                        <a:lnTo>
                          <a:pt x="478" y="73"/>
                        </a:lnTo>
                        <a:lnTo>
                          <a:pt x="457" y="59"/>
                        </a:lnTo>
                        <a:lnTo>
                          <a:pt x="437" y="48"/>
                        </a:lnTo>
                        <a:lnTo>
                          <a:pt x="415" y="39"/>
                        </a:lnTo>
                        <a:lnTo>
                          <a:pt x="392" y="30"/>
                        </a:lnTo>
                        <a:lnTo>
                          <a:pt x="371" y="22"/>
                        </a:lnTo>
                        <a:lnTo>
                          <a:pt x="348" y="15"/>
                        </a:lnTo>
                        <a:lnTo>
                          <a:pt x="323" y="9"/>
                        </a:lnTo>
                        <a:lnTo>
                          <a:pt x="303" y="5"/>
                        </a:lnTo>
                        <a:lnTo>
                          <a:pt x="276" y="2"/>
                        </a:lnTo>
                        <a:lnTo>
                          <a:pt x="252" y="0"/>
                        </a:lnTo>
                        <a:lnTo>
                          <a:pt x="232" y="0"/>
                        </a:lnTo>
                        <a:lnTo>
                          <a:pt x="213" y="0"/>
                        </a:lnTo>
                        <a:lnTo>
                          <a:pt x="191" y="3"/>
                        </a:lnTo>
                        <a:lnTo>
                          <a:pt x="169" y="6"/>
                        </a:lnTo>
                        <a:lnTo>
                          <a:pt x="144" y="13"/>
                        </a:lnTo>
                        <a:lnTo>
                          <a:pt x="119" y="21"/>
                        </a:lnTo>
                        <a:lnTo>
                          <a:pt x="102" y="28"/>
                        </a:lnTo>
                        <a:lnTo>
                          <a:pt x="83" y="37"/>
                        </a:lnTo>
                        <a:lnTo>
                          <a:pt x="66" y="47"/>
                        </a:lnTo>
                        <a:lnTo>
                          <a:pt x="48" y="60"/>
                        </a:lnTo>
                        <a:lnTo>
                          <a:pt x="36" y="70"/>
                        </a:lnTo>
                        <a:lnTo>
                          <a:pt x="26" y="80"/>
                        </a:lnTo>
                        <a:lnTo>
                          <a:pt x="16" y="91"/>
                        </a:lnTo>
                        <a:lnTo>
                          <a:pt x="0" y="113"/>
                        </a:lnTo>
                        <a:lnTo>
                          <a:pt x="0" y="274"/>
                        </a:lnTo>
                        <a:lnTo>
                          <a:pt x="13" y="295"/>
                        </a:lnTo>
                        <a:lnTo>
                          <a:pt x="24" y="308"/>
                        </a:lnTo>
                        <a:lnTo>
                          <a:pt x="39" y="321"/>
                        </a:lnTo>
                        <a:lnTo>
                          <a:pt x="54" y="335"/>
                        </a:lnTo>
                        <a:lnTo>
                          <a:pt x="73" y="347"/>
                        </a:lnTo>
                        <a:lnTo>
                          <a:pt x="93" y="358"/>
                        </a:lnTo>
                        <a:lnTo>
                          <a:pt x="108" y="365"/>
                        </a:lnTo>
                        <a:lnTo>
                          <a:pt x="125" y="373"/>
                        </a:lnTo>
                        <a:lnTo>
                          <a:pt x="142" y="378"/>
                        </a:lnTo>
                        <a:lnTo>
                          <a:pt x="166" y="383"/>
                        </a:lnTo>
                        <a:lnTo>
                          <a:pt x="189" y="387"/>
                        </a:lnTo>
                        <a:lnTo>
                          <a:pt x="209" y="390"/>
                        </a:lnTo>
                        <a:lnTo>
                          <a:pt x="229" y="391"/>
                        </a:lnTo>
                        <a:lnTo>
                          <a:pt x="249" y="391"/>
                        </a:lnTo>
                        <a:lnTo>
                          <a:pt x="270" y="390"/>
                        </a:lnTo>
                        <a:lnTo>
                          <a:pt x="288" y="387"/>
                        </a:lnTo>
                        <a:lnTo>
                          <a:pt x="308" y="385"/>
                        </a:lnTo>
                        <a:lnTo>
                          <a:pt x="333" y="382"/>
                        </a:lnTo>
                        <a:lnTo>
                          <a:pt x="357" y="377"/>
                        </a:lnTo>
                        <a:lnTo>
                          <a:pt x="380" y="371"/>
                        </a:lnTo>
                        <a:lnTo>
                          <a:pt x="402" y="365"/>
                        </a:lnTo>
                        <a:lnTo>
                          <a:pt x="423" y="358"/>
                        </a:lnTo>
                        <a:lnTo>
                          <a:pt x="447" y="350"/>
                        </a:lnTo>
                        <a:lnTo>
                          <a:pt x="468" y="343"/>
                        </a:lnTo>
                        <a:lnTo>
                          <a:pt x="485" y="336"/>
                        </a:lnTo>
                        <a:lnTo>
                          <a:pt x="503" y="330"/>
                        </a:lnTo>
                        <a:lnTo>
                          <a:pt x="522" y="321"/>
                        </a:lnTo>
                        <a:lnTo>
                          <a:pt x="548" y="314"/>
                        </a:lnTo>
                        <a:lnTo>
                          <a:pt x="569" y="307"/>
                        </a:lnTo>
                        <a:lnTo>
                          <a:pt x="594" y="301"/>
                        </a:lnTo>
                        <a:lnTo>
                          <a:pt x="619" y="295"/>
                        </a:lnTo>
                        <a:lnTo>
                          <a:pt x="645" y="295"/>
                        </a:lnTo>
                        <a:lnTo>
                          <a:pt x="667" y="297"/>
                        </a:lnTo>
                        <a:lnTo>
                          <a:pt x="691" y="299"/>
                        </a:lnTo>
                        <a:lnTo>
                          <a:pt x="711" y="302"/>
                        </a:lnTo>
                        <a:lnTo>
                          <a:pt x="734" y="305"/>
                        </a:lnTo>
                        <a:lnTo>
                          <a:pt x="756" y="310"/>
                        </a:lnTo>
                        <a:lnTo>
                          <a:pt x="784" y="316"/>
                        </a:lnTo>
                        <a:lnTo>
                          <a:pt x="802" y="318"/>
                        </a:lnTo>
                        <a:lnTo>
                          <a:pt x="817" y="319"/>
                        </a:lnTo>
                        <a:lnTo>
                          <a:pt x="829" y="317"/>
                        </a:lnTo>
                        <a:lnTo>
                          <a:pt x="836" y="313"/>
                        </a:lnTo>
                        <a:lnTo>
                          <a:pt x="836" y="305"/>
                        </a:lnTo>
                        <a:lnTo>
                          <a:pt x="825" y="299"/>
                        </a:lnTo>
                        <a:lnTo>
                          <a:pt x="804" y="293"/>
                        </a:lnTo>
                        <a:lnTo>
                          <a:pt x="783" y="281"/>
                        </a:lnTo>
                        <a:lnTo>
                          <a:pt x="761" y="270"/>
                        </a:lnTo>
                        <a:lnTo>
                          <a:pt x="737" y="258"/>
                        </a:lnTo>
                        <a:lnTo>
                          <a:pt x="713" y="246"/>
                        </a:lnTo>
                        <a:lnTo>
                          <a:pt x="686" y="233"/>
                        </a:lnTo>
                        <a:lnTo>
                          <a:pt x="656" y="212"/>
                        </a:lnTo>
                        <a:lnTo>
                          <a:pt x="625" y="192"/>
                        </a:lnTo>
                        <a:lnTo>
                          <a:pt x="594" y="173"/>
                        </a:lnTo>
                        <a:lnTo>
                          <a:pt x="569" y="155"/>
                        </a:lnTo>
                        <a:lnTo>
                          <a:pt x="546" y="135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9" name="Freeform 9"/>
                  <p:cNvSpPr>
                    <a:spLocks/>
                  </p:cNvSpPr>
                  <p:nvPr/>
                </p:nvSpPr>
                <p:spPr bwMode="auto">
                  <a:xfrm>
                    <a:off x="1543" y="1799"/>
                    <a:ext cx="266" cy="82"/>
                  </a:xfrm>
                  <a:custGeom>
                    <a:avLst/>
                    <a:gdLst>
                      <a:gd name="T0" fmla="*/ 0 w 533"/>
                      <a:gd name="T1" fmla="*/ 1 h 163"/>
                      <a:gd name="T2" fmla="*/ 0 w 533"/>
                      <a:gd name="T3" fmla="*/ 1 h 163"/>
                      <a:gd name="T4" fmla="*/ 0 w 533"/>
                      <a:gd name="T5" fmla="*/ 1 h 163"/>
                      <a:gd name="T6" fmla="*/ 0 w 533"/>
                      <a:gd name="T7" fmla="*/ 1 h 163"/>
                      <a:gd name="T8" fmla="*/ 0 w 533"/>
                      <a:gd name="T9" fmla="*/ 1 h 163"/>
                      <a:gd name="T10" fmla="*/ 0 w 533"/>
                      <a:gd name="T11" fmla="*/ 1 h 163"/>
                      <a:gd name="T12" fmla="*/ 0 w 533"/>
                      <a:gd name="T13" fmla="*/ 1 h 163"/>
                      <a:gd name="T14" fmla="*/ 0 w 533"/>
                      <a:gd name="T15" fmla="*/ 1 h 163"/>
                      <a:gd name="T16" fmla="*/ 0 w 533"/>
                      <a:gd name="T17" fmla="*/ 1 h 163"/>
                      <a:gd name="T18" fmla="*/ 0 w 533"/>
                      <a:gd name="T19" fmla="*/ 0 h 163"/>
                      <a:gd name="T20" fmla="*/ 0 w 533"/>
                      <a:gd name="T21" fmla="*/ 0 h 163"/>
                      <a:gd name="T22" fmla="*/ 0 w 533"/>
                      <a:gd name="T23" fmla="*/ 1 h 163"/>
                      <a:gd name="T24" fmla="*/ 0 w 533"/>
                      <a:gd name="T25" fmla="*/ 1 h 163"/>
                      <a:gd name="T26" fmla="*/ 0 w 533"/>
                      <a:gd name="T27" fmla="*/ 1 h 163"/>
                      <a:gd name="T28" fmla="*/ 0 w 533"/>
                      <a:gd name="T29" fmla="*/ 1 h 163"/>
                      <a:gd name="T30" fmla="*/ 0 w 533"/>
                      <a:gd name="T31" fmla="*/ 1 h 163"/>
                      <a:gd name="T32" fmla="*/ 0 w 533"/>
                      <a:gd name="T33" fmla="*/ 1 h 163"/>
                      <a:gd name="T34" fmla="*/ 0 w 533"/>
                      <a:gd name="T35" fmla="*/ 1 h 163"/>
                      <a:gd name="T36" fmla="*/ 0 w 533"/>
                      <a:gd name="T37" fmla="*/ 1 h 163"/>
                      <a:gd name="T38" fmla="*/ 0 w 533"/>
                      <a:gd name="T39" fmla="*/ 1 h 163"/>
                      <a:gd name="T40" fmla="*/ 0 w 533"/>
                      <a:gd name="T41" fmla="*/ 1 h 163"/>
                      <a:gd name="T42" fmla="*/ 0 w 533"/>
                      <a:gd name="T43" fmla="*/ 1 h 163"/>
                      <a:gd name="T44" fmla="*/ 0 w 533"/>
                      <a:gd name="T45" fmla="*/ 1 h 163"/>
                      <a:gd name="T46" fmla="*/ 0 w 533"/>
                      <a:gd name="T47" fmla="*/ 1 h 163"/>
                      <a:gd name="T48" fmla="*/ 0 w 533"/>
                      <a:gd name="T49" fmla="*/ 1 h 163"/>
                      <a:gd name="T50" fmla="*/ 0 w 533"/>
                      <a:gd name="T51" fmla="*/ 1 h 163"/>
                      <a:gd name="T52" fmla="*/ 0 w 533"/>
                      <a:gd name="T53" fmla="*/ 1 h 163"/>
                      <a:gd name="T54" fmla="*/ 0 w 533"/>
                      <a:gd name="T55" fmla="*/ 1 h 163"/>
                      <a:gd name="T56" fmla="*/ 0 w 533"/>
                      <a:gd name="T57" fmla="*/ 1 h 163"/>
                      <a:gd name="T58" fmla="*/ 0 w 533"/>
                      <a:gd name="T59" fmla="*/ 1 h 163"/>
                      <a:gd name="T60" fmla="*/ 0 w 533"/>
                      <a:gd name="T61" fmla="*/ 1 h 163"/>
                      <a:gd name="T62" fmla="*/ 0 w 533"/>
                      <a:gd name="T63" fmla="*/ 1 h 163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533"/>
                      <a:gd name="T97" fmla="*/ 0 h 163"/>
                      <a:gd name="T98" fmla="*/ 533 w 533"/>
                      <a:gd name="T99" fmla="*/ 163 h 163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533" h="163">
                        <a:moveTo>
                          <a:pt x="494" y="39"/>
                        </a:moveTo>
                        <a:lnTo>
                          <a:pt x="479" y="31"/>
                        </a:lnTo>
                        <a:lnTo>
                          <a:pt x="461" y="25"/>
                        </a:lnTo>
                        <a:lnTo>
                          <a:pt x="447" y="21"/>
                        </a:lnTo>
                        <a:lnTo>
                          <a:pt x="432" y="18"/>
                        </a:lnTo>
                        <a:lnTo>
                          <a:pt x="419" y="16"/>
                        </a:lnTo>
                        <a:lnTo>
                          <a:pt x="405" y="14"/>
                        </a:lnTo>
                        <a:lnTo>
                          <a:pt x="387" y="14"/>
                        </a:lnTo>
                        <a:lnTo>
                          <a:pt x="368" y="17"/>
                        </a:lnTo>
                        <a:lnTo>
                          <a:pt x="353" y="22"/>
                        </a:lnTo>
                        <a:lnTo>
                          <a:pt x="339" y="27"/>
                        </a:lnTo>
                        <a:lnTo>
                          <a:pt x="326" y="31"/>
                        </a:lnTo>
                        <a:lnTo>
                          <a:pt x="313" y="31"/>
                        </a:lnTo>
                        <a:lnTo>
                          <a:pt x="296" y="25"/>
                        </a:lnTo>
                        <a:lnTo>
                          <a:pt x="281" y="18"/>
                        </a:lnTo>
                        <a:lnTo>
                          <a:pt x="264" y="11"/>
                        </a:lnTo>
                        <a:lnTo>
                          <a:pt x="252" y="7"/>
                        </a:lnTo>
                        <a:lnTo>
                          <a:pt x="238" y="2"/>
                        </a:lnTo>
                        <a:lnTo>
                          <a:pt x="220" y="0"/>
                        </a:lnTo>
                        <a:lnTo>
                          <a:pt x="203" y="0"/>
                        </a:lnTo>
                        <a:lnTo>
                          <a:pt x="188" y="0"/>
                        </a:lnTo>
                        <a:lnTo>
                          <a:pt x="171" y="0"/>
                        </a:lnTo>
                        <a:lnTo>
                          <a:pt x="156" y="1"/>
                        </a:lnTo>
                        <a:lnTo>
                          <a:pt x="137" y="2"/>
                        </a:lnTo>
                        <a:lnTo>
                          <a:pt x="116" y="3"/>
                        </a:lnTo>
                        <a:lnTo>
                          <a:pt x="97" y="5"/>
                        </a:lnTo>
                        <a:lnTo>
                          <a:pt x="77" y="8"/>
                        </a:lnTo>
                        <a:lnTo>
                          <a:pt x="57" y="11"/>
                        </a:lnTo>
                        <a:lnTo>
                          <a:pt x="37" y="15"/>
                        </a:lnTo>
                        <a:lnTo>
                          <a:pt x="17" y="20"/>
                        </a:lnTo>
                        <a:lnTo>
                          <a:pt x="0" y="25"/>
                        </a:lnTo>
                        <a:lnTo>
                          <a:pt x="0" y="54"/>
                        </a:lnTo>
                        <a:lnTo>
                          <a:pt x="7" y="71"/>
                        </a:lnTo>
                        <a:lnTo>
                          <a:pt x="22" y="87"/>
                        </a:lnTo>
                        <a:lnTo>
                          <a:pt x="41" y="99"/>
                        </a:lnTo>
                        <a:lnTo>
                          <a:pt x="53" y="108"/>
                        </a:lnTo>
                        <a:lnTo>
                          <a:pt x="68" y="117"/>
                        </a:lnTo>
                        <a:lnTo>
                          <a:pt x="87" y="127"/>
                        </a:lnTo>
                        <a:lnTo>
                          <a:pt x="106" y="136"/>
                        </a:lnTo>
                        <a:lnTo>
                          <a:pt x="126" y="143"/>
                        </a:lnTo>
                        <a:lnTo>
                          <a:pt x="146" y="148"/>
                        </a:lnTo>
                        <a:lnTo>
                          <a:pt x="162" y="152"/>
                        </a:lnTo>
                        <a:lnTo>
                          <a:pt x="182" y="156"/>
                        </a:lnTo>
                        <a:lnTo>
                          <a:pt x="202" y="159"/>
                        </a:lnTo>
                        <a:lnTo>
                          <a:pt x="223" y="161"/>
                        </a:lnTo>
                        <a:lnTo>
                          <a:pt x="245" y="163"/>
                        </a:lnTo>
                        <a:lnTo>
                          <a:pt x="264" y="163"/>
                        </a:lnTo>
                        <a:lnTo>
                          <a:pt x="283" y="162"/>
                        </a:lnTo>
                        <a:lnTo>
                          <a:pt x="301" y="162"/>
                        </a:lnTo>
                        <a:lnTo>
                          <a:pt x="318" y="160"/>
                        </a:lnTo>
                        <a:lnTo>
                          <a:pt x="340" y="156"/>
                        </a:lnTo>
                        <a:lnTo>
                          <a:pt x="356" y="153"/>
                        </a:lnTo>
                        <a:lnTo>
                          <a:pt x="377" y="148"/>
                        </a:lnTo>
                        <a:lnTo>
                          <a:pt x="397" y="142"/>
                        </a:lnTo>
                        <a:lnTo>
                          <a:pt x="413" y="136"/>
                        </a:lnTo>
                        <a:lnTo>
                          <a:pt x="430" y="130"/>
                        </a:lnTo>
                        <a:lnTo>
                          <a:pt x="449" y="124"/>
                        </a:lnTo>
                        <a:lnTo>
                          <a:pt x="463" y="119"/>
                        </a:lnTo>
                        <a:lnTo>
                          <a:pt x="475" y="114"/>
                        </a:lnTo>
                        <a:lnTo>
                          <a:pt x="490" y="110"/>
                        </a:lnTo>
                        <a:lnTo>
                          <a:pt x="500" y="108"/>
                        </a:lnTo>
                        <a:lnTo>
                          <a:pt x="533" y="100"/>
                        </a:lnTo>
                        <a:lnTo>
                          <a:pt x="514" y="57"/>
                        </a:lnTo>
                        <a:lnTo>
                          <a:pt x="494" y="39"/>
                        </a:lnTo>
                        <a:close/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9440" name="Group 10"/>
                <p:cNvGrpSpPr>
                  <a:grpSpLocks/>
                </p:cNvGrpSpPr>
                <p:nvPr/>
              </p:nvGrpSpPr>
              <p:grpSpPr bwMode="auto">
                <a:xfrm>
                  <a:off x="1589" y="1709"/>
                  <a:ext cx="353" cy="169"/>
                  <a:chOff x="1589" y="1709"/>
                  <a:chExt cx="353" cy="169"/>
                </a:xfrm>
              </p:grpSpPr>
              <p:sp>
                <p:nvSpPr>
                  <p:cNvPr id="59441" name="Freeform 11"/>
                  <p:cNvSpPr>
                    <a:spLocks/>
                  </p:cNvSpPr>
                  <p:nvPr/>
                </p:nvSpPr>
                <p:spPr bwMode="auto">
                  <a:xfrm>
                    <a:off x="1642" y="1779"/>
                    <a:ext cx="142" cy="21"/>
                  </a:xfrm>
                  <a:custGeom>
                    <a:avLst/>
                    <a:gdLst>
                      <a:gd name="T0" fmla="*/ 1 w 283"/>
                      <a:gd name="T1" fmla="*/ 0 h 43"/>
                      <a:gd name="T2" fmla="*/ 1 w 283"/>
                      <a:gd name="T3" fmla="*/ 0 h 43"/>
                      <a:gd name="T4" fmla="*/ 1 w 283"/>
                      <a:gd name="T5" fmla="*/ 0 h 43"/>
                      <a:gd name="T6" fmla="*/ 1 w 283"/>
                      <a:gd name="T7" fmla="*/ 0 h 43"/>
                      <a:gd name="T8" fmla="*/ 1 w 283"/>
                      <a:gd name="T9" fmla="*/ 0 h 43"/>
                      <a:gd name="T10" fmla="*/ 1 w 283"/>
                      <a:gd name="T11" fmla="*/ 0 h 43"/>
                      <a:gd name="T12" fmla="*/ 1 w 283"/>
                      <a:gd name="T13" fmla="*/ 0 h 43"/>
                      <a:gd name="T14" fmla="*/ 1 w 283"/>
                      <a:gd name="T15" fmla="*/ 0 h 43"/>
                      <a:gd name="T16" fmla="*/ 1 w 283"/>
                      <a:gd name="T17" fmla="*/ 0 h 43"/>
                      <a:gd name="T18" fmla="*/ 1 w 283"/>
                      <a:gd name="T19" fmla="*/ 0 h 43"/>
                      <a:gd name="T20" fmla="*/ 1 w 283"/>
                      <a:gd name="T21" fmla="*/ 0 h 43"/>
                      <a:gd name="T22" fmla="*/ 1 w 283"/>
                      <a:gd name="T23" fmla="*/ 0 h 43"/>
                      <a:gd name="T24" fmla="*/ 1 w 283"/>
                      <a:gd name="T25" fmla="*/ 0 h 43"/>
                      <a:gd name="T26" fmla="*/ 1 w 283"/>
                      <a:gd name="T27" fmla="*/ 0 h 43"/>
                      <a:gd name="T28" fmla="*/ 1 w 283"/>
                      <a:gd name="T29" fmla="*/ 0 h 43"/>
                      <a:gd name="T30" fmla="*/ 0 w 283"/>
                      <a:gd name="T31" fmla="*/ 0 h 4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83"/>
                      <a:gd name="T49" fmla="*/ 0 h 43"/>
                      <a:gd name="T50" fmla="*/ 283 w 283"/>
                      <a:gd name="T51" fmla="*/ 43 h 4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83" h="43">
                        <a:moveTo>
                          <a:pt x="283" y="43"/>
                        </a:moveTo>
                        <a:lnTo>
                          <a:pt x="260" y="36"/>
                        </a:lnTo>
                        <a:lnTo>
                          <a:pt x="244" y="32"/>
                        </a:lnTo>
                        <a:lnTo>
                          <a:pt x="227" y="28"/>
                        </a:lnTo>
                        <a:lnTo>
                          <a:pt x="209" y="25"/>
                        </a:lnTo>
                        <a:lnTo>
                          <a:pt x="189" y="22"/>
                        </a:lnTo>
                        <a:lnTo>
                          <a:pt x="171" y="19"/>
                        </a:lnTo>
                        <a:lnTo>
                          <a:pt x="155" y="17"/>
                        </a:lnTo>
                        <a:lnTo>
                          <a:pt x="137" y="14"/>
                        </a:lnTo>
                        <a:lnTo>
                          <a:pt x="118" y="11"/>
                        </a:lnTo>
                        <a:lnTo>
                          <a:pt x="102" y="8"/>
                        </a:lnTo>
                        <a:lnTo>
                          <a:pt x="82" y="5"/>
                        </a:lnTo>
                        <a:lnTo>
                          <a:pt x="62" y="2"/>
                        </a:lnTo>
                        <a:lnTo>
                          <a:pt x="41" y="1"/>
                        </a:lnTo>
                        <a:lnTo>
                          <a:pt x="2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2" name="Freeform 12"/>
                  <p:cNvSpPr>
                    <a:spLocks/>
                  </p:cNvSpPr>
                  <p:nvPr/>
                </p:nvSpPr>
                <p:spPr bwMode="auto">
                  <a:xfrm>
                    <a:off x="1705" y="1776"/>
                    <a:ext cx="122" cy="37"/>
                  </a:xfrm>
                  <a:custGeom>
                    <a:avLst/>
                    <a:gdLst>
                      <a:gd name="T0" fmla="*/ 1 w 242"/>
                      <a:gd name="T1" fmla="*/ 1 h 73"/>
                      <a:gd name="T2" fmla="*/ 1 w 242"/>
                      <a:gd name="T3" fmla="*/ 1 h 73"/>
                      <a:gd name="T4" fmla="*/ 1 w 242"/>
                      <a:gd name="T5" fmla="*/ 1 h 73"/>
                      <a:gd name="T6" fmla="*/ 1 w 242"/>
                      <a:gd name="T7" fmla="*/ 1 h 73"/>
                      <a:gd name="T8" fmla="*/ 1 w 242"/>
                      <a:gd name="T9" fmla="*/ 1 h 73"/>
                      <a:gd name="T10" fmla="*/ 1 w 242"/>
                      <a:gd name="T11" fmla="*/ 1 h 73"/>
                      <a:gd name="T12" fmla="*/ 1 w 242"/>
                      <a:gd name="T13" fmla="*/ 1 h 73"/>
                      <a:gd name="T14" fmla="*/ 1 w 242"/>
                      <a:gd name="T15" fmla="*/ 1 h 73"/>
                      <a:gd name="T16" fmla="*/ 1 w 242"/>
                      <a:gd name="T17" fmla="*/ 1 h 73"/>
                      <a:gd name="T18" fmla="*/ 1 w 242"/>
                      <a:gd name="T19" fmla="*/ 1 h 73"/>
                      <a:gd name="T20" fmla="*/ 1 w 242"/>
                      <a:gd name="T21" fmla="*/ 1 h 73"/>
                      <a:gd name="T22" fmla="*/ 1 w 242"/>
                      <a:gd name="T23" fmla="*/ 1 h 73"/>
                      <a:gd name="T24" fmla="*/ 1 w 242"/>
                      <a:gd name="T25" fmla="*/ 1 h 73"/>
                      <a:gd name="T26" fmla="*/ 1 w 242"/>
                      <a:gd name="T27" fmla="*/ 1 h 73"/>
                      <a:gd name="T28" fmla="*/ 0 w 242"/>
                      <a:gd name="T29" fmla="*/ 0 h 7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2"/>
                      <a:gd name="T46" fmla="*/ 0 h 73"/>
                      <a:gd name="T47" fmla="*/ 242 w 242"/>
                      <a:gd name="T48" fmla="*/ 73 h 7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2" h="73">
                        <a:moveTo>
                          <a:pt x="242" y="73"/>
                        </a:moveTo>
                        <a:lnTo>
                          <a:pt x="219" y="62"/>
                        </a:lnTo>
                        <a:lnTo>
                          <a:pt x="196" y="51"/>
                        </a:lnTo>
                        <a:lnTo>
                          <a:pt x="176" y="41"/>
                        </a:lnTo>
                        <a:lnTo>
                          <a:pt x="155" y="33"/>
                        </a:lnTo>
                        <a:lnTo>
                          <a:pt x="135" y="26"/>
                        </a:lnTo>
                        <a:lnTo>
                          <a:pt x="112" y="20"/>
                        </a:lnTo>
                        <a:lnTo>
                          <a:pt x="97" y="18"/>
                        </a:lnTo>
                        <a:lnTo>
                          <a:pt x="84" y="16"/>
                        </a:lnTo>
                        <a:lnTo>
                          <a:pt x="70" y="15"/>
                        </a:lnTo>
                        <a:lnTo>
                          <a:pt x="51" y="11"/>
                        </a:lnTo>
                        <a:lnTo>
                          <a:pt x="36" y="7"/>
                        </a:lnTo>
                        <a:lnTo>
                          <a:pt x="24" y="5"/>
                        </a:lnTo>
                        <a:lnTo>
                          <a:pt x="11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3" name="Freeform 13"/>
                  <p:cNvSpPr>
                    <a:spLocks/>
                  </p:cNvSpPr>
                  <p:nvPr/>
                </p:nvSpPr>
                <p:spPr bwMode="auto">
                  <a:xfrm>
                    <a:off x="1589" y="1762"/>
                    <a:ext cx="180" cy="21"/>
                  </a:xfrm>
                  <a:custGeom>
                    <a:avLst/>
                    <a:gdLst>
                      <a:gd name="T0" fmla="*/ 1 w 359"/>
                      <a:gd name="T1" fmla="*/ 1 h 42"/>
                      <a:gd name="T2" fmla="*/ 1 w 359"/>
                      <a:gd name="T3" fmla="*/ 1 h 42"/>
                      <a:gd name="T4" fmla="*/ 1 w 359"/>
                      <a:gd name="T5" fmla="*/ 1 h 42"/>
                      <a:gd name="T6" fmla="*/ 1 w 359"/>
                      <a:gd name="T7" fmla="*/ 1 h 42"/>
                      <a:gd name="T8" fmla="*/ 1 w 359"/>
                      <a:gd name="T9" fmla="*/ 1 h 42"/>
                      <a:gd name="T10" fmla="*/ 1 w 359"/>
                      <a:gd name="T11" fmla="*/ 1 h 42"/>
                      <a:gd name="T12" fmla="*/ 1 w 359"/>
                      <a:gd name="T13" fmla="*/ 1 h 42"/>
                      <a:gd name="T14" fmla="*/ 1 w 359"/>
                      <a:gd name="T15" fmla="*/ 1 h 42"/>
                      <a:gd name="T16" fmla="*/ 1 w 359"/>
                      <a:gd name="T17" fmla="*/ 1 h 42"/>
                      <a:gd name="T18" fmla="*/ 1 w 359"/>
                      <a:gd name="T19" fmla="*/ 1 h 42"/>
                      <a:gd name="T20" fmla="*/ 1 w 359"/>
                      <a:gd name="T21" fmla="*/ 1 h 42"/>
                      <a:gd name="T22" fmla="*/ 1 w 359"/>
                      <a:gd name="T23" fmla="*/ 1 h 42"/>
                      <a:gd name="T24" fmla="*/ 1 w 359"/>
                      <a:gd name="T25" fmla="*/ 0 h 42"/>
                      <a:gd name="T26" fmla="*/ 1 w 359"/>
                      <a:gd name="T27" fmla="*/ 1 h 42"/>
                      <a:gd name="T28" fmla="*/ 1 w 359"/>
                      <a:gd name="T29" fmla="*/ 1 h 42"/>
                      <a:gd name="T30" fmla="*/ 1 w 359"/>
                      <a:gd name="T31" fmla="*/ 1 h 42"/>
                      <a:gd name="T32" fmla="*/ 1 w 359"/>
                      <a:gd name="T33" fmla="*/ 1 h 42"/>
                      <a:gd name="T34" fmla="*/ 0 w 359"/>
                      <a:gd name="T35" fmla="*/ 1 h 4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359"/>
                      <a:gd name="T55" fmla="*/ 0 h 42"/>
                      <a:gd name="T56" fmla="*/ 359 w 359"/>
                      <a:gd name="T57" fmla="*/ 42 h 4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359" h="42">
                        <a:moveTo>
                          <a:pt x="359" y="42"/>
                        </a:moveTo>
                        <a:lnTo>
                          <a:pt x="336" y="34"/>
                        </a:lnTo>
                        <a:lnTo>
                          <a:pt x="312" y="27"/>
                        </a:lnTo>
                        <a:lnTo>
                          <a:pt x="291" y="22"/>
                        </a:lnTo>
                        <a:lnTo>
                          <a:pt x="270" y="17"/>
                        </a:lnTo>
                        <a:lnTo>
                          <a:pt x="245" y="14"/>
                        </a:lnTo>
                        <a:lnTo>
                          <a:pt x="223" y="11"/>
                        </a:lnTo>
                        <a:lnTo>
                          <a:pt x="198" y="8"/>
                        </a:lnTo>
                        <a:lnTo>
                          <a:pt x="176" y="6"/>
                        </a:lnTo>
                        <a:lnTo>
                          <a:pt x="152" y="3"/>
                        </a:lnTo>
                        <a:lnTo>
                          <a:pt x="130" y="1"/>
                        </a:lnTo>
                        <a:lnTo>
                          <a:pt x="111" y="1"/>
                        </a:lnTo>
                        <a:lnTo>
                          <a:pt x="90" y="0"/>
                        </a:lnTo>
                        <a:lnTo>
                          <a:pt x="72" y="1"/>
                        </a:lnTo>
                        <a:lnTo>
                          <a:pt x="53" y="2"/>
                        </a:lnTo>
                        <a:lnTo>
                          <a:pt x="35" y="4"/>
                        </a:lnTo>
                        <a:lnTo>
                          <a:pt x="18" y="7"/>
                        </a:lnTo>
                        <a:lnTo>
                          <a:pt x="0" y="8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4" name="Freeform 14"/>
                  <p:cNvSpPr>
                    <a:spLocks/>
                  </p:cNvSpPr>
                  <p:nvPr/>
                </p:nvSpPr>
                <p:spPr bwMode="auto">
                  <a:xfrm>
                    <a:off x="1698" y="1753"/>
                    <a:ext cx="147" cy="62"/>
                  </a:xfrm>
                  <a:custGeom>
                    <a:avLst/>
                    <a:gdLst>
                      <a:gd name="T0" fmla="*/ 1 w 294"/>
                      <a:gd name="T1" fmla="*/ 1 h 123"/>
                      <a:gd name="T2" fmla="*/ 1 w 294"/>
                      <a:gd name="T3" fmla="*/ 1 h 123"/>
                      <a:gd name="T4" fmla="*/ 1 w 294"/>
                      <a:gd name="T5" fmla="*/ 1 h 123"/>
                      <a:gd name="T6" fmla="*/ 1 w 294"/>
                      <a:gd name="T7" fmla="*/ 1 h 123"/>
                      <a:gd name="T8" fmla="*/ 1 w 294"/>
                      <a:gd name="T9" fmla="*/ 1 h 123"/>
                      <a:gd name="T10" fmla="*/ 1 w 294"/>
                      <a:gd name="T11" fmla="*/ 1 h 123"/>
                      <a:gd name="T12" fmla="*/ 1 w 294"/>
                      <a:gd name="T13" fmla="*/ 1 h 123"/>
                      <a:gd name="T14" fmla="*/ 1 w 294"/>
                      <a:gd name="T15" fmla="*/ 1 h 123"/>
                      <a:gd name="T16" fmla="*/ 1 w 294"/>
                      <a:gd name="T17" fmla="*/ 1 h 123"/>
                      <a:gd name="T18" fmla="*/ 1 w 294"/>
                      <a:gd name="T19" fmla="*/ 1 h 123"/>
                      <a:gd name="T20" fmla="*/ 1 w 294"/>
                      <a:gd name="T21" fmla="*/ 1 h 123"/>
                      <a:gd name="T22" fmla="*/ 1 w 294"/>
                      <a:gd name="T23" fmla="*/ 1 h 123"/>
                      <a:gd name="T24" fmla="*/ 1 w 294"/>
                      <a:gd name="T25" fmla="*/ 1 h 123"/>
                      <a:gd name="T26" fmla="*/ 1 w 294"/>
                      <a:gd name="T27" fmla="*/ 1 h 123"/>
                      <a:gd name="T28" fmla="*/ 1 w 294"/>
                      <a:gd name="T29" fmla="*/ 1 h 123"/>
                      <a:gd name="T30" fmla="*/ 0 w 294"/>
                      <a:gd name="T31" fmla="*/ 0 h 123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94"/>
                      <a:gd name="T49" fmla="*/ 0 h 123"/>
                      <a:gd name="T50" fmla="*/ 294 w 294"/>
                      <a:gd name="T51" fmla="*/ 123 h 123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94" h="123">
                        <a:moveTo>
                          <a:pt x="294" y="123"/>
                        </a:moveTo>
                        <a:lnTo>
                          <a:pt x="273" y="114"/>
                        </a:lnTo>
                        <a:lnTo>
                          <a:pt x="255" y="105"/>
                        </a:lnTo>
                        <a:lnTo>
                          <a:pt x="237" y="97"/>
                        </a:lnTo>
                        <a:lnTo>
                          <a:pt x="216" y="85"/>
                        </a:lnTo>
                        <a:lnTo>
                          <a:pt x="195" y="73"/>
                        </a:lnTo>
                        <a:lnTo>
                          <a:pt x="175" y="62"/>
                        </a:lnTo>
                        <a:lnTo>
                          <a:pt x="154" y="49"/>
                        </a:lnTo>
                        <a:lnTo>
                          <a:pt x="134" y="38"/>
                        </a:lnTo>
                        <a:lnTo>
                          <a:pt x="113" y="29"/>
                        </a:lnTo>
                        <a:lnTo>
                          <a:pt x="95" y="21"/>
                        </a:lnTo>
                        <a:lnTo>
                          <a:pt x="70" y="13"/>
                        </a:lnTo>
                        <a:lnTo>
                          <a:pt x="52" y="9"/>
                        </a:lnTo>
                        <a:lnTo>
                          <a:pt x="34" y="5"/>
                        </a:lnTo>
                        <a:lnTo>
                          <a:pt x="17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5" name="Freeform 15"/>
                  <p:cNvSpPr>
                    <a:spLocks/>
                  </p:cNvSpPr>
                  <p:nvPr/>
                </p:nvSpPr>
                <p:spPr bwMode="auto">
                  <a:xfrm>
                    <a:off x="1653" y="1739"/>
                    <a:ext cx="138" cy="40"/>
                  </a:xfrm>
                  <a:custGeom>
                    <a:avLst/>
                    <a:gdLst>
                      <a:gd name="T0" fmla="*/ 1 w 275"/>
                      <a:gd name="T1" fmla="*/ 1 h 79"/>
                      <a:gd name="T2" fmla="*/ 1 w 275"/>
                      <a:gd name="T3" fmla="*/ 1 h 79"/>
                      <a:gd name="T4" fmla="*/ 1 w 275"/>
                      <a:gd name="T5" fmla="*/ 1 h 79"/>
                      <a:gd name="T6" fmla="*/ 1 w 275"/>
                      <a:gd name="T7" fmla="*/ 1 h 79"/>
                      <a:gd name="T8" fmla="*/ 1 w 275"/>
                      <a:gd name="T9" fmla="*/ 1 h 79"/>
                      <a:gd name="T10" fmla="*/ 1 w 275"/>
                      <a:gd name="T11" fmla="*/ 1 h 79"/>
                      <a:gd name="T12" fmla="*/ 1 w 275"/>
                      <a:gd name="T13" fmla="*/ 1 h 79"/>
                      <a:gd name="T14" fmla="*/ 1 w 275"/>
                      <a:gd name="T15" fmla="*/ 1 h 79"/>
                      <a:gd name="T16" fmla="*/ 1 w 275"/>
                      <a:gd name="T17" fmla="*/ 1 h 79"/>
                      <a:gd name="T18" fmla="*/ 1 w 275"/>
                      <a:gd name="T19" fmla="*/ 1 h 79"/>
                      <a:gd name="T20" fmla="*/ 1 w 275"/>
                      <a:gd name="T21" fmla="*/ 1 h 79"/>
                      <a:gd name="T22" fmla="*/ 1 w 275"/>
                      <a:gd name="T23" fmla="*/ 1 h 79"/>
                      <a:gd name="T24" fmla="*/ 1 w 275"/>
                      <a:gd name="T25" fmla="*/ 1 h 79"/>
                      <a:gd name="T26" fmla="*/ 0 w 275"/>
                      <a:gd name="T27" fmla="*/ 0 h 7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5"/>
                      <a:gd name="T43" fmla="*/ 0 h 79"/>
                      <a:gd name="T44" fmla="*/ 275 w 275"/>
                      <a:gd name="T45" fmla="*/ 79 h 7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5" h="79">
                        <a:moveTo>
                          <a:pt x="275" y="79"/>
                        </a:moveTo>
                        <a:lnTo>
                          <a:pt x="255" y="68"/>
                        </a:lnTo>
                        <a:lnTo>
                          <a:pt x="240" y="60"/>
                        </a:lnTo>
                        <a:lnTo>
                          <a:pt x="217" y="48"/>
                        </a:lnTo>
                        <a:lnTo>
                          <a:pt x="199" y="39"/>
                        </a:lnTo>
                        <a:lnTo>
                          <a:pt x="176" y="29"/>
                        </a:lnTo>
                        <a:lnTo>
                          <a:pt x="155" y="22"/>
                        </a:lnTo>
                        <a:lnTo>
                          <a:pt x="131" y="15"/>
                        </a:lnTo>
                        <a:lnTo>
                          <a:pt x="109" y="11"/>
                        </a:lnTo>
                        <a:lnTo>
                          <a:pt x="84" y="7"/>
                        </a:lnTo>
                        <a:lnTo>
                          <a:pt x="62" y="4"/>
                        </a:lnTo>
                        <a:lnTo>
                          <a:pt x="40" y="2"/>
                        </a:lnTo>
                        <a:lnTo>
                          <a:pt x="19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6" name="Freeform 16"/>
                  <p:cNvSpPr>
                    <a:spLocks/>
                  </p:cNvSpPr>
                  <p:nvPr/>
                </p:nvSpPr>
                <p:spPr bwMode="auto">
                  <a:xfrm>
                    <a:off x="1676" y="1728"/>
                    <a:ext cx="239" cy="109"/>
                  </a:xfrm>
                  <a:custGeom>
                    <a:avLst/>
                    <a:gdLst>
                      <a:gd name="T0" fmla="*/ 1 w 478"/>
                      <a:gd name="T1" fmla="*/ 1 h 218"/>
                      <a:gd name="T2" fmla="*/ 1 w 478"/>
                      <a:gd name="T3" fmla="*/ 1 h 218"/>
                      <a:gd name="T4" fmla="*/ 1 w 478"/>
                      <a:gd name="T5" fmla="*/ 1 h 218"/>
                      <a:gd name="T6" fmla="*/ 1 w 478"/>
                      <a:gd name="T7" fmla="*/ 1 h 218"/>
                      <a:gd name="T8" fmla="*/ 1 w 478"/>
                      <a:gd name="T9" fmla="*/ 1 h 218"/>
                      <a:gd name="T10" fmla="*/ 1 w 478"/>
                      <a:gd name="T11" fmla="*/ 1 h 218"/>
                      <a:gd name="T12" fmla="*/ 1 w 478"/>
                      <a:gd name="T13" fmla="*/ 1 h 218"/>
                      <a:gd name="T14" fmla="*/ 1 w 478"/>
                      <a:gd name="T15" fmla="*/ 1 h 218"/>
                      <a:gd name="T16" fmla="*/ 1 w 478"/>
                      <a:gd name="T17" fmla="*/ 1 h 218"/>
                      <a:gd name="T18" fmla="*/ 1 w 478"/>
                      <a:gd name="T19" fmla="*/ 1 h 218"/>
                      <a:gd name="T20" fmla="*/ 1 w 478"/>
                      <a:gd name="T21" fmla="*/ 1 h 218"/>
                      <a:gd name="T22" fmla="*/ 1 w 478"/>
                      <a:gd name="T23" fmla="*/ 1 h 218"/>
                      <a:gd name="T24" fmla="*/ 1 w 478"/>
                      <a:gd name="T25" fmla="*/ 1 h 218"/>
                      <a:gd name="T26" fmla="*/ 1 w 478"/>
                      <a:gd name="T27" fmla="*/ 1 h 218"/>
                      <a:gd name="T28" fmla="*/ 1 w 478"/>
                      <a:gd name="T29" fmla="*/ 1 h 218"/>
                      <a:gd name="T30" fmla="*/ 1 w 478"/>
                      <a:gd name="T31" fmla="*/ 1 h 218"/>
                      <a:gd name="T32" fmla="*/ 1 w 478"/>
                      <a:gd name="T33" fmla="*/ 1 h 218"/>
                      <a:gd name="T34" fmla="*/ 1 w 478"/>
                      <a:gd name="T35" fmla="*/ 1 h 218"/>
                      <a:gd name="T36" fmla="*/ 1 w 478"/>
                      <a:gd name="T37" fmla="*/ 1 h 218"/>
                      <a:gd name="T38" fmla="*/ 1 w 478"/>
                      <a:gd name="T39" fmla="*/ 1 h 218"/>
                      <a:gd name="T40" fmla="*/ 1 w 478"/>
                      <a:gd name="T41" fmla="*/ 1 h 218"/>
                      <a:gd name="T42" fmla="*/ 1 w 478"/>
                      <a:gd name="T43" fmla="*/ 1 h 218"/>
                      <a:gd name="T44" fmla="*/ 1 w 478"/>
                      <a:gd name="T45" fmla="*/ 1 h 218"/>
                      <a:gd name="T46" fmla="*/ 1 w 478"/>
                      <a:gd name="T47" fmla="*/ 1 h 218"/>
                      <a:gd name="T48" fmla="*/ 1 w 478"/>
                      <a:gd name="T49" fmla="*/ 1 h 218"/>
                      <a:gd name="T50" fmla="*/ 1 w 478"/>
                      <a:gd name="T51" fmla="*/ 1 h 218"/>
                      <a:gd name="T52" fmla="*/ 0 w 478"/>
                      <a:gd name="T53" fmla="*/ 0 h 218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78"/>
                      <a:gd name="T82" fmla="*/ 0 h 218"/>
                      <a:gd name="T83" fmla="*/ 478 w 478"/>
                      <a:gd name="T84" fmla="*/ 218 h 218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78" h="218">
                        <a:moveTo>
                          <a:pt x="478" y="218"/>
                        </a:moveTo>
                        <a:lnTo>
                          <a:pt x="448" y="208"/>
                        </a:lnTo>
                        <a:lnTo>
                          <a:pt x="422" y="198"/>
                        </a:lnTo>
                        <a:lnTo>
                          <a:pt x="396" y="189"/>
                        </a:lnTo>
                        <a:lnTo>
                          <a:pt x="375" y="178"/>
                        </a:lnTo>
                        <a:lnTo>
                          <a:pt x="352" y="167"/>
                        </a:lnTo>
                        <a:lnTo>
                          <a:pt x="330" y="154"/>
                        </a:lnTo>
                        <a:lnTo>
                          <a:pt x="304" y="141"/>
                        </a:lnTo>
                        <a:lnTo>
                          <a:pt x="280" y="127"/>
                        </a:lnTo>
                        <a:lnTo>
                          <a:pt x="255" y="110"/>
                        </a:lnTo>
                        <a:lnTo>
                          <a:pt x="240" y="100"/>
                        </a:lnTo>
                        <a:lnTo>
                          <a:pt x="229" y="91"/>
                        </a:lnTo>
                        <a:lnTo>
                          <a:pt x="218" y="81"/>
                        </a:lnTo>
                        <a:lnTo>
                          <a:pt x="206" y="71"/>
                        </a:lnTo>
                        <a:lnTo>
                          <a:pt x="192" y="62"/>
                        </a:lnTo>
                        <a:lnTo>
                          <a:pt x="178" y="54"/>
                        </a:lnTo>
                        <a:lnTo>
                          <a:pt x="163" y="47"/>
                        </a:lnTo>
                        <a:lnTo>
                          <a:pt x="147" y="39"/>
                        </a:lnTo>
                        <a:lnTo>
                          <a:pt x="130" y="31"/>
                        </a:lnTo>
                        <a:lnTo>
                          <a:pt x="114" y="23"/>
                        </a:lnTo>
                        <a:lnTo>
                          <a:pt x="98" y="17"/>
                        </a:lnTo>
                        <a:lnTo>
                          <a:pt x="83" y="12"/>
                        </a:lnTo>
                        <a:lnTo>
                          <a:pt x="69" y="7"/>
                        </a:lnTo>
                        <a:lnTo>
                          <a:pt x="51" y="3"/>
                        </a:lnTo>
                        <a:lnTo>
                          <a:pt x="36" y="2"/>
                        </a:lnTo>
                        <a:lnTo>
                          <a:pt x="20" y="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7" name="Freeform 17"/>
                  <p:cNvSpPr>
                    <a:spLocks/>
                  </p:cNvSpPr>
                  <p:nvPr/>
                </p:nvSpPr>
                <p:spPr bwMode="auto">
                  <a:xfrm>
                    <a:off x="1615" y="1790"/>
                    <a:ext cx="160" cy="12"/>
                  </a:xfrm>
                  <a:custGeom>
                    <a:avLst/>
                    <a:gdLst>
                      <a:gd name="T0" fmla="*/ 1 w 318"/>
                      <a:gd name="T1" fmla="*/ 1 h 24"/>
                      <a:gd name="T2" fmla="*/ 1 w 318"/>
                      <a:gd name="T3" fmla="*/ 1 h 24"/>
                      <a:gd name="T4" fmla="*/ 1 w 318"/>
                      <a:gd name="T5" fmla="*/ 1 h 24"/>
                      <a:gd name="T6" fmla="*/ 1 w 318"/>
                      <a:gd name="T7" fmla="*/ 1 h 24"/>
                      <a:gd name="T8" fmla="*/ 1 w 318"/>
                      <a:gd name="T9" fmla="*/ 1 h 24"/>
                      <a:gd name="T10" fmla="*/ 1 w 318"/>
                      <a:gd name="T11" fmla="*/ 1 h 24"/>
                      <a:gd name="T12" fmla="*/ 1 w 318"/>
                      <a:gd name="T13" fmla="*/ 1 h 24"/>
                      <a:gd name="T14" fmla="*/ 1 w 318"/>
                      <a:gd name="T15" fmla="*/ 1 h 24"/>
                      <a:gd name="T16" fmla="*/ 1 w 318"/>
                      <a:gd name="T17" fmla="*/ 1 h 24"/>
                      <a:gd name="T18" fmla="*/ 1 w 318"/>
                      <a:gd name="T19" fmla="*/ 1 h 24"/>
                      <a:gd name="T20" fmla="*/ 1 w 318"/>
                      <a:gd name="T21" fmla="*/ 1 h 24"/>
                      <a:gd name="T22" fmla="*/ 1 w 318"/>
                      <a:gd name="T23" fmla="*/ 1 h 24"/>
                      <a:gd name="T24" fmla="*/ 1 w 318"/>
                      <a:gd name="T25" fmla="*/ 1 h 24"/>
                      <a:gd name="T26" fmla="*/ 1 w 318"/>
                      <a:gd name="T27" fmla="*/ 1 h 24"/>
                      <a:gd name="T28" fmla="*/ 1 w 318"/>
                      <a:gd name="T29" fmla="*/ 1 h 24"/>
                      <a:gd name="T30" fmla="*/ 1 w 318"/>
                      <a:gd name="T31" fmla="*/ 1 h 24"/>
                      <a:gd name="T32" fmla="*/ 0 w 318"/>
                      <a:gd name="T33" fmla="*/ 0 h 2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318"/>
                      <a:gd name="T52" fmla="*/ 0 h 24"/>
                      <a:gd name="T53" fmla="*/ 318 w 318"/>
                      <a:gd name="T54" fmla="*/ 24 h 2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318" h="24">
                        <a:moveTo>
                          <a:pt x="318" y="24"/>
                        </a:moveTo>
                        <a:lnTo>
                          <a:pt x="296" y="18"/>
                        </a:lnTo>
                        <a:lnTo>
                          <a:pt x="278" y="15"/>
                        </a:lnTo>
                        <a:lnTo>
                          <a:pt x="260" y="13"/>
                        </a:lnTo>
                        <a:lnTo>
                          <a:pt x="242" y="11"/>
                        </a:lnTo>
                        <a:lnTo>
                          <a:pt x="225" y="10"/>
                        </a:lnTo>
                        <a:lnTo>
                          <a:pt x="204" y="9"/>
                        </a:lnTo>
                        <a:lnTo>
                          <a:pt x="189" y="9"/>
                        </a:lnTo>
                        <a:lnTo>
                          <a:pt x="169" y="8"/>
                        </a:lnTo>
                        <a:lnTo>
                          <a:pt x="151" y="8"/>
                        </a:lnTo>
                        <a:lnTo>
                          <a:pt x="130" y="6"/>
                        </a:lnTo>
                        <a:lnTo>
                          <a:pt x="111" y="6"/>
                        </a:lnTo>
                        <a:lnTo>
                          <a:pt x="88" y="4"/>
                        </a:lnTo>
                        <a:lnTo>
                          <a:pt x="68" y="4"/>
                        </a:lnTo>
                        <a:lnTo>
                          <a:pt x="46" y="2"/>
                        </a:lnTo>
                        <a:lnTo>
                          <a:pt x="23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8" name="Freeform 18"/>
                  <p:cNvSpPr>
                    <a:spLocks/>
                  </p:cNvSpPr>
                  <p:nvPr/>
                </p:nvSpPr>
                <p:spPr bwMode="auto">
                  <a:xfrm>
                    <a:off x="1674" y="1804"/>
                    <a:ext cx="133" cy="13"/>
                  </a:xfrm>
                  <a:custGeom>
                    <a:avLst/>
                    <a:gdLst>
                      <a:gd name="T0" fmla="*/ 1 w 265"/>
                      <a:gd name="T1" fmla="*/ 1 h 26"/>
                      <a:gd name="T2" fmla="*/ 1 w 265"/>
                      <a:gd name="T3" fmla="*/ 1 h 26"/>
                      <a:gd name="T4" fmla="*/ 1 w 265"/>
                      <a:gd name="T5" fmla="*/ 1 h 26"/>
                      <a:gd name="T6" fmla="*/ 1 w 265"/>
                      <a:gd name="T7" fmla="*/ 1 h 26"/>
                      <a:gd name="T8" fmla="*/ 1 w 265"/>
                      <a:gd name="T9" fmla="*/ 1 h 26"/>
                      <a:gd name="T10" fmla="*/ 1 w 265"/>
                      <a:gd name="T11" fmla="*/ 0 h 26"/>
                      <a:gd name="T12" fmla="*/ 1 w 265"/>
                      <a:gd name="T13" fmla="*/ 0 h 26"/>
                      <a:gd name="T14" fmla="*/ 1 w 265"/>
                      <a:gd name="T15" fmla="*/ 1 h 26"/>
                      <a:gd name="T16" fmla="*/ 1 w 265"/>
                      <a:gd name="T17" fmla="*/ 1 h 26"/>
                      <a:gd name="T18" fmla="*/ 1 w 265"/>
                      <a:gd name="T19" fmla="*/ 1 h 26"/>
                      <a:gd name="T20" fmla="*/ 1 w 265"/>
                      <a:gd name="T21" fmla="*/ 1 h 26"/>
                      <a:gd name="T22" fmla="*/ 1 w 265"/>
                      <a:gd name="T23" fmla="*/ 1 h 26"/>
                      <a:gd name="T24" fmla="*/ 1 w 265"/>
                      <a:gd name="T25" fmla="*/ 1 h 26"/>
                      <a:gd name="T26" fmla="*/ 1 w 265"/>
                      <a:gd name="T27" fmla="*/ 1 h 26"/>
                      <a:gd name="T28" fmla="*/ 1 w 265"/>
                      <a:gd name="T29" fmla="*/ 1 h 26"/>
                      <a:gd name="T30" fmla="*/ 1 w 265"/>
                      <a:gd name="T31" fmla="*/ 1 h 26"/>
                      <a:gd name="T32" fmla="*/ 0 w 265"/>
                      <a:gd name="T33" fmla="*/ 1 h 2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65"/>
                      <a:gd name="T52" fmla="*/ 0 h 26"/>
                      <a:gd name="T53" fmla="*/ 265 w 265"/>
                      <a:gd name="T54" fmla="*/ 26 h 2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65" h="26">
                        <a:moveTo>
                          <a:pt x="265" y="4"/>
                        </a:moveTo>
                        <a:lnTo>
                          <a:pt x="244" y="3"/>
                        </a:lnTo>
                        <a:lnTo>
                          <a:pt x="224" y="3"/>
                        </a:lnTo>
                        <a:lnTo>
                          <a:pt x="206" y="1"/>
                        </a:lnTo>
                        <a:lnTo>
                          <a:pt x="187" y="1"/>
                        </a:lnTo>
                        <a:lnTo>
                          <a:pt x="166" y="0"/>
                        </a:lnTo>
                        <a:lnTo>
                          <a:pt x="146" y="0"/>
                        </a:lnTo>
                        <a:lnTo>
                          <a:pt x="130" y="1"/>
                        </a:lnTo>
                        <a:lnTo>
                          <a:pt x="116" y="3"/>
                        </a:lnTo>
                        <a:lnTo>
                          <a:pt x="99" y="6"/>
                        </a:lnTo>
                        <a:lnTo>
                          <a:pt x="83" y="10"/>
                        </a:lnTo>
                        <a:lnTo>
                          <a:pt x="68" y="13"/>
                        </a:lnTo>
                        <a:lnTo>
                          <a:pt x="56" y="16"/>
                        </a:lnTo>
                        <a:lnTo>
                          <a:pt x="42" y="20"/>
                        </a:lnTo>
                        <a:lnTo>
                          <a:pt x="26" y="24"/>
                        </a:lnTo>
                        <a:lnTo>
                          <a:pt x="12" y="26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49" name="Freeform 19"/>
                  <p:cNvSpPr>
                    <a:spLocks/>
                  </p:cNvSpPr>
                  <p:nvPr/>
                </p:nvSpPr>
                <p:spPr bwMode="auto">
                  <a:xfrm>
                    <a:off x="1609" y="1808"/>
                    <a:ext cx="193" cy="21"/>
                  </a:xfrm>
                  <a:custGeom>
                    <a:avLst/>
                    <a:gdLst>
                      <a:gd name="T0" fmla="*/ 0 w 387"/>
                      <a:gd name="T1" fmla="*/ 1 h 42"/>
                      <a:gd name="T2" fmla="*/ 0 w 387"/>
                      <a:gd name="T3" fmla="*/ 1 h 42"/>
                      <a:gd name="T4" fmla="*/ 0 w 387"/>
                      <a:gd name="T5" fmla="*/ 0 h 42"/>
                      <a:gd name="T6" fmla="*/ 0 w 387"/>
                      <a:gd name="T7" fmla="*/ 0 h 42"/>
                      <a:gd name="T8" fmla="*/ 0 w 387"/>
                      <a:gd name="T9" fmla="*/ 1 h 42"/>
                      <a:gd name="T10" fmla="*/ 0 w 387"/>
                      <a:gd name="T11" fmla="*/ 1 h 42"/>
                      <a:gd name="T12" fmla="*/ 0 w 387"/>
                      <a:gd name="T13" fmla="*/ 1 h 42"/>
                      <a:gd name="T14" fmla="*/ 0 w 387"/>
                      <a:gd name="T15" fmla="*/ 1 h 42"/>
                      <a:gd name="T16" fmla="*/ 0 w 387"/>
                      <a:gd name="T17" fmla="*/ 1 h 42"/>
                      <a:gd name="T18" fmla="*/ 0 w 387"/>
                      <a:gd name="T19" fmla="*/ 1 h 42"/>
                      <a:gd name="T20" fmla="*/ 0 w 387"/>
                      <a:gd name="T21" fmla="*/ 1 h 42"/>
                      <a:gd name="T22" fmla="*/ 0 w 387"/>
                      <a:gd name="T23" fmla="*/ 1 h 42"/>
                      <a:gd name="T24" fmla="*/ 0 w 387"/>
                      <a:gd name="T25" fmla="*/ 1 h 42"/>
                      <a:gd name="T26" fmla="*/ 0 w 387"/>
                      <a:gd name="T27" fmla="*/ 1 h 42"/>
                      <a:gd name="T28" fmla="*/ 0 w 387"/>
                      <a:gd name="T29" fmla="*/ 1 h 42"/>
                      <a:gd name="T30" fmla="*/ 0 w 387"/>
                      <a:gd name="T31" fmla="*/ 1 h 42"/>
                      <a:gd name="T32" fmla="*/ 0 w 387"/>
                      <a:gd name="T33" fmla="*/ 1 h 42"/>
                      <a:gd name="T34" fmla="*/ 0 w 387"/>
                      <a:gd name="T35" fmla="*/ 1 h 42"/>
                      <a:gd name="T36" fmla="*/ 0 w 387"/>
                      <a:gd name="T37" fmla="*/ 1 h 42"/>
                      <a:gd name="T38" fmla="*/ 0 w 387"/>
                      <a:gd name="T39" fmla="*/ 1 h 42"/>
                      <a:gd name="T40" fmla="*/ 0 w 387"/>
                      <a:gd name="T41" fmla="*/ 1 h 42"/>
                      <a:gd name="T42" fmla="*/ 0 w 387"/>
                      <a:gd name="T43" fmla="*/ 1 h 42"/>
                      <a:gd name="T44" fmla="*/ 0 w 387"/>
                      <a:gd name="T45" fmla="*/ 1 h 42"/>
                      <a:gd name="T46" fmla="*/ 0 w 387"/>
                      <a:gd name="T47" fmla="*/ 1 h 42"/>
                      <a:gd name="T48" fmla="*/ 0 w 387"/>
                      <a:gd name="T49" fmla="*/ 1 h 42"/>
                      <a:gd name="T50" fmla="*/ 0 w 387"/>
                      <a:gd name="T51" fmla="*/ 1 h 42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387"/>
                      <a:gd name="T79" fmla="*/ 0 h 42"/>
                      <a:gd name="T80" fmla="*/ 387 w 387"/>
                      <a:gd name="T81" fmla="*/ 42 h 42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387" h="42">
                        <a:moveTo>
                          <a:pt x="387" y="2"/>
                        </a:moveTo>
                        <a:lnTo>
                          <a:pt x="376" y="2"/>
                        </a:lnTo>
                        <a:lnTo>
                          <a:pt x="362" y="0"/>
                        </a:lnTo>
                        <a:lnTo>
                          <a:pt x="344" y="0"/>
                        </a:lnTo>
                        <a:lnTo>
                          <a:pt x="328" y="1"/>
                        </a:lnTo>
                        <a:lnTo>
                          <a:pt x="309" y="3"/>
                        </a:lnTo>
                        <a:lnTo>
                          <a:pt x="289" y="6"/>
                        </a:lnTo>
                        <a:lnTo>
                          <a:pt x="271" y="10"/>
                        </a:lnTo>
                        <a:lnTo>
                          <a:pt x="255" y="13"/>
                        </a:lnTo>
                        <a:lnTo>
                          <a:pt x="238" y="16"/>
                        </a:lnTo>
                        <a:lnTo>
                          <a:pt x="220" y="21"/>
                        </a:lnTo>
                        <a:lnTo>
                          <a:pt x="207" y="25"/>
                        </a:lnTo>
                        <a:lnTo>
                          <a:pt x="192" y="30"/>
                        </a:lnTo>
                        <a:lnTo>
                          <a:pt x="176" y="34"/>
                        </a:lnTo>
                        <a:lnTo>
                          <a:pt x="161" y="38"/>
                        </a:lnTo>
                        <a:lnTo>
                          <a:pt x="145" y="40"/>
                        </a:lnTo>
                        <a:lnTo>
                          <a:pt x="129" y="41"/>
                        </a:lnTo>
                        <a:lnTo>
                          <a:pt x="113" y="42"/>
                        </a:lnTo>
                        <a:lnTo>
                          <a:pt x="98" y="42"/>
                        </a:lnTo>
                        <a:lnTo>
                          <a:pt x="84" y="41"/>
                        </a:lnTo>
                        <a:lnTo>
                          <a:pt x="69" y="39"/>
                        </a:lnTo>
                        <a:lnTo>
                          <a:pt x="53" y="37"/>
                        </a:lnTo>
                        <a:lnTo>
                          <a:pt x="39" y="34"/>
                        </a:lnTo>
                        <a:lnTo>
                          <a:pt x="24" y="28"/>
                        </a:lnTo>
                        <a:lnTo>
                          <a:pt x="13" y="22"/>
                        </a:lnTo>
                        <a:lnTo>
                          <a:pt x="0" y="15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0" name="Freeform 20"/>
                  <p:cNvSpPr>
                    <a:spLocks/>
                  </p:cNvSpPr>
                  <p:nvPr/>
                </p:nvSpPr>
                <p:spPr bwMode="auto">
                  <a:xfrm>
                    <a:off x="1713" y="1814"/>
                    <a:ext cx="223" cy="34"/>
                  </a:xfrm>
                  <a:custGeom>
                    <a:avLst/>
                    <a:gdLst>
                      <a:gd name="T0" fmla="*/ 1 w 446"/>
                      <a:gd name="T1" fmla="*/ 1 h 68"/>
                      <a:gd name="T2" fmla="*/ 1 w 446"/>
                      <a:gd name="T3" fmla="*/ 1 h 68"/>
                      <a:gd name="T4" fmla="*/ 1 w 446"/>
                      <a:gd name="T5" fmla="*/ 1 h 68"/>
                      <a:gd name="T6" fmla="*/ 1 w 446"/>
                      <a:gd name="T7" fmla="*/ 1 h 68"/>
                      <a:gd name="T8" fmla="*/ 1 w 446"/>
                      <a:gd name="T9" fmla="*/ 1 h 68"/>
                      <a:gd name="T10" fmla="*/ 1 w 446"/>
                      <a:gd name="T11" fmla="*/ 1 h 68"/>
                      <a:gd name="T12" fmla="*/ 1 w 446"/>
                      <a:gd name="T13" fmla="*/ 1 h 68"/>
                      <a:gd name="T14" fmla="*/ 1 w 446"/>
                      <a:gd name="T15" fmla="*/ 1 h 68"/>
                      <a:gd name="T16" fmla="*/ 1 w 446"/>
                      <a:gd name="T17" fmla="*/ 1 h 68"/>
                      <a:gd name="T18" fmla="*/ 1 w 446"/>
                      <a:gd name="T19" fmla="*/ 1 h 68"/>
                      <a:gd name="T20" fmla="*/ 1 w 446"/>
                      <a:gd name="T21" fmla="*/ 0 h 68"/>
                      <a:gd name="T22" fmla="*/ 1 w 446"/>
                      <a:gd name="T23" fmla="*/ 0 h 68"/>
                      <a:gd name="T24" fmla="*/ 1 w 446"/>
                      <a:gd name="T25" fmla="*/ 0 h 68"/>
                      <a:gd name="T26" fmla="*/ 1 w 446"/>
                      <a:gd name="T27" fmla="*/ 1 h 68"/>
                      <a:gd name="T28" fmla="*/ 1 w 446"/>
                      <a:gd name="T29" fmla="*/ 1 h 68"/>
                      <a:gd name="T30" fmla="*/ 1 w 446"/>
                      <a:gd name="T31" fmla="*/ 1 h 68"/>
                      <a:gd name="T32" fmla="*/ 1 w 446"/>
                      <a:gd name="T33" fmla="*/ 1 h 68"/>
                      <a:gd name="T34" fmla="*/ 1 w 446"/>
                      <a:gd name="T35" fmla="*/ 1 h 68"/>
                      <a:gd name="T36" fmla="*/ 1 w 446"/>
                      <a:gd name="T37" fmla="*/ 1 h 68"/>
                      <a:gd name="T38" fmla="*/ 1 w 446"/>
                      <a:gd name="T39" fmla="*/ 1 h 68"/>
                      <a:gd name="T40" fmla="*/ 1 w 446"/>
                      <a:gd name="T41" fmla="*/ 1 h 68"/>
                      <a:gd name="T42" fmla="*/ 0 w 446"/>
                      <a:gd name="T43" fmla="*/ 1 h 6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46"/>
                      <a:gd name="T67" fmla="*/ 0 h 68"/>
                      <a:gd name="T68" fmla="*/ 446 w 446"/>
                      <a:gd name="T69" fmla="*/ 68 h 6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46" h="68">
                        <a:moveTo>
                          <a:pt x="446" y="68"/>
                        </a:moveTo>
                        <a:lnTo>
                          <a:pt x="427" y="63"/>
                        </a:lnTo>
                        <a:lnTo>
                          <a:pt x="405" y="54"/>
                        </a:lnTo>
                        <a:lnTo>
                          <a:pt x="380" y="46"/>
                        </a:lnTo>
                        <a:lnTo>
                          <a:pt x="352" y="36"/>
                        </a:lnTo>
                        <a:lnTo>
                          <a:pt x="328" y="30"/>
                        </a:lnTo>
                        <a:lnTo>
                          <a:pt x="300" y="23"/>
                        </a:lnTo>
                        <a:lnTo>
                          <a:pt x="268" y="15"/>
                        </a:lnTo>
                        <a:lnTo>
                          <a:pt x="243" y="9"/>
                        </a:lnTo>
                        <a:lnTo>
                          <a:pt x="212" y="4"/>
                        </a:lnTo>
                        <a:lnTo>
                          <a:pt x="188" y="0"/>
                        </a:lnTo>
                        <a:lnTo>
                          <a:pt x="165" y="0"/>
                        </a:lnTo>
                        <a:lnTo>
                          <a:pt x="150" y="0"/>
                        </a:lnTo>
                        <a:lnTo>
                          <a:pt x="134" y="2"/>
                        </a:lnTo>
                        <a:lnTo>
                          <a:pt x="119" y="5"/>
                        </a:lnTo>
                        <a:lnTo>
                          <a:pt x="102" y="9"/>
                        </a:lnTo>
                        <a:lnTo>
                          <a:pt x="85" y="14"/>
                        </a:lnTo>
                        <a:lnTo>
                          <a:pt x="70" y="19"/>
                        </a:lnTo>
                        <a:lnTo>
                          <a:pt x="56" y="24"/>
                        </a:lnTo>
                        <a:lnTo>
                          <a:pt x="36" y="30"/>
                        </a:lnTo>
                        <a:lnTo>
                          <a:pt x="20" y="33"/>
                        </a:lnTo>
                        <a:lnTo>
                          <a:pt x="0" y="37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1" name="Freeform 21"/>
                  <p:cNvSpPr>
                    <a:spLocks/>
                  </p:cNvSpPr>
                  <p:nvPr/>
                </p:nvSpPr>
                <p:spPr bwMode="auto">
                  <a:xfrm>
                    <a:off x="1646" y="1821"/>
                    <a:ext cx="211" cy="25"/>
                  </a:xfrm>
                  <a:custGeom>
                    <a:avLst/>
                    <a:gdLst>
                      <a:gd name="T0" fmla="*/ 1 w 421"/>
                      <a:gd name="T1" fmla="*/ 1 h 50"/>
                      <a:gd name="T2" fmla="*/ 1 w 421"/>
                      <a:gd name="T3" fmla="*/ 1 h 50"/>
                      <a:gd name="T4" fmla="*/ 1 w 421"/>
                      <a:gd name="T5" fmla="*/ 1 h 50"/>
                      <a:gd name="T6" fmla="*/ 1 w 421"/>
                      <a:gd name="T7" fmla="*/ 0 h 50"/>
                      <a:gd name="T8" fmla="*/ 1 w 421"/>
                      <a:gd name="T9" fmla="*/ 0 h 50"/>
                      <a:gd name="T10" fmla="*/ 1 w 421"/>
                      <a:gd name="T11" fmla="*/ 1 h 50"/>
                      <a:gd name="T12" fmla="*/ 1 w 421"/>
                      <a:gd name="T13" fmla="*/ 1 h 50"/>
                      <a:gd name="T14" fmla="*/ 1 w 421"/>
                      <a:gd name="T15" fmla="*/ 1 h 50"/>
                      <a:gd name="T16" fmla="*/ 1 w 421"/>
                      <a:gd name="T17" fmla="*/ 1 h 50"/>
                      <a:gd name="T18" fmla="*/ 1 w 421"/>
                      <a:gd name="T19" fmla="*/ 1 h 50"/>
                      <a:gd name="T20" fmla="*/ 1 w 421"/>
                      <a:gd name="T21" fmla="*/ 1 h 50"/>
                      <a:gd name="T22" fmla="*/ 1 w 421"/>
                      <a:gd name="T23" fmla="*/ 1 h 50"/>
                      <a:gd name="T24" fmla="*/ 1 w 421"/>
                      <a:gd name="T25" fmla="*/ 1 h 50"/>
                      <a:gd name="T26" fmla="*/ 1 w 421"/>
                      <a:gd name="T27" fmla="*/ 1 h 50"/>
                      <a:gd name="T28" fmla="*/ 1 w 421"/>
                      <a:gd name="T29" fmla="*/ 1 h 50"/>
                      <a:gd name="T30" fmla="*/ 1 w 421"/>
                      <a:gd name="T31" fmla="*/ 1 h 50"/>
                      <a:gd name="T32" fmla="*/ 1 w 421"/>
                      <a:gd name="T33" fmla="*/ 1 h 50"/>
                      <a:gd name="T34" fmla="*/ 1 w 421"/>
                      <a:gd name="T35" fmla="*/ 1 h 50"/>
                      <a:gd name="T36" fmla="*/ 1 w 421"/>
                      <a:gd name="T37" fmla="*/ 1 h 50"/>
                      <a:gd name="T38" fmla="*/ 1 w 421"/>
                      <a:gd name="T39" fmla="*/ 1 h 50"/>
                      <a:gd name="T40" fmla="*/ 1 w 421"/>
                      <a:gd name="T41" fmla="*/ 1 h 50"/>
                      <a:gd name="T42" fmla="*/ 0 w 421"/>
                      <a:gd name="T43" fmla="*/ 1 h 5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421"/>
                      <a:gd name="T67" fmla="*/ 0 h 50"/>
                      <a:gd name="T68" fmla="*/ 421 w 421"/>
                      <a:gd name="T69" fmla="*/ 50 h 5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421" h="50">
                        <a:moveTo>
                          <a:pt x="421" y="14"/>
                        </a:moveTo>
                        <a:lnTo>
                          <a:pt x="382" y="9"/>
                        </a:lnTo>
                        <a:lnTo>
                          <a:pt x="348" y="2"/>
                        </a:lnTo>
                        <a:lnTo>
                          <a:pt x="314" y="0"/>
                        </a:lnTo>
                        <a:lnTo>
                          <a:pt x="287" y="0"/>
                        </a:lnTo>
                        <a:lnTo>
                          <a:pt x="261" y="2"/>
                        </a:lnTo>
                        <a:lnTo>
                          <a:pt x="236" y="10"/>
                        </a:lnTo>
                        <a:lnTo>
                          <a:pt x="220" y="13"/>
                        </a:lnTo>
                        <a:lnTo>
                          <a:pt x="202" y="20"/>
                        </a:lnTo>
                        <a:lnTo>
                          <a:pt x="190" y="24"/>
                        </a:lnTo>
                        <a:lnTo>
                          <a:pt x="171" y="31"/>
                        </a:lnTo>
                        <a:lnTo>
                          <a:pt x="157" y="36"/>
                        </a:lnTo>
                        <a:lnTo>
                          <a:pt x="141" y="40"/>
                        </a:lnTo>
                        <a:lnTo>
                          <a:pt x="122" y="44"/>
                        </a:lnTo>
                        <a:lnTo>
                          <a:pt x="107" y="47"/>
                        </a:lnTo>
                        <a:lnTo>
                          <a:pt x="91" y="48"/>
                        </a:lnTo>
                        <a:lnTo>
                          <a:pt x="75" y="49"/>
                        </a:lnTo>
                        <a:lnTo>
                          <a:pt x="59" y="50"/>
                        </a:lnTo>
                        <a:lnTo>
                          <a:pt x="45" y="50"/>
                        </a:lnTo>
                        <a:lnTo>
                          <a:pt x="29" y="49"/>
                        </a:lnTo>
                        <a:lnTo>
                          <a:pt x="13" y="47"/>
                        </a:lnTo>
                        <a:lnTo>
                          <a:pt x="0" y="44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2" name="Freeform 22"/>
                  <p:cNvSpPr>
                    <a:spLocks/>
                  </p:cNvSpPr>
                  <p:nvPr/>
                </p:nvSpPr>
                <p:spPr bwMode="auto">
                  <a:xfrm>
                    <a:off x="1696" y="1834"/>
                    <a:ext cx="70" cy="21"/>
                  </a:xfrm>
                  <a:custGeom>
                    <a:avLst/>
                    <a:gdLst>
                      <a:gd name="T0" fmla="*/ 1 w 140"/>
                      <a:gd name="T1" fmla="*/ 0 h 41"/>
                      <a:gd name="T2" fmla="*/ 1 w 140"/>
                      <a:gd name="T3" fmla="*/ 1 h 41"/>
                      <a:gd name="T4" fmla="*/ 1 w 140"/>
                      <a:gd name="T5" fmla="*/ 1 h 41"/>
                      <a:gd name="T6" fmla="*/ 1 w 140"/>
                      <a:gd name="T7" fmla="*/ 1 h 41"/>
                      <a:gd name="T8" fmla="*/ 1 w 140"/>
                      <a:gd name="T9" fmla="*/ 1 h 41"/>
                      <a:gd name="T10" fmla="*/ 1 w 140"/>
                      <a:gd name="T11" fmla="*/ 1 h 41"/>
                      <a:gd name="T12" fmla="*/ 1 w 140"/>
                      <a:gd name="T13" fmla="*/ 1 h 41"/>
                      <a:gd name="T14" fmla="*/ 1 w 140"/>
                      <a:gd name="T15" fmla="*/ 1 h 41"/>
                      <a:gd name="T16" fmla="*/ 1 w 140"/>
                      <a:gd name="T17" fmla="*/ 1 h 41"/>
                      <a:gd name="T18" fmla="*/ 0 w 140"/>
                      <a:gd name="T19" fmla="*/ 1 h 4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0"/>
                      <a:gd name="T31" fmla="*/ 0 h 41"/>
                      <a:gd name="T32" fmla="*/ 140 w 140"/>
                      <a:gd name="T33" fmla="*/ 41 h 4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0" h="41">
                        <a:moveTo>
                          <a:pt x="140" y="0"/>
                        </a:moveTo>
                        <a:lnTo>
                          <a:pt x="125" y="4"/>
                        </a:lnTo>
                        <a:lnTo>
                          <a:pt x="109" y="8"/>
                        </a:lnTo>
                        <a:lnTo>
                          <a:pt x="94" y="14"/>
                        </a:lnTo>
                        <a:lnTo>
                          <a:pt x="81" y="20"/>
                        </a:lnTo>
                        <a:lnTo>
                          <a:pt x="69" y="25"/>
                        </a:lnTo>
                        <a:lnTo>
                          <a:pt x="51" y="32"/>
                        </a:lnTo>
                        <a:lnTo>
                          <a:pt x="37" y="36"/>
                        </a:lnTo>
                        <a:lnTo>
                          <a:pt x="17" y="40"/>
                        </a:lnTo>
                        <a:lnTo>
                          <a:pt x="0" y="41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3" name="Freeform 23"/>
                  <p:cNvSpPr>
                    <a:spLocks/>
                  </p:cNvSpPr>
                  <p:nvPr/>
                </p:nvSpPr>
                <p:spPr bwMode="auto">
                  <a:xfrm>
                    <a:off x="1593" y="1829"/>
                    <a:ext cx="234" cy="36"/>
                  </a:xfrm>
                  <a:custGeom>
                    <a:avLst/>
                    <a:gdLst>
                      <a:gd name="T0" fmla="*/ 0 w 469"/>
                      <a:gd name="T1" fmla="*/ 1 h 72"/>
                      <a:gd name="T2" fmla="*/ 0 w 469"/>
                      <a:gd name="T3" fmla="*/ 0 h 72"/>
                      <a:gd name="T4" fmla="*/ 0 w 469"/>
                      <a:gd name="T5" fmla="*/ 1 h 72"/>
                      <a:gd name="T6" fmla="*/ 0 w 469"/>
                      <a:gd name="T7" fmla="*/ 1 h 72"/>
                      <a:gd name="T8" fmla="*/ 0 w 469"/>
                      <a:gd name="T9" fmla="*/ 1 h 72"/>
                      <a:gd name="T10" fmla="*/ 0 w 469"/>
                      <a:gd name="T11" fmla="*/ 1 h 72"/>
                      <a:gd name="T12" fmla="*/ 0 w 469"/>
                      <a:gd name="T13" fmla="*/ 1 h 72"/>
                      <a:gd name="T14" fmla="*/ 0 w 469"/>
                      <a:gd name="T15" fmla="*/ 1 h 72"/>
                      <a:gd name="T16" fmla="*/ 0 w 469"/>
                      <a:gd name="T17" fmla="*/ 1 h 72"/>
                      <a:gd name="T18" fmla="*/ 0 w 469"/>
                      <a:gd name="T19" fmla="*/ 1 h 72"/>
                      <a:gd name="T20" fmla="*/ 0 w 469"/>
                      <a:gd name="T21" fmla="*/ 1 h 72"/>
                      <a:gd name="T22" fmla="*/ 0 w 469"/>
                      <a:gd name="T23" fmla="*/ 1 h 72"/>
                      <a:gd name="T24" fmla="*/ 0 w 469"/>
                      <a:gd name="T25" fmla="*/ 1 h 72"/>
                      <a:gd name="T26" fmla="*/ 0 w 469"/>
                      <a:gd name="T27" fmla="*/ 1 h 72"/>
                      <a:gd name="T28" fmla="*/ 0 w 469"/>
                      <a:gd name="T29" fmla="*/ 1 h 72"/>
                      <a:gd name="T30" fmla="*/ 0 w 469"/>
                      <a:gd name="T31" fmla="*/ 1 h 72"/>
                      <a:gd name="T32" fmla="*/ 0 w 469"/>
                      <a:gd name="T33" fmla="*/ 1 h 72"/>
                      <a:gd name="T34" fmla="*/ 0 w 469"/>
                      <a:gd name="T35" fmla="*/ 1 h 72"/>
                      <a:gd name="T36" fmla="*/ 0 w 469"/>
                      <a:gd name="T37" fmla="*/ 1 h 72"/>
                      <a:gd name="T38" fmla="*/ 0 w 469"/>
                      <a:gd name="T39" fmla="*/ 1 h 72"/>
                      <a:gd name="T40" fmla="*/ 0 w 469"/>
                      <a:gd name="T41" fmla="*/ 1 h 72"/>
                      <a:gd name="T42" fmla="*/ 0 w 469"/>
                      <a:gd name="T43" fmla="*/ 1 h 72"/>
                      <a:gd name="T44" fmla="*/ 0 w 469"/>
                      <a:gd name="T45" fmla="*/ 1 h 72"/>
                      <a:gd name="T46" fmla="*/ 0 w 469"/>
                      <a:gd name="T47" fmla="*/ 1 h 72"/>
                      <a:gd name="T48" fmla="*/ 0 w 469"/>
                      <a:gd name="T49" fmla="*/ 1 h 72"/>
                      <a:gd name="T50" fmla="*/ 0 w 469"/>
                      <a:gd name="T51" fmla="*/ 1 h 72"/>
                      <a:gd name="T52" fmla="*/ 0 w 469"/>
                      <a:gd name="T53" fmla="*/ 1 h 72"/>
                      <a:gd name="T54" fmla="*/ 0 w 469"/>
                      <a:gd name="T55" fmla="*/ 1 h 72"/>
                      <a:gd name="T56" fmla="*/ 0 w 469"/>
                      <a:gd name="T57" fmla="*/ 1 h 7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69"/>
                      <a:gd name="T88" fmla="*/ 0 h 72"/>
                      <a:gd name="T89" fmla="*/ 469 w 469"/>
                      <a:gd name="T90" fmla="*/ 72 h 7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69" h="72">
                        <a:moveTo>
                          <a:pt x="469" y="2"/>
                        </a:moveTo>
                        <a:lnTo>
                          <a:pt x="444" y="0"/>
                        </a:lnTo>
                        <a:lnTo>
                          <a:pt x="415" y="3"/>
                        </a:lnTo>
                        <a:lnTo>
                          <a:pt x="390" y="7"/>
                        </a:lnTo>
                        <a:lnTo>
                          <a:pt x="363" y="15"/>
                        </a:lnTo>
                        <a:lnTo>
                          <a:pt x="346" y="21"/>
                        </a:lnTo>
                        <a:lnTo>
                          <a:pt x="330" y="28"/>
                        </a:lnTo>
                        <a:lnTo>
                          <a:pt x="313" y="34"/>
                        </a:lnTo>
                        <a:lnTo>
                          <a:pt x="299" y="41"/>
                        </a:lnTo>
                        <a:lnTo>
                          <a:pt x="282" y="48"/>
                        </a:lnTo>
                        <a:lnTo>
                          <a:pt x="267" y="54"/>
                        </a:lnTo>
                        <a:lnTo>
                          <a:pt x="254" y="59"/>
                        </a:lnTo>
                        <a:lnTo>
                          <a:pt x="238" y="63"/>
                        </a:lnTo>
                        <a:lnTo>
                          <a:pt x="224" y="66"/>
                        </a:lnTo>
                        <a:lnTo>
                          <a:pt x="209" y="68"/>
                        </a:lnTo>
                        <a:lnTo>
                          <a:pt x="194" y="69"/>
                        </a:lnTo>
                        <a:lnTo>
                          <a:pt x="178" y="71"/>
                        </a:lnTo>
                        <a:lnTo>
                          <a:pt x="162" y="72"/>
                        </a:lnTo>
                        <a:lnTo>
                          <a:pt x="147" y="72"/>
                        </a:lnTo>
                        <a:lnTo>
                          <a:pt x="134" y="72"/>
                        </a:lnTo>
                        <a:lnTo>
                          <a:pt x="116" y="71"/>
                        </a:lnTo>
                        <a:lnTo>
                          <a:pt x="98" y="68"/>
                        </a:lnTo>
                        <a:lnTo>
                          <a:pt x="79" y="64"/>
                        </a:lnTo>
                        <a:lnTo>
                          <a:pt x="61" y="59"/>
                        </a:lnTo>
                        <a:lnTo>
                          <a:pt x="47" y="54"/>
                        </a:lnTo>
                        <a:lnTo>
                          <a:pt x="35" y="48"/>
                        </a:lnTo>
                        <a:lnTo>
                          <a:pt x="22" y="41"/>
                        </a:lnTo>
                        <a:lnTo>
                          <a:pt x="10" y="3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4" name="Freeform 24"/>
                  <p:cNvSpPr>
                    <a:spLocks/>
                  </p:cNvSpPr>
                  <p:nvPr/>
                </p:nvSpPr>
                <p:spPr bwMode="auto">
                  <a:xfrm>
                    <a:off x="1674" y="1833"/>
                    <a:ext cx="216" cy="45"/>
                  </a:xfrm>
                  <a:custGeom>
                    <a:avLst/>
                    <a:gdLst>
                      <a:gd name="T0" fmla="*/ 1 w 432"/>
                      <a:gd name="T1" fmla="*/ 1 h 90"/>
                      <a:gd name="T2" fmla="*/ 1 w 432"/>
                      <a:gd name="T3" fmla="*/ 1 h 90"/>
                      <a:gd name="T4" fmla="*/ 1 w 432"/>
                      <a:gd name="T5" fmla="*/ 1 h 90"/>
                      <a:gd name="T6" fmla="*/ 1 w 432"/>
                      <a:gd name="T7" fmla="*/ 0 h 90"/>
                      <a:gd name="T8" fmla="*/ 1 w 432"/>
                      <a:gd name="T9" fmla="*/ 0 h 90"/>
                      <a:gd name="T10" fmla="*/ 1 w 432"/>
                      <a:gd name="T11" fmla="*/ 1 h 90"/>
                      <a:gd name="T12" fmla="*/ 1 w 432"/>
                      <a:gd name="T13" fmla="*/ 1 h 90"/>
                      <a:gd name="T14" fmla="*/ 1 w 432"/>
                      <a:gd name="T15" fmla="*/ 1 h 90"/>
                      <a:gd name="T16" fmla="*/ 1 w 432"/>
                      <a:gd name="T17" fmla="*/ 1 h 90"/>
                      <a:gd name="T18" fmla="*/ 1 w 432"/>
                      <a:gd name="T19" fmla="*/ 1 h 90"/>
                      <a:gd name="T20" fmla="*/ 1 w 432"/>
                      <a:gd name="T21" fmla="*/ 1 h 90"/>
                      <a:gd name="T22" fmla="*/ 1 w 432"/>
                      <a:gd name="T23" fmla="*/ 1 h 90"/>
                      <a:gd name="T24" fmla="*/ 1 w 432"/>
                      <a:gd name="T25" fmla="*/ 1 h 90"/>
                      <a:gd name="T26" fmla="*/ 1 w 432"/>
                      <a:gd name="T27" fmla="*/ 1 h 90"/>
                      <a:gd name="T28" fmla="*/ 1 w 432"/>
                      <a:gd name="T29" fmla="*/ 1 h 90"/>
                      <a:gd name="T30" fmla="*/ 1 w 432"/>
                      <a:gd name="T31" fmla="*/ 1 h 90"/>
                      <a:gd name="T32" fmla="*/ 1 w 432"/>
                      <a:gd name="T33" fmla="*/ 1 h 90"/>
                      <a:gd name="T34" fmla="*/ 1 w 432"/>
                      <a:gd name="T35" fmla="*/ 1 h 90"/>
                      <a:gd name="T36" fmla="*/ 1 w 432"/>
                      <a:gd name="T37" fmla="*/ 1 h 90"/>
                      <a:gd name="T38" fmla="*/ 1 w 432"/>
                      <a:gd name="T39" fmla="*/ 1 h 90"/>
                      <a:gd name="T40" fmla="*/ 1 w 432"/>
                      <a:gd name="T41" fmla="*/ 1 h 90"/>
                      <a:gd name="T42" fmla="*/ 1 w 432"/>
                      <a:gd name="T43" fmla="*/ 1 h 90"/>
                      <a:gd name="T44" fmla="*/ 1 w 432"/>
                      <a:gd name="T45" fmla="*/ 1 h 90"/>
                      <a:gd name="T46" fmla="*/ 1 w 432"/>
                      <a:gd name="T47" fmla="*/ 1 h 90"/>
                      <a:gd name="T48" fmla="*/ 0 w 432"/>
                      <a:gd name="T49" fmla="*/ 1 h 90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32"/>
                      <a:gd name="T76" fmla="*/ 0 h 90"/>
                      <a:gd name="T77" fmla="*/ 432 w 432"/>
                      <a:gd name="T78" fmla="*/ 90 h 90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32" h="90">
                        <a:moveTo>
                          <a:pt x="432" y="9"/>
                        </a:moveTo>
                        <a:lnTo>
                          <a:pt x="411" y="5"/>
                        </a:lnTo>
                        <a:lnTo>
                          <a:pt x="385" y="1"/>
                        </a:lnTo>
                        <a:lnTo>
                          <a:pt x="360" y="0"/>
                        </a:lnTo>
                        <a:lnTo>
                          <a:pt x="334" y="0"/>
                        </a:lnTo>
                        <a:lnTo>
                          <a:pt x="308" y="1"/>
                        </a:lnTo>
                        <a:lnTo>
                          <a:pt x="285" y="2"/>
                        </a:lnTo>
                        <a:lnTo>
                          <a:pt x="265" y="5"/>
                        </a:lnTo>
                        <a:lnTo>
                          <a:pt x="244" y="9"/>
                        </a:lnTo>
                        <a:lnTo>
                          <a:pt x="224" y="13"/>
                        </a:lnTo>
                        <a:lnTo>
                          <a:pt x="207" y="19"/>
                        </a:lnTo>
                        <a:lnTo>
                          <a:pt x="192" y="25"/>
                        </a:lnTo>
                        <a:lnTo>
                          <a:pt x="177" y="32"/>
                        </a:lnTo>
                        <a:lnTo>
                          <a:pt x="164" y="38"/>
                        </a:lnTo>
                        <a:lnTo>
                          <a:pt x="146" y="46"/>
                        </a:lnTo>
                        <a:lnTo>
                          <a:pt x="130" y="54"/>
                        </a:lnTo>
                        <a:lnTo>
                          <a:pt x="116" y="60"/>
                        </a:lnTo>
                        <a:lnTo>
                          <a:pt x="102" y="67"/>
                        </a:lnTo>
                        <a:lnTo>
                          <a:pt x="87" y="72"/>
                        </a:lnTo>
                        <a:lnTo>
                          <a:pt x="75" y="77"/>
                        </a:lnTo>
                        <a:lnTo>
                          <a:pt x="61" y="81"/>
                        </a:lnTo>
                        <a:lnTo>
                          <a:pt x="45" y="86"/>
                        </a:lnTo>
                        <a:lnTo>
                          <a:pt x="31" y="89"/>
                        </a:lnTo>
                        <a:lnTo>
                          <a:pt x="14" y="90"/>
                        </a:lnTo>
                        <a:lnTo>
                          <a:pt x="0" y="9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5" name="Freeform 25"/>
                  <p:cNvSpPr>
                    <a:spLocks/>
                  </p:cNvSpPr>
                  <p:nvPr/>
                </p:nvSpPr>
                <p:spPr bwMode="auto">
                  <a:xfrm>
                    <a:off x="1725" y="1851"/>
                    <a:ext cx="72" cy="23"/>
                  </a:xfrm>
                  <a:custGeom>
                    <a:avLst/>
                    <a:gdLst>
                      <a:gd name="T0" fmla="*/ 0 w 145"/>
                      <a:gd name="T1" fmla="*/ 0 h 46"/>
                      <a:gd name="T2" fmla="*/ 0 w 145"/>
                      <a:gd name="T3" fmla="*/ 1 h 46"/>
                      <a:gd name="T4" fmla="*/ 0 w 145"/>
                      <a:gd name="T5" fmla="*/ 1 h 46"/>
                      <a:gd name="T6" fmla="*/ 0 w 145"/>
                      <a:gd name="T7" fmla="*/ 1 h 46"/>
                      <a:gd name="T8" fmla="*/ 0 w 145"/>
                      <a:gd name="T9" fmla="*/ 1 h 46"/>
                      <a:gd name="T10" fmla="*/ 0 w 145"/>
                      <a:gd name="T11" fmla="*/ 1 h 46"/>
                      <a:gd name="T12" fmla="*/ 0 w 145"/>
                      <a:gd name="T13" fmla="*/ 1 h 46"/>
                      <a:gd name="T14" fmla="*/ 0 w 145"/>
                      <a:gd name="T15" fmla="*/ 1 h 46"/>
                      <a:gd name="T16" fmla="*/ 0 w 145"/>
                      <a:gd name="T17" fmla="*/ 1 h 46"/>
                      <a:gd name="T18" fmla="*/ 0 w 145"/>
                      <a:gd name="T19" fmla="*/ 1 h 46"/>
                      <a:gd name="T20" fmla="*/ 0 w 145"/>
                      <a:gd name="T21" fmla="*/ 1 h 4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5"/>
                      <a:gd name="T34" fmla="*/ 0 h 46"/>
                      <a:gd name="T35" fmla="*/ 145 w 145"/>
                      <a:gd name="T36" fmla="*/ 46 h 4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5" h="46">
                        <a:moveTo>
                          <a:pt x="145" y="0"/>
                        </a:moveTo>
                        <a:lnTo>
                          <a:pt x="127" y="2"/>
                        </a:lnTo>
                        <a:lnTo>
                          <a:pt x="111" y="6"/>
                        </a:lnTo>
                        <a:lnTo>
                          <a:pt x="99" y="9"/>
                        </a:lnTo>
                        <a:lnTo>
                          <a:pt x="86" y="13"/>
                        </a:lnTo>
                        <a:lnTo>
                          <a:pt x="73" y="18"/>
                        </a:lnTo>
                        <a:lnTo>
                          <a:pt x="56" y="25"/>
                        </a:lnTo>
                        <a:lnTo>
                          <a:pt x="41" y="32"/>
                        </a:lnTo>
                        <a:lnTo>
                          <a:pt x="28" y="37"/>
                        </a:lnTo>
                        <a:lnTo>
                          <a:pt x="13" y="42"/>
                        </a:lnTo>
                        <a:lnTo>
                          <a:pt x="0" y="46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6" name="Freeform 26"/>
                  <p:cNvSpPr>
                    <a:spLocks/>
                  </p:cNvSpPr>
                  <p:nvPr/>
                </p:nvSpPr>
                <p:spPr bwMode="auto">
                  <a:xfrm>
                    <a:off x="1631" y="1713"/>
                    <a:ext cx="238" cy="98"/>
                  </a:xfrm>
                  <a:custGeom>
                    <a:avLst/>
                    <a:gdLst>
                      <a:gd name="T0" fmla="*/ 1 w 475"/>
                      <a:gd name="T1" fmla="*/ 1 h 196"/>
                      <a:gd name="T2" fmla="*/ 1 w 475"/>
                      <a:gd name="T3" fmla="*/ 1 h 196"/>
                      <a:gd name="T4" fmla="*/ 1 w 475"/>
                      <a:gd name="T5" fmla="*/ 1 h 196"/>
                      <a:gd name="T6" fmla="*/ 1 w 475"/>
                      <a:gd name="T7" fmla="*/ 1 h 196"/>
                      <a:gd name="T8" fmla="*/ 1 w 475"/>
                      <a:gd name="T9" fmla="*/ 1 h 196"/>
                      <a:gd name="T10" fmla="*/ 1 w 475"/>
                      <a:gd name="T11" fmla="*/ 1 h 196"/>
                      <a:gd name="T12" fmla="*/ 1 w 475"/>
                      <a:gd name="T13" fmla="*/ 1 h 196"/>
                      <a:gd name="T14" fmla="*/ 1 w 475"/>
                      <a:gd name="T15" fmla="*/ 1 h 196"/>
                      <a:gd name="T16" fmla="*/ 1 w 475"/>
                      <a:gd name="T17" fmla="*/ 1 h 196"/>
                      <a:gd name="T18" fmla="*/ 1 w 475"/>
                      <a:gd name="T19" fmla="*/ 1 h 196"/>
                      <a:gd name="T20" fmla="*/ 1 w 475"/>
                      <a:gd name="T21" fmla="*/ 1 h 196"/>
                      <a:gd name="T22" fmla="*/ 1 w 475"/>
                      <a:gd name="T23" fmla="*/ 1 h 196"/>
                      <a:gd name="T24" fmla="*/ 1 w 475"/>
                      <a:gd name="T25" fmla="*/ 1 h 196"/>
                      <a:gd name="T26" fmla="*/ 1 w 475"/>
                      <a:gd name="T27" fmla="*/ 1 h 196"/>
                      <a:gd name="T28" fmla="*/ 1 w 475"/>
                      <a:gd name="T29" fmla="*/ 1 h 196"/>
                      <a:gd name="T30" fmla="*/ 1 w 475"/>
                      <a:gd name="T31" fmla="*/ 1 h 196"/>
                      <a:gd name="T32" fmla="*/ 1 w 475"/>
                      <a:gd name="T33" fmla="*/ 1 h 196"/>
                      <a:gd name="T34" fmla="*/ 1 w 475"/>
                      <a:gd name="T35" fmla="*/ 1 h 196"/>
                      <a:gd name="T36" fmla="*/ 1 w 475"/>
                      <a:gd name="T37" fmla="*/ 1 h 196"/>
                      <a:gd name="T38" fmla="*/ 1 w 475"/>
                      <a:gd name="T39" fmla="*/ 1 h 196"/>
                      <a:gd name="T40" fmla="*/ 1 w 475"/>
                      <a:gd name="T41" fmla="*/ 1 h 196"/>
                      <a:gd name="T42" fmla="*/ 1 w 475"/>
                      <a:gd name="T43" fmla="*/ 1 h 196"/>
                      <a:gd name="T44" fmla="*/ 1 w 475"/>
                      <a:gd name="T45" fmla="*/ 0 h 196"/>
                      <a:gd name="T46" fmla="*/ 1 w 475"/>
                      <a:gd name="T47" fmla="*/ 0 h 196"/>
                      <a:gd name="T48" fmla="*/ 1 w 475"/>
                      <a:gd name="T49" fmla="*/ 0 h 196"/>
                      <a:gd name="T50" fmla="*/ 1 w 475"/>
                      <a:gd name="T51" fmla="*/ 1 h 196"/>
                      <a:gd name="T52" fmla="*/ 1 w 475"/>
                      <a:gd name="T53" fmla="*/ 1 h 196"/>
                      <a:gd name="T54" fmla="*/ 1 w 475"/>
                      <a:gd name="T55" fmla="*/ 1 h 196"/>
                      <a:gd name="T56" fmla="*/ 0 w 475"/>
                      <a:gd name="T57" fmla="*/ 1 h 19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475"/>
                      <a:gd name="T88" fmla="*/ 0 h 196"/>
                      <a:gd name="T89" fmla="*/ 475 w 475"/>
                      <a:gd name="T90" fmla="*/ 196 h 19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475" h="196">
                        <a:moveTo>
                          <a:pt x="475" y="196"/>
                        </a:moveTo>
                        <a:lnTo>
                          <a:pt x="455" y="186"/>
                        </a:lnTo>
                        <a:lnTo>
                          <a:pt x="432" y="172"/>
                        </a:lnTo>
                        <a:lnTo>
                          <a:pt x="414" y="160"/>
                        </a:lnTo>
                        <a:lnTo>
                          <a:pt x="396" y="147"/>
                        </a:lnTo>
                        <a:lnTo>
                          <a:pt x="378" y="134"/>
                        </a:lnTo>
                        <a:lnTo>
                          <a:pt x="362" y="120"/>
                        </a:lnTo>
                        <a:lnTo>
                          <a:pt x="350" y="108"/>
                        </a:lnTo>
                        <a:lnTo>
                          <a:pt x="339" y="95"/>
                        </a:lnTo>
                        <a:lnTo>
                          <a:pt x="324" y="84"/>
                        </a:lnTo>
                        <a:lnTo>
                          <a:pt x="307" y="71"/>
                        </a:lnTo>
                        <a:lnTo>
                          <a:pt x="292" y="61"/>
                        </a:lnTo>
                        <a:lnTo>
                          <a:pt x="276" y="51"/>
                        </a:lnTo>
                        <a:lnTo>
                          <a:pt x="262" y="43"/>
                        </a:lnTo>
                        <a:lnTo>
                          <a:pt x="244" y="35"/>
                        </a:lnTo>
                        <a:lnTo>
                          <a:pt x="228" y="29"/>
                        </a:lnTo>
                        <a:lnTo>
                          <a:pt x="213" y="24"/>
                        </a:lnTo>
                        <a:lnTo>
                          <a:pt x="197" y="18"/>
                        </a:lnTo>
                        <a:lnTo>
                          <a:pt x="177" y="12"/>
                        </a:lnTo>
                        <a:lnTo>
                          <a:pt x="160" y="8"/>
                        </a:lnTo>
                        <a:lnTo>
                          <a:pt x="141" y="5"/>
                        </a:lnTo>
                        <a:lnTo>
                          <a:pt x="121" y="1"/>
                        </a:lnTo>
                        <a:lnTo>
                          <a:pt x="100" y="0"/>
                        </a:lnTo>
                        <a:lnTo>
                          <a:pt x="85" y="0"/>
                        </a:lnTo>
                        <a:lnTo>
                          <a:pt x="68" y="0"/>
                        </a:lnTo>
                        <a:lnTo>
                          <a:pt x="53" y="1"/>
                        </a:lnTo>
                        <a:lnTo>
                          <a:pt x="34" y="2"/>
                        </a:lnTo>
                        <a:lnTo>
                          <a:pt x="17" y="3"/>
                        </a:lnTo>
                        <a:lnTo>
                          <a:pt x="0" y="5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57" name="Freeform 27"/>
                  <p:cNvSpPr>
                    <a:spLocks/>
                  </p:cNvSpPr>
                  <p:nvPr/>
                </p:nvSpPr>
                <p:spPr bwMode="auto">
                  <a:xfrm>
                    <a:off x="1715" y="1709"/>
                    <a:ext cx="227" cy="132"/>
                  </a:xfrm>
                  <a:custGeom>
                    <a:avLst/>
                    <a:gdLst>
                      <a:gd name="T0" fmla="*/ 1 w 453"/>
                      <a:gd name="T1" fmla="*/ 1 h 264"/>
                      <a:gd name="T2" fmla="*/ 1 w 453"/>
                      <a:gd name="T3" fmla="*/ 1 h 264"/>
                      <a:gd name="T4" fmla="*/ 1 w 453"/>
                      <a:gd name="T5" fmla="*/ 1 h 264"/>
                      <a:gd name="T6" fmla="*/ 1 w 453"/>
                      <a:gd name="T7" fmla="*/ 1 h 264"/>
                      <a:gd name="T8" fmla="*/ 1 w 453"/>
                      <a:gd name="T9" fmla="*/ 1 h 264"/>
                      <a:gd name="T10" fmla="*/ 1 w 453"/>
                      <a:gd name="T11" fmla="*/ 1 h 264"/>
                      <a:gd name="T12" fmla="*/ 1 w 453"/>
                      <a:gd name="T13" fmla="*/ 1 h 264"/>
                      <a:gd name="T14" fmla="*/ 1 w 453"/>
                      <a:gd name="T15" fmla="*/ 1 h 264"/>
                      <a:gd name="T16" fmla="*/ 1 w 453"/>
                      <a:gd name="T17" fmla="*/ 1 h 264"/>
                      <a:gd name="T18" fmla="*/ 1 w 453"/>
                      <a:gd name="T19" fmla="*/ 1 h 264"/>
                      <a:gd name="T20" fmla="*/ 1 w 453"/>
                      <a:gd name="T21" fmla="*/ 1 h 264"/>
                      <a:gd name="T22" fmla="*/ 1 w 453"/>
                      <a:gd name="T23" fmla="*/ 1 h 264"/>
                      <a:gd name="T24" fmla="*/ 1 w 453"/>
                      <a:gd name="T25" fmla="*/ 1 h 264"/>
                      <a:gd name="T26" fmla="*/ 1 w 453"/>
                      <a:gd name="T27" fmla="*/ 1 h 264"/>
                      <a:gd name="T28" fmla="*/ 1 w 453"/>
                      <a:gd name="T29" fmla="*/ 1 h 264"/>
                      <a:gd name="T30" fmla="*/ 1 w 453"/>
                      <a:gd name="T31" fmla="*/ 1 h 264"/>
                      <a:gd name="T32" fmla="*/ 1 w 453"/>
                      <a:gd name="T33" fmla="*/ 1 h 264"/>
                      <a:gd name="T34" fmla="*/ 1 w 453"/>
                      <a:gd name="T35" fmla="*/ 1 h 264"/>
                      <a:gd name="T36" fmla="*/ 1 w 453"/>
                      <a:gd name="T37" fmla="*/ 1 h 264"/>
                      <a:gd name="T38" fmla="*/ 1 w 453"/>
                      <a:gd name="T39" fmla="*/ 1 h 264"/>
                      <a:gd name="T40" fmla="*/ 0 w 453"/>
                      <a:gd name="T41" fmla="*/ 0 h 26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53"/>
                      <a:gd name="T64" fmla="*/ 0 h 264"/>
                      <a:gd name="T65" fmla="*/ 453 w 453"/>
                      <a:gd name="T66" fmla="*/ 264 h 26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53" h="264">
                        <a:moveTo>
                          <a:pt x="453" y="264"/>
                        </a:moveTo>
                        <a:lnTo>
                          <a:pt x="422" y="254"/>
                        </a:lnTo>
                        <a:lnTo>
                          <a:pt x="388" y="236"/>
                        </a:lnTo>
                        <a:lnTo>
                          <a:pt x="361" y="223"/>
                        </a:lnTo>
                        <a:lnTo>
                          <a:pt x="334" y="207"/>
                        </a:lnTo>
                        <a:lnTo>
                          <a:pt x="305" y="190"/>
                        </a:lnTo>
                        <a:lnTo>
                          <a:pt x="276" y="170"/>
                        </a:lnTo>
                        <a:lnTo>
                          <a:pt x="250" y="153"/>
                        </a:lnTo>
                        <a:lnTo>
                          <a:pt x="224" y="135"/>
                        </a:lnTo>
                        <a:lnTo>
                          <a:pt x="197" y="112"/>
                        </a:lnTo>
                        <a:lnTo>
                          <a:pt x="170" y="83"/>
                        </a:lnTo>
                        <a:lnTo>
                          <a:pt x="152" y="70"/>
                        </a:lnTo>
                        <a:lnTo>
                          <a:pt x="138" y="57"/>
                        </a:lnTo>
                        <a:lnTo>
                          <a:pt x="122" y="46"/>
                        </a:lnTo>
                        <a:lnTo>
                          <a:pt x="105" y="36"/>
                        </a:lnTo>
                        <a:lnTo>
                          <a:pt x="88" y="28"/>
                        </a:lnTo>
                        <a:lnTo>
                          <a:pt x="70" y="20"/>
                        </a:lnTo>
                        <a:lnTo>
                          <a:pt x="54" y="14"/>
                        </a:lnTo>
                        <a:lnTo>
                          <a:pt x="34" y="8"/>
                        </a:lnTo>
                        <a:lnTo>
                          <a:pt x="19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6350">
                    <a:solidFill>
                      <a:srgbClr val="A05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9436" name="Group 28"/>
              <p:cNvGrpSpPr>
                <a:grpSpLocks/>
              </p:cNvGrpSpPr>
              <p:nvPr/>
            </p:nvGrpSpPr>
            <p:grpSpPr bwMode="auto">
              <a:xfrm>
                <a:off x="1759" y="1754"/>
                <a:ext cx="201" cy="104"/>
                <a:chOff x="1759" y="1754"/>
                <a:chExt cx="201" cy="104"/>
              </a:xfrm>
            </p:grpSpPr>
            <p:sp>
              <p:nvSpPr>
                <p:cNvPr id="59437" name="Freeform 29"/>
                <p:cNvSpPr>
                  <a:spLocks/>
                </p:cNvSpPr>
                <p:nvPr/>
              </p:nvSpPr>
              <p:spPr bwMode="auto">
                <a:xfrm>
                  <a:off x="1759" y="1754"/>
                  <a:ext cx="201" cy="104"/>
                </a:xfrm>
                <a:custGeom>
                  <a:avLst/>
                  <a:gdLst>
                    <a:gd name="T0" fmla="*/ 0 w 403"/>
                    <a:gd name="T1" fmla="*/ 1 h 208"/>
                    <a:gd name="T2" fmla="*/ 0 w 403"/>
                    <a:gd name="T3" fmla="*/ 1 h 208"/>
                    <a:gd name="T4" fmla="*/ 0 w 403"/>
                    <a:gd name="T5" fmla="*/ 1 h 208"/>
                    <a:gd name="T6" fmla="*/ 0 w 403"/>
                    <a:gd name="T7" fmla="*/ 1 h 208"/>
                    <a:gd name="T8" fmla="*/ 0 w 403"/>
                    <a:gd name="T9" fmla="*/ 1 h 208"/>
                    <a:gd name="T10" fmla="*/ 0 w 403"/>
                    <a:gd name="T11" fmla="*/ 1 h 208"/>
                    <a:gd name="T12" fmla="*/ 0 w 403"/>
                    <a:gd name="T13" fmla="*/ 1 h 208"/>
                    <a:gd name="T14" fmla="*/ 0 w 403"/>
                    <a:gd name="T15" fmla="*/ 1 h 208"/>
                    <a:gd name="T16" fmla="*/ 0 w 403"/>
                    <a:gd name="T17" fmla="*/ 1 h 208"/>
                    <a:gd name="T18" fmla="*/ 0 w 403"/>
                    <a:gd name="T19" fmla="*/ 1 h 208"/>
                    <a:gd name="T20" fmla="*/ 0 w 403"/>
                    <a:gd name="T21" fmla="*/ 1 h 208"/>
                    <a:gd name="T22" fmla="*/ 0 w 403"/>
                    <a:gd name="T23" fmla="*/ 1 h 208"/>
                    <a:gd name="T24" fmla="*/ 0 w 403"/>
                    <a:gd name="T25" fmla="*/ 0 h 208"/>
                    <a:gd name="T26" fmla="*/ 0 w 403"/>
                    <a:gd name="T27" fmla="*/ 1 h 208"/>
                    <a:gd name="T28" fmla="*/ 0 w 403"/>
                    <a:gd name="T29" fmla="*/ 1 h 208"/>
                    <a:gd name="T30" fmla="*/ 0 w 403"/>
                    <a:gd name="T31" fmla="*/ 1 h 208"/>
                    <a:gd name="T32" fmla="*/ 0 w 403"/>
                    <a:gd name="T33" fmla="*/ 1 h 208"/>
                    <a:gd name="T34" fmla="*/ 0 w 403"/>
                    <a:gd name="T35" fmla="*/ 1 h 208"/>
                    <a:gd name="T36" fmla="*/ 0 w 403"/>
                    <a:gd name="T37" fmla="*/ 1 h 208"/>
                    <a:gd name="T38" fmla="*/ 0 w 403"/>
                    <a:gd name="T39" fmla="*/ 1 h 208"/>
                    <a:gd name="T40" fmla="*/ 0 w 403"/>
                    <a:gd name="T41" fmla="*/ 1 h 208"/>
                    <a:gd name="T42" fmla="*/ 0 w 403"/>
                    <a:gd name="T43" fmla="*/ 1 h 208"/>
                    <a:gd name="T44" fmla="*/ 0 w 403"/>
                    <a:gd name="T45" fmla="*/ 1 h 208"/>
                    <a:gd name="T46" fmla="*/ 0 w 403"/>
                    <a:gd name="T47" fmla="*/ 1 h 208"/>
                    <a:gd name="T48" fmla="*/ 0 w 403"/>
                    <a:gd name="T49" fmla="*/ 1 h 208"/>
                    <a:gd name="T50" fmla="*/ 0 w 403"/>
                    <a:gd name="T51" fmla="*/ 1 h 208"/>
                    <a:gd name="T52" fmla="*/ 0 w 403"/>
                    <a:gd name="T53" fmla="*/ 1 h 208"/>
                    <a:gd name="T54" fmla="*/ 0 w 403"/>
                    <a:gd name="T55" fmla="*/ 1 h 208"/>
                    <a:gd name="T56" fmla="*/ 0 w 403"/>
                    <a:gd name="T57" fmla="*/ 1 h 208"/>
                    <a:gd name="T58" fmla="*/ 0 w 403"/>
                    <a:gd name="T59" fmla="*/ 1 h 208"/>
                    <a:gd name="T60" fmla="*/ 0 w 403"/>
                    <a:gd name="T61" fmla="*/ 1 h 208"/>
                    <a:gd name="T62" fmla="*/ 0 w 403"/>
                    <a:gd name="T63" fmla="*/ 1 h 208"/>
                    <a:gd name="T64" fmla="*/ 0 w 403"/>
                    <a:gd name="T65" fmla="*/ 1 h 208"/>
                    <a:gd name="T66" fmla="*/ 0 w 403"/>
                    <a:gd name="T67" fmla="*/ 1 h 208"/>
                    <a:gd name="T68" fmla="*/ 0 w 403"/>
                    <a:gd name="T69" fmla="*/ 1 h 208"/>
                    <a:gd name="T70" fmla="*/ 0 w 403"/>
                    <a:gd name="T71" fmla="*/ 1 h 208"/>
                    <a:gd name="T72" fmla="*/ 0 w 403"/>
                    <a:gd name="T73" fmla="*/ 1 h 208"/>
                    <a:gd name="T74" fmla="*/ 0 w 403"/>
                    <a:gd name="T75" fmla="*/ 1 h 208"/>
                    <a:gd name="T76" fmla="*/ 0 w 403"/>
                    <a:gd name="T77" fmla="*/ 1 h 208"/>
                    <a:gd name="T78" fmla="*/ 0 w 403"/>
                    <a:gd name="T79" fmla="*/ 1 h 208"/>
                    <a:gd name="T80" fmla="*/ 0 w 403"/>
                    <a:gd name="T81" fmla="*/ 1 h 208"/>
                    <a:gd name="T82" fmla="*/ 0 w 403"/>
                    <a:gd name="T83" fmla="*/ 1 h 208"/>
                    <a:gd name="T84" fmla="*/ 0 w 403"/>
                    <a:gd name="T85" fmla="*/ 1 h 208"/>
                    <a:gd name="T86" fmla="*/ 0 w 403"/>
                    <a:gd name="T87" fmla="*/ 1 h 208"/>
                    <a:gd name="T88" fmla="*/ 0 w 403"/>
                    <a:gd name="T89" fmla="*/ 1 h 208"/>
                    <a:gd name="T90" fmla="*/ 0 w 403"/>
                    <a:gd name="T91" fmla="*/ 1 h 208"/>
                    <a:gd name="T92" fmla="*/ 0 w 403"/>
                    <a:gd name="T93" fmla="*/ 1 h 208"/>
                    <a:gd name="T94" fmla="*/ 0 w 403"/>
                    <a:gd name="T95" fmla="*/ 1 h 208"/>
                    <a:gd name="T96" fmla="*/ 0 w 403"/>
                    <a:gd name="T97" fmla="*/ 1 h 208"/>
                    <a:gd name="T98" fmla="*/ 0 w 403"/>
                    <a:gd name="T99" fmla="*/ 1 h 208"/>
                    <a:gd name="T100" fmla="*/ 0 w 403"/>
                    <a:gd name="T101" fmla="*/ 1 h 208"/>
                    <a:gd name="T102" fmla="*/ 0 w 403"/>
                    <a:gd name="T103" fmla="*/ 1 h 208"/>
                    <a:gd name="T104" fmla="*/ 0 w 403"/>
                    <a:gd name="T105" fmla="*/ 1 h 208"/>
                    <a:gd name="T106" fmla="*/ 0 w 403"/>
                    <a:gd name="T107" fmla="*/ 1 h 208"/>
                    <a:gd name="T108" fmla="*/ 0 w 403"/>
                    <a:gd name="T109" fmla="*/ 1 h 208"/>
                    <a:gd name="T110" fmla="*/ 0 w 403"/>
                    <a:gd name="T111" fmla="*/ 1 h 208"/>
                    <a:gd name="T112" fmla="*/ 0 w 403"/>
                    <a:gd name="T113" fmla="*/ 1 h 208"/>
                    <a:gd name="T114" fmla="*/ 0 w 403"/>
                    <a:gd name="T115" fmla="*/ 1 h 208"/>
                    <a:gd name="T116" fmla="*/ 0 w 403"/>
                    <a:gd name="T117" fmla="*/ 1 h 208"/>
                    <a:gd name="T118" fmla="*/ 0 w 403"/>
                    <a:gd name="T119" fmla="*/ 1 h 208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03"/>
                    <a:gd name="T181" fmla="*/ 0 h 208"/>
                    <a:gd name="T182" fmla="*/ 403 w 403"/>
                    <a:gd name="T183" fmla="*/ 208 h 208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03" h="208">
                      <a:moveTo>
                        <a:pt x="395" y="171"/>
                      </a:moveTo>
                      <a:lnTo>
                        <a:pt x="387" y="167"/>
                      </a:lnTo>
                      <a:lnTo>
                        <a:pt x="373" y="163"/>
                      </a:lnTo>
                      <a:lnTo>
                        <a:pt x="361" y="159"/>
                      </a:lnTo>
                      <a:lnTo>
                        <a:pt x="343" y="152"/>
                      </a:lnTo>
                      <a:lnTo>
                        <a:pt x="329" y="145"/>
                      </a:lnTo>
                      <a:lnTo>
                        <a:pt x="317" y="137"/>
                      </a:lnTo>
                      <a:lnTo>
                        <a:pt x="302" y="129"/>
                      </a:lnTo>
                      <a:lnTo>
                        <a:pt x="288" y="122"/>
                      </a:lnTo>
                      <a:lnTo>
                        <a:pt x="272" y="115"/>
                      </a:lnTo>
                      <a:lnTo>
                        <a:pt x="259" y="108"/>
                      </a:lnTo>
                      <a:lnTo>
                        <a:pt x="246" y="101"/>
                      </a:lnTo>
                      <a:lnTo>
                        <a:pt x="234" y="93"/>
                      </a:lnTo>
                      <a:lnTo>
                        <a:pt x="223" y="86"/>
                      </a:lnTo>
                      <a:lnTo>
                        <a:pt x="209" y="77"/>
                      </a:lnTo>
                      <a:lnTo>
                        <a:pt x="193" y="68"/>
                      </a:lnTo>
                      <a:lnTo>
                        <a:pt x="177" y="58"/>
                      </a:lnTo>
                      <a:lnTo>
                        <a:pt x="166" y="51"/>
                      </a:lnTo>
                      <a:lnTo>
                        <a:pt x="152" y="42"/>
                      </a:lnTo>
                      <a:lnTo>
                        <a:pt x="140" y="32"/>
                      </a:lnTo>
                      <a:lnTo>
                        <a:pt x="127" y="22"/>
                      </a:lnTo>
                      <a:lnTo>
                        <a:pt x="115" y="13"/>
                      </a:lnTo>
                      <a:lnTo>
                        <a:pt x="109" y="7"/>
                      </a:lnTo>
                      <a:lnTo>
                        <a:pt x="103" y="3"/>
                      </a:lnTo>
                      <a:lnTo>
                        <a:pt x="100" y="1"/>
                      </a:lnTo>
                      <a:lnTo>
                        <a:pt x="94" y="0"/>
                      </a:lnTo>
                      <a:lnTo>
                        <a:pt x="89" y="3"/>
                      </a:lnTo>
                      <a:lnTo>
                        <a:pt x="86" y="8"/>
                      </a:lnTo>
                      <a:lnTo>
                        <a:pt x="86" y="14"/>
                      </a:lnTo>
                      <a:lnTo>
                        <a:pt x="88" y="20"/>
                      </a:lnTo>
                      <a:lnTo>
                        <a:pt x="90" y="26"/>
                      </a:lnTo>
                      <a:lnTo>
                        <a:pt x="93" y="31"/>
                      </a:lnTo>
                      <a:lnTo>
                        <a:pt x="98" y="38"/>
                      </a:lnTo>
                      <a:lnTo>
                        <a:pt x="100" y="44"/>
                      </a:lnTo>
                      <a:lnTo>
                        <a:pt x="101" y="50"/>
                      </a:lnTo>
                      <a:lnTo>
                        <a:pt x="99" y="53"/>
                      </a:lnTo>
                      <a:lnTo>
                        <a:pt x="94" y="55"/>
                      </a:lnTo>
                      <a:lnTo>
                        <a:pt x="89" y="53"/>
                      </a:lnTo>
                      <a:lnTo>
                        <a:pt x="80" y="51"/>
                      </a:lnTo>
                      <a:lnTo>
                        <a:pt x="72" y="48"/>
                      </a:lnTo>
                      <a:lnTo>
                        <a:pt x="63" y="45"/>
                      </a:lnTo>
                      <a:lnTo>
                        <a:pt x="51" y="42"/>
                      </a:lnTo>
                      <a:lnTo>
                        <a:pt x="40" y="40"/>
                      </a:lnTo>
                      <a:lnTo>
                        <a:pt x="31" y="39"/>
                      </a:lnTo>
                      <a:lnTo>
                        <a:pt x="23" y="40"/>
                      </a:lnTo>
                      <a:lnTo>
                        <a:pt x="19" y="43"/>
                      </a:lnTo>
                      <a:lnTo>
                        <a:pt x="15" y="49"/>
                      </a:lnTo>
                      <a:lnTo>
                        <a:pt x="12" y="55"/>
                      </a:lnTo>
                      <a:lnTo>
                        <a:pt x="11" y="63"/>
                      </a:lnTo>
                      <a:lnTo>
                        <a:pt x="13" y="69"/>
                      </a:lnTo>
                      <a:lnTo>
                        <a:pt x="17" y="75"/>
                      </a:lnTo>
                      <a:lnTo>
                        <a:pt x="26" y="82"/>
                      </a:lnTo>
                      <a:lnTo>
                        <a:pt x="38" y="87"/>
                      </a:lnTo>
                      <a:lnTo>
                        <a:pt x="50" y="90"/>
                      </a:lnTo>
                      <a:lnTo>
                        <a:pt x="60" y="92"/>
                      </a:lnTo>
                      <a:lnTo>
                        <a:pt x="70" y="95"/>
                      </a:lnTo>
                      <a:lnTo>
                        <a:pt x="79" y="99"/>
                      </a:lnTo>
                      <a:lnTo>
                        <a:pt x="83" y="101"/>
                      </a:lnTo>
                      <a:lnTo>
                        <a:pt x="84" y="108"/>
                      </a:lnTo>
                      <a:lnTo>
                        <a:pt x="82" y="112"/>
                      </a:lnTo>
                      <a:lnTo>
                        <a:pt x="74" y="117"/>
                      </a:lnTo>
                      <a:lnTo>
                        <a:pt x="61" y="121"/>
                      </a:lnTo>
                      <a:lnTo>
                        <a:pt x="50" y="125"/>
                      </a:lnTo>
                      <a:lnTo>
                        <a:pt x="39" y="130"/>
                      </a:lnTo>
                      <a:lnTo>
                        <a:pt x="31" y="132"/>
                      </a:lnTo>
                      <a:lnTo>
                        <a:pt x="21" y="136"/>
                      </a:lnTo>
                      <a:lnTo>
                        <a:pt x="13" y="141"/>
                      </a:lnTo>
                      <a:lnTo>
                        <a:pt x="9" y="145"/>
                      </a:lnTo>
                      <a:lnTo>
                        <a:pt x="5" y="151"/>
                      </a:lnTo>
                      <a:lnTo>
                        <a:pt x="0" y="158"/>
                      </a:lnTo>
                      <a:lnTo>
                        <a:pt x="1" y="163"/>
                      </a:lnTo>
                      <a:lnTo>
                        <a:pt x="5" y="166"/>
                      </a:lnTo>
                      <a:lnTo>
                        <a:pt x="11" y="169"/>
                      </a:lnTo>
                      <a:lnTo>
                        <a:pt x="18" y="169"/>
                      </a:lnTo>
                      <a:lnTo>
                        <a:pt x="26" y="169"/>
                      </a:lnTo>
                      <a:lnTo>
                        <a:pt x="37" y="167"/>
                      </a:lnTo>
                      <a:lnTo>
                        <a:pt x="48" y="166"/>
                      </a:lnTo>
                      <a:lnTo>
                        <a:pt x="57" y="165"/>
                      </a:lnTo>
                      <a:lnTo>
                        <a:pt x="68" y="165"/>
                      </a:lnTo>
                      <a:lnTo>
                        <a:pt x="72" y="170"/>
                      </a:lnTo>
                      <a:lnTo>
                        <a:pt x="74" y="176"/>
                      </a:lnTo>
                      <a:lnTo>
                        <a:pt x="72" y="184"/>
                      </a:lnTo>
                      <a:lnTo>
                        <a:pt x="70" y="191"/>
                      </a:lnTo>
                      <a:lnTo>
                        <a:pt x="68" y="197"/>
                      </a:lnTo>
                      <a:lnTo>
                        <a:pt x="65" y="202"/>
                      </a:lnTo>
                      <a:lnTo>
                        <a:pt x="68" y="206"/>
                      </a:lnTo>
                      <a:lnTo>
                        <a:pt x="72" y="208"/>
                      </a:lnTo>
                      <a:lnTo>
                        <a:pt x="79" y="207"/>
                      </a:lnTo>
                      <a:lnTo>
                        <a:pt x="89" y="204"/>
                      </a:lnTo>
                      <a:lnTo>
                        <a:pt x="101" y="200"/>
                      </a:lnTo>
                      <a:lnTo>
                        <a:pt x="113" y="195"/>
                      </a:lnTo>
                      <a:lnTo>
                        <a:pt x="125" y="189"/>
                      </a:lnTo>
                      <a:lnTo>
                        <a:pt x="135" y="184"/>
                      </a:lnTo>
                      <a:lnTo>
                        <a:pt x="146" y="180"/>
                      </a:lnTo>
                      <a:lnTo>
                        <a:pt x="157" y="177"/>
                      </a:lnTo>
                      <a:lnTo>
                        <a:pt x="166" y="174"/>
                      </a:lnTo>
                      <a:lnTo>
                        <a:pt x="177" y="172"/>
                      </a:lnTo>
                      <a:lnTo>
                        <a:pt x="188" y="171"/>
                      </a:lnTo>
                      <a:lnTo>
                        <a:pt x="198" y="171"/>
                      </a:lnTo>
                      <a:lnTo>
                        <a:pt x="209" y="172"/>
                      </a:lnTo>
                      <a:lnTo>
                        <a:pt x="218" y="173"/>
                      </a:lnTo>
                      <a:lnTo>
                        <a:pt x="230" y="174"/>
                      </a:lnTo>
                      <a:lnTo>
                        <a:pt x="245" y="176"/>
                      </a:lnTo>
                      <a:lnTo>
                        <a:pt x="259" y="178"/>
                      </a:lnTo>
                      <a:lnTo>
                        <a:pt x="274" y="181"/>
                      </a:lnTo>
                      <a:lnTo>
                        <a:pt x="290" y="184"/>
                      </a:lnTo>
                      <a:lnTo>
                        <a:pt x="303" y="186"/>
                      </a:lnTo>
                      <a:lnTo>
                        <a:pt x="321" y="189"/>
                      </a:lnTo>
                      <a:lnTo>
                        <a:pt x="333" y="193"/>
                      </a:lnTo>
                      <a:lnTo>
                        <a:pt x="343" y="195"/>
                      </a:lnTo>
                      <a:lnTo>
                        <a:pt x="353" y="198"/>
                      </a:lnTo>
                      <a:lnTo>
                        <a:pt x="365" y="200"/>
                      </a:lnTo>
                      <a:lnTo>
                        <a:pt x="373" y="201"/>
                      </a:lnTo>
                      <a:lnTo>
                        <a:pt x="383" y="200"/>
                      </a:lnTo>
                      <a:lnTo>
                        <a:pt x="391" y="198"/>
                      </a:lnTo>
                      <a:lnTo>
                        <a:pt x="396" y="193"/>
                      </a:lnTo>
                      <a:lnTo>
                        <a:pt x="402" y="187"/>
                      </a:lnTo>
                      <a:lnTo>
                        <a:pt x="403" y="181"/>
                      </a:lnTo>
                      <a:lnTo>
                        <a:pt x="401" y="176"/>
                      </a:lnTo>
                      <a:lnTo>
                        <a:pt x="395" y="171"/>
                      </a:lnTo>
                      <a:close/>
                    </a:path>
                  </a:pathLst>
                </a:custGeom>
                <a:solidFill>
                  <a:srgbClr val="E000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8" name="Freeform 30"/>
                <p:cNvSpPr>
                  <a:spLocks/>
                </p:cNvSpPr>
                <p:nvPr/>
              </p:nvSpPr>
              <p:spPr bwMode="auto">
                <a:xfrm>
                  <a:off x="1784" y="1815"/>
                  <a:ext cx="110" cy="29"/>
                </a:xfrm>
                <a:custGeom>
                  <a:avLst/>
                  <a:gdLst>
                    <a:gd name="T0" fmla="*/ 1 w 220"/>
                    <a:gd name="T1" fmla="*/ 1 h 58"/>
                    <a:gd name="T2" fmla="*/ 1 w 220"/>
                    <a:gd name="T3" fmla="*/ 1 h 58"/>
                    <a:gd name="T4" fmla="*/ 1 w 220"/>
                    <a:gd name="T5" fmla="*/ 1 h 58"/>
                    <a:gd name="T6" fmla="*/ 1 w 220"/>
                    <a:gd name="T7" fmla="*/ 1 h 58"/>
                    <a:gd name="T8" fmla="*/ 1 w 220"/>
                    <a:gd name="T9" fmla="*/ 1 h 58"/>
                    <a:gd name="T10" fmla="*/ 1 w 220"/>
                    <a:gd name="T11" fmla="*/ 1 h 58"/>
                    <a:gd name="T12" fmla="*/ 1 w 220"/>
                    <a:gd name="T13" fmla="*/ 1 h 58"/>
                    <a:gd name="T14" fmla="*/ 1 w 220"/>
                    <a:gd name="T15" fmla="*/ 1 h 58"/>
                    <a:gd name="T16" fmla="*/ 1 w 220"/>
                    <a:gd name="T17" fmla="*/ 1 h 58"/>
                    <a:gd name="T18" fmla="*/ 1 w 220"/>
                    <a:gd name="T19" fmla="*/ 1 h 58"/>
                    <a:gd name="T20" fmla="*/ 1 w 220"/>
                    <a:gd name="T21" fmla="*/ 1 h 58"/>
                    <a:gd name="T22" fmla="*/ 1 w 220"/>
                    <a:gd name="T23" fmla="*/ 1 h 58"/>
                    <a:gd name="T24" fmla="*/ 1 w 220"/>
                    <a:gd name="T25" fmla="*/ 1 h 58"/>
                    <a:gd name="T26" fmla="*/ 1 w 220"/>
                    <a:gd name="T27" fmla="*/ 1 h 58"/>
                    <a:gd name="T28" fmla="*/ 1 w 220"/>
                    <a:gd name="T29" fmla="*/ 1 h 58"/>
                    <a:gd name="T30" fmla="*/ 1 w 220"/>
                    <a:gd name="T31" fmla="*/ 1 h 58"/>
                    <a:gd name="T32" fmla="*/ 1 w 220"/>
                    <a:gd name="T33" fmla="*/ 0 h 58"/>
                    <a:gd name="T34" fmla="*/ 1 w 220"/>
                    <a:gd name="T35" fmla="*/ 1 h 58"/>
                    <a:gd name="T36" fmla="*/ 1 w 220"/>
                    <a:gd name="T37" fmla="*/ 1 h 58"/>
                    <a:gd name="T38" fmla="*/ 1 w 220"/>
                    <a:gd name="T39" fmla="*/ 1 h 58"/>
                    <a:gd name="T40" fmla="*/ 1 w 220"/>
                    <a:gd name="T41" fmla="*/ 1 h 58"/>
                    <a:gd name="T42" fmla="*/ 1 w 220"/>
                    <a:gd name="T43" fmla="*/ 1 h 58"/>
                    <a:gd name="T44" fmla="*/ 0 w 220"/>
                    <a:gd name="T45" fmla="*/ 1 h 58"/>
                    <a:gd name="T46" fmla="*/ 1 w 220"/>
                    <a:gd name="T47" fmla="*/ 1 h 58"/>
                    <a:gd name="T48" fmla="*/ 1 w 220"/>
                    <a:gd name="T49" fmla="*/ 1 h 58"/>
                    <a:gd name="T50" fmla="*/ 1 w 220"/>
                    <a:gd name="T51" fmla="*/ 1 h 58"/>
                    <a:gd name="T52" fmla="*/ 1 w 220"/>
                    <a:gd name="T53" fmla="*/ 1 h 58"/>
                    <a:gd name="T54" fmla="*/ 1 w 220"/>
                    <a:gd name="T55" fmla="*/ 1 h 58"/>
                    <a:gd name="T56" fmla="*/ 1 w 220"/>
                    <a:gd name="T57" fmla="*/ 1 h 58"/>
                    <a:gd name="T58" fmla="*/ 1 w 220"/>
                    <a:gd name="T59" fmla="*/ 1 h 58"/>
                    <a:gd name="T60" fmla="*/ 1 w 220"/>
                    <a:gd name="T61" fmla="*/ 1 h 58"/>
                    <a:gd name="T62" fmla="*/ 1 w 220"/>
                    <a:gd name="T63" fmla="*/ 1 h 58"/>
                    <a:gd name="T64" fmla="*/ 1 w 220"/>
                    <a:gd name="T65" fmla="*/ 1 h 58"/>
                    <a:gd name="T66" fmla="*/ 1 w 220"/>
                    <a:gd name="T67" fmla="*/ 1 h 58"/>
                    <a:gd name="T68" fmla="*/ 1 w 220"/>
                    <a:gd name="T69" fmla="*/ 1 h 58"/>
                    <a:gd name="T70" fmla="*/ 1 w 220"/>
                    <a:gd name="T71" fmla="*/ 1 h 58"/>
                    <a:gd name="T72" fmla="*/ 1 w 220"/>
                    <a:gd name="T73" fmla="*/ 1 h 58"/>
                    <a:gd name="T74" fmla="*/ 1 w 220"/>
                    <a:gd name="T75" fmla="*/ 1 h 58"/>
                    <a:gd name="T76" fmla="*/ 1 w 220"/>
                    <a:gd name="T77" fmla="*/ 1 h 58"/>
                    <a:gd name="T78" fmla="*/ 1 w 220"/>
                    <a:gd name="T79" fmla="*/ 1 h 58"/>
                    <a:gd name="T80" fmla="*/ 1 w 220"/>
                    <a:gd name="T81" fmla="*/ 1 h 58"/>
                    <a:gd name="T82" fmla="*/ 1 w 220"/>
                    <a:gd name="T83" fmla="*/ 1 h 58"/>
                    <a:gd name="T84" fmla="*/ 1 w 220"/>
                    <a:gd name="T85" fmla="*/ 1 h 58"/>
                    <a:gd name="T86" fmla="*/ 1 w 220"/>
                    <a:gd name="T87" fmla="*/ 1 h 58"/>
                    <a:gd name="T88" fmla="*/ 1 w 220"/>
                    <a:gd name="T89" fmla="*/ 1 h 58"/>
                    <a:gd name="T90" fmla="*/ 1 w 220"/>
                    <a:gd name="T91" fmla="*/ 1 h 58"/>
                    <a:gd name="T92" fmla="*/ 1 w 220"/>
                    <a:gd name="T93" fmla="*/ 1 h 58"/>
                    <a:gd name="T94" fmla="*/ 1 w 220"/>
                    <a:gd name="T95" fmla="*/ 1 h 58"/>
                    <a:gd name="T96" fmla="*/ 1 w 220"/>
                    <a:gd name="T97" fmla="*/ 1 h 58"/>
                    <a:gd name="T98" fmla="*/ 1 w 220"/>
                    <a:gd name="T99" fmla="*/ 1 h 58"/>
                    <a:gd name="T100" fmla="*/ 1 w 220"/>
                    <a:gd name="T101" fmla="*/ 1 h 5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20"/>
                    <a:gd name="T154" fmla="*/ 0 h 58"/>
                    <a:gd name="T155" fmla="*/ 220 w 220"/>
                    <a:gd name="T156" fmla="*/ 58 h 5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20" h="58">
                      <a:moveTo>
                        <a:pt x="220" y="48"/>
                      </a:moveTo>
                      <a:lnTo>
                        <a:pt x="215" y="43"/>
                      </a:lnTo>
                      <a:lnTo>
                        <a:pt x="209" y="39"/>
                      </a:lnTo>
                      <a:lnTo>
                        <a:pt x="199" y="34"/>
                      </a:lnTo>
                      <a:lnTo>
                        <a:pt x="190" y="29"/>
                      </a:lnTo>
                      <a:lnTo>
                        <a:pt x="178" y="25"/>
                      </a:lnTo>
                      <a:lnTo>
                        <a:pt x="166" y="22"/>
                      </a:lnTo>
                      <a:lnTo>
                        <a:pt x="153" y="19"/>
                      </a:lnTo>
                      <a:lnTo>
                        <a:pt x="138" y="17"/>
                      </a:lnTo>
                      <a:lnTo>
                        <a:pt x="123" y="18"/>
                      </a:lnTo>
                      <a:lnTo>
                        <a:pt x="109" y="18"/>
                      </a:lnTo>
                      <a:lnTo>
                        <a:pt x="95" y="17"/>
                      </a:lnTo>
                      <a:lnTo>
                        <a:pt x="83" y="15"/>
                      </a:lnTo>
                      <a:lnTo>
                        <a:pt x="75" y="13"/>
                      </a:lnTo>
                      <a:lnTo>
                        <a:pt x="64" y="9"/>
                      </a:lnTo>
                      <a:lnTo>
                        <a:pt x="56" y="4"/>
                      </a:lnTo>
                      <a:lnTo>
                        <a:pt x="46" y="0"/>
                      </a:lnTo>
                      <a:lnTo>
                        <a:pt x="34" y="1"/>
                      </a:lnTo>
                      <a:lnTo>
                        <a:pt x="27" y="4"/>
                      </a:lnTo>
                      <a:lnTo>
                        <a:pt x="18" y="9"/>
                      </a:lnTo>
                      <a:lnTo>
                        <a:pt x="9" y="16"/>
                      </a:lnTo>
                      <a:lnTo>
                        <a:pt x="2" y="22"/>
                      </a:lnTo>
                      <a:lnTo>
                        <a:pt x="0" y="27"/>
                      </a:lnTo>
                      <a:lnTo>
                        <a:pt x="1" y="31"/>
                      </a:lnTo>
                      <a:lnTo>
                        <a:pt x="10" y="33"/>
                      </a:lnTo>
                      <a:lnTo>
                        <a:pt x="19" y="32"/>
                      </a:lnTo>
                      <a:lnTo>
                        <a:pt x="29" y="30"/>
                      </a:lnTo>
                      <a:lnTo>
                        <a:pt x="36" y="31"/>
                      </a:lnTo>
                      <a:lnTo>
                        <a:pt x="38" y="33"/>
                      </a:lnTo>
                      <a:lnTo>
                        <a:pt x="39" y="39"/>
                      </a:lnTo>
                      <a:lnTo>
                        <a:pt x="38" y="45"/>
                      </a:lnTo>
                      <a:lnTo>
                        <a:pt x="36" y="50"/>
                      </a:lnTo>
                      <a:lnTo>
                        <a:pt x="36" y="55"/>
                      </a:lnTo>
                      <a:lnTo>
                        <a:pt x="39" y="58"/>
                      </a:lnTo>
                      <a:lnTo>
                        <a:pt x="44" y="57"/>
                      </a:lnTo>
                      <a:lnTo>
                        <a:pt x="52" y="52"/>
                      </a:lnTo>
                      <a:lnTo>
                        <a:pt x="59" y="49"/>
                      </a:lnTo>
                      <a:lnTo>
                        <a:pt x="69" y="46"/>
                      </a:lnTo>
                      <a:lnTo>
                        <a:pt x="80" y="44"/>
                      </a:lnTo>
                      <a:lnTo>
                        <a:pt x="90" y="41"/>
                      </a:lnTo>
                      <a:lnTo>
                        <a:pt x="102" y="39"/>
                      </a:lnTo>
                      <a:lnTo>
                        <a:pt x="115" y="37"/>
                      </a:lnTo>
                      <a:lnTo>
                        <a:pt x="126" y="37"/>
                      </a:lnTo>
                      <a:lnTo>
                        <a:pt x="139" y="38"/>
                      </a:lnTo>
                      <a:lnTo>
                        <a:pt x="153" y="39"/>
                      </a:lnTo>
                      <a:lnTo>
                        <a:pt x="167" y="42"/>
                      </a:lnTo>
                      <a:lnTo>
                        <a:pt x="179" y="44"/>
                      </a:lnTo>
                      <a:lnTo>
                        <a:pt x="192" y="46"/>
                      </a:lnTo>
                      <a:lnTo>
                        <a:pt x="206" y="50"/>
                      </a:lnTo>
                      <a:lnTo>
                        <a:pt x="216" y="51"/>
                      </a:lnTo>
                      <a:lnTo>
                        <a:pt x="220" y="48"/>
                      </a:lnTo>
                      <a:close/>
                    </a:path>
                  </a:pathLst>
                </a:custGeom>
                <a:solidFill>
                  <a:srgbClr val="A00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09" name="Group 31"/>
            <p:cNvGrpSpPr>
              <a:grpSpLocks/>
            </p:cNvGrpSpPr>
            <p:nvPr/>
          </p:nvGrpSpPr>
          <p:grpSpPr bwMode="auto">
            <a:xfrm>
              <a:off x="240" y="1714"/>
              <a:ext cx="1151" cy="149"/>
              <a:chOff x="240" y="1714"/>
              <a:chExt cx="1151" cy="149"/>
            </a:xfrm>
          </p:grpSpPr>
          <p:sp>
            <p:nvSpPr>
              <p:cNvPr id="59432" name="Freeform 32"/>
              <p:cNvSpPr>
                <a:spLocks/>
              </p:cNvSpPr>
              <p:nvPr/>
            </p:nvSpPr>
            <p:spPr bwMode="auto">
              <a:xfrm>
                <a:off x="240" y="1714"/>
                <a:ext cx="1149" cy="149"/>
              </a:xfrm>
              <a:custGeom>
                <a:avLst/>
                <a:gdLst>
                  <a:gd name="T0" fmla="*/ 3 w 2298"/>
                  <a:gd name="T1" fmla="*/ 1 h 298"/>
                  <a:gd name="T2" fmla="*/ 3 w 2298"/>
                  <a:gd name="T3" fmla="*/ 1 h 298"/>
                  <a:gd name="T4" fmla="*/ 3 w 2298"/>
                  <a:gd name="T5" fmla="*/ 1 h 298"/>
                  <a:gd name="T6" fmla="*/ 3 w 2298"/>
                  <a:gd name="T7" fmla="*/ 1 h 298"/>
                  <a:gd name="T8" fmla="*/ 3 w 2298"/>
                  <a:gd name="T9" fmla="*/ 1 h 298"/>
                  <a:gd name="T10" fmla="*/ 3 w 2298"/>
                  <a:gd name="T11" fmla="*/ 1 h 298"/>
                  <a:gd name="T12" fmla="*/ 3 w 2298"/>
                  <a:gd name="T13" fmla="*/ 1 h 298"/>
                  <a:gd name="T14" fmla="*/ 3 w 2298"/>
                  <a:gd name="T15" fmla="*/ 0 h 298"/>
                  <a:gd name="T16" fmla="*/ 2 w 2298"/>
                  <a:gd name="T17" fmla="*/ 1 h 298"/>
                  <a:gd name="T18" fmla="*/ 2 w 2298"/>
                  <a:gd name="T19" fmla="*/ 1 h 298"/>
                  <a:gd name="T20" fmla="*/ 2 w 2298"/>
                  <a:gd name="T21" fmla="*/ 1 h 298"/>
                  <a:gd name="T22" fmla="*/ 2 w 2298"/>
                  <a:gd name="T23" fmla="*/ 1 h 298"/>
                  <a:gd name="T24" fmla="*/ 2 w 2298"/>
                  <a:gd name="T25" fmla="*/ 1 h 298"/>
                  <a:gd name="T26" fmla="*/ 2 w 2298"/>
                  <a:gd name="T27" fmla="*/ 1 h 298"/>
                  <a:gd name="T28" fmla="*/ 2 w 2298"/>
                  <a:gd name="T29" fmla="*/ 1 h 298"/>
                  <a:gd name="T30" fmla="*/ 2 w 2298"/>
                  <a:gd name="T31" fmla="*/ 1 h 298"/>
                  <a:gd name="T32" fmla="*/ 2 w 2298"/>
                  <a:gd name="T33" fmla="*/ 1 h 298"/>
                  <a:gd name="T34" fmla="*/ 2 w 2298"/>
                  <a:gd name="T35" fmla="*/ 1 h 298"/>
                  <a:gd name="T36" fmla="*/ 2 w 2298"/>
                  <a:gd name="T37" fmla="*/ 1 h 298"/>
                  <a:gd name="T38" fmla="*/ 2 w 2298"/>
                  <a:gd name="T39" fmla="*/ 1 h 298"/>
                  <a:gd name="T40" fmla="*/ 1 w 2298"/>
                  <a:gd name="T41" fmla="*/ 1 h 298"/>
                  <a:gd name="T42" fmla="*/ 1 w 2298"/>
                  <a:gd name="T43" fmla="*/ 1 h 298"/>
                  <a:gd name="T44" fmla="*/ 1 w 2298"/>
                  <a:gd name="T45" fmla="*/ 1 h 298"/>
                  <a:gd name="T46" fmla="*/ 1 w 2298"/>
                  <a:gd name="T47" fmla="*/ 1 h 298"/>
                  <a:gd name="T48" fmla="*/ 1 w 2298"/>
                  <a:gd name="T49" fmla="*/ 1 h 298"/>
                  <a:gd name="T50" fmla="*/ 1 w 2298"/>
                  <a:gd name="T51" fmla="*/ 1 h 298"/>
                  <a:gd name="T52" fmla="*/ 1 w 2298"/>
                  <a:gd name="T53" fmla="*/ 1 h 298"/>
                  <a:gd name="T54" fmla="*/ 0 w 2298"/>
                  <a:gd name="T55" fmla="*/ 1 h 298"/>
                  <a:gd name="T56" fmla="*/ 1 w 2298"/>
                  <a:gd name="T57" fmla="*/ 1 h 298"/>
                  <a:gd name="T58" fmla="*/ 1 w 2298"/>
                  <a:gd name="T59" fmla="*/ 1 h 298"/>
                  <a:gd name="T60" fmla="*/ 1 w 2298"/>
                  <a:gd name="T61" fmla="*/ 1 h 298"/>
                  <a:gd name="T62" fmla="*/ 1 w 2298"/>
                  <a:gd name="T63" fmla="*/ 1 h 298"/>
                  <a:gd name="T64" fmla="*/ 1 w 2298"/>
                  <a:gd name="T65" fmla="*/ 1 h 298"/>
                  <a:gd name="T66" fmla="*/ 1 w 2298"/>
                  <a:gd name="T67" fmla="*/ 1 h 298"/>
                  <a:gd name="T68" fmla="*/ 1 w 2298"/>
                  <a:gd name="T69" fmla="*/ 1 h 298"/>
                  <a:gd name="T70" fmla="*/ 2 w 2298"/>
                  <a:gd name="T71" fmla="*/ 1 h 298"/>
                  <a:gd name="T72" fmla="*/ 2 w 2298"/>
                  <a:gd name="T73" fmla="*/ 1 h 298"/>
                  <a:gd name="T74" fmla="*/ 2 w 2298"/>
                  <a:gd name="T75" fmla="*/ 1 h 298"/>
                  <a:gd name="T76" fmla="*/ 2 w 2298"/>
                  <a:gd name="T77" fmla="*/ 1 h 298"/>
                  <a:gd name="T78" fmla="*/ 2 w 2298"/>
                  <a:gd name="T79" fmla="*/ 1 h 298"/>
                  <a:gd name="T80" fmla="*/ 2 w 2298"/>
                  <a:gd name="T81" fmla="*/ 1 h 298"/>
                  <a:gd name="T82" fmla="*/ 2 w 2298"/>
                  <a:gd name="T83" fmla="*/ 1 h 298"/>
                  <a:gd name="T84" fmla="*/ 2 w 2298"/>
                  <a:gd name="T85" fmla="*/ 1 h 298"/>
                  <a:gd name="T86" fmla="*/ 2 w 2298"/>
                  <a:gd name="T87" fmla="*/ 1 h 298"/>
                  <a:gd name="T88" fmla="*/ 2 w 2298"/>
                  <a:gd name="T89" fmla="*/ 1 h 298"/>
                  <a:gd name="T90" fmla="*/ 2 w 2298"/>
                  <a:gd name="T91" fmla="*/ 1 h 298"/>
                  <a:gd name="T92" fmla="*/ 3 w 2298"/>
                  <a:gd name="T93" fmla="*/ 1 h 298"/>
                  <a:gd name="T94" fmla="*/ 3 w 2298"/>
                  <a:gd name="T95" fmla="*/ 1 h 298"/>
                  <a:gd name="T96" fmla="*/ 3 w 2298"/>
                  <a:gd name="T97" fmla="*/ 1 h 298"/>
                  <a:gd name="T98" fmla="*/ 3 w 2298"/>
                  <a:gd name="T99" fmla="*/ 1 h 298"/>
                  <a:gd name="T100" fmla="*/ 3 w 2298"/>
                  <a:gd name="T101" fmla="*/ 1 h 298"/>
                  <a:gd name="T102" fmla="*/ 3 w 2298"/>
                  <a:gd name="T103" fmla="*/ 1 h 298"/>
                  <a:gd name="T104" fmla="*/ 3 w 2298"/>
                  <a:gd name="T105" fmla="*/ 1 h 29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98"/>
                  <a:gd name="T160" fmla="*/ 0 h 298"/>
                  <a:gd name="T161" fmla="*/ 2298 w 2298"/>
                  <a:gd name="T162" fmla="*/ 298 h 29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98" h="298">
                    <a:moveTo>
                      <a:pt x="2298" y="49"/>
                    </a:moveTo>
                    <a:lnTo>
                      <a:pt x="2285" y="41"/>
                    </a:lnTo>
                    <a:lnTo>
                      <a:pt x="2274" y="36"/>
                    </a:lnTo>
                    <a:lnTo>
                      <a:pt x="2260" y="30"/>
                    </a:lnTo>
                    <a:lnTo>
                      <a:pt x="2243" y="26"/>
                    </a:lnTo>
                    <a:lnTo>
                      <a:pt x="2225" y="21"/>
                    </a:lnTo>
                    <a:lnTo>
                      <a:pt x="2211" y="17"/>
                    </a:lnTo>
                    <a:lnTo>
                      <a:pt x="2194" y="14"/>
                    </a:lnTo>
                    <a:lnTo>
                      <a:pt x="2179" y="11"/>
                    </a:lnTo>
                    <a:lnTo>
                      <a:pt x="2162" y="8"/>
                    </a:lnTo>
                    <a:lnTo>
                      <a:pt x="2148" y="6"/>
                    </a:lnTo>
                    <a:lnTo>
                      <a:pt x="2133" y="5"/>
                    </a:lnTo>
                    <a:lnTo>
                      <a:pt x="2118" y="3"/>
                    </a:lnTo>
                    <a:lnTo>
                      <a:pt x="2099" y="2"/>
                    </a:lnTo>
                    <a:lnTo>
                      <a:pt x="2076" y="1"/>
                    </a:lnTo>
                    <a:lnTo>
                      <a:pt x="2052" y="0"/>
                    </a:lnTo>
                    <a:lnTo>
                      <a:pt x="2025" y="0"/>
                    </a:lnTo>
                    <a:lnTo>
                      <a:pt x="2003" y="1"/>
                    </a:lnTo>
                    <a:lnTo>
                      <a:pt x="1981" y="2"/>
                    </a:lnTo>
                    <a:lnTo>
                      <a:pt x="1958" y="2"/>
                    </a:lnTo>
                    <a:lnTo>
                      <a:pt x="1938" y="4"/>
                    </a:lnTo>
                    <a:lnTo>
                      <a:pt x="1910" y="4"/>
                    </a:lnTo>
                    <a:lnTo>
                      <a:pt x="1885" y="6"/>
                    </a:lnTo>
                    <a:lnTo>
                      <a:pt x="1861" y="9"/>
                    </a:lnTo>
                    <a:lnTo>
                      <a:pt x="1833" y="14"/>
                    </a:lnTo>
                    <a:lnTo>
                      <a:pt x="1802" y="19"/>
                    </a:lnTo>
                    <a:lnTo>
                      <a:pt x="1772" y="26"/>
                    </a:lnTo>
                    <a:lnTo>
                      <a:pt x="1749" y="30"/>
                    </a:lnTo>
                    <a:lnTo>
                      <a:pt x="1722" y="35"/>
                    </a:lnTo>
                    <a:lnTo>
                      <a:pt x="1693" y="40"/>
                    </a:lnTo>
                    <a:lnTo>
                      <a:pt x="1661" y="45"/>
                    </a:lnTo>
                    <a:lnTo>
                      <a:pt x="1625" y="52"/>
                    </a:lnTo>
                    <a:lnTo>
                      <a:pt x="1580" y="59"/>
                    </a:lnTo>
                    <a:lnTo>
                      <a:pt x="1543" y="64"/>
                    </a:lnTo>
                    <a:lnTo>
                      <a:pt x="1507" y="68"/>
                    </a:lnTo>
                    <a:lnTo>
                      <a:pt x="1470" y="74"/>
                    </a:lnTo>
                    <a:lnTo>
                      <a:pt x="1433" y="78"/>
                    </a:lnTo>
                    <a:lnTo>
                      <a:pt x="1396" y="82"/>
                    </a:lnTo>
                    <a:lnTo>
                      <a:pt x="1360" y="87"/>
                    </a:lnTo>
                    <a:lnTo>
                      <a:pt x="1324" y="89"/>
                    </a:lnTo>
                    <a:lnTo>
                      <a:pt x="1288" y="90"/>
                    </a:lnTo>
                    <a:lnTo>
                      <a:pt x="124" y="93"/>
                    </a:lnTo>
                    <a:lnTo>
                      <a:pt x="115" y="93"/>
                    </a:lnTo>
                    <a:lnTo>
                      <a:pt x="100" y="94"/>
                    </a:lnTo>
                    <a:lnTo>
                      <a:pt x="85" y="95"/>
                    </a:lnTo>
                    <a:lnTo>
                      <a:pt x="72" y="97"/>
                    </a:lnTo>
                    <a:lnTo>
                      <a:pt x="58" y="100"/>
                    </a:lnTo>
                    <a:lnTo>
                      <a:pt x="48" y="103"/>
                    </a:lnTo>
                    <a:lnTo>
                      <a:pt x="39" y="107"/>
                    </a:lnTo>
                    <a:lnTo>
                      <a:pt x="28" y="111"/>
                    </a:lnTo>
                    <a:lnTo>
                      <a:pt x="19" y="118"/>
                    </a:lnTo>
                    <a:lnTo>
                      <a:pt x="12" y="123"/>
                    </a:lnTo>
                    <a:lnTo>
                      <a:pt x="7" y="130"/>
                    </a:lnTo>
                    <a:lnTo>
                      <a:pt x="2" y="137"/>
                    </a:lnTo>
                    <a:lnTo>
                      <a:pt x="0" y="144"/>
                    </a:lnTo>
                    <a:lnTo>
                      <a:pt x="0" y="151"/>
                    </a:lnTo>
                    <a:lnTo>
                      <a:pt x="0" y="156"/>
                    </a:lnTo>
                    <a:lnTo>
                      <a:pt x="2" y="161"/>
                    </a:lnTo>
                    <a:lnTo>
                      <a:pt x="7" y="168"/>
                    </a:lnTo>
                    <a:lnTo>
                      <a:pt x="13" y="175"/>
                    </a:lnTo>
                    <a:lnTo>
                      <a:pt x="20" y="180"/>
                    </a:lnTo>
                    <a:lnTo>
                      <a:pt x="29" y="185"/>
                    </a:lnTo>
                    <a:lnTo>
                      <a:pt x="35" y="189"/>
                    </a:lnTo>
                    <a:lnTo>
                      <a:pt x="45" y="193"/>
                    </a:lnTo>
                    <a:lnTo>
                      <a:pt x="58" y="197"/>
                    </a:lnTo>
                    <a:lnTo>
                      <a:pt x="71" y="200"/>
                    </a:lnTo>
                    <a:lnTo>
                      <a:pt x="83" y="202"/>
                    </a:lnTo>
                    <a:lnTo>
                      <a:pt x="98" y="203"/>
                    </a:lnTo>
                    <a:lnTo>
                      <a:pt x="112" y="204"/>
                    </a:lnTo>
                    <a:lnTo>
                      <a:pt x="124" y="204"/>
                    </a:lnTo>
                    <a:lnTo>
                      <a:pt x="1287" y="206"/>
                    </a:lnTo>
                    <a:lnTo>
                      <a:pt x="1324" y="208"/>
                    </a:lnTo>
                    <a:lnTo>
                      <a:pt x="1359" y="211"/>
                    </a:lnTo>
                    <a:lnTo>
                      <a:pt x="1398" y="214"/>
                    </a:lnTo>
                    <a:lnTo>
                      <a:pt x="1436" y="218"/>
                    </a:lnTo>
                    <a:lnTo>
                      <a:pt x="1480" y="223"/>
                    </a:lnTo>
                    <a:lnTo>
                      <a:pt x="1515" y="227"/>
                    </a:lnTo>
                    <a:lnTo>
                      <a:pt x="1556" y="232"/>
                    </a:lnTo>
                    <a:lnTo>
                      <a:pt x="1599" y="238"/>
                    </a:lnTo>
                    <a:lnTo>
                      <a:pt x="1641" y="245"/>
                    </a:lnTo>
                    <a:lnTo>
                      <a:pt x="1681" y="253"/>
                    </a:lnTo>
                    <a:lnTo>
                      <a:pt x="1720" y="260"/>
                    </a:lnTo>
                    <a:lnTo>
                      <a:pt x="1756" y="267"/>
                    </a:lnTo>
                    <a:lnTo>
                      <a:pt x="1787" y="274"/>
                    </a:lnTo>
                    <a:lnTo>
                      <a:pt x="1822" y="280"/>
                    </a:lnTo>
                    <a:lnTo>
                      <a:pt x="1851" y="285"/>
                    </a:lnTo>
                    <a:lnTo>
                      <a:pt x="1884" y="290"/>
                    </a:lnTo>
                    <a:lnTo>
                      <a:pt x="1918" y="293"/>
                    </a:lnTo>
                    <a:lnTo>
                      <a:pt x="1948" y="295"/>
                    </a:lnTo>
                    <a:lnTo>
                      <a:pt x="1973" y="297"/>
                    </a:lnTo>
                    <a:lnTo>
                      <a:pt x="1995" y="297"/>
                    </a:lnTo>
                    <a:lnTo>
                      <a:pt x="2022" y="298"/>
                    </a:lnTo>
                    <a:lnTo>
                      <a:pt x="2047" y="297"/>
                    </a:lnTo>
                    <a:lnTo>
                      <a:pt x="2073" y="296"/>
                    </a:lnTo>
                    <a:lnTo>
                      <a:pt x="2097" y="295"/>
                    </a:lnTo>
                    <a:lnTo>
                      <a:pt x="2119" y="293"/>
                    </a:lnTo>
                    <a:lnTo>
                      <a:pt x="2146" y="289"/>
                    </a:lnTo>
                    <a:lnTo>
                      <a:pt x="2168" y="286"/>
                    </a:lnTo>
                    <a:lnTo>
                      <a:pt x="2192" y="282"/>
                    </a:lnTo>
                    <a:lnTo>
                      <a:pt x="2215" y="278"/>
                    </a:lnTo>
                    <a:lnTo>
                      <a:pt x="2235" y="273"/>
                    </a:lnTo>
                    <a:lnTo>
                      <a:pt x="2253" y="269"/>
                    </a:lnTo>
                    <a:lnTo>
                      <a:pt x="2272" y="262"/>
                    </a:lnTo>
                    <a:lnTo>
                      <a:pt x="2283" y="257"/>
                    </a:lnTo>
                    <a:lnTo>
                      <a:pt x="2297" y="249"/>
                    </a:lnTo>
                    <a:lnTo>
                      <a:pt x="2298" y="4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3" name="Freeform 33"/>
              <p:cNvSpPr>
                <a:spLocks/>
              </p:cNvSpPr>
              <p:nvPr/>
            </p:nvSpPr>
            <p:spPr bwMode="auto">
              <a:xfrm>
                <a:off x="265" y="1785"/>
                <a:ext cx="1126" cy="68"/>
              </a:xfrm>
              <a:custGeom>
                <a:avLst/>
                <a:gdLst>
                  <a:gd name="T0" fmla="*/ 3 w 2252"/>
                  <a:gd name="T1" fmla="*/ 1 h 135"/>
                  <a:gd name="T2" fmla="*/ 3 w 2252"/>
                  <a:gd name="T3" fmla="*/ 1 h 135"/>
                  <a:gd name="T4" fmla="*/ 3 w 2252"/>
                  <a:gd name="T5" fmla="*/ 1 h 135"/>
                  <a:gd name="T6" fmla="*/ 3 w 2252"/>
                  <a:gd name="T7" fmla="*/ 1 h 135"/>
                  <a:gd name="T8" fmla="*/ 2 w 2252"/>
                  <a:gd name="T9" fmla="*/ 1 h 135"/>
                  <a:gd name="T10" fmla="*/ 2 w 2252"/>
                  <a:gd name="T11" fmla="*/ 1 h 135"/>
                  <a:gd name="T12" fmla="*/ 2 w 2252"/>
                  <a:gd name="T13" fmla="*/ 1 h 135"/>
                  <a:gd name="T14" fmla="*/ 2 w 2252"/>
                  <a:gd name="T15" fmla="*/ 1 h 135"/>
                  <a:gd name="T16" fmla="*/ 2 w 2252"/>
                  <a:gd name="T17" fmla="*/ 1 h 135"/>
                  <a:gd name="T18" fmla="*/ 2 w 2252"/>
                  <a:gd name="T19" fmla="*/ 1 h 135"/>
                  <a:gd name="T20" fmla="*/ 2 w 2252"/>
                  <a:gd name="T21" fmla="*/ 1 h 135"/>
                  <a:gd name="T22" fmla="*/ 2 w 2252"/>
                  <a:gd name="T23" fmla="*/ 1 h 135"/>
                  <a:gd name="T24" fmla="*/ 2 w 2252"/>
                  <a:gd name="T25" fmla="*/ 1 h 135"/>
                  <a:gd name="T26" fmla="*/ 2 w 2252"/>
                  <a:gd name="T27" fmla="*/ 0 h 135"/>
                  <a:gd name="T28" fmla="*/ 2 w 2252"/>
                  <a:gd name="T29" fmla="*/ 0 h 135"/>
                  <a:gd name="T30" fmla="*/ 2 w 2252"/>
                  <a:gd name="T31" fmla="*/ 1 h 135"/>
                  <a:gd name="T32" fmla="*/ 2 w 2252"/>
                  <a:gd name="T33" fmla="*/ 1 h 135"/>
                  <a:gd name="T34" fmla="*/ 2 w 2252"/>
                  <a:gd name="T35" fmla="*/ 1 h 135"/>
                  <a:gd name="T36" fmla="*/ 1 w 2252"/>
                  <a:gd name="T37" fmla="*/ 1 h 135"/>
                  <a:gd name="T38" fmla="*/ 1 w 2252"/>
                  <a:gd name="T39" fmla="*/ 1 h 135"/>
                  <a:gd name="T40" fmla="*/ 1 w 2252"/>
                  <a:gd name="T41" fmla="*/ 1 h 135"/>
                  <a:gd name="T42" fmla="*/ 1 w 2252"/>
                  <a:gd name="T43" fmla="*/ 1 h 135"/>
                  <a:gd name="T44" fmla="*/ 1 w 2252"/>
                  <a:gd name="T45" fmla="*/ 1 h 135"/>
                  <a:gd name="T46" fmla="*/ 1 w 2252"/>
                  <a:gd name="T47" fmla="*/ 1 h 135"/>
                  <a:gd name="T48" fmla="*/ 2 w 2252"/>
                  <a:gd name="T49" fmla="*/ 1 h 135"/>
                  <a:gd name="T50" fmla="*/ 2 w 2252"/>
                  <a:gd name="T51" fmla="*/ 1 h 135"/>
                  <a:gd name="T52" fmla="*/ 2 w 2252"/>
                  <a:gd name="T53" fmla="*/ 1 h 135"/>
                  <a:gd name="T54" fmla="*/ 2 w 2252"/>
                  <a:gd name="T55" fmla="*/ 1 h 135"/>
                  <a:gd name="T56" fmla="*/ 2 w 2252"/>
                  <a:gd name="T57" fmla="*/ 1 h 135"/>
                  <a:gd name="T58" fmla="*/ 2 w 2252"/>
                  <a:gd name="T59" fmla="*/ 1 h 135"/>
                  <a:gd name="T60" fmla="*/ 2 w 2252"/>
                  <a:gd name="T61" fmla="*/ 1 h 135"/>
                  <a:gd name="T62" fmla="*/ 2 w 2252"/>
                  <a:gd name="T63" fmla="*/ 1 h 135"/>
                  <a:gd name="T64" fmla="*/ 2 w 2252"/>
                  <a:gd name="T65" fmla="*/ 1 h 135"/>
                  <a:gd name="T66" fmla="*/ 2 w 2252"/>
                  <a:gd name="T67" fmla="*/ 1 h 135"/>
                  <a:gd name="T68" fmla="*/ 2 w 2252"/>
                  <a:gd name="T69" fmla="*/ 1 h 135"/>
                  <a:gd name="T70" fmla="*/ 3 w 2252"/>
                  <a:gd name="T71" fmla="*/ 1 h 135"/>
                  <a:gd name="T72" fmla="*/ 3 w 2252"/>
                  <a:gd name="T73" fmla="*/ 1 h 135"/>
                  <a:gd name="T74" fmla="*/ 3 w 2252"/>
                  <a:gd name="T75" fmla="*/ 1 h 135"/>
                  <a:gd name="T76" fmla="*/ 3 w 2252"/>
                  <a:gd name="T77" fmla="*/ 1 h 135"/>
                  <a:gd name="T78" fmla="*/ 3 w 2252"/>
                  <a:gd name="T79" fmla="*/ 1 h 13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52"/>
                  <a:gd name="T121" fmla="*/ 0 h 135"/>
                  <a:gd name="T122" fmla="*/ 2252 w 2252"/>
                  <a:gd name="T123" fmla="*/ 135 h 13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52" h="135">
                    <a:moveTo>
                      <a:pt x="2227" y="40"/>
                    </a:moveTo>
                    <a:lnTo>
                      <a:pt x="2209" y="35"/>
                    </a:lnTo>
                    <a:lnTo>
                      <a:pt x="2188" y="30"/>
                    </a:lnTo>
                    <a:lnTo>
                      <a:pt x="2163" y="28"/>
                    </a:lnTo>
                    <a:lnTo>
                      <a:pt x="2140" y="28"/>
                    </a:lnTo>
                    <a:lnTo>
                      <a:pt x="2119" y="33"/>
                    </a:lnTo>
                    <a:lnTo>
                      <a:pt x="2099" y="38"/>
                    </a:lnTo>
                    <a:lnTo>
                      <a:pt x="2078" y="44"/>
                    </a:lnTo>
                    <a:lnTo>
                      <a:pt x="2053" y="50"/>
                    </a:lnTo>
                    <a:lnTo>
                      <a:pt x="2032" y="53"/>
                    </a:lnTo>
                    <a:lnTo>
                      <a:pt x="2012" y="52"/>
                    </a:lnTo>
                    <a:lnTo>
                      <a:pt x="1985" y="50"/>
                    </a:lnTo>
                    <a:lnTo>
                      <a:pt x="1955" y="47"/>
                    </a:lnTo>
                    <a:lnTo>
                      <a:pt x="1925" y="44"/>
                    </a:lnTo>
                    <a:lnTo>
                      <a:pt x="1892" y="39"/>
                    </a:lnTo>
                    <a:lnTo>
                      <a:pt x="1855" y="35"/>
                    </a:lnTo>
                    <a:lnTo>
                      <a:pt x="1824" y="32"/>
                    </a:lnTo>
                    <a:lnTo>
                      <a:pt x="1790" y="30"/>
                    </a:lnTo>
                    <a:lnTo>
                      <a:pt x="1756" y="26"/>
                    </a:lnTo>
                    <a:lnTo>
                      <a:pt x="1729" y="30"/>
                    </a:lnTo>
                    <a:lnTo>
                      <a:pt x="1700" y="35"/>
                    </a:lnTo>
                    <a:lnTo>
                      <a:pt x="1668" y="33"/>
                    </a:lnTo>
                    <a:lnTo>
                      <a:pt x="1633" y="28"/>
                    </a:lnTo>
                    <a:lnTo>
                      <a:pt x="1601" y="22"/>
                    </a:lnTo>
                    <a:lnTo>
                      <a:pt x="1572" y="16"/>
                    </a:lnTo>
                    <a:lnTo>
                      <a:pt x="1545" y="10"/>
                    </a:lnTo>
                    <a:lnTo>
                      <a:pt x="1517" y="4"/>
                    </a:lnTo>
                    <a:lnTo>
                      <a:pt x="1490" y="0"/>
                    </a:lnTo>
                    <a:lnTo>
                      <a:pt x="1465" y="0"/>
                    </a:lnTo>
                    <a:lnTo>
                      <a:pt x="1440" y="0"/>
                    </a:lnTo>
                    <a:lnTo>
                      <a:pt x="1410" y="2"/>
                    </a:lnTo>
                    <a:lnTo>
                      <a:pt x="1382" y="4"/>
                    </a:lnTo>
                    <a:lnTo>
                      <a:pt x="1346" y="8"/>
                    </a:lnTo>
                    <a:lnTo>
                      <a:pt x="1303" y="12"/>
                    </a:lnTo>
                    <a:lnTo>
                      <a:pt x="1249" y="13"/>
                    </a:lnTo>
                    <a:lnTo>
                      <a:pt x="1162" y="13"/>
                    </a:lnTo>
                    <a:lnTo>
                      <a:pt x="1012" y="13"/>
                    </a:lnTo>
                    <a:lnTo>
                      <a:pt x="360" y="13"/>
                    </a:lnTo>
                    <a:lnTo>
                      <a:pt x="155" y="13"/>
                    </a:lnTo>
                    <a:lnTo>
                      <a:pt x="77" y="13"/>
                    </a:lnTo>
                    <a:lnTo>
                      <a:pt x="19" y="21"/>
                    </a:lnTo>
                    <a:lnTo>
                      <a:pt x="5" y="23"/>
                    </a:lnTo>
                    <a:lnTo>
                      <a:pt x="0" y="27"/>
                    </a:lnTo>
                    <a:lnTo>
                      <a:pt x="4" y="34"/>
                    </a:lnTo>
                    <a:lnTo>
                      <a:pt x="16" y="38"/>
                    </a:lnTo>
                    <a:lnTo>
                      <a:pt x="32" y="40"/>
                    </a:lnTo>
                    <a:lnTo>
                      <a:pt x="51" y="41"/>
                    </a:lnTo>
                    <a:lnTo>
                      <a:pt x="835" y="44"/>
                    </a:lnTo>
                    <a:lnTo>
                      <a:pt x="1325" y="48"/>
                    </a:lnTo>
                    <a:lnTo>
                      <a:pt x="1356" y="52"/>
                    </a:lnTo>
                    <a:lnTo>
                      <a:pt x="1383" y="57"/>
                    </a:lnTo>
                    <a:lnTo>
                      <a:pt x="1418" y="57"/>
                    </a:lnTo>
                    <a:lnTo>
                      <a:pt x="1454" y="61"/>
                    </a:lnTo>
                    <a:lnTo>
                      <a:pt x="1496" y="66"/>
                    </a:lnTo>
                    <a:lnTo>
                      <a:pt x="1528" y="71"/>
                    </a:lnTo>
                    <a:lnTo>
                      <a:pt x="1563" y="77"/>
                    </a:lnTo>
                    <a:lnTo>
                      <a:pt x="1594" y="81"/>
                    </a:lnTo>
                    <a:lnTo>
                      <a:pt x="1625" y="87"/>
                    </a:lnTo>
                    <a:lnTo>
                      <a:pt x="1657" y="94"/>
                    </a:lnTo>
                    <a:lnTo>
                      <a:pt x="1687" y="100"/>
                    </a:lnTo>
                    <a:lnTo>
                      <a:pt x="1720" y="106"/>
                    </a:lnTo>
                    <a:lnTo>
                      <a:pt x="1748" y="112"/>
                    </a:lnTo>
                    <a:lnTo>
                      <a:pt x="1781" y="117"/>
                    </a:lnTo>
                    <a:lnTo>
                      <a:pt x="1805" y="120"/>
                    </a:lnTo>
                    <a:lnTo>
                      <a:pt x="1837" y="125"/>
                    </a:lnTo>
                    <a:lnTo>
                      <a:pt x="1869" y="129"/>
                    </a:lnTo>
                    <a:lnTo>
                      <a:pt x="1899" y="131"/>
                    </a:lnTo>
                    <a:lnTo>
                      <a:pt x="1933" y="133"/>
                    </a:lnTo>
                    <a:lnTo>
                      <a:pt x="1966" y="135"/>
                    </a:lnTo>
                    <a:lnTo>
                      <a:pt x="1996" y="133"/>
                    </a:lnTo>
                    <a:lnTo>
                      <a:pt x="2028" y="133"/>
                    </a:lnTo>
                    <a:lnTo>
                      <a:pt x="2059" y="131"/>
                    </a:lnTo>
                    <a:lnTo>
                      <a:pt x="2090" y="129"/>
                    </a:lnTo>
                    <a:lnTo>
                      <a:pt x="2120" y="125"/>
                    </a:lnTo>
                    <a:lnTo>
                      <a:pt x="2148" y="120"/>
                    </a:lnTo>
                    <a:lnTo>
                      <a:pt x="2178" y="114"/>
                    </a:lnTo>
                    <a:lnTo>
                      <a:pt x="2199" y="106"/>
                    </a:lnTo>
                    <a:lnTo>
                      <a:pt x="2226" y="98"/>
                    </a:lnTo>
                    <a:lnTo>
                      <a:pt x="2252" y="90"/>
                    </a:lnTo>
                    <a:lnTo>
                      <a:pt x="2249" y="45"/>
                    </a:lnTo>
                    <a:lnTo>
                      <a:pt x="2227" y="40"/>
                    </a:lnTo>
                    <a:close/>
                  </a:path>
                </a:pathLst>
              </a:custGeom>
              <a:solidFill>
                <a:srgbClr val="000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4" name="Freeform 34"/>
              <p:cNvSpPr>
                <a:spLocks/>
              </p:cNvSpPr>
              <p:nvPr/>
            </p:nvSpPr>
            <p:spPr bwMode="auto">
              <a:xfrm>
                <a:off x="1057" y="1719"/>
                <a:ext cx="316" cy="27"/>
              </a:xfrm>
              <a:custGeom>
                <a:avLst/>
                <a:gdLst>
                  <a:gd name="T0" fmla="*/ 1 w 630"/>
                  <a:gd name="T1" fmla="*/ 1 h 53"/>
                  <a:gd name="T2" fmla="*/ 1 w 630"/>
                  <a:gd name="T3" fmla="*/ 1 h 53"/>
                  <a:gd name="T4" fmla="*/ 1 w 630"/>
                  <a:gd name="T5" fmla="*/ 1 h 53"/>
                  <a:gd name="T6" fmla="*/ 1 w 630"/>
                  <a:gd name="T7" fmla="*/ 1 h 53"/>
                  <a:gd name="T8" fmla="*/ 1 w 630"/>
                  <a:gd name="T9" fmla="*/ 1 h 53"/>
                  <a:gd name="T10" fmla="*/ 1 w 630"/>
                  <a:gd name="T11" fmla="*/ 1 h 53"/>
                  <a:gd name="T12" fmla="*/ 1 w 630"/>
                  <a:gd name="T13" fmla="*/ 1 h 53"/>
                  <a:gd name="T14" fmla="*/ 1 w 630"/>
                  <a:gd name="T15" fmla="*/ 0 h 53"/>
                  <a:gd name="T16" fmla="*/ 1 w 630"/>
                  <a:gd name="T17" fmla="*/ 1 h 53"/>
                  <a:gd name="T18" fmla="*/ 1 w 630"/>
                  <a:gd name="T19" fmla="*/ 1 h 53"/>
                  <a:gd name="T20" fmla="*/ 1 w 630"/>
                  <a:gd name="T21" fmla="*/ 1 h 53"/>
                  <a:gd name="T22" fmla="*/ 1 w 630"/>
                  <a:gd name="T23" fmla="*/ 1 h 53"/>
                  <a:gd name="T24" fmla="*/ 1 w 630"/>
                  <a:gd name="T25" fmla="*/ 1 h 53"/>
                  <a:gd name="T26" fmla="*/ 1 w 630"/>
                  <a:gd name="T27" fmla="*/ 1 h 53"/>
                  <a:gd name="T28" fmla="*/ 1 w 630"/>
                  <a:gd name="T29" fmla="*/ 1 h 53"/>
                  <a:gd name="T30" fmla="*/ 0 w 630"/>
                  <a:gd name="T31" fmla="*/ 1 h 53"/>
                  <a:gd name="T32" fmla="*/ 1 w 630"/>
                  <a:gd name="T33" fmla="*/ 1 h 53"/>
                  <a:gd name="T34" fmla="*/ 1 w 630"/>
                  <a:gd name="T35" fmla="*/ 1 h 53"/>
                  <a:gd name="T36" fmla="*/ 1 w 630"/>
                  <a:gd name="T37" fmla="*/ 1 h 53"/>
                  <a:gd name="T38" fmla="*/ 1 w 630"/>
                  <a:gd name="T39" fmla="*/ 1 h 53"/>
                  <a:gd name="T40" fmla="*/ 1 w 630"/>
                  <a:gd name="T41" fmla="*/ 1 h 53"/>
                  <a:gd name="T42" fmla="*/ 1 w 630"/>
                  <a:gd name="T43" fmla="*/ 1 h 53"/>
                  <a:gd name="T44" fmla="*/ 1 w 630"/>
                  <a:gd name="T45" fmla="*/ 1 h 53"/>
                  <a:gd name="T46" fmla="*/ 1 w 630"/>
                  <a:gd name="T47" fmla="*/ 1 h 53"/>
                  <a:gd name="T48" fmla="*/ 1 w 630"/>
                  <a:gd name="T49" fmla="*/ 1 h 53"/>
                  <a:gd name="T50" fmla="*/ 1 w 630"/>
                  <a:gd name="T51" fmla="*/ 1 h 53"/>
                  <a:gd name="T52" fmla="*/ 1 w 630"/>
                  <a:gd name="T53" fmla="*/ 1 h 53"/>
                  <a:gd name="T54" fmla="*/ 1 w 630"/>
                  <a:gd name="T55" fmla="*/ 1 h 53"/>
                  <a:gd name="T56" fmla="*/ 1 w 630"/>
                  <a:gd name="T57" fmla="*/ 1 h 53"/>
                  <a:gd name="T58" fmla="*/ 1 w 630"/>
                  <a:gd name="T59" fmla="*/ 1 h 53"/>
                  <a:gd name="T60" fmla="*/ 1 w 630"/>
                  <a:gd name="T61" fmla="*/ 1 h 53"/>
                  <a:gd name="T62" fmla="*/ 1 w 630"/>
                  <a:gd name="T63" fmla="*/ 1 h 53"/>
                  <a:gd name="T64" fmla="*/ 1 w 630"/>
                  <a:gd name="T65" fmla="*/ 1 h 53"/>
                  <a:gd name="T66" fmla="*/ 1 w 630"/>
                  <a:gd name="T67" fmla="*/ 1 h 5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30"/>
                  <a:gd name="T103" fmla="*/ 0 h 53"/>
                  <a:gd name="T104" fmla="*/ 630 w 630"/>
                  <a:gd name="T105" fmla="*/ 53 h 5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30" h="53">
                    <a:moveTo>
                      <a:pt x="630" y="39"/>
                    </a:moveTo>
                    <a:lnTo>
                      <a:pt x="594" y="27"/>
                    </a:lnTo>
                    <a:lnTo>
                      <a:pt x="566" y="19"/>
                    </a:lnTo>
                    <a:lnTo>
                      <a:pt x="532" y="12"/>
                    </a:lnTo>
                    <a:lnTo>
                      <a:pt x="500" y="8"/>
                    </a:lnTo>
                    <a:lnTo>
                      <a:pt x="462" y="4"/>
                    </a:lnTo>
                    <a:lnTo>
                      <a:pt x="419" y="2"/>
                    </a:lnTo>
                    <a:lnTo>
                      <a:pt x="360" y="0"/>
                    </a:lnTo>
                    <a:lnTo>
                      <a:pt x="309" y="2"/>
                    </a:lnTo>
                    <a:lnTo>
                      <a:pt x="256" y="6"/>
                    </a:lnTo>
                    <a:lnTo>
                      <a:pt x="208" y="12"/>
                    </a:lnTo>
                    <a:lnTo>
                      <a:pt x="169" y="19"/>
                    </a:lnTo>
                    <a:lnTo>
                      <a:pt x="116" y="29"/>
                    </a:lnTo>
                    <a:lnTo>
                      <a:pt x="70" y="37"/>
                    </a:lnTo>
                    <a:lnTo>
                      <a:pt x="21" y="44"/>
                    </a:lnTo>
                    <a:lnTo>
                      <a:pt x="0" y="49"/>
                    </a:lnTo>
                    <a:lnTo>
                      <a:pt x="2" y="53"/>
                    </a:lnTo>
                    <a:lnTo>
                      <a:pt x="16" y="53"/>
                    </a:lnTo>
                    <a:lnTo>
                      <a:pt x="46" y="52"/>
                    </a:lnTo>
                    <a:lnTo>
                      <a:pt x="73" y="53"/>
                    </a:lnTo>
                    <a:lnTo>
                      <a:pt x="100" y="51"/>
                    </a:lnTo>
                    <a:lnTo>
                      <a:pt x="135" y="47"/>
                    </a:lnTo>
                    <a:lnTo>
                      <a:pt x="176" y="41"/>
                    </a:lnTo>
                    <a:lnTo>
                      <a:pt x="223" y="37"/>
                    </a:lnTo>
                    <a:lnTo>
                      <a:pt x="264" y="33"/>
                    </a:lnTo>
                    <a:lnTo>
                      <a:pt x="314" y="29"/>
                    </a:lnTo>
                    <a:lnTo>
                      <a:pt x="346" y="29"/>
                    </a:lnTo>
                    <a:lnTo>
                      <a:pt x="382" y="29"/>
                    </a:lnTo>
                    <a:lnTo>
                      <a:pt x="423" y="29"/>
                    </a:lnTo>
                    <a:lnTo>
                      <a:pt x="471" y="33"/>
                    </a:lnTo>
                    <a:lnTo>
                      <a:pt x="511" y="38"/>
                    </a:lnTo>
                    <a:lnTo>
                      <a:pt x="556" y="43"/>
                    </a:lnTo>
                    <a:lnTo>
                      <a:pt x="594" y="42"/>
                    </a:lnTo>
                    <a:lnTo>
                      <a:pt x="630" y="39"/>
                    </a:lnTo>
                    <a:close/>
                  </a:path>
                </a:pathLst>
              </a:cu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410" name="Group 35"/>
            <p:cNvGrpSpPr>
              <a:grpSpLocks/>
            </p:cNvGrpSpPr>
            <p:nvPr/>
          </p:nvGrpSpPr>
          <p:grpSpPr bwMode="auto">
            <a:xfrm>
              <a:off x="1388" y="1737"/>
              <a:ext cx="156" cy="104"/>
              <a:chOff x="1388" y="1737"/>
              <a:chExt cx="156" cy="104"/>
            </a:xfrm>
          </p:grpSpPr>
          <p:grpSp>
            <p:nvGrpSpPr>
              <p:cNvPr id="59411" name="Group 36"/>
              <p:cNvGrpSpPr>
                <a:grpSpLocks/>
              </p:cNvGrpSpPr>
              <p:nvPr/>
            </p:nvGrpSpPr>
            <p:grpSpPr bwMode="auto">
              <a:xfrm>
                <a:off x="1388" y="1737"/>
                <a:ext cx="156" cy="104"/>
                <a:chOff x="1388" y="1737"/>
                <a:chExt cx="156" cy="104"/>
              </a:xfrm>
            </p:grpSpPr>
            <p:grpSp>
              <p:nvGrpSpPr>
                <p:cNvPr id="59416" name="Group 37"/>
                <p:cNvGrpSpPr>
                  <a:grpSpLocks/>
                </p:cNvGrpSpPr>
                <p:nvPr/>
              </p:nvGrpSpPr>
              <p:grpSpPr bwMode="auto">
                <a:xfrm>
                  <a:off x="1504" y="1741"/>
                  <a:ext cx="11" cy="97"/>
                  <a:chOff x="1504" y="1741"/>
                  <a:chExt cx="11" cy="97"/>
                </a:xfrm>
              </p:grpSpPr>
              <p:sp>
                <p:nvSpPr>
                  <p:cNvPr id="59429" name="Freeform 38"/>
                  <p:cNvSpPr>
                    <a:spLocks/>
                  </p:cNvSpPr>
                  <p:nvPr/>
                </p:nvSpPr>
                <p:spPr bwMode="auto">
                  <a:xfrm>
                    <a:off x="1505" y="1741"/>
                    <a:ext cx="10" cy="97"/>
                  </a:xfrm>
                  <a:custGeom>
                    <a:avLst/>
                    <a:gdLst>
                      <a:gd name="T0" fmla="*/ 0 w 18"/>
                      <a:gd name="T1" fmla="*/ 0 h 193"/>
                      <a:gd name="T2" fmla="*/ 1 w 18"/>
                      <a:gd name="T3" fmla="*/ 0 h 193"/>
                      <a:gd name="T4" fmla="*/ 1 w 18"/>
                      <a:gd name="T5" fmla="*/ 1 h 193"/>
                      <a:gd name="T6" fmla="*/ 1 w 18"/>
                      <a:gd name="T7" fmla="*/ 1 h 193"/>
                      <a:gd name="T8" fmla="*/ 0 w 18"/>
                      <a:gd name="T9" fmla="*/ 1 h 193"/>
                      <a:gd name="T10" fmla="*/ 0 w 18"/>
                      <a:gd name="T11" fmla="*/ 0 h 1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8"/>
                      <a:gd name="T19" fmla="*/ 0 h 193"/>
                      <a:gd name="T20" fmla="*/ 18 w 18"/>
                      <a:gd name="T21" fmla="*/ 193 h 1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8" h="193">
                        <a:moveTo>
                          <a:pt x="0" y="0"/>
                        </a:moveTo>
                        <a:lnTo>
                          <a:pt x="18" y="0"/>
                        </a:lnTo>
                        <a:lnTo>
                          <a:pt x="18" y="191"/>
                        </a:lnTo>
                        <a:lnTo>
                          <a:pt x="2" y="191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30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1504" y="1745"/>
                    <a:ext cx="11" cy="18"/>
                  </a:xfrm>
                  <a:prstGeom prst="rect">
                    <a:avLst/>
                  </a:prstGeom>
                  <a:solidFill>
                    <a:srgbClr val="0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31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1504" y="1814"/>
                    <a:ext cx="11" cy="22"/>
                  </a:xfrm>
                  <a:prstGeom prst="rect">
                    <a:avLst/>
                  </a:prstGeom>
                  <a:solidFill>
                    <a:srgbClr val="0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417" name="Group 41"/>
                <p:cNvGrpSpPr>
                  <a:grpSpLocks/>
                </p:cNvGrpSpPr>
                <p:nvPr/>
              </p:nvGrpSpPr>
              <p:grpSpPr bwMode="auto">
                <a:xfrm>
                  <a:off x="1417" y="1740"/>
                  <a:ext cx="12" cy="97"/>
                  <a:chOff x="1417" y="1740"/>
                  <a:chExt cx="12" cy="97"/>
                </a:xfrm>
              </p:grpSpPr>
              <p:sp>
                <p:nvSpPr>
                  <p:cNvPr id="59426" name="Freeform 42"/>
                  <p:cNvSpPr>
                    <a:spLocks/>
                  </p:cNvSpPr>
                  <p:nvPr/>
                </p:nvSpPr>
                <p:spPr bwMode="auto">
                  <a:xfrm>
                    <a:off x="1418" y="1740"/>
                    <a:ext cx="9" cy="97"/>
                  </a:xfrm>
                  <a:custGeom>
                    <a:avLst/>
                    <a:gdLst>
                      <a:gd name="T0" fmla="*/ 0 w 17"/>
                      <a:gd name="T1" fmla="*/ 0 h 193"/>
                      <a:gd name="T2" fmla="*/ 1 w 17"/>
                      <a:gd name="T3" fmla="*/ 0 h 193"/>
                      <a:gd name="T4" fmla="*/ 1 w 17"/>
                      <a:gd name="T5" fmla="*/ 1 h 193"/>
                      <a:gd name="T6" fmla="*/ 1 w 17"/>
                      <a:gd name="T7" fmla="*/ 1 h 193"/>
                      <a:gd name="T8" fmla="*/ 0 w 17"/>
                      <a:gd name="T9" fmla="*/ 1 h 193"/>
                      <a:gd name="T10" fmla="*/ 0 w 17"/>
                      <a:gd name="T11" fmla="*/ 0 h 19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7"/>
                      <a:gd name="T19" fmla="*/ 0 h 193"/>
                      <a:gd name="T20" fmla="*/ 17 w 17"/>
                      <a:gd name="T21" fmla="*/ 193 h 19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7" h="193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17" y="192"/>
                        </a:lnTo>
                        <a:lnTo>
                          <a:pt x="1" y="192"/>
                        </a:lnTo>
                        <a:lnTo>
                          <a:pt x="0" y="1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27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418" y="1745"/>
                    <a:ext cx="11" cy="17"/>
                  </a:xfrm>
                  <a:prstGeom prst="rect">
                    <a:avLst/>
                  </a:prstGeom>
                  <a:solidFill>
                    <a:srgbClr val="0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2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1417" y="1814"/>
                    <a:ext cx="10" cy="22"/>
                  </a:xfrm>
                  <a:prstGeom prst="rect">
                    <a:avLst/>
                  </a:prstGeom>
                  <a:solidFill>
                    <a:srgbClr val="0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418" name="Group 45"/>
                <p:cNvGrpSpPr>
                  <a:grpSpLocks/>
                </p:cNvGrpSpPr>
                <p:nvPr/>
              </p:nvGrpSpPr>
              <p:grpSpPr bwMode="auto">
                <a:xfrm>
                  <a:off x="1388" y="1737"/>
                  <a:ext cx="156" cy="104"/>
                  <a:chOff x="1388" y="1737"/>
                  <a:chExt cx="156" cy="104"/>
                </a:xfrm>
              </p:grpSpPr>
              <p:sp>
                <p:nvSpPr>
                  <p:cNvPr id="59423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388" y="1737"/>
                    <a:ext cx="30" cy="104"/>
                  </a:xfrm>
                  <a:prstGeom prst="rect">
                    <a:avLst/>
                  </a:prstGeom>
                  <a:solidFill>
                    <a:srgbClr val="4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1427" y="1737"/>
                    <a:ext cx="79" cy="104"/>
                  </a:xfrm>
                  <a:prstGeom prst="rect">
                    <a:avLst/>
                  </a:prstGeom>
                  <a:solidFill>
                    <a:srgbClr val="4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1737"/>
                    <a:ext cx="30" cy="104"/>
                  </a:xfrm>
                  <a:prstGeom prst="rect">
                    <a:avLst/>
                  </a:prstGeom>
                  <a:solidFill>
                    <a:srgbClr val="4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9419" name="Group 49"/>
                <p:cNvGrpSpPr>
                  <a:grpSpLocks/>
                </p:cNvGrpSpPr>
                <p:nvPr/>
              </p:nvGrpSpPr>
              <p:grpSpPr bwMode="auto">
                <a:xfrm>
                  <a:off x="1392" y="1746"/>
                  <a:ext cx="149" cy="13"/>
                  <a:chOff x="1392" y="1746"/>
                  <a:chExt cx="149" cy="13"/>
                </a:xfrm>
              </p:grpSpPr>
              <p:sp>
                <p:nvSpPr>
                  <p:cNvPr id="59420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1748"/>
                    <a:ext cx="23" cy="11"/>
                  </a:xfrm>
                  <a:prstGeom prst="rect">
                    <a:avLst/>
                  </a:prstGeom>
                  <a:solidFill>
                    <a:srgbClr val="C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21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517" y="1746"/>
                    <a:ext cx="24" cy="11"/>
                  </a:xfrm>
                  <a:prstGeom prst="rect">
                    <a:avLst/>
                  </a:prstGeom>
                  <a:solidFill>
                    <a:srgbClr val="C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9422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1430" y="1747"/>
                    <a:ext cx="72" cy="10"/>
                  </a:xfrm>
                  <a:prstGeom prst="rect">
                    <a:avLst/>
                  </a:prstGeom>
                  <a:solidFill>
                    <a:srgbClr val="C0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grpSp>
            <p:nvGrpSpPr>
              <p:cNvPr id="59412" name="Group 53"/>
              <p:cNvGrpSpPr>
                <a:grpSpLocks/>
              </p:cNvGrpSpPr>
              <p:nvPr/>
            </p:nvGrpSpPr>
            <p:grpSpPr bwMode="auto">
              <a:xfrm>
                <a:off x="1390" y="1802"/>
                <a:ext cx="152" cy="37"/>
                <a:chOff x="1390" y="1802"/>
                <a:chExt cx="152" cy="37"/>
              </a:xfrm>
            </p:grpSpPr>
            <p:sp>
              <p:nvSpPr>
                <p:cNvPr id="59413" name="Freeform 54"/>
                <p:cNvSpPr>
                  <a:spLocks/>
                </p:cNvSpPr>
                <p:nvPr/>
              </p:nvSpPr>
              <p:spPr bwMode="auto">
                <a:xfrm>
                  <a:off x="1390" y="1805"/>
                  <a:ext cx="26" cy="34"/>
                </a:xfrm>
                <a:custGeom>
                  <a:avLst/>
                  <a:gdLst>
                    <a:gd name="T0" fmla="*/ 1 w 51"/>
                    <a:gd name="T1" fmla="*/ 1 h 68"/>
                    <a:gd name="T2" fmla="*/ 1 w 51"/>
                    <a:gd name="T3" fmla="*/ 1 h 68"/>
                    <a:gd name="T4" fmla="*/ 1 w 51"/>
                    <a:gd name="T5" fmla="*/ 1 h 68"/>
                    <a:gd name="T6" fmla="*/ 1 w 51"/>
                    <a:gd name="T7" fmla="*/ 1 h 68"/>
                    <a:gd name="T8" fmla="*/ 1 w 51"/>
                    <a:gd name="T9" fmla="*/ 0 h 68"/>
                    <a:gd name="T10" fmla="*/ 1 w 51"/>
                    <a:gd name="T11" fmla="*/ 0 h 68"/>
                    <a:gd name="T12" fmla="*/ 1 w 51"/>
                    <a:gd name="T13" fmla="*/ 1 h 68"/>
                    <a:gd name="T14" fmla="*/ 1 w 51"/>
                    <a:gd name="T15" fmla="*/ 1 h 68"/>
                    <a:gd name="T16" fmla="*/ 1 w 51"/>
                    <a:gd name="T17" fmla="*/ 1 h 68"/>
                    <a:gd name="T18" fmla="*/ 1 w 51"/>
                    <a:gd name="T19" fmla="*/ 1 h 68"/>
                    <a:gd name="T20" fmla="*/ 1 w 51"/>
                    <a:gd name="T21" fmla="*/ 1 h 68"/>
                    <a:gd name="T22" fmla="*/ 1 w 51"/>
                    <a:gd name="T23" fmla="*/ 1 h 68"/>
                    <a:gd name="T24" fmla="*/ 1 w 51"/>
                    <a:gd name="T25" fmla="*/ 1 h 68"/>
                    <a:gd name="T26" fmla="*/ 1 w 51"/>
                    <a:gd name="T27" fmla="*/ 1 h 68"/>
                    <a:gd name="T28" fmla="*/ 1 w 51"/>
                    <a:gd name="T29" fmla="*/ 1 h 68"/>
                    <a:gd name="T30" fmla="*/ 1 w 51"/>
                    <a:gd name="T31" fmla="*/ 1 h 68"/>
                    <a:gd name="T32" fmla="*/ 1 w 51"/>
                    <a:gd name="T33" fmla="*/ 1 h 68"/>
                    <a:gd name="T34" fmla="*/ 1 w 51"/>
                    <a:gd name="T35" fmla="*/ 1 h 68"/>
                    <a:gd name="T36" fmla="*/ 1 w 51"/>
                    <a:gd name="T37" fmla="*/ 1 h 68"/>
                    <a:gd name="T38" fmla="*/ 1 w 51"/>
                    <a:gd name="T39" fmla="*/ 1 h 68"/>
                    <a:gd name="T40" fmla="*/ 1 w 51"/>
                    <a:gd name="T41" fmla="*/ 1 h 68"/>
                    <a:gd name="T42" fmla="*/ 1 w 51"/>
                    <a:gd name="T43" fmla="*/ 1 h 68"/>
                    <a:gd name="T44" fmla="*/ 1 w 51"/>
                    <a:gd name="T45" fmla="*/ 1 h 68"/>
                    <a:gd name="T46" fmla="*/ 1 w 51"/>
                    <a:gd name="T47" fmla="*/ 1 h 68"/>
                    <a:gd name="T48" fmla="*/ 1 w 51"/>
                    <a:gd name="T49" fmla="*/ 1 h 68"/>
                    <a:gd name="T50" fmla="*/ 1 w 51"/>
                    <a:gd name="T51" fmla="*/ 1 h 68"/>
                    <a:gd name="T52" fmla="*/ 1 w 51"/>
                    <a:gd name="T53" fmla="*/ 1 h 68"/>
                    <a:gd name="T54" fmla="*/ 1 w 51"/>
                    <a:gd name="T55" fmla="*/ 1 h 68"/>
                    <a:gd name="T56" fmla="*/ 1 w 51"/>
                    <a:gd name="T57" fmla="*/ 1 h 68"/>
                    <a:gd name="T58" fmla="*/ 1 w 51"/>
                    <a:gd name="T59" fmla="*/ 1 h 68"/>
                    <a:gd name="T60" fmla="*/ 1 w 51"/>
                    <a:gd name="T61" fmla="*/ 1 h 68"/>
                    <a:gd name="T62" fmla="*/ 1 w 51"/>
                    <a:gd name="T63" fmla="*/ 1 h 68"/>
                    <a:gd name="T64" fmla="*/ 1 w 51"/>
                    <a:gd name="T65" fmla="*/ 1 h 68"/>
                    <a:gd name="T66" fmla="*/ 1 w 51"/>
                    <a:gd name="T67" fmla="*/ 1 h 68"/>
                    <a:gd name="T68" fmla="*/ 1 w 51"/>
                    <a:gd name="T69" fmla="*/ 1 h 68"/>
                    <a:gd name="T70" fmla="*/ 0 w 51"/>
                    <a:gd name="T71" fmla="*/ 1 h 68"/>
                    <a:gd name="T72" fmla="*/ 0 w 51"/>
                    <a:gd name="T73" fmla="*/ 1 h 68"/>
                    <a:gd name="T74" fmla="*/ 1 w 51"/>
                    <a:gd name="T75" fmla="*/ 1 h 68"/>
                    <a:gd name="T76" fmla="*/ 1 w 51"/>
                    <a:gd name="T77" fmla="*/ 1 h 68"/>
                    <a:gd name="T78" fmla="*/ 1 w 51"/>
                    <a:gd name="T79" fmla="*/ 1 h 68"/>
                    <a:gd name="T80" fmla="*/ 1 w 51"/>
                    <a:gd name="T81" fmla="*/ 1 h 6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1"/>
                    <a:gd name="T124" fmla="*/ 0 h 68"/>
                    <a:gd name="T125" fmla="*/ 51 w 51"/>
                    <a:gd name="T126" fmla="*/ 68 h 6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1" h="68">
                      <a:moveTo>
                        <a:pt x="8" y="16"/>
                      </a:move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19" y="4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9" y="3"/>
                      </a:lnTo>
                      <a:lnTo>
                        <a:pt x="25" y="10"/>
                      </a:lnTo>
                      <a:lnTo>
                        <a:pt x="20" y="18"/>
                      </a:lnTo>
                      <a:lnTo>
                        <a:pt x="18" y="23"/>
                      </a:lnTo>
                      <a:lnTo>
                        <a:pt x="18" y="29"/>
                      </a:lnTo>
                      <a:lnTo>
                        <a:pt x="22" y="31"/>
                      </a:lnTo>
                      <a:lnTo>
                        <a:pt x="27" y="30"/>
                      </a:lnTo>
                      <a:lnTo>
                        <a:pt x="34" y="25"/>
                      </a:lnTo>
                      <a:lnTo>
                        <a:pt x="39" y="20"/>
                      </a:lnTo>
                      <a:lnTo>
                        <a:pt x="45" y="19"/>
                      </a:lnTo>
                      <a:lnTo>
                        <a:pt x="47" y="20"/>
                      </a:lnTo>
                      <a:lnTo>
                        <a:pt x="47" y="26"/>
                      </a:lnTo>
                      <a:lnTo>
                        <a:pt x="44" y="32"/>
                      </a:lnTo>
                      <a:lnTo>
                        <a:pt x="39" y="37"/>
                      </a:lnTo>
                      <a:lnTo>
                        <a:pt x="37" y="42"/>
                      </a:lnTo>
                      <a:lnTo>
                        <a:pt x="38" y="46"/>
                      </a:lnTo>
                      <a:lnTo>
                        <a:pt x="44" y="45"/>
                      </a:lnTo>
                      <a:lnTo>
                        <a:pt x="50" y="42"/>
                      </a:lnTo>
                      <a:lnTo>
                        <a:pt x="51" y="45"/>
                      </a:lnTo>
                      <a:lnTo>
                        <a:pt x="49" y="53"/>
                      </a:lnTo>
                      <a:lnTo>
                        <a:pt x="46" y="58"/>
                      </a:lnTo>
                      <a:lnTo>
                        <a:pt x="46" y="64"/>
                      </a:lnTo>
                      <a:lnTo>
                        <a:pt x="49" y="68"/>
                      </a:lnTo>
                      <a:lnTo>
                        <a:pt x="38" y="68"/>
                      </a:lnTo>
                      <a:lnTo>
                        <a:pt x="2" y="68"/>
                      </a:lnTo>
                      <a:lnTo>
                        <a:pt x="5" y="60"/>
                      </a:lnTo>
                      <a:lnTo>
                        <a:pt x="6" y="55"/>
                      </a:lnTo>
                      <a:lnTo>
                        <a:pt x="5" y="51"/>
                      </a:lnTo>
                      <a:lnTo>
                        <a:pt x="3" y="45"/>
                      </a:lnTo>
                      <a:lnTo>
                        <a:pt x="0" y="41"/>
                      </a:lnTo>
                      <a:lnTo>
                        <a:pt x="0" y="37"/>
                      </a:lnTo>
                      <a:lnTo>
                        <a:pt x="5" y="33"/>
                      </a:lnTo>
                      <a:lnTo>
                        <a:pt x="8" y="28"/>
                      </a:lnTo>
                      <a:lnTo>
                        <a:pt x="8" y="21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4" name="Freeform 55"/>
                <p:cNvSpPr>
                  <a:spLocks/>
                </p:cNvSpPr>
                <p:nvPr/>
              </p:nvSpPr>
              <p:spPr bwMode="auto">
                <a:xfrm>
                  <a:off x="1428" y="1802"/>
                  <a:ext cx="76" cy="37"/>
                </a:xfrm>
                <a:custGeom>
                  <a:avLst/>
                  <a:gdLst>
                    <a:gd name="T0" fmla="*/ 1 w 152"/>
                    <a:gd name="T1" fmla="*/ 1 h 73"/>
                    <a:gd name="T2" fmla="*/ 1 w 152"/>
                    <a:gd name="T3" fmla="*/ 1 h 73"/>
                    <a:gd name="T4" fmla="*/ 1 w 152"/>
                    <a:gd name="T5" fmla="*/ 1 h 73"/>
                    <a:gd name="T6" fmla="*/ 1 w 152"/>
                    <a:gd name="T7" fmla="*/ 1 h 73"/>
                    <a:gd name="T8" fmla="*/ 1 w 152"/>
                    <a:gd name="T9" fmla="*/ 1 h 73"/>
                    <a:gd name="T10" fmla="*/ 1 w 152"/>
                    <a:gd name="T11" fmla="*/ 1 h 73"/>
                    <a:gd name="T12" fmla="*/ 1 w 152"/>
                    <a:gd name="T13" fmla="*/ 1 h 73"/>
                    <a:gd name="T14" fmla="*/ 1 w 152"/>
                    <a:gd name="T15" fmla="*/ 1 h 73"/>
                    <a:gd name="T16" fmla="*/ 1 w 152"/>
                    <a:gd name="T17" fmla="*/ 0 h 73"/>
                    <a:gd name="T18" fmla="*/ 1 w 152"/>
                    <a:gd name="T19" fmla="*/ 1 h 73"/>
                    <a:gd name="T20" fmla="*/ 1 w 152"/>
                    <a:gd name="T21" fmla="*/ 1 h 73"/>
                    <a:gd name="T22" fmla="*/ 1 w 152"/>
                    <a:gd name="T23" fmla="*/ 1 h 73"/>
                    <a:gd name="T24" fmla="*/ 1 w 152"/>
                    <a:gd name="T25" fmla="*/ 1 h 73"/>
                    <a:gd name="T26" fmla="*/ 1 w 152"/>
                    <a:gd name="T27" fmla="*/ 1 h 73"/>
                    <a:gd name="T28" fmla="*/ 1 w 152"/>
                    <a:gd name="T29" fmla="*/ 1 h 73"/>
                    <a:gd name="T30" fmla="*/ 1 w 152"/>
                    <a:gd name="T31" fmla="*/ 1 h 73"/>
                    <a:gd name="T32" fmla="*/ 1 w 152"/>
                    <a:gd name="T33" fmla="*/ 1 h 73"/>
                    <a:gd name="T34" fmla="*/ 1 w 152"/>
                    <a:gd name="T35" fmla="*/ 1 h 73"/>
                    <a:gd name="T36" fmla="*/ 1 w 152"/>
                    <a:gd name="T37" fmla="*/ 1 h 73"/>
                    <a:gd name="T38" fmla="*/ 1 w 152"/>
                    <a:gd name="T39" fmla="*/ 1 h 73"/>
                    <a:gd name="T40" fmla="*/ 1 w 152"/>
                    <a:gd name="T41" fmla="*/ 1 h 73"/>
                    <a:gd name="T42" fmla="*/ 1 w 152"/>
                    <a:gd name="T43" fmla="*/ 1 h 73"/>
                    <a:gd name="T44" fmla="*/ 1 w 152"/>
                    <a:gd name="T45" fmla="*/ 1 h 73"/>
                    <a:gd name="T46" fmla="*/ 1 w 152"/>
                    <a:gd name="T47" fmla="*/ 1 h 73"/>
                    <a:gd name="T48" fmla="*/ 1 w 152"/>
                    <a:gd name="T49" fmla="*/ 1 h 73"/>
                    <a:gd name="T50" fmla="*/ 1 w 152"/>
                    <a:gd name="T51" fmla="*/ 1 h 73"/>
                    <a:gd name="T52" fmla="*/ 1 w 152"/>
                    <a:gd name="T53" fmla="*/ 1 h 73"/>
                    <a:gd name="T54" fmla="*/ 1 w 152"/>
                    <a:gd name="T55" fmla="*/ 1 h 73"/>
                    <a:gd name="T56" fmla="*/ 1 w 152"/>
                    <a:gd name="T57" fmla="*/ 1 h 73"/>
                    <a:gd name="T58" fmla="*/ 1 w 152"/>
                    <a:gd name="T59" fmla="*/ 1 h 73"/>
                    <a:gd name="T60" fmla="*/ 1 w 152"/>
                    <a:gd name="T61" fmla="*/ 1 h 73"/>
                    <a:gd name="T62" fmla="*/ 1 w 152"/>
                    <a:gd name="T63" fmla="*/ 1 h 73"/>
                    <a:gd name="T64" fmla="*/ 0 w 152"/>
                    <a:gd name="T65" fmla="*/ 1 h 73"/>
                    <a:gd name="T66" fmla="*/ 1 w 152"/>
                    <a:gd name="T67" fmla="*/ 1 h 73"/>
                    <a:gd name="T68" fmla="*/ 1 w 152"/>
                    <a:gd name="T69" fmla="*/ 1 h 73"/>
                    <a:gd name="T70" fmla="*/ 1 w 152"/>
                    <a:gd name="T71" fmla="*/ 1 h 7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52"/>
                    <a:gd name="T109" fmla="*/ 0 h 73"/>
                    <a:gd name="T110" fmla="*/ 152 w 152"/>
                    <a:gd name="T111" fmla="*/ 73 h 7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52" h="73">
                      <a:moveTo>
                        <a:pt x="9" y="34"/>
                      </a:moveTo>
                      <a:lnTo>
                        <a:pt x="11" y="29"/>
                      </a:lnTo>
                      <a:lnTo>
                        <a:pt x="20" y="23"/>
                      </a:lnTo>
                      <a:lnTo>
                        <a:pt x="28" y="16"/>
                      </a:lnTo>
                      <a:lnTo>
                        <a:pt x="33" y="10"/>
                      </a:lnTo>
                      <a:lnTo>
                        <a:pt x="38" y="7"/>
                      </a:lnTo>
                      <a:lnTo>
                        <a:pt x="41" y="10"/>
                      </a:lnTo>
                      <a:lnTo>
                        <a:pt x="38" y="17"/>
                      </a:lnTo>
                      <a:lnTo>
                        <a:pt x="32" y="23"/>
                      </a:lnTo>
                      <a:lnTo>
                        <a:pt x="28" y="30"/>
                      </a:lnTo>
                      <a:lnTo>
                        <a:pt x="30" y="34"/>
                      </a:lnTo>
                      <a:lnTo>
                        <a:pt x="34" y="35"/>
                      </a:lnTo>
                      <a:lnTo>
                        <a:pt x="38" y="33"/>
                      </a:lnTo>
                      <a:lnTo>
                        <a:pt x="44" y="27"/>
                      </a:lnTo>
                      <a:lnTo>
                        <a:pt x="68" y="3"/>
                      </a:lnTo>
                      <a:lnTo>
                        <a:pt x="63" y="7"/>
                      </a:lnTo>
                      <a:lnTo>
                        <a:pt x="73" y="1"/>
                      </a:lnTo>
                      <a:lnTo>
                        <a:pt x="76" y="0"/>
                      </a:lnTo>
                      <a:lnTo>
                        <a:pt x="77" y="3"/>
                      </a:lnTo>
                      <a:lnTo>
                        <a:pt x="75" y="7"/>
                      </a:lnTo>
                      <a:lnTo>
                        <a:pt x="74" y="12"/>
                      </a:lnTo>
                      <a:lnTo>
                        <a:pt x="72" y="16"/>
                      </a:lnTo>
                      <a:lnTo>
                        <a:pt x="67" y="21"/>
                      </a:lnTo>
                      <a:lnTo>
                        <a:pt x="65" y="27"/>
                      </a:lnTo>
                      <a:lnTo>
                        <a:pt x="64" y="31"/>
                      </a:lnTo>
                      <a:lnTo>
                        <a:pt x="69" y="29"/>
                      </a:lnTo>
                      <a:lnTo>
                        <a:pt x="87" y="13"/>
                      </a:lnTo>
                      <a:lnTo>
                        <a:pt x="91" y="9"/>
                      </a:lnTo>
                      <a:lnTo>
                        <a:pt x="96" y="5"/>
                      </a:lnTo>
                      <a:lnTo>
                        <a:pt x="100" y="3"/>
                      </a:lnTo>
                      <a:lnTo>
                        <a:pt x="103" y="7"/>
                      </a:lnTo>
                      <a:lnTo>
                        <a:pt x="101" y="13"/>
                      </a:lnTo>
                      <a:lnTo>
                        <a:pt x="99" y="19"/>
                      </a:lnTo>
                      <a:lnTo>
                        <a:pt x="95" y="25"/>
                      </a:lnTo>
                      <a:lnTo>
                        <a:pt x="90" y="33"/>
                      </a:lnTo>
                      <a:lnTo>
                        <a:pt x="87" y="39"/>
                      </a:lnTo>
                      <a:lnTo>
                        <a:pt x="85" y="46"/>
                      </a:lnTo>
                      <a:lnTo>
                        <a:pt x="87" y="52"/>
                      </a:lnTo>
                      <a:lnTo>
                        <a:pt x="94" y="49"/>
                      </a:lnTo>
                      <a:lnTo>
                        <a:pt x="101" y="41"/>
                      </a:lnTo>
                      <a:lnTo>
                        <a:pt x="109" y="32"/>
                      </a:lnTo>
                      <a:lnTo>
                        <a:pt x="116" y="24"/>
                      </a:lnTo>
                      <a:lnTo>
                        <a:pt x="119" y="18"/>
                      </a:lnTo>
                      <a:lnTo>
                        <a:pt x="125" y="14"/>
                      </a:lnTo>
                      <a:lnTo>
                        <a:pt x="129" y="12"/>
                      </a:lnTo>
                      <a:lnTo>
                        <a:pt x="131" y="16"/>
                      </a:lnTo>
                      <a:lnTo>
                        <a:pt x="128" y="24"/>
                      </a:lnTo>
                      <a:lnTo>
                        <a:pt x="126" y="34"/>
                      </a:lnTo>
                      <a:lnTo>
                        <a:pt x="122" y="42"/>
                      </a:lnTo>
                      <a:lnTo>
                        <a:pt x="119" y="52"/>
                      </a:lnTo>
                      <a:lnTo>
                        <a:pt x="126" y="49"/>
                      </a:lnTo>
                      <a:lnTo>
                        <a:pt x="136" y="42"/>
                      </a:lnTo>
                      <a:lnTo>
                        <a:pt x="148" y="32"/>
                      </a:lnTo>
                      <a:lnTo>
                        <a:pt x="145" y="34"/>
                      </a:lnTo>
                      <a:lnTo>
                        <a:pt x="152" y="32"/>
                      </a:lnTo>
                      <a:lnTo>
                        <a:pt x="151" y="36"/>
                      </a:lnTo>
                      <a:lnTo>
                        <a:pt x="142" y="51"/>
                      </a:lnTo>
                      <a:lnTo>
                        <a:pt x="150" y="50"/>
                      </a:lnTo>
                      <a:lnTo>
                        <a:pt x="151" y="53"/>
                      </a:lnTo>
                      <a:lnTo>
                        <a:pt x="146" y="60"/>
                      </a:lnTo>
                      <a:lnTo>
                        <a:pt x="141" y="64"/>
                      </a:lnTo>
                      <a:lnTo>
                        <a:pt x="140" y="69"/>
                      </a:lnTo>
                      <a:lnTo>
                        <a:pt x="142" y="73"/>
                      </a:lnTo>
                      <a:lnTo>
                        <a:pt x="115" y="73"/>
                      </a:lnTo>
                      <a:lnTo>
                        <a:pt x="37" y="73"/>
                      </a:lnTo>
                      <a:lnTo>
                        <a:pt x="0" y="73"/>
                      </a:lnTo>
                      <a:lnTo>
                        <a:pt x="7" y="65"/>
                      </a:lnTo>
                      <a:lnTo>
                        <a:pt x="12" y="58"/>
                      </a:lnTo>
                      <a:lnTo>
                        <a:pt x="14" y="51"/>
                      </a:lnTo>
                      <a:lnTo>
                        <a:pt x="14" y="45"/>
                      </a:lnTo>
                      <a:lnTo>
                        <a:pt x="12" y="42"/>
                      </a:lnTo>
                      <a:lnTo>
                        <a:pt x="9" y="40"/>
                      </a:lnTo>
                      <a:lnTo>
                        <a:pt x="9" y="34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5" name="Freeform 56"/>
                <p:cNvSpPr>
                  <a:spLocks/>
                </p:cNvSpPr>
                <p:nvPr/>
              </p:nvSpPr>
              <p:spPr bwMode="auto">
                <a:xfrm>
                  <a:off x="1516" y="1804"/>
                  <a:ext cx="26" cy="34"/>
                </a:xfrm>
                <a:custGeom>
                  <a:avLst/>
                  <a:gdLst>
                    <a:gd name="T0" fmla="*/ 1 w 52"/>
                    <a:gd name="T1" fmla="*/ 1 h 67"/>
                    <a:gd name="T2" fmla="*/ 1 w 52"/>
                    <a:gd name="T3" fmla="*/ 1 h 67"/>
                    <a:gd name="T4" fmla="*/ 1 w 52"/>
                    <a:gd name="T5" fmla="*/ 1 h 67"/>
                    <a:gd name="T6" fmla="*/ 1 w 52"/>
                    <a:gd name="T7" fmla="*/ 1 h 67"/>
                    <a:gd name="T8" fmla="*/ 1 w 52"/>
                    <a:gd name="T9" fmla="*/ 0 h 67"/>
                    <a:gd name="T10" fmla="*/ 1 w 52"/>
                    <a:gd name="T11" fmla="*/ 0 h 67"/>
                    <a:gd name="T12" fmla="*/ 1 w 52"/>
                    <a:gd name="T13" fmla="*/ 1 h 67"/>
                    <a:gd name="T14" fmla="*/ 1 w 52"/>
                    <a:gd name="T15" fmla="*/ 1 h 67"/>
                    <a:gd name="T16" fmla="*/ 1 w 52"/>
                    <a:gd name="T17" fmla="*/ 1 h 67"/>
                    <a:gd name="T18" fmla="*/ 1 w 52"/>
                    <a:gd name="T19" fmla="*/ 1 h 67"/>
                    <a:gd name="T20" fmla="*/ 1 w 52"/>
                    <a:gd name="T21" fmla="*/ 1 h 67"/>
                    <a:gd name="T22" fmla="*/ 1 w 52"/>
                    <a:gd name="T23" fmla="*/ 1 h 67"/>
                    <a:gd name="T24" fmla="*/ 1 w 52"/>
                    <a:gd name="T25" fmla="*/ 1 h 67"/>
                    <a:gd name="T26" fmla="*/ 1 w 52"/>
                    <a:gd name="T27" fmla="*/ 1 h 67"/>
                    <a:gd name="T28" fmla="*/ 1 w 52"/>
                    <a:gd name="T29" fmla="*/ 1 h 67"/>
                    <a:gd name="T30" fmla="*/ 1 w 52"/>
                    <a:gd name="T31" fmla="*/ 1 h 67"/>
                    <a:gd name="T32" fmla="*/ 1 w 52"/>
                    <a:gd name="T33" fmla="*/ 1 h 67"/>
                    <a:gd name="T34" fmla="*/ 1 w 52"/>
                    <a:gd name="T35" fmla="*/ 1 h 67"/>
                    <a:gd name="T36" fmla="*/ 1 w 52"/>
                    <a:gd name="T37" fmla="*/ 1 h 67"/>
                    <a:gd name="T38" fmla="*/ 1 w 52"/>
                    <a:gd name="T39" fmla="*/ 1 h 67"/>
                    <a:gd name="T40" fmla="*/ 1 w 52"/>
                    <a:gd name="T41" fmla="*/ 1 h 67"/>
                    <a:gd name="T42" fmla="*/ 1 w 52"/>
                    <a:gd name="T43" fmla="*/ 1 h 67"/>
                    <a:gd name="T44" fmla="*/ 1 w 52"/>
                    <a:gd name="T45" fmla="*/ 1 h 67"/>
                    <a:gd name="T46" fmla="*/ 1 w 52"/>
                    <a:gd name="T47" fmla="*/ 1 h 67"/>
                    <a:gd name="T48" fmla="*/ 1 w 52"/>
                    <a:gd name="T49" fmla="*/ 1 h 67"/>
                    <a:gd name="T50" fmla="*/ 1 w 52"/>
                    <a:gd name="T51" fmla="*/ 1 h 67"/>
                    <a:gd name="T52" fmla="*/ 1 w 52"/>
                    <a:gd name="T53" fmla="*/ 1 h 67"/>
                    <a:gd name="T54" fmla="*/ 1 w 52"/>
                    <a:gd name="T55" fmla="*/ 1 h 67"/>
                    <a:gd name="T56" fmla="*/ 1 w 52"/>
                    <a:gd name="T57" fmla="*/ 1 h 67"/>
                    <a:gd name="T58" fmla="*/ 1 w 52"/>
                    <a:gd name="T59" fmla="*/ 1 h 67"/>
                    <a:gd name="T60" fmla="*/ 1 w 52"/>
                    <a:gd name="T61" fmla="*/ 1 h 67"/>
                    <a:gd name="T62" fmla="*/ 1 w 52"/>
                    <a:gd name="T63" fmla="*/ 1 h 67"/>
                    <a:gd name="T64" fmla="*/ 1 w 52"/>
                    <a:gd name="T65" fmla="*/ 1 h 67"/>
                    <a:gd name="T66" fmla="*/ 1 w 52"/>
                    <a:gd name="T67" fmla="*/ 1 h 67"/>
                    <a:gd name="T68" fmla="*/ 1 w 52"/>
                    <a:gd name="T69" fmla="*/ 1 h 67"/>
                    <a:gd name="T70" fmla="*/ 0 w 52"/>
                    <a:gd name="T71" fmla="*/ 1 h 67"/>
                    <a:gd name="T72" fmla="*/ 0 w 52"/>
                    <a:gd name="T73" fmla="*/ 1 h 67"/>
                    <a:gd name="T74" fmla="*/ 1 w 52"/>
                    <a:gd name="T75" fmla="*/ 1 h 67"/>
                    <a:gd name="T76" fmla="*/ 1 w 52"/>
                    <a:gd name="T77" fmla="*/ 1 h 67"/>
                    <a:gd name="T78" fmla="*/ 1 w 52"/>
                    <a:gd name="T79" fmla="*/ 1 h 67"/>
                    <a:gd name="T80" fmla="*/ 1 w 52"/>
                    <a:gd name="T81" fmla="*/ 1 h 6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52"/>
                    <a:gd name="T124" fmla="*/ 0 h 67"/>
                    <a:gd name="T125" fmla="*/ 52 w 52"/>
                    <a:gd name="T126" fmla="*/ 67 h 6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52" h="67">
                      <a:moveTo>
                        <a:pt x="9" y="16"/>
                      </a:moveTo>
                      <a:lnTo>
                        <a:pt x="12" y="10"/>
                      </a:lnTo>
                      <a:lnTo>
                        <a:pt x="16" y="6"/>
                      </a:lnTo>
                      <a:lnTo>
                        <a:pt x="20" y="3"/>
                      </a:lnTo>
                      <a:lnTo>
                        <a:pt x="24" y="0"/>
                      </a:lnTo>
                      <a:lnTo>
                        <a:pt x="28" y="0"/>
                      </a:lnTo>
                      <a:lnTo>
                        <a:pt x="28" y="3"/>
                      </a:lnTo>
                      <a:lnTo>
                        <a:pt x="24" y="10"/>
                      </a:lnTo>
                      <a:lnTo>
                        <a:pt x="21" y="17"/>
                      </a:lnTo>
                      <a:lnTo>
                        <a:pt x="18" y="23"/>
                      </a:lnTo>
                      <a:lnTo>
                        <a:pt x="18" y="29"/>
                      </a:lnTo>
                      <a:lnTo>
                        <a:pt x="22" y="30"/>
                      </a:lnTo>
                      <a:lnTo>
                        <a:pt x="26" y="30"/>
                      </a:lnTo>
                      <a:lnTo>
                        <a:pt x="34" y="25"/>
                      </a:lnTo>
                      <a:lnTo>
                        <a:pt x="39" y="20"/>
                      </a:lnTo>
                      <a:lnTo>
                        <a:pt x="44" y="19"/>
                      </a:lnTo>
                      <a:lnTo>
                        <a:pt x="47" y="20"/>
                      </a:lnTo>
                      <a:lnTo>
                        <a:pt x="46" y="25"/>
                      </a:lnTo>
                      <a:lnTo>
                        <a:pt x="44" y="32"/>
                      </a:lnTo>
                      <a:lnTo>
                        <a:pt x="38" y="36"/>
                      </a:lnTo>
                      <a:lnTo>
                        <a:pt x="36" y="41"/>
                      </a:lnTo>
                      <a:lnTo>
                        <a:pt x="38" y="45"/>
                      </a:lnTo>
                      <a:lnTo>
                        <a:pt x="44" y="45"/>
                      </a:lnTo>
                      <a:lnTo>
                        <a:pt x="51" y="41"/>
                      </a:lnTo>
                      <a:lnTo>
                        <a:pt x="52" y="45"/>
                      </a:lnTo>
                      <a:lnTo>
                        <a:pt x="48" y="53"/>
                      </a:lnTo>
                      <a:lnTo>
                        <a:pt x="46" y="58"/>
                      </a:lnTo>
                      <a:lnTo>
                        <a:pt x="46" y="63"/>
                      </a:lnTo>
                      <a:lnTo>
                        <a:pt x="49" y="67"/>
                      </a:lnTo>
                      <a:lnTo>
                        <a:pt x="38" y="67"/>
                      </a:lnTo>
                      <a:lnTo>
                        <a:pt x="2" y="67"/>
                      </a:lnTo>
                      <a:lnTo>
                        <a:pt x="5" y="60"/>
                      </a:lnTo>
                      <a:lnTo>
                        <a:pt x="5" y="55"/>
                      </a:lnTo>
                      <a:lnTo>
                        <a:pt x="5" y="51"/>
                      </a:lnTo>
                      <a:lnTo>
                        <a:pt x="2" y="45"/>
                      </a:lnTo>
                      <a:lnTo>
                        <a:pt x="0" y="41"/>
                      </a:lnTo>
                      <a:lnTo>
                        <a:pt x="0" y="36"/>
                      </a:lnTo>
                      <a:lnTo>
                        <a:pt x="5" y="32"/>
                      </a:lnTo>
                      <a:lnTo>
                        <a:pt x="9" y="28"/>
                      </a:lnTo>
                      <a:lnTo>
                        <a:pt x="7" y="21"/>
                      </a:ln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0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9397" name="Oval 57"/>
          <p:cNvSpPr>
            <a:spLocks noChangeArrowheads="1"/>
          </p:cNvSpPr>
          <p:nvPr/>
        </p:nvSpPr>
        <p:spPr bwMode="auto">
          <a:xfrm>
            <a:off x="1676400" y="5448300"/>
            <a:ext cx="914400" cy="914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3" tIns="45717" rIns="91433" bIns="45717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i="0">
              <a:solidFill>
                <a:schemeClr val="bg2"/>
              </a:solidFill>
            </a:endParaRPr>
          </a:p>
        </p:txBody>
      </p:sp>
      <p:sp>
        <p:nvSpPr>
          <p:cNvPr id="59398" name="Oval 58"/>
          <p:cNvSpPr>
            <a:spLocks noChangeArrowheads="1"/>
          </p:cNvSpPr>
          <p:nvPr/>
        </p:nvSpPr>
        <p:spPr bwMode="auto">
          <a:xfrm>
            <a:off x="2895600" y="3848100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 i="0"/>
          </a:p>
        </p:txBody>
      </p:sp>
      <p:sp>
        <p:nvSpPr>
          <p:cNvPr id="59399" name="Oval 59"/>
          <p:cNvSpPr>
            <a:spLocks noChangeArrowheads="1"/>
          </p:cNvSpPr>
          <p:nvPr/>
        </p:nvSpPr>
        <p:spPr bwMode="auto">
          <a:xfrm>
            <a:off x="1524000" y="2552700"/>
            <a:ext cx="914400" cy="914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 i="0"/>
          </a:p>
        </p:txBody>
      </p:sp>
      <p:cxnSp>
        <p:nvCxnSpPr>
          <p:cNvPr id="59400" name="AutoShape 60"/>
          <p:cNvCxnSpPr>
            <a:cxnSpLocks noChangeShapeType="1"/>
            <a:stCxn id="59399" idx="3"/>
            <a:endCxn id="59394" idx="7"/>
          </p:cNvCxnSpPr>
          <p:nvPr/>
        </p:nvCxnSpPr>
        <p:spPr bwMode="auto">
          <a:xfrm flipH="1">
            <a:off x="1009650" y="3333750"/>
            <a:ext cx="6477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1" name="AutoShape 61"/>
          <p:cNvCxnSpPr>
            <a:cxnSpLocks noChangeShapeType="1"/>
            <a:stCxn id="59399" idx="5"/>
            <a:endCxn id="59398" idx="1"/>
          </p:cNvCxnSpPr>
          <p:nvPr/>
        </p:nvCxnSpPr>
        <p:spPr bwMode="auto">
          <a:xfrm>
            <a:off x="2305050" y="3333750"/>
            <a:ext cx="7239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2" name="AutoShape 62"/>
          <p:cNvCxnSpPr>
            <a:cxnSpLocks noChangeShapeType="1"/>
            <a:stCxn id="59394" idx="5"/>
            <a:endCxn id="59397" idx="1"/>
          </p:cNvCxnSpPr>
          <p:nvPr/>
        </p:nvCxnSpPr>
        <p:spPr bwMode="auto">
          <a:xfrm>
            <a:off x="1009650" y="4781550"/>
            <a:ext cx="800100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3" name="AutoShape 63"/>
          <p:cNvCxnSpPr>
            <a:cxnSpLocks noChangeShapeType="1"/>
            <a:stCxn id="59398" idx="3"/>
            <a:endCxn id="59397" idx="7"/>
          </p:cNvCxnSpPr>
          <p:nvPr/>
        </p:nvCxnSpPr>
        <p:spPr bwMode="auto">
          <a:xfrm flipH="1">
            <a:off x="2457450" y="4629150"/>
            <a:ext cx="571500" cy="952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4" name="Text Box 64"/>
          <p:cNvSpPr txBox="1">
            <a:spLocks noChangeArrowheads="1"/>
          </p:cNvSpPr>
          <p:nvPr/>
        </p:nvSpPr>
        <p:spPr bwMode="auto">
          <a:xfrm>
            <a:off x="4284663" y="3489325"/>
            <a:ext cx="8794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3" tIns="45717" rIns="91433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 i="0"/>
              <a:t>=</a:t>
            </a:r>
          </a:p>
        </p:txBody>
      </p:sp>
      <p:graphicFrame>
        <p:nvGraphicFramePr>
          <p:cNvPr id="59405" name="Object 2"/>
          <p:cNvGraphicFramePr>
            <a:graphicFrameLocks noChangeAspect="1"/>
          </p:cNvGraphicFramePr>
          <p:nvPr/>
        </p:nvGraphicFramePr>
        <p:xfrm>
          <a:off x="5562600" y="1527175"/>
          <a:ext cx="3171825" cy="499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659048" imgH="4191363" progId="MS_ClipArt_Gallery.2">
                  <p:embed/>
                </p:oleObj>
              </mc:Choice>
              <mc:Fallback>
                <p:oleObj name="Clip" r:id="rId3" imgW="2659048" imgH="4191363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527175"/>
                        <a:ext cx="3171825" cy="499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406" name="AutoShape 66"/>
          <p:cNvCxnSpPr>
            <a:cxnSpLocks noChangeShapeType="1"/>
            <a:stCxn id="59399" idx="4"/>
            <a:endCxn id="59397" idx="0"/>
          </p:cNvCxnSpPr>
          <p:nvPr/>
        </p:nvCxnSpPr>
        <p:spPr bwMode="auto">
          <a:xfrm>
            <a:off x="1981200" y="3467100"/>
            <a:ext cx="1524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7" name="Text Box 67"/>
          <p:cNvSpPr txBox="1">
            <a:spLocks noChangeArrowheads="1"/>
          </p:cNvSpPr>
          <p:nvPr/>
        </p:nvSpPr>
        <p:spPr bwMode="auto">
          <a:xfrm>
            <a:off x="5402263" y="658336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Char char=" "/>
            </a:pPr>
            <a:r>
              <a:rPr lang="en-US" altLang="en-US" sz="1200" i="0">
                <a:solidFill>
                  <a:schemeClr val="accent1"/>
                </a:solidFill>
              </a:rPr>
              <a:t>Rudich www.discretemath.com</a:t>
            </a:r>
            <a:endParaRPr lang="en-CA" altLang="en-US" sz="1200" i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5" grpId="0"/>
      <p:bldP spid="59397" grpId="0" animBg="1"/>
      <p:bldP spid="59398" grpId="0" animBg="1"/>
      <p:bldP spid="59399" grpId="0" animBg="1"/>
      <p:bldP spid="59404" grpId="0"/>
      <p:bldP spid="5940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8600" y="2514600"/>
            <a:ext cx="8915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Useful Learning Techniques</a:t>
            </a:r>
            <a:endParaRPr lang="en-CA" altLang="en-US" sz="6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1828800" y="6096000"/>
            <a:ext cx="49135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www.cse.yorku.ca\~jeff\courses\3101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DDB24-0130-C4A7-E530-E377B9CC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887567" cy="5250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6C2E7F-15BF-86CE-035F-089A831BC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600200"/>
            <a:ext cx="868680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3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/>
              <a:t>Read Ahead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You are expected to read the lecture notes</a:t>
            </a:r>
            <a:r>
              <a:rPr lang="en-US" altLang="en-US"/>
              <a:t> </a:t>
            </a:r>
            <a:r>
              <a:rPr lang="en-CA" altLang="en-US" b="1"/>
              <a:t>before</a:t>
            </a:r>
            <a:r>
              <a:rPr lang="en-US" altLang="en-US"/>
              <a:t> t</a:t>
            </a:r>
            <a:r>
              <a:rPr lang="en-CA" altLang="en-US"/>
              <a:t>he lecture</a:t>
            </a:r>
            <a:r>
              <a:rPr lang="en-US" altLang="en-US"/>
              <a:t>.</a:t>
            </a:r>
          </a:p>
          <a:p>
            <a:pPr eaLnBrk="1" hangingPunct="1">
              <a:buFontTx/>
              <a:buNone/>
            </a:pPr>
            <a:r>
              <a:rPr lang="en-CA" altLang="en-US"/>
              <a:t>This will facilitate more productive discussion</a:t>
            </a:r>
            <a:r>
              <a:rPr lang="en-US" altLang="en-US"/>
              <a:t> </a:t>
            </a:r>
            <a:r>
              <a:rPr lang="en-CA" altLang="en-US"/>
              <a:t>during</a:t>
            </a:r>
            <a:r>
              <a:rPr lang="en-US" altLang="en-US"/>
              <a:t> </a:t>
            </a:r>
            <a:r>
              <a:rPr lang="en-CA" altLang="en-US"/>
              <a:t>class.</a:t>
            </a:r>
          </a:p>
        </p:txBody>
      </p:sp>
      <p:pic>
        <p:nvPicPr>
          <p:cNvPr id="64516" name="Picture 4" descr="j01538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7162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500063" y="4648200"/>
            <a:ext cx="23193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Like in an </a:t>
            </a:r>
            <a:br>
              <a:rPr lang="en-US" altLang="en-US" i="0"/>
            </a:br>
            <a:r>
              <a:rPr lang="en-US" altLang="en-US" i="0"/>
              <a:t>English class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6183313" y="4267200"/>
            <a:ext cx="22748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Also please </a:t>
            </a:r>
            <a:br>
              <a:rPr lang="en-US" altLang="en-US" i="0"/>
            </a:br>
            <a:r>
              <a:rPr lang="en-US" altLang="en-US" i="0"/>
              <a:t>proof read</a:t>
            </a:r>
            <a:br>
              <a:rPr lang="en-US" altLang="en-US" i="0"/>
            </a:br>
            <a:r>
              <a:rPr lang="en-US" altLang="en-US" i="0"/>
              <a:t>assignments </a:t>
            </a:r>
            <a:br>
              <a:rPr lang="en-US" altLang="en-US" i="0"/>
            </a:br>
            <a:r>
              <a:rPr lang="en-US" altLang="en-US" i="0"/>
              <a:t>&amp; tests.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  <p:bldP spid="105477" grpId="0"/>
      <p:bldP spid="10548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Explaining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114800" cy="4114800"/>
          </a:xfrm>
        </p:spPr>
        <p:txBody>
          <a:bodyPr/>
          <a:lstStyle/>
          <a:p>
            <a:pPr eaLnBrk="1" hangingPunct="1"/>
            <a:r>
              <a:rPr lang="en-CA" altLang="en-US"/>
              <a:t>We are going to test you on your</a:t>
            </a:r>
            <a:r>
              <a:rPr lang="en-US" altLang="en-US"/>
              <a:t> </a:t>
            </a:r>
            <a:r>
              <a:rPr lang="en-CA" altLang="en-US"/>
              <a:t>ability to explain the material. </a:t>
            </a:r>
            <a:endParaRPr lang="en-US" altLang="en-US"/>
          </a:p>
          <a:p>
            <a:pPr eaLnBrk="1" hangingPunct="1"/>
            <a:r>
              <a:rPr lang="en-CA" altLang="en-US"/>
              <a:t>Hence, the best way of studying is to explain the material over and over again out loud to</a:t>
            </a:r>
            <a:r>
              <a:rPr lang="en-US" altLang="en-US"/>
              <a:t> </a:t>
            </a:r>
            <a:r>
              <a:rPr lang="en-CA" altLang="en-US"/>
              <a:t>yourself, to each other, and to your stuffed bear.</a:t>
            </a:r>
          </a:p>
          <a:p>
            <a:pPr eaLnBrk="1" hangingPunct="1"/>
            <a:endParaRPr lang="en-CA" altLang="en-US"/>
          </a:p>
        </p:txBody>
      </p:sp>
      <p:pic>
        <p:nvPicPr>
          <p:cNvPr id="65540" name="Picture 3" descr="christ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2514600"/>
            <a:ext cx="388937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Day </a:t>
            </a:r>
            <a:r>
              <a:rPr lang="en-CA" altLang="en-US"/>
              <a:t>Dream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905000"/>
            <a:ext cx="4572000" cy="1752600"/>
          </a:xfrm>
        </p:spPr>
        <p:txBody>
          <a:bodyPr/>
          <a:lstStyle/>
          <a:p>
            <a:pPr eaLnBrk="1" hangingPunct="1"/>
            <a:r>
              <a:rPr lang="en-CA" altLang="en-US"/>
              <a:t>Mathematics is not all linear thinking. </a:t>
            </a:r>
            <a:endParaRPr lang="en-US" altLang="en-US"/>
          </a:p>
          <a:p>
            <a:pPr eaLnBrk="1" hangingPunct="1"/>
            <a:r>
              <a:rPr lang="en-US" altLang="en-US"/>
              <a:t> Allow</a:t>
            </a:r>
            <a:r>
              <a:rPr lang="en-CA" altLang="en-US"/>
              <a:t> the essence of the</a:t>
            </a:r>
            <a:r>
              <a:rPr lang="en-US" altLang="en-US"/>
              <a:t> m</a:t>
            </a:r>
            <a:r>
              <a:rPr lang="en-CA" altLang="en-US"/>
              <a:t>aterial</a:t>
            </a:r>
            <a:r>
              <a:rPr lang="en-US" altLang="en-US"/>
              <a:t> </a:t>
            </a:r>
            <a:r>
              <a:rPr lang="en-CA" altLang="en-US"/>
              <a:t>to seep</a:t>
            </a:r>
            <a:r>
              <a:rPr lang="en-US" altLang="en-US"/>
              <a:t> </a:t>
            </a:r>
            <a:r>
              <a:rPr lang="en-CA" altLang="en-US"/>
              <a:t>into your subconscious</a:t>
            </a:r>
            <a:endParaRPr lang="en-US" altLang="en-US"/>
          </a:p>
          <a:p>
            <a:pPr eaLnBrk="1" hangingPunct="1"/>
            <a:r>
              <a:rPr lang="en-US" altLang="en-US"/>
              <a:t> Pursue ideas that </a:t>
            </a:r>
            <a:r>
              <a:rPr lang="en-CA" altLang="en-US"/>
              <a:t>percolate up</a:t>
            </a:r>
            <a:r>
              <a:rPr lang="en-US" altLang="en-US"/>
              <a:t> and </a:t>
            </a:r>
            <a:r>
              <a:rPr lang="en-CA" altLang="en-US"/>
              <a:t>flashes of inspiration</a:t>
            </a:r>
            <a:r>
              <a:rPr lang="en-US" altLang="en-US"/>
              <a:t> that appear.</a:t>
            </a:r>
            <a:endParaRPr lang="en-CA" altLang="en-US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935163" y="152400"/>
            <a:ext cx="556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W</a:t>
            </a:r>
            <a:r>
              <a:rPr lang="en-CA" altLang="en-US" i="0"/>
              <a:t>hile going along with your day</a:t>
            </a:r>
          </a:p>
        </p:txBody>
      </p:sp>
      <p:pic>
        <p:nvPicPr>
          <p:cNvPr id="66565" name="Picture 6" descr="sol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1752600"/>
            <a:ext cx="4013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  <p:bldP spid="6656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Be Creative</a:t>
            </a:r>
            <a:endParaRPr lang="en-CA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828800"/>
            <a:ext cx="8229600" cy="1752600"/>
          </a:xfrm>
        </p:spPr>
        <p:txBody>
          <a:bodyPr/>
          <a:lstStyle/>
          <a:p>
            <a:pPr algn="l" eaLnBrk="1" hangingPunct="1">
              <a:buFontTx/>
              <a:buChar char="•"/>
            </a:pPr>
            <a:r>
              <a:rPr lang="en-CA" altLang="en-US"/>
              <a:t>Ask questions. </a:t>
            </a:r>
            <a:endParaRPr lang="en-US" altLang="en-US"/>
          </a:p>
          <a:p>
            <a:pPr algn="l" eaLnBrk="1" hangingPunct="1">
              <a:buFontTx/>
              <a:buChar char="•"/>
            </a:pPr>
            <a:r>
              <a:rPr lang="en-US" altLang="en-US"/>
              <a:t> </a:t>
            </a:r>
            <a:r>
              <a:rPr lang="en-CA" altLang="en-US"/>
              <a:t>Why is it done this way and not that</a:t>
            </a:r>
            <a:r>
              <a:rPr lang="en-US" altLang="en-US"/>
              <a:t> </a:t>
            </a:r>
            <a:r>
              <a:rPr lang="en-CA" altLang="en-US"/>
              <a:t>way? </a:t>
            </a:r>
            <a:endParaRPr lang="en-US" altLang="en-US"/>
          </a:p>
          <a:p>
            <a:pPr algn="l" eaLnBrk="1" hangingPunct="1"/>
            <a:endParaRPr lang="en-CA" altLang="en-US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8" y="3252788"/>
            <a:ext cx="5532437" cy="337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Guesses and Counter Examples</a:t>
            </a:r>
            <a:endParaRPr lang="en-CA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5410200" cy="4114800"/>
          </a:xfrm>
        </p:spPr>
        <p:txBody>
          <a:bodyPr/>
          <a:lstStyle/>
          <a:p>
            <a:pPr eaLnBrk="1" hangingPunct="1"/>
            <a:r>
              <a:rPr lang="en-US" altLang="en-US"/>
              <a:t>Guess at potential </a:t>
            </a:r>
            <a:r>
              <a:rPr lang="en-CA" altLang="en-US"/>
              <a:t>algorithms for solving a problem. </a:t>
            </a:r>
            <a:endParaRPr lang="en-US" altLang="en-US"/>
          </a:p>
          <a:p>
            <a:pPr eaLnBrk="1" hangingPunct="1"/>
            <a:r>
              <a:rPr lang="en-US" altLang="en-US"/>
              <a:t> Look</a:t>
            </a:r>
            <a:r>
              <a:rPr lang="en-CA" altLang="en-US"/>
              <a:t> for</a:t>
            </a:r>
            <a:r>
              <a:rPr lang="en-US" altLang="en-US"/>
              <a:t> </a:t>
            </a:r>
            <a:r>
              <a:rPr lang="en-CA" altLang="en-US"/>
              <a:t>input instances for which your algorithm gives the wrong answer.</a:t>
            </a:r>
          </a:p>
          <a:p>
            <a:pPr eaLnBrk="1" hangingPunct="1"/>
            <a:r>
              <a:rPr lang="en-CA" altLang="en-US"/>
              <a:t>Treat it as a game between these two players.</a:t>
            </a:r>
          </a:p>
          <a:p>
            <a:pPr eaLnBrk="1" hangingPunct="1"/>
            <a:endParaRPr lang="en-CA" altLang="en-US"/>
          </a:p>
        </p:txBody>
      </p:sp>
      <p:pic>
        <p:nvPicPr>
          <p:cNvPr id="68612" name="Picture 4" descr="poo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2527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Refinement:</a:t>
            </a:r>
            <a:br>
              <a:rPr lang="en-US" altLang="en-US">
                <a:solidFill>
                  <a:schemeClr val="accent2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The best solution comes from a process of repeatedly refining and inventing alternative solutions</a:t>
            </a:r>
            <a:endParaRPr lang="en-US" altLang="en-US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2863850" y="2800350"/>
          <a:ext cx="376555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209841" imgH="2838585" progId="MS_ClipArt_Gallery.2">
                  <p:embed/>
                </p:oleObj>
              </mc:Choice>
              <mc:Fallback>
                <p:oleObj name="Clip" r:id="rId3" imgW="3209841" imgH="283858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800350"/>
                        <a:ext cx="376555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402263" y="6577013"/>
            <a:ext cx="3741737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95658" tIns="49638" rIns="595658" bIns="49638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Char char=" "/>
            </a:pPr>
            <a:r>
              <a:rPr lang="en-US" altLang="en-US" sz="1200" i="0">
                <a:solidFill>
                  <a:schemeClr val="accent1"/>
                </a:solidFill>
              </a:rPr>
              <a:t>Rudich www.discretemath.com</a:t>
            </a:r>
            <a:endParaRPr lang="en-CA" altLang="en-US" sz="1200" i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End</a:t>
            </a: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537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MCj04298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990600"/>
            <a:ext cx="2590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2590800" y="914400"/>
            <a:ext cx="5791200" cy="1524000"/>
          </a:xfrm>
          <a:prstGeom prst="wedgeRoundRectCallout">
            <a:avLst>
              <a:gd name="adj1" fmla="val -74972"/>
              <a:gd name="adj2" fmla="val 5416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 </a:t>
            </a:r>
            <a:r>
              <a:rPr lang="en-CA" altLang="en-US" sz="2800" i="0"/>
              <a:t>This term we will provide </a:t>
            </a:r>
            <a:br>
              <a:rPr lang="en-CA" altLang="en-US" sz="2800" i="0"/>
            </a:br>
            <a:r>
              <a:rPr lang="en-CA" altLang="en-US" sz="2800" i="0"/>
              <a:t>two hours a week of contact hours </a:t>
            </a:r>
            <a:br>
              <a:rPr lang="en-CA" altLang="en-US" sz="2800" i="0"/>
            </a:br>
            <a:r>
              <a:rPr lang="en-CA" altLang="en-US" sz="2800" i="0"/>
              <a:t>with the TA.</a:t>
            </a:r>
            <a:endParaRPr lang="en-US" altLang="en-US" sz="2800" i="0"/>
          </a:p>
        </p:txBody>
      </p:sp>
      <p:grpSp>
        <p:nvGrpSpPr>
          <p:cNvPr id="70660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70663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0666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0668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0675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76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77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78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79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0680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0681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0682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683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684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685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0669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067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067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0670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067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067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0667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70664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65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1" name="Rectangle 2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403492" name="AutoShape 36"/>
          <p:cNvSpPr>
            <a:spLocks noChangeArrowheads="1"/>
          </p:cNvSpPr>
          <p:nvPr/>
        </p:nvSpPr>
        <p:spPr bwMode="auto">
          <a:xfrm>
            <a:off x="1905000" y="2590800"/>
            <a:ext cx="5638800" cy="2895600"/>
          </a:xfrm>
          <a:prstGeom prst="wedgeRoundRectCallout">
            <a:avLst>
              <a:gd name="adj1" fmla="val -64810"/>
              <a:gd name="adj2" fmla="val -48519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 </a:t>
            </a:r>
            <a:r>
              <a:rPr lang="en-CA" altLang="en-US" i="0"/>
              <a:t>Ask me anything!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Class material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Help YOU solve the assignment questions.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Material missed from previous courses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Your love life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animBg="1"/>
      <p:bldP spid="4034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MCj04298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990600"/>
            <a:ext cx="2590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2590800" y="914400"/>
            <a:ext cx="5791200" cy="1524000"/>
          </a:xfrm>
          <a:prstGeom prst="wedgeRoundRectCallout">
            <a:avLst>
              <a:gd name="adj1" fmla="val -74972"/>
              <a:gd name="adj2" fmla="val 5416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800"/>
              <a:t> </a:t>
            </a:r>
            <a:r>
              <a:rPr lang="en-CA" altLang="en-US" sz="2800" i="0"/>
              <a:t>This term we will provide </a:t>
            </a:r>
            <a:br>
              <a:rPr lang="en-CA" altLang="en-US" sz="2800" i="0"/>
            </a:br>
            <a:r>
              <a:rPr lang="en-CA" altLang="en-US" sz="2800" i="0"/>
              <a:t>two hours a week of contact hours </a:t>
            </a:r>
            <a:br>
              <a:rPr lang="en-CA" altLang="en-US" sz="2800" i="0"/>
            </a:br>
            <a:r>
              <a:rPr lang="en-CA" altLang="en-US" sz="2800" i="0"/>
              <a:t>with the TA.</a:t>
            </a:r>
            <a:endParaRPr lang="en-US" altLang="en-US" sz="2800" i="0"/>
          </a:p>
        </p:txBody>
      </p:sp>
      <p:sp>
        <p:nvSpPr>
          <p:cNvPr id="407556" name="AutoShape 4"/>
          <p:cNvSpPr>
            <a:spLocks noChangeArrowheads="1"/>
          </p:cNvSpPr>
          <p:nvPr/>
        </p:nvSpPr>
        <p:spPr bwMode="auto">
          <a:xfrm>
            <a:off x="4572000" y="4648200"/>
            <a:ext cx="2743200" cy="1676400"/>
          </a:xfrm>
          <a:prstGeom prst="wedgeRoundRectCallout">
            <a:avLst>
              <a:gd name="adj1" fmla="val 81944"/>
              <a:gd name="adj2" fmla="val -85227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Yes!</a:t>
            </a:r>
            <a:br>
              <a:rPr lang="en-US" altLang="en-US" i="0"/>
            </a:br>
            <a:r>
              <a:rPr lang="en-US" altLang="en-US" i="0"/>
              <a:t>I will be sure </a:t>
            </a:r>
            <a:br>
              <a:rPr lang="en-US" altLang="en-US" i="0"/>
            </a:br>
            <a:r>
              <a:rPr lang="en-US" altLang="en-US" i="0"/>
              <a:t>to attend.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71688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1691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1693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1700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01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02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03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04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1705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1706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170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0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0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71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1694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169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69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1695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169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169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1692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71689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86" name="Rectangle 2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407583" name="AutoShape 31"/>
          <p:cNvSpPr>
            <a:spLocks noChangeArrowheads="1"/>
          </p:cNvSpPr>
          <p:nvPr/>
        </p:nvSpPr>
        <p:spPr bwMode="auto">
          <a:xfrm>
            <a:off x="1905000" y="2667000"/>
            <a:ext cx="3352800" cy="2133600"/>
          </a:xfrm>
          <a:prstGeom prst="wedgeRoundRectCallout">
            <a:avLst>
              <a:gd name="adj1" fmla="val -78977"/>
              <a:gd name="adj2" fmla="val -51190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 </a:t>
            </a:r>
            <a:r>
              <a:rPr lang="en-CA" altLang="en-US" sz="2800" i="0"/>
              <a:t>We can have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Practice Tests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Lectures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One-on-one time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 i="0"/>
              <a:t>Group discussions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6" grpId="0" animBg="1"/>
      <p:bldP spid="40758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48424" y="1843633"/>
            <a:ext cx="783599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/>
              <a:t>Steps: 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altLang="en-US" sz="2400" i="0" dirty="0"/>
              <a:t>For each unit, I spoon feed you the key ideas from each unit</a:t>
            </a:r>
            <a:br>
              <a:rPr lang="en-CA" altLang="en-US" sz="2400" i="0" dirty="0"/>
            </a:br>
            <a:r>
              <a:rPr lang="en-CA" altLang="en-US" sz="2400" i="0" dirty="0"/>
              <a:t>  as a set of steps.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altLang="en-US" sz="2400" i="0" dirty="0"/>
              <a:t> Learn them! Understand them!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altLang="en-US" sz="2400" i="0" dirty="0"/>
              <a:t>With only them, you are on your way to passing.</a:t>
            </a:r>
            <a:br>
              <a:rPr lang="en-CA" altLang="en-US" sz="2400" i="0" dirty="0"/>
            </a:br>
            <a:r>
              <a:rPr lang="en-CA" altLang="en-US" sz="2400" i="0" dirty="0"/>
              <a:t>    Without them, you are on your way to failing.</a:t>
            </a:r>
          </a:p>
          <a:p>
            <a:pPr algn="just" eaLnBrk="1" hangingPunct="1">
              <a:spcBef>
                <a:spcPct val="0"/>
              </a:spcBef>
            </a:pPr>
            <a:r>
              <a:rPr lang="en-CA" altLang="en-US" sz="2400" i="0" dirty="0"/>
              <a:t>Lectures consists of many examples of using these steps.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CA" altLang="en-US" sz="2400" i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/>
              <a:t>Practice Tests: Do them!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CA" altLang="en-US" sz="2400" i="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/>
              <a:t>Text “</a:t>
            </a:r>
            <a:r>
              <a:rPr lang="en-CA" altLang="en-US" sz="2400" u="sng" dirty="0"/>
              <a:t>How to Think about Algorithms</a:t>
            </a:r>
            <a:r>
              <a:rPr lang="en-CA" altLang="en-US" sz="2400" i="0" dirty="0"/>
              <a:t>”:  If you prefer reading.</a:t>
            </a: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6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1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MCj04298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990600"/>
            <a:ext cx="2590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AutoShape 3"/>
          <p:cNvSpPr>
            <a:spLocks noChangeArrowheads="1"/>
          </p:cNvSpPr>
          <p:nvPr/>
        </p:nvSpPr>
        <p:spPr bwMode="auto">
          <a:xfrm>
            <a:off x="2590800" y="990600"/>
            <a:ext cx="5791200" cy="3505200"/>
          </a:xfrm>
          <a:prstGeom prst="wedgeRoundRectCallout">
            <a:avLst>
              <a:gd name="adj1" fmla="val -74972"/>
              <a:gd name="adj2" fmla="val -4708"/>
              <a:gd name="adj3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4800" i="0">
                <a:solidFill>
                  <a:schemeClr val="hlink"/>
                </a:solidFill>
              </a:rPr>
              <a:t>I will take attendance!</a:t>
            </a:r>
            <a:br>
              <a:rPr lang="en-CA" altLang="en-US" sz="4800" i="0">
                <a:solidFill>
                  <a:schemeClr val="hlink"/>
                </a:solidFill>
              </a:rPr>
            </a:br>
            <a:r>
              <a:rPr lang="en-CA" altLang="en-US" sz="4800" i="0">
                <a:solidFill>
                  <a:schemeClr val="hlink"/>
                </a:solidFill>
              </a:rPr>
              <a:t>This will effect your </a:t>
            </a:r>
            <a:br>
              <a:rPr lang="en-CA" altLang="en-US" sz="4800" i="0">
                <a:solidFill>
                  <a:schemeClr val="hlink"/>
                </a:solidFill>
              </a:rPr>
            </a:br>
            <a:r>
              <a:rPr lang="en-CA" altLang="en-US" sz="4800" i="0">
                <a:solidFill>
                  <a:schemeClr val="hlink"/>
                </a:solidFill>
              </a:rPr>
              <a:t>participation mark!</a:t>
            </a:r>
            <a:endParaRPr lang="en-US" altLang="en-US" sz="4800" i="0">
              <a:solidFill>
                <a:schemeClr val="hlink"/>
              </a:solidFill>
            </a:endParaRPr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4572000" y="4648200"/>
            <a:ext cx="2743200" cy="1676400"/>
          </a:xfrm>
          <a:prstGeom prst="wedgeRoundRectCallout">
            <a:avLst>
              <a:gd name="adj1" fmla="val 81944"/>
              <a:gd name="adj2" fmla="val -85227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Yes!</a:t>
            </a:r>
            <a:br>
              <a:rPr lang="en-US" altLang="en-US" i="0"/>
            </a:br>
            <a:r>
              <a:rPr lang="en-US" altLang="en-US" i="0"/>
              <a:t>I will be sure </a:t>
            </a:r>
            <a:br>
              <a:rPr lang="en-US" altLang="en-US" i="0"/>
            </a:br>
            <a:r>
              <a:rPr lang="en-US" altLang="en-US" i="0"/>
              <a:t>to attend.</a:t>
            </a:r>
          </a:p>
        </p:txBody>
      </p:sp>
      <p:sp>
        <p:nvSpPr>
          <p:cNvPr id="72709" name="Rectangle 2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grpSp>
        <p:nvGrpSpPr>
          <p:cNvPr id="72710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72711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2714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2716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2723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24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25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26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27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2728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2729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2730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3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32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733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2717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272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272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2718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271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2720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2715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72712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13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MCj04298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990600"/>
            <a:ext cx="2590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507" name="AutoShape 3"/>
          <p:cNvSpPr>
            <a:spLocks noChangeArrowheads="1"/>
          </p:cNvSpPr>
          <p:nvPr/>
        </p:nvSpPr>
        <p:spPr bwMode="auto">
          <a:xfrm>
            <a:off x="2590800" y="914400"/>
            <a:ext cx="5791200" cy="1524000"/>
          </a:xfrm>
          <a:prstGeom prst="wedgeRoundRectCallout">
            <a:avLst>
              <a:gd name="adj1" fmla="val -74972"/>
              <a:gd name="adj2" fmla="val 5416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Sorry!</a:t>
            </a:r>
            <a:br>
              <a:rPr lang="en-US" altLang="en-US" sz="2800" i="0"/>
            </a:br>
            <a:r>
              <a:rPr lang="en-US" altLang="en-US" sz="2800" i="0"/>
              <a:t>I will not have time </a:t>
            </a:r>
            <a:br>
              <a:rPr lang="en-US" altLang="en-US" sz="2800" i="0"/>
            </a:br>
            <a:r>
              <a:rPr lang="en-US" altLang="en-US" sz="2800" i="0"/>
              <a:t>to mark the assignments.</a:t>
            </a:r>
          </a:p>
        </p:txBody>
      </p:sp>
      <p:sp>
        <p:nvSpPr>
          <p:cNvPr id="405508" name="AutoShape 4"/>
          <p:cNvSpPr>
            <a:spLocks noChangeArrowheads="1"/>
          </p:cNvSpPr>
          <p:nvPr/>
        </p:nvSpPr>
        <p:spPr bwMode="auto">
          <a:xfrm>
            <a:off x="4572000" y="4648200"/>
            <a:ext cx="2667000" cy="1066800"/>
          </a:xfrm>
          <a:prstGeom prst="wedgeRoundRectCallout">
            <a:avLst>
              <a:gd name="adj1" fmla="val 85713"/>
              <a:gd name="adj2" fmla="val -105356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This might be better anyway.</a:t>
            </a:r>
          </a:p>
        </p:txBody>
      </p:sp>
      <p:grpSp>
        <p:nvGrpSpPr>
          <p:cNvPr id="73733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73736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3739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3741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3748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49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0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2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753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3754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375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5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5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758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3742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374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374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3743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374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374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3740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73737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38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34" name="Rectangle 2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  <p:sp>
        <p:nvSpPr>
          <p:cNvPr id="405535" name="AutoShape 31"/>
          <p:cNvSpPr>
            <a:spLocks noChangeArrowheads="1"/>
          </p:cNvSpPr>
          <p:nvPr/>
        </p:nvSpPr>
        <p:spPr bwMode="auto">
          <a:xfrm>
            <a:off x="838200" y="2971800"/>
            <a:ext cx="5791200" cy="1219200"/>
          </a:xfrm>
          <a:prstGeom prst="wedgeRoundRectCallout">
            <a:avLst>
              <a:gd name="adj1" fmla="val -47231"/>
              <a:gd name="adj2" fmla="val -75912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/>
              <a:t> </a:t>
            </a:r>
            <a:r>
              <a:rPr lang="en-CA" altLang="en-US" sz="2800" i="0"/>
              <a:t>But  we can I read your solution together during the TA hours.</a:t>
            </a:r>
            <a:endParaRPr lang="en-US" altLang="en-US" sz="2000" i="0"/>
          </a:p>
          <a:p>
            <a:pPr eaLnBrk="1" hangingPunct="1">
              <a:spcBef>
                <a:spcPct val="0"/>
              </a:spcBef>
            </a:pPr>
            <a:endParaRPr lang="en-US" altLang="en-US" sz="2000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animBg="1"/>
      <p:bldP spid="405508" grpId="0" animBg="1"/>
      <p:bldP spid="4055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MCj042983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990600"/>
            <a:ext cx="2590800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5" name="AutoShape 3"/>
          <p:cNvSpPr>
            <a:spLocks noChangeArrowheads="1"/>
          </p:cNvSpPr>
          <p:nvPr/>
        </p:nvSpPr>
        <p:spPr bwMode="auto">
          <a:xfrm>
            <a:off x="2590800" y="914400"/>
            <a:ext cx="5638800" cy="609600"/>
          </a:xfrm>
          <a:prstGeom prst="wedgeRoundRectCallout">
            <a:avLst>
              <a:gd name="adj1" fmla="val -75648"/>
              <a:gd name="adj2" fmla="val 210417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/>
              <a:t>Lets schedule the office hours now.</a:t>
            </a: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74758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4761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4763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74770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1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2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3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4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4775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4776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7477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7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7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780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74764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4768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4769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74765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7476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74767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4762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74759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60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757" name="Rectangle 29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6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11617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705600" cy="4648200"/>
          </a:xfrm>
          <a:prstGeom prst="wedgeRectCallout">
            <a:avLst>
              <a:gd name="adj1" fmla="val -60204"/>
              <a:gd name="adj2" fmla="val -413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i="0" dirty="0"/>
              <a:t>We will work you HARD: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6 assignments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5 practice tests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5 unit tests </a:t>
            </a:r>
          </a:p>
          <a:p>
            <a:pPr eaLnBrk="1" hangingPunct="1">
              <a:spcBef>
                <a:spcPct val="0"/>
              </a:spcBef>
            </a:pPr>
            <a:r>
              <a:rPr lang="en-CA" altLang="en-US" i="0" dirty="0"/>
              <a:t> Participation</a:t>
            </a:r>
            <a:endParaRPr lang="en-CA" altLang="en-US" sz="2400" i="0" dirty="0"/>
          </a:p>
          <a:p>
            <a:pPr eaLnBrk="1" hangingPunct="1">
              <a:spcBef>
                <a:spcPct val="0"/>
              </a:spcBef>
            </a:pPr>
            <a:r>
              <a:rPr lang="en-CA" altLang="en-US" sz="2400" i="0" dirty="0"/>
              <a:t> </a:t>
            </a:r>
            <a:r>
              <a:rPr lang="en-CA" altLang="en-US" i="0" dirty="0"/>
              <a:t>An exam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 i="0" dirty="0"/>
              <a:t>Mark </a:t>
            </a:r>
            <a:r>
              <a:rPr lang="en-US" altLang="en-US" sz="2400" i="0" dirty="0"/>
              <a:t>=</a:t>
            </a:r>
            <a:endParaRPr lang="en-US" altLang="en-US" dirty="0"/>
          </a:p>
        </p:txBody>
      </p:sp>
      <p:sp>
        <p:nvSpPr>
          <p:cNvPr id="11268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1269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  <p:sp>
        <p:nvSpPr>
          <p:cNvPr id="26" name="Text Box 4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0" y="25908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4%*5=20% </a:t>
            </a:r>
            <a:r>
              <a:rPr lang="en-US" altLang="en-US" sz="2400" i="0">
                <a:solidFill>
                  <a:schemeClr val="accent1"/>
                </a:solidFill>
                <a:sym typeface="Symbol" pitchFamily="18" charset="2"/>
              </a:rPr>
              <a:t> </a:t>
            </a:r>
            <a:r>
              <a:rPr lang="en-US" altLang="en-US" sz="2400" i="0">
                <a:solidFill>
                  <a:schemeClr val="accent1"/>
                </a:solidFill>
              </a:rPr>
              <a:t>11%*5=55%   </a:t>
            </a:r>
          </a:p>
        </p:txBody>
      </p:sp>
      <p:sp>
        <p:nvSpPr>
          <p:cNvPr id="2" name="Text Box 4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89550" y="31242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2% </a:t>
            </a:r>
            <a:r>
              <a:rPr lang="en-US" altLang="en-US" sz="2400" i="0">
                <a:solidFill>
                  <a:schemeClr val="accent1"/>
                </a:solidFill>
                <a:sym typeface="Symbol" pitchFamily="18" charset="2"/>
              </a:rPr>
              <a:t> </a:t>
            </a:r>
            <a:r>
              <a:rPr lang="en-US" altLang="en-US" sz="2400" i="0">
                <a:solidFill>
                  <a:schemeClr val="accent1"/>
                </a:solidFill>
              </a:rPr>
              <a:t>10%  </a:t>
            </a:r>
          </a:p>
        </p:txBody>
      </p:sp>
      <p:sp>
        <p:nvSpPr>
          <p:cNvPr id="3" name="Text Box 4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3581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35% </a:t>
            </a:r>
            <a:r>
              <a:rPr lang="en-US" altLang="en-US" sz="2400" i="0">
                <a:solidFill>
                  <a:schemeClr val="accent1"/>
                </a:solidFill>
                <a:sym typeface="Symbol" pitchFamily="18" charset="2"/>
              </a:rPr>
              <a:t> </a:t>
            </a:r>
            <a:r>
              <a:rPr lang="en-US" altLang="en-US" sz="2400" i="0">
                <a:solidFill>
                  <a:schemeClr val="accent1"/>
                </a:solidFill>
              </a:rPr>
              <a:t>78%  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3949700" y="4191000"/>
            <a:ext cx="50419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Σ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i=1..5</a:t>
            </a:r>
            <a:r>
              <a:rPr lang="en-CA" altLang="en-US" sz="2400" i="0">
                <a:solidFill>
                  <a:schemeClr val="accent1"/>
                </a:solidFill>
              </a:rPr>
              <a:t> [ 0.04 T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</a:t>
            </a:r>
            <a:r>
              <a:rPr lang="en-CA" altLang="en-US" sz="2400" i="0">
                <a:solidFill>
                  <a:schemeClr val="accent1"/>
                </a:solidFill>
              </a:rPr>
              <a:t> + 0.07 Max(T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</a:t>
            </a:r>
            <a:r>
              <a:rPr lang="en-CA" altLang="en-US" sz="2400" i="0">
                <a:solidFill>
                  <a:schemeClr val="accent1"/>
                </a:solidFill>
              </a:rPr>
              <a:t>,E) ]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>
                <a:solidFill>
                  <a:schemeClr val="accent1"/>
                </a:solidFill>
              </a:rPr>
              <a:t>  + [ 0.02 P + 0.08 Max(P,E) ] + 0.35 E </a:t>
            </a:r>
            <a:endParaRPr lang="en-CA" altLang="en-US" sz="2400">
              <a:solidFill>
                <a:schemeClr val="accent1"/>
              </a:solidFill>
            </a:endParaRPr>
          </a:p>
        </p:txBody>
      </p:sp>
      <p:sp>
        <p:nvSpPr>
          <p:cNvPr id="4" name="Text Box 4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0" y="2057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0% </a:t>
            </a:r>
            <a:r>
              <a:rPr lang="en-US" altLang="en-US" sz="2400" i="0">
                <a:solidFill>
                  <a:schemeClr val="accent1"/>
                </a:solidFill>
                <a:sym typeface="Symbol" pitchFamily="18" charset="2"/>
              </a:rPr>
              <a:t> </a:t>
            </a:r>
            <a:r>
              <a:rPr lang="en-US" altLang="en-US" sz="2400" i="0">
                <a:solidFill>
                  <a:schemeClr val="accent1"/>
                </a:solidFill>
              </a:rPr>
              <a:t>-4%   </a:t>
            </a:r>
          </a:p>
        </p:txBody>
      </p:sp>
      <p:sp>
        <p:nvSpPr>
          <p:cNvPr id="5" name="Text Box 41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0" y="1676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342763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allAtOnce" animBg="1"/>
      <p:bldP spid="26" grpId="0"/>
      <p:bldP spid="2" grpId="0"/>
      <p:bldP spid="3" grpId="0"/>
      <p:bldP spid="13326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1161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324600" cy="5181600"/>
          </a:xfrm>
          <a:prstGeom prst="wedgeRectCallout">
            <a:avLst>
              <a:gd name="adj1" fmla="val -60819"/>
              <a:gd name="adj2" fmla="val 126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/>
              <a:t>5 unit tests: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0"/>
              <a:t>Each unit test, half the class fails.</a:t>
            </a:r>
            <a:br>
              <a:rPr lang="en-US" altLang="en-US" sz="2800" i="0"/>
            </a:br>
            <a:r>
              <a:rPr lang="en-US" altLang="en-US" sz="2800" i="0"/>
              <a:t>       “Fail early, fail often”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0"/>
              <a:t>Then almost everyone starts to listen and passes the exam.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0"/>
              <a:t>Don’t want to people who fail the midterms to give up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i="0"/>
              <a:t>Want people to work on the midterms</a:t>
            </a:r>
          </a:p>
          <a:p>
            <a:pPr eaLnBrk="1" hangingPunct="1">
              <a:spcBef>
                <a:spcPct val="50000"/>
              </a:spcBef>
            </a:pPr>
            <a:endParaRPr lang="en-US" altLang="en-US" sz="2400" b="1" i="0"/>
          </a:p>
          <a:p>
            <a:pPr eaLnBrk="1" hangingPunct="1">
              <a:spcBef>
                <a:spcPct val="50000"/>
              </a:spcBef>
            </a:pPr>
            <a:endParaRPr lang="en-US" altLang="en-US" sz="2800" i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8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</p:txBody>
      </p:sp>
      <p:sp>
        <p:nvSpPr>
          <p:cNvPr id="1229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2293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  <p:sp>
        <p:nvSpPr>
          <p:cNvPr id="14" name="Text Box 41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15000" y="4343400"/>
            <a:ext cx="2971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7% max(T</a:t>
            </a:r>
            <a:r>
              <a:rPr lang="en-CA" altLang="en-US" sz="2800" i="0" baseline="-25000">
                <a:solidFill>
                  <a:schemeClr val="accent1"/>
                </a:solidFill>
              </a:rPr>
              <a:t>i</a:t>
            </a:r>
            <a:r>
              <a:rPr lang="en-CA" altLang="en-US" sz="2800" i="0">
                <a:solidFill>
                  <a:schemeClr val="accent1"/>
                </a:solidFill>
              </a:rPr>
              <a:t>,E)</a:t>
            </a:r>
            <a:endParaRPr lang="en-CA" altLang="en-US" sz="2400" i="0">
              <a:solidFill>
                <a:schemeClr val="accent1"/>
              </a:solidFill>
            </a:endParaRPr>
          </a:p>
        </p:txBody>
      </p:sp>
      <p:sp>
        <p:nvSpPr>
          <p:cNvPr id="8" name="Text Box 41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15000" y="5500688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800" i="0">
                <a:solidFill>
                  <a:schemeClr val="accent1"/>
                </a:solidFill>
              </a:rPr>
              <a:t>4% T</a:t>
            </a:r>
            <a:r>
              <a:rPr lang="en-CA" altLang="en-US" sz="2800" i="0" baseline="-25000">
                <a:solidFill>
                  <a:schemeClr val="accent1"/>
                </a:solidFill>
              </a:rPr>
              <a:t>i</a:t>
            </a:r>
            <a:endParaRPr lang="en-CA" altLang="en-US" sz="2400" i="0">
              <a:solidFill>
                <a:schemeClr val="accent1"/>
              </a:solidFill>
            </a:endParaRPr>
          </a:p>
        </p:txBody>
      </p:sp>
      <p:sp>
        <p:nvSpPr>
          <p:cNvPr id="26" name="Text Box 4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0" y="1131888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>
                <a:solidFill>
                  <a:schemeClr val="accent1"/>
                </a:solidFill>
              </a:rPr>
              <a:t>4%*5=20% </a:t>
            </a:r>
            <a:r>
              <a:rPr lang="en-US" altLang="en-US" sz="2400" i="0">
                <a:solidFill>
                  <a:schemeClr val="accent1"/>
                </a:solidFill>
                <a:sym typeface="Symbol" pitchFamily="18" charset="2"/>
              </a:rPr>
              <a:t> </a:t>
            </a:r>
            <a:r>
              <a:rPr lang="en-US" altLang="en-US" sz="2400" i="0">
                <a:solidFill>
                  <a:schemeClr val="accent1"/>
                </a:solidFill>
              </a:rPr>
              <a:t>11%*5=55%   </a:t>
            </a:r>
          </a:p>
        </p:txBody>
      </p:sp>
    </p:spTree>
    <p:extLst>
      <p:ext uri="{BB962C8B-B14F-4D97-AF65-F5344CB8AC3E}">
        <p14:creationId xmlns:p14="http://schemas.microsoft.com/office/powerpoint/2010/main" val="156089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3219" name="AutoShape 3"/>
          <p:cNvSpPr>
            <a:spLocks noChangeArrowheads="1"/>
          </p:cNvSpPr>
          <p:nvPr/>
        </p:nvSpPr>
        <p:spPr bwMode="auto">
          <a:xfrm>
            <a:off x="2438400" y="1066800"/>
            <a:ext cx="6324600" cy="5181600"/>
          </a:xfrm>
          <a:prstGeom prst="wedgeRectCallout">
            <a:avLst>
              <a:gd name="adj1" fmla="val -60819"/>
              <a:gd name="adj2" fmla="val 126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/>
              <a:t>Class Participation: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Asking/Answering questions in class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Attending office hours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Talking to me outside of class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en-US" altLang="en-US" i="0"/>
              <a:t>Submitting a photo </a:t>
            </a:r>
            <a:r>
              <a:rPr lang="en-US" altLang="en-US" i="0">
                <a:solidFill>
                  <a:schemeClr val="hlink"/>
                </a:solidFill>
              </a:rPr>
              <a:t>*</a:t>
            </a: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3317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</p:spTree>
    <p:extLst>
      <p:ext uri="{BB962C8B-B14F-4D97-AF65-F5344CB8AC3E}">
        <p14:creationId xmlns:p14="http://schemas.microsoft.com/office/powerpoint/2010/main" val="31227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Marks</a:t>
            </a:r>
            <a:endParaRPr lang="en-CA" altLang="en-US" b="1"/>
          </a:p>
        </p:txBody>
      </p:sp>
      <p:sp>
        <p:nvSpPr>
          <p:cNvPr id="14340" name="Rectangle 294"/>
          <p:cNvSpPr>
            <a:spLocks noChangeArrowheads="1"/>
          </p:cNvSpPr>
          <p:nvPr/>
        </p:nvSpPr>
        <p:spPr bwMode="auto">
          <a:xfrm>
            <a:off x="493713" y="7540625"/>
            <a:ext cx="18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CA" altLang="en-US" sz="2400"/>
            </a:br>
            <a:endParaRPr lang="en-CA" altLang="en-US" sz="2400" i="0"/>
          </a:p>
        </p:txBody>
      </p:sp>
      <p:sp>
        <p:nvSpPr>
          <p:cNvPr id="14341" name="Rectangle 14"/>
          <p:cNvSpPr>
            <a:spLocks noChangeArrowheads="1"/>
          </p:cNvSpPr>
          <p:nvPr/>
        </p:nvSpPr>
        <p:spPr bwMode="auto">
          <a:xfrm>
            <a:off x="3949700" y="4191000"/>
            <a:ext cx="50419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i="0">
                <a:solidFill>
                  <a:schemeClr val="accent1"/>
                </a:solidFill>
              </a:rPr>
              <a:t>Σ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i=1..5</a:t>
            </a:r>
            <a:r>
              <a:rPr lang="en-CA" altLang="en-US" sz="2400" i="0">
                <a:solidFill>
                  <a:schemeClr val="accent1"/>
                </a:solidFill>
              </a:rPr>
              <a:t> [ 0.04 T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</a:t>
            </a:r>
            <a:r>
              <a:rPr lang="en-CA" altLang="en-US" sz="2400" i="0">
                <a:solidFill>
                  <a:schemeClr val="accent1"/>
                </a:solidFill>
              </a:rPr>
              <a:t> + 0.07 Max(T</a:t>
            </a:r>
            <a:r>
              <a:rPr lang="en-CA" altLang="en-US" sz="2400" i="0" baseline="-25000">
                <a:solidFill>
                  <a:schemeClr val="accent1"/>
                </a:solidFill>
              </a:rPr>
              <a:t>i</a:t>
            </a:r>
            <a:r>
              <a:rPr lang="en-CA" altLang="en-US" sz="2400" i="0">
                <a:solidFill>
                  <a:schemeClr val="accent1"/>
                </a:solidFill>
              </a:rPr>
              <a:t>,E) ] 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>
                <a:solidFill>
                  <a:schemeClr val="accent1"/>
                </a:solidFill>
              </a:rPr>
              <a:t>  + [ 0.02 P + 0.08 Max(P,E) ] + 0.35 E </a:t>
            </a:r>
            <a:endParaRPr lang="en-CA" altLang="en-US" sz="2400">
              <a:solidFill>
                <a:schemeClr val="accent1"/>
              </a:solidFill>
            </a:endParaRPr>
          </a:p>
        </p:txBody>
      </p:sp>
      <p:sp>
        <p:nvSpPr>
          <p:cNvPr id="14342" name="AutoShape 3"/>
          <p:cNvSpPr>
            <a:spLocks noChangeArrowheads="1"/>
          </p:cNvSpPr>
          <p:nvPr/>
        </p:nvSpPr>
        <p:spPr bwMode="auto">
          <a:xfrm>
            <a:off x="2438400" y="1066800"/>
            <a:ext cx="6324600" cy="5181600"/>
          </a:xfrm>
          <a:prstGeom prst="wedgeRectCallout">
            <a:avLst>
              <a:gd name="adj1" fmla="val -60819"/>
              <a:gd name="adj2" fmla="val 1265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i="0">
              <a:solidFill>
                <a:schemeClr val="hlin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726113" y="512763"/>
          <a:ext cx="3097212" cy="3602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9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P1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P2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92D050"/>
                          </a:solidFill>
                        </a:rPr>
                        <a:t>T</a:t>
                      </a:r>
                      <a:r>
                        <a:rPr lang="en-CA" sz="1800" baseline="-25000" dirty="0">
                          <a:solidFill>
                            <a:srgbClr val="92D050"/>
                          </a:solidFill>
                        </a:rPr>
                        <a:t>1</a:t>
                      </a:r>
                      <a:endParaRPr lang="en-CA" sz="1800" dirty="0">
                        <a:solidFill>
                          <a:srgbClr val="00B050"/>
                        </a:solidFill>
                      </a:endParaRP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B050"/>
                          </a:solidFill>
                        </a:rPr>
                        <a:t>60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B050"/>
                          </a:solidFill>
                        </a:rPr>
                        <a:t>25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algn="l"/>
                      <a:r>
                        <a:rPr lang="en-CA" sz="1800" dirty="0"/>
                        <a:t>Ma</a:t>
                      </a:r>
                      <a:r>
                        <a:rPr lang="en-CA" sz="1800" baseline="0" dirty="0"/>
                        <a:t>x(</a:t>
                      </a:r>
                      <a:r>
                        <a:rPr lang="en-CA" sz="1800" baseline="0" dirty="0">
                          <a:solidFill>
                            <a:srgbClr val="92D050"/>
                          </a:solidFill>
                        </a:rPr>
                        <a:t>T</a:t>
                      </a:r>
                      <a:r>
                        <a:rPr lang="en-CA" sz="1800" baseline="-25000" dirty="0">
                          <a:solidFill>
                            <a:srgbClr val="92D050"/>
                          </a:solidFill>
                        </a:rPr>
                        <a:t>1</a:t>
                      </a:r>
                      <a:r>
                        <a:rPr lang="en-CA" sz="1800" baseline="0" dirty="0">
                          <a:solidFill>
                            <a:srgbClr val="92D050"/>
                          </a:solidFill>
                        </a:rPr>
                        <a:t>,</a:t>
                      </a:r>
                      <a:r>
                        <a:rPr lang="en-CA" sz="1800" baseline="0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CA" sz="1800" baseline="0" dirty="0"/>
                        <a:t>)</a:t>
                      </a:r>
                      <a:endParaRPr lang="en-CA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70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95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92D050"/>
                          </a:solidFill>
                        </a:rPr>
                        <a:t>T</a:t>
                      </a:r>
                      <a:r>
                        <a:rPr lang="en-CA" sz="1800" baseline="-25000" dirty="0">
                          <a:solidFill>
                            <a:srgbClr val="92D050"/>
                          </a:solidFill>
                        </a:rPr>
                        <a:t>2</a:t>
                      </a:r>
                      <a:endParaRPr lang="en-CA" sz="1800" dirty="0">
                        <a:solidFill>
                          <a:srgbClr val="92D050"/>
                        </a:solidFill>
                      </a:endParaRP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rgbClr val="00B050"/>
                          </a:solidFill>
                        </a:rPr>
                        <a:t>80</a:t>
                      </a:r>
                      <a:endParaRPr lang="en-US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B050"/>
                          </a:solidFill>
                        </a:rPr>
                        <a:t>30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Max</a:t>
                      </a:r>
                      <a:r>
                        <a:rPr lang="en-CA" sz="1800" baseline="0" dirty="0"/>
                        <a:t>(</a:t>
                      </a:r>
                      <a:r>
                        <a:rPr lang="en-CA" sz="1800" baseline="0" dirty="0">
                          <a:solidFill>
                            <a:srgbClr val="92D050"/>
                          </a:solidFill>
                        </a:rPr>
                        <a:t>T</a:t>
                      </a:r>
                      <a:r>
                        <a:rPr lang="en-CA" sz="1800" baseline="-25000" dirty="0">
                          <a:solidFill>
                            <a:srgbClr val="92D050"/>
                          </a:solidFill>
                        </a:rPr>
                        <a:t>2</a:t>
                      </a:r>
                      <a:r>
                        <a:rPr lang="en-CA" sz="1800" baseline="0" dirty="0"/>
                        <a:t>,</a:t>
                      </a:r>
                      <a:r>
                        <a:rPr lang="en-CA" sz="1800" baseline="0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CA" sz="1800" baseline="0" dirty="0"/>
                        <a:t>)</a:t>
                      </a:r>
                      <a:endParaRPr lang="en-CA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rgbClr val="00B050"/>
                          </a:solidFill>
                        </a:rPr>
                        <a:t>80</a:t>
                      </a:r>
                      <a:endParaRPr lang="en-US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95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…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CC00FF"/>
                          </a:solidFill>
                        </a:rPr>
                        <a:t>Participation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CC00FF"/>
                          </a:solidFill>
                        </a:rPr>
                        <a:t>90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CC00FF"/>
                          </a:solidFill>
                        </a:rPr>
                        <a:t>20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/>
                        <a:t>Max(</a:t>
                      </a:r>
                      <a:r>
                        <a:rPr lang="en-CA" sz="1800" dirty="0">
                          <a:solidFill>
                            <a:srgbClr val="CC00FF"/>
                          </a:solidFill>
                        </a:rPr>
                        <a:t>P</a:t>
                      </a:r>
                      <a:r>
                        <a:rPr lang="en-CA" sz="1800" dirty="0"/>
                        <a:t>,</a:t>
                      </a: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E</a:t>
                      </a:r>
                      <a:r>
                        <a:rPr lang="en-CA" sz="1800" dirty="0"/>
                        <a:t>)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CC00FF"/>
                          </a:solidFill>
                        </a:rPr>
                        <a:t>90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95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Exam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35%</a:t>
                      </a:r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70</a:t>
                      </a:r>
                      <a:endParaRPr lang="en-US" sz="1800" dirty="0"/>
                    </a:p>
                  </a:txBody>
                  <a:tcPr marL="91431" marR="91431" marT="45724" marB="4572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>
                          <a:solidFill>
                            <a:srgbClr val="0070C0"/>
                          </a:solidFill>
                        </a:rPr>
                        <a:t>95</a:t>
                      </a:r>
                    </a:p>
                  </a:txBody>
                  <a:tcPr marL="91431" marR="91431" marT="45724" marB="4572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50113" y="884238"/>
            <a:ext cx="1092200" cy="34290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250113" y="1620838"/>
            <a:ext cx="1092200" cy="741362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343900" y="1612900"/>
            <a:ext cx="495300" cy="3714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8154988" y="1482725"/>
            <a:ext cx="273050" cy="2125663"/>
          </a:xfrm>
          <a:custGeom>
            <a:avLst/>
            <a:gdLst>
              <a:gd name="T0" fmla="*/ 0 w 271849"/>
              <a:gd name="T1" fmla="*/ 0 h 2125362"/>
              <a:gd name="T2" fmla="*/ 277907 w 271849"/>
              <a:gd name="T3" fmla="*/ 1013974 h 2125362"/>
              <a:gd name="T4" fmla="*/ 0 w 271849"/>
              <a:gd name="T5" fmla="*/ 2126867 h 21253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849" h="2125362">
                <a:moveTo>
                  <a:pt x="0" y="0"/>
                </a:moveTo>
                <a:cubicBezTo>
                  <a:pt x="135924" y="329513"/>
                  <a:pt x="271849" y="659027"/>
                  <a:pt x="271849" y="1013254"/>
                </a:cubicBezTo>
                <a:cubicBezTo>
                  <a:pt x="271849" y="1367481"/>
                  <a:pt x="135924" y="1746421"/>
                  <a:pt x="0" y="2125362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8720138" y="2209800"/>
            <a:ext cx="134937" cy="1516063"/>
          </a:xfrm>
          <a:custGeom>
            <a:avLst/>
            <a:gdLst>
              <a:gd name="T0" fmla="*/ 0 w 271849"/>
              <a:gd name="T1" fmla="*/ 0 h 2125362"/>
              <a:gd name="T2" fmla="*/ 4096 w 271849"/>
              <a:gd name="T3" fmla="*/ 133456 h 2125362"/>
              <a:gd name="T4" fmla="*/ 0 w 271849"/>
              <a:gd name="T5" fmla="*/ 279932 h 21253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71849" h="2125362">
                <a:moveTo>
                  <a:pt x="0" y="0"/>
                </a:moveTo>
                <a:cubicBezTo>
                  <a:pt x="135924" y="329513"/>
                  <a:pt x="271849" y="659027"/>
                  <a:pt x="271849" y="1013254"/>
                </a:cubicBezTo>
                <a:cubicBezTo>
                  <a:pt x="271849" y="1367481"/>
                  <a:pt x="135924" y="1746421"/>
                  <a:pt x="0" y="2125362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3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2"/>
          <p:cNvSpPr>
            <a:spLocks noChangeArrowheads="1"/>
          </p:cNvSpPr>
          <p:nvPr/>
        </p:nvSpPr>
        <p:spPr bwMode="auto">
          <a:xfrm>
            <a:off x="1371600" y="381000"/>
            <a:ext cx="6035675" cy="533400"/>
          </a:xfrm>
          <a:prstGeom prst="wedgeRoundRectCallout">
            <a:avLst>
              <a:gd name="adj1" fmla="val -51366"/>
              <a:gd name="adj2" fmla="val 277681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i="0"/>
              <a:t>What do you think about 3101?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42863" y="1600200"/>
            <a:ext cx="1785937" cy="3657600"/>
            <a:chOff x="2308" y="1513"/>
            <a:chExt cx="1162" cy="2570"/>
          </a:xfrm>
        </p:grpSpPr>
        <p:grpSp>
          <p:nvGrpSpPr>
            <p:cNvPr id="6173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181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7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8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9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80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i="0"/>
            </a:p>
          </p:txBody>
        </p:sp>
      </p:grpSp>
      <p:sp>
        <p:nvSpPr>
          <p:cNvPr id="273426" name="AutoShape 18"/>
          <p:cNvSpPr>
            <a:spLocks noChangeArrowheads="1"/>
          </p:cNvSpPr>
          <p:nvPr/>
        </p:nvSpPr>
        <p:spPr bwMode="auto">
          <a:xfrm>
            <a:off x="1600200" y="1676400"/>
            <a:ext cx="6172200" cy="4724400"/>
          </a:xfrm>
          <a:prstGeom prst="wedgeRoundRectCallout">
            <a:avLst>
              <a:gd name="adj1" fmla="val 57380"/>
              <a:gd name="adj2" fmla="val -32593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Was by far the hardest course ever.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I got the worst midterm mark ever.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I almost gave up.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But opened a door to such an interesting world for me.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Learned to see things abstractly and from different angles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</a:pPr>
            <a:r>
              <a:rPr lang="en-US" altLang="en-US" sz="2400" i="0" dirty="0"/>
              <a:t>After working a few years, I realized that 3101 was the most useful course I took.</a:t>
            </a:r>
          </a:p>
        </p:txBody>
      </p:sp>
      <p:grpSp>
        <p:nvGrpSpPr>
          <p:cNvPr id="6149" name="Group 19"/>
          <p:cNvGrpSpPr>
            <a:grpSpLocks/>
          </p:cNvGrpSpPr>
          <p:nvPr/>
        </p:nvGrpSpPr>
        <p:grpSpPr bwMode="auto">
          <a:xfrm flipH="1">
            <a:off x="7483475" y="1666875"/>
            <a:ext cx="1660525" cy="3743325"/>
            <a:chOff x="864" y="465"/>
            <a:chExt cx="1046" cy="2358"/>
          </a:xfrm>
        </p:grpSpPr>
        <p:grpSp>
          <p:nvGrpSpPr>
            <p:cNvPr id="6150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6153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155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6162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3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4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7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68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616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1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2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56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616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7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615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5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154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6151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6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4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34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nimBg="1"/>
      <p:bldP spid="273426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2"/>
          <p:cNvSpPr>
            <a:spLocks noChangeArrowheads="1"/>
          </p:cNvSpPr>
          <p:nvPr/>
        </p:nvSpPr>
        <p:spPr bwMode="auto">
          <a:xfrm>
            <a:off x="1371600" y="381000"/>
            <a:ext cx="6035675" cy="533400"/>
          </a:xfrm>
          <a:prstGeom prst="wedgeRoundRectCallout">
            <a:avLst>
              <a:gd name="adj1" fmla="val -51366"/>
              <a:gd name="adj2" fmla="val 277681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2400" i="0"/>
              <a:t>What do you think about 3101?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42863" y="1600200"/>
            <a:ext cx="1785937" cy="3657600"/>
            <a:chOff x="2308" y="1513"/>
            <a:chExt cx="1162" cy="2570"/>
          </a:xfrm>
        </p:grpSpPr>
        <p:grpSp>
          <p:nvGrpSpPr>
            <p:cNvPr id="6173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181" name="Freeform 5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6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10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4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Oval 13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7" name="Oval 14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8" name="Oval 15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79" name="Oval 16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80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 i="0"/>
            </a:p>
          </p:txBody>
        </p:sp>
      </p:grpSp>
      <p:sp>
        <p:nvSpPr>
          <p:cNvPr id="273426" name="AutoShape 18"/>
          <p:cNvSpPr>
            <a:spLocks noChangeArrowheads="1"/>
          </p:cNvSpPr>
          <p:nvPr/>
        </p:nvSpPr>
        <p:spPr bwMode="auto">
          <a:xfrm>
            <a:off x="1600200" y="1676400"/>
            <a:ext cx="6172200" cy="4724400"/>
          </a:xfrm>
          <a:prstGeom prst="wedgeRoundRectCallout">
            <a:avLst>
              <a:gd name="adj1" fmla="val 57380"/>
              <a:gd name="adj2" fmla="val -32593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Hey Jeff,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Never thought I would say this but I missed you a little bit.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 was able to solve some interesting business programming problems - all by myself by just thinking back to the course.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The main thing I got out of the course is belief in higher self and the ability to relax.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If taken professionally, you weren't kidding that the course would be helpful for us in life and not just academically.</a:t>
            </a:r>
          </a:p>
        </p:txBody>
      </p:sp>
      <p:grpSp>
        <p:nvGrpSpPr>
          <p:cNvPr id="6149" name="Group 19"/>
          <p:cNvGrpSpPr>
            <a:grpSpLocks/>
          </p:cNvGrpSpPr>
          <p:nvPr/>
        </p:nvGrpSpPr>
        <p:grpSpPr bwMode="auto">
          <a:xfrm flipH="1">
            <a:off x="7483475" y="1666875"/>
            <a:ext cx="1660525" cy="3743325"/>
            <a:chOff x="864" y="465"/>
            <a:chExt cx="1046" cy="2358"/>
          </a:xfrm>
        </p:grpSpPr>
        <p:grpSp>
          <p:nvGrpSpPr>
            <p:cNvPr id="6150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6153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155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6162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3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4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5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6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67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6168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6169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0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1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2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156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6160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6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6157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6158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15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154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6151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02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26" grpId="0" uiExpand="1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 you want to be a computer scientist?</a:t>
            </a:r>
            <a:endParaRPr lang="en-CA" altLang="en-US"/>
          </a:p>
        </p:txBody>
      </p:sp>
      <p:pic>
        <p:nvPicPr>
          <p:cNvPr id="32771" name="Picture 4" descr="j01242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6482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259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AF20D-FA32-BD88-93EC-A7D1D692D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514600"/>
            <a:ext cx="3791383" cy="25004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F06D11-31AC-DC49-0C10-1CBA2B706B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2" t="3137" r="2277" b="3595"/>
          <a:stretch/>
        </p:blipFill>
        <p:spPr>
          <a:xfrm>
            <a:off x="147484" y="1238864"/>
            <a:ext cx="4940710" cy="5117691"/>
          </a:xfrm>
          <a:prstGeom prst="rect">
            <a:avLst/>
          </a:prstGeom>
        </p:spPr>
      </p:pic>
      <p:sp>
        <p:nvSpPr>
          <p:cNvPr id="4" name="Rectangle 14">
            <a:extLst>
              <a:ext uri="{FF2B5EF4-FFF2-40B4-BE49-F238E27FC236}">
                <a16:creationId xmlns:a16="http://schemas.microsoft.com/office/drawing/2014/main" id="{6A7D82B3-9FE2-C849-A997-CBA7C0BF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Course Material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3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your goal to be </a:t>
            </a:r>
            <a:br>
              <a:rPr lang="en-US" altLang="en-US"/>
            </a:br>
            <a:r>
              <a:rPr lang="en-US" altLang="en-US"/>
              <a:t>a mundane programmer? </a:t>
            </a:r>
            <a:endParaRPr lang="en-CA" altLang="en-US"/>
          </a:p>
        </p:txBody>
      </p:sp>
      <p:pic>
        <p:nvPicPr>
          <p:cNvPr id="33795" name="Picture 4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4662488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903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Or a great leader and thinker?</a:t>
            </a:r>
            <a:endParaRPr lang="en-CA" altLang="en-US" sz="4400" i="0">
              <a:solidFill>
                <a:schemeClr val="tx2"/>
              </a:solidFill>
            </a:endParaRPr>
          </a:p>
        </p:txBody>
      </p:sp>
      <p:pic>
        <p:nvPicPr>
          <p:cNvPr id="34819" name="Picture 7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371975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477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Original Thinking</a:t>
            </a:r>
            <a:endParaRPr lang="en-CA" altLang="en-US" sz="6000"/>
          </a:p>
        </p:txBody>
      </p:sp>
    </p:spTree>
    <p:extLst>
      <p:ext uri="{BB962C8B-B14F-4D97-AF65-F5344CB8AC3E}">
        <p14:creationId xmlns:p14="http://schemas.microsoft.com/office/powerpoint/2010/main" val="789983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/>
              <a:t>Boss assigns task:</a:t>
            </a: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924800" cy="1809750"/>
          </a:xfrm>
        </p:spPr>
        <p:txBody>
          <a:bodyPr/>
          <a:lstStyle/>
          <a:p>
            <a:pPr lvl="1" eaLnBrk="1" hangingPunct="1"/>
            <a:r>
              <a:rPr lang="en-US" altLang="en-US"/>
              <a:t>Given today’s prices of pork, grain, sawdust, …</a:t>
            </a:r>
          </a:p>
          <a:p>
            <a:pPr lvl="1" eaLnBrk="1" hangingPunct="1"/>
            <a:r>
              <a:rPr lang="en-US" altLang="en-US"/>
              <a:t>Given constraints on what constitutes a hotdog.</a:t>
            </a:r>
          </a:p>
          <a:p>
            <a:pPr lvl="1" eaLnBrk="1" hangingPunct="1"/>
            <a:r>
              <a:rPr lang="en-US" altLang="en-US"/>
              <a:t>Make the cheapest hotdog.</a:t>
            </a:r>
          </a:p>
          <a:p>
            <a:pPr lvl="1" eaLnBrk="1" hangingPunct="1"/>
            <a:endParaRPr lang="en-US" altLang="en-US"/>
          </a:p>
        </p:txBody>
      </p:sp>
      <p:pic>
        <p:nvPicPr>
          <p:cNvPr id="36868" name="Picture 4" descr="j0251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18176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j03045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2213"/>
            <a:ext cx="18589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6251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Everyday industry asks these questions.</a:t>
            </a:r>
            <a:endParaRPr lang="en-CA" altLang="en-US" sz="3000" i="0"/>
          </a:p>
        </p:txBody>
      </p:sp>
    </p:spTree>
    <p:extLst>
      <p:ext uri="{BB962C8B-B14F-4D97-AF65-F5344CB8AC3E}">
        <p14:creationId xmlns:p14="http://schemas.microsoft.com/office/powerpoint/2010/main" val="216202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4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Um? Tell me what to code.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089525" y="545306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000" i="0"/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422275" y="5334000"/>
            <a:ext cx="86169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With more sophisticated software engineering systems,</a:t>
            </a:r>
            <a:br>
              <a:rPr lang="en-US" altLang="en-US" sz="3000" i="0"/>
            </a:br>
            <a:r>
              <a:rPr lang="en-US" altLang="en-US" sz="3000" i="0"/>
              <a:t>the demand for mundane programmers will diminish.</a:t>
            </a:r>
            <a:endParaRPr lang="en-CA" altLang="en-US" sz="3000" i="0"/>
          </a:p>
        </p:txBody>
      </p:sp>
      <p:sp>
        <p:nvSpPr>
          <p:cNvPr id="3789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pic>
        <p:nvPicPr>
          <p:cNvPr id="37894" name="Picture 8" descr="j01243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819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9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learned this great algorithm that will work.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221163" y="3962400"/>
            <a:ext cx="45418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Soon all known algorithms </a:t>
            </a:r>
            <a:br>
              <a:rPr lang="en-US" altLang="en-US" sz="3000" i="0"/>
            </a:br>
            <a:r>
              <a:rPr lang="en-US" altLang="en-US" sz="3000" i="0"/>
              <a:t>will be available in libraries.</a:t>
            </a:r>
            <a:endParaRPr lang="en-CA" altLang="en-US" sz="3000" i="0"/>
          </a:p>
        </p:txBody>
      </p:sp>
      <p:pic>
        <p:nvPicPr>
          <p:cNvPr id="38917" name="Picture 5" descr="j02758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27987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5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Your answer:</a:t>
            </a:r>
            <a:endParaRPr lang="en-CA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 can develop a new algorithm for you.</a:t>
            </a:r>
            <a:endParaRPr lang="en-CA" altLang="en-US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4875213" y="3581400"/>
            <a:ext cx="3659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Great thinkers </a:t>
            </a:r>
            <a:br>
              <a:rPr lang="en-US" altLang="en-US" sz="3000" i="0"/>
            </a:br>
            <a:r>
              <a:rPr lang="en-US" altLang="en-US" sz="3000" i="0"/>
              <a:t>will always be needed.</a:t>
            </a:r>
            <a:endParaRPr lang="en-CA" altLang="en-US" sz="3000" i="0"/>
          </a:p>
        </p:txBody>
      </p:sp>
      <p:pic>
        <p:nvPicPr>
          <p:cNvPr id="39941" name="Picture 5" descr="bs0158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681288"/>
            <a:ext cx="350361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5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u="sng"/>
              <a:t>Course Content</a:t>
            </a:r>
            <a:endParaRPr lang="en-US" altLang="en-US"/>
          </a:p>
        </p:txBody>
      </p:sp>
      <p:grpSp>
        <p:nvGrpSpPr>
          <p:cNvPr id="41988" name="Group 1028"/>
          <p:cNvGrpSpPr>
            <a:grpSpLocks/>
          </p:cNvGrpSpPr>
          <p:nvPr/>
        </p:nvGrpSpPr>
        <p:grpSpPr bwMode="auto">
          <a:xfrm>
            <a:off x="838200" y="2990850"/>
            <a:ext cx="6705600" cy="3714750"/>
            <a:chOff x="59" y="1316"/>
            <a:chExt cx="5703" cy="3004"/>
          </a:xfrm>
        </p:grpSpPr>
        <p:graphicFrame>
          <p:nvGraphicFramePr>
            <p:cNvPr id="41989" name="Object 1029"/>
            <p:cNvGraphicFramePr>
              <a:graphicFrameLocks noChangeAspect="1"/>
            </p:cNvGraphicFramePr>
            <p:nvPr/>
          </p:nvGraphicFramePr>
          <p:xfrm>
            <a:off x="1523" y="1316"/>
            <a:ext cx="3172" cy="3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2428959" imgH="2295457" progId="MS_ClipArt_Gallery.2">
                    <p:embed/>
                  </p:oleObj>
                </mc:Choice>
                <mc:Fallback>
                  <p:oleObj name="Clip" r:id="rId3" imgW="2428959" imgH="2295457" progId="MS_ClipArt_Gallery.2">
                    <p:embed/>
                    <p:pic>
                      <p:nvPicPr>
                        <p:cNvPr id="41989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3" y="1316"/>
                          <a:ext cx="3172" cy="30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0" name="Object 1030"/>
            <p:cNvGraphicFramePr>
              <a:graphicFrameLocks noChangeAspect="1"/>
            </p:cNvGraphicFramePr>
            <p:nvPr/>
          </p:nvGraphicFramePr>
          <p:xfrm>
            <a:off x="4916" y="3198"/>
            <a:ext cx="846" cy="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2689225" imgH="2776538" progId="MS_ClipArt_Gallery.2">
                    <p:embed/>
                  </p:oleObj>
                </mc:Choice>
                <mc:Fallback>
                  <p:oleObj name="Clip" r:id="rId5" imgW="2689225" imgH="2776538" progId="MS_ClipArt_Gallery.2">
                    <p:embed/>
                    <p:pic>
                      <p:nvPicPr>
                        <p:cNvPr id="41990" name="Object 10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6" y="3198"/>
                          <a:ext cx="846" cy="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991" name="Object 1031"/>
            <p:cNvGraphicFramePr>
              <a:graphicFrameLocks noChangeAspect="1"/>
            </p:cNvGraphicFramePr>
            <p:nvPr/>
          </p:nvGraphicFramePr>
          <p:xfrm>
            <a:off x="3615" y="3444"/>
            <a:ext cx="1334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7" imgW="4224338" imgH="1987550" progId="MS_ClipArt_Gallery.2">
                    <p:embed/>
                  </p:oleObj>
                </mc:Choice>
                <mc:Fallback>
                  <p:oleObj name="Clip" r:id="rId7" imgW="4224338" imgH="1987550" progId="MS_ClipArt_Gallery.2">
                    <p:embed/>
                    <p:pic>
                      <p:nvPicPr>
                        <p:cNvPr id="41991" name="Object 10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15" y="3444"/>
                          <a:ext cx="1334" cy="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1992" name="Group 1032"/>
            <p:cNvGrpSpPr>
              <a:grpSpLocks/>
            </p:cNvGrpSpPr>
            <p:nvPr/>
          </p:nvGrpSpPr>
          <p:grpSpPr bwMode="auto">
            <a:xfrm rot="2348802">
              <a:off x="566" y="2030"/>
              <a:ext cx="398" cy="1142"/>
              <a:chOff x="373" y="2534"/>
              <a:chExt cx="460" cy="1193"/>
            </a:xfrm>
          </p:grpSpPr>
          <p:grpSp>
            <p:nvGrpSpPr>
              <p:cNvPr id="42020" name="Group 1033"/>
              <p:cNvGrpSpPr>
                <a:grpSpLocks/>
              </p:cNvGrpSpPr>
              <p:nvPr/>
            </p:nvGrpSpPr>
            <p:grpSpPr bwMode="auto">
              <a:xfrm>
                <a:off x="467" y="2534"/>
                <a:ext cx="292" cy="992"/>
                <a:chOff x="467" y="2534"/>
                <a:chExt cx="292" cy="992"/>
              </a:xfrm>
            </p:grpSpPr>
            <p:sp>
              <p:nvSpPr>
                <p:cNvPr id="42029" name="Freeform 1034"/>
                <p:cNvSpPr>
                  <a:spLocks/>
                </p:cNvSpPr>
                <p:nvPr/>
              </p:nvSpPr>
              <p:spPr bwMode="auto">
                <a:xfrm>
                  <a:off x="529" y="2638"/>
                  <a:ext cx="217" cy="864"/>
                </a:xfrm>
                <a:custGeom>
                  <a:avLst/>
                  <a:gdLst>
                    <a:gd name="T0" fmla="*/ 1 w 434"/>
                    <a:gd name="T1" fmla="*/ 0 h 1728"/>
                    <a:gd name="T2" fmla="*/ 1 w 434"/>
                    <a:gd name="T3" fmla="*/ 1 h 1728"/>
                    <a:gd name="T4" fmla="*/ 1 w 434"/>
                    <a:gd name="T5" fmla="*/ 2 h 1728"/>
                    <a:gd name="T6" fmla="*/ 0 w 434"/>
                    <a:gd name="T7" fmla="*/ 2 h 1728"/>
                    <a:gd name="T8" fmla="*/ 1 w 434"/>
                    <a:gd name="T9" fmla="*/ 2 h 1728"/>
                    <a:gd name="T10" fmla="*/ 1 w 434"/>
                    <a:gd name="T11" fmla="*/ 2 h 1728"/>
                    <a:gd name="T12" fmla="*/ 1 w 434"/>
                    <a:gd name="T13" fmla="*/ 2 h 1728"/>
                    <a:gd name="T14" fmla="*/ 1 w 434"/>
                    <a:gd name="T15" fmla="*/ 2 h 1728"/>
                    <a:gd name="T16" fmla="*/ 1 w 434"/>
                    <a:gd name="T17" fmla="*/ 1 h 1728"/>
                    <a:gd name="T18" fmla="*/ 1 w 434"/>
                    <a:gd name="T19" fmla="*/ 1 h 1728"/>
                    <a:gd name="T20" fmla="*/ 1 w 434"/>
                    <a:gd name="T21" fmla="*/ 0 h 17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4"/>
                    <a:gd name="T34" fmla="*/ 0 h 1728"/>
                    <a:gd name="T35" fmla="*/ 434 w 434"/>
                    <a:gd name="T36" fmla="*/ 1728 h 17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4" h="1728">
                      <a:moveTo>
                        <a:pt x="434" y="0"/>
                      </a:moveTo>
                      <a:lnTo>
                        <a:pt x="278" y="500"/>
                      </a:lnTo>
                      <a:lnTo>
                        <a:pt x="55" y="1340"/>
                      </a:lnTo>
                      <a:lnTo>
                        <a:pt x="0" y="1606"/>
                      </a:lnTo>
                      <a:lnTo>
                        <a:pt x="48" y="1728"/>
                      </a:lnTo>
                      <a:lnTo>
                        <a:pt x="85" y="1574"/>
                      </a:lnTo>
                      <a:lnTo>
                        <a:pt x="133" y="1482"/>
                      </a:lnTo>
                      <a:lnTo>
                        <a:pt x="202" y="1389"/>
                      </a:lnTo>
                      <a:lnTo>
                        <a:pt x="340" y="791"/>
                      </a:lnTo>
                      <a:lnTo>
                        <a:pt x="420" y="333"/>
                      </a:lnTo>
                      <a:lnTo>
                        <a:pt x="43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30" name="Freeform 1035"/>
                <p:cNvSpPr>
                  <a:spLocks/>
                </p:cNvSpPr>
                <p:nvPr/>
              </p:nvSpPr>
              <p:spPr bwMode="auto">
                <a:xfrm>
                  <a:off x="516" y="2561"/>
                  <a:ext cx="243" cy="919"/>
                </a:xfrm>
                <a:custGeom>
                  <a:avLst/>
                  <a:gdLst>
                    <a:gd name="T0" fmla="*/ 1 w 484"/>
                    <a:gd name="T1" fmla="*/ 0 h 1839"/>
                    <a:gd name="T2" fmla="*/ 1 w 484"/>
                    <a:gd name="T3" fmla="*/ 0 h 1839"/>
                    <a:gd name="T4" fmla="*/ 1 w 484"/>
                    <a:gd name="T5" fmla="*/ 1 h 1839"/>
                    <a:gd name="T6" fmla="*/ 0 w 484"/>
                    <a:gd name="T7" fmla="*/ 1 h 1839"/>
                    <a:gd name="T8" fmla="*/ 1 w 484"/>
                    <a:gd name="T9" fmla="*/ 1 h 1839"/>
                    <a:gd name="T10" fmla="*/ 1 w 484"/>
                    <a:gd name="T11" fmla="*/ 1 h 1839"/>
                    <a:gd name="T12" fmla="*/ 1 w 484"/>
                    <a:gd name="T13" fmla="*/ 1 h 1839"/>
                    <a:gd name="T14" fmla="*/ 1 w 484"/>
                    <a:gd name="T15" fmla="*/ 1 h 1839"/>
                    <a:gd name="T16" fmla="*/ 1 w 484"/>
                    <a:gd name="T17" fmla="*/ 0 h 1839"/>
                    <a:gd name="T18" fmla="*/ 1 w 484"/>
                    <a:gd name="T19" fmla="*/ 0 h 1839"/>
                    <a:gd name="T20" fmla="*/ 1 w 484"/>
                    <a:gd name="T21" fmla="*/ 0 h 1839"/>
                    <a:gd name="T22" fmla="*/ 1 w 484"/>
                    <a:gd name="T23" fmla="*/ 0 h 18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4"/>
                    <a:gd name="T37" fmla="*/ 0 h 1839"/>
                    <a:gd name="T38" fmla="*/ 484 w 484"/>
                    <a:gd name="T39" fmla="*/ 1839 h 18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4" h="1839">
                      <a:moveTo>
                        <a:pt x="484" y="0"/>
                      </a:moveTo>
                      <a:lnTo>
                        <a:pt x="279" y="624"/>
                      </a:lnTo>
                      <a:lnTo>
                        <a:pt x="55" y="1463"/>
                      </a:lnTo>
                      <a:lnTo>
                        <a:pt x="0" y="1716"/>
                      </a:lnTo>
                      <a:lnTo>
                        <a:pt x="98" y="1839"/>
                      </a:lnTo>
                      <a:lnTo>
                        <a:pt x="90" y="1691"/>
                      </a:lnTo>
                      <a:lnTo>
                        <a:pt x="133" y="1605"/>
                      </a:lnTo>
                      <a:lnTo>
                        <a:pt x="227" y="1512"/>
                      </a:lnTo>
                      <a:lnTo>
                        <a:pt x="359" y="909"/>
                      </a:lnTo>
                      <a:lnTo>
                        <a:pt x="445" y="445"/>
                      </a:lnTo>
                      <a:lnTo>
                        <a:pt x="476" y="155"/>
                      </a:lnTo>
                      <a:lnTo>
                        <a:pt x="48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2031" name="Group 1036"/>
                <p:cNvGrpSpPr>
                  <a:grpSpLocks/>
                </p:cNvGrpSpPr>
                <p:nvPr/>
              </p:nvGrpSpPr>
              <p:grpSpPr bwMode="auto">
                <a:xfrm>
                  <a:off x="467" y="2534"/>
                  <a:ext cx="196" cy="992"/>
                  <a:chOff x="467" y="2534"/>
                  <a:chExt cx="196" cy="992"/>
                </a:xfrm>
              </p:grpSpPr>
              <p:grpSp>
                <p:nvGrpSpPr>
                  <p:cNvPr id="42032" name="Group 1037"/>
                  <p:cNvGrpSpPr>
                    <a:grpSpLocks/>
                  </p:cNvGrpSpPr>
                  <p:nvPr/>
                </p:nvGrpSpPr>
                <p:grpSpPr bwMode="auto">
                  <a:xfrm>
                    <a:off x="467" y="2534"/>
                    <a:ext cx="196" cy="992"/>
                    <a:chOff x="467" y="2534"/>
                    <a:chExt cx="196" cy="992"/>
                  </a:xfrm>
                </p:grpSpPr>
                <p:grpSp>
                  <p:nvGrpSpPr>
                    <p:cNvPr id="42045" name="Group 10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7" y="2534"/>
                      <a:ext cx="196" cy="992"/>
                      <a:chOff x="467" y="2534"/>
                      <a:chExt cx="196" cy="992"/>
                    </a:xfrm>
                  </p:grpSpPr>
                  <p:sp>
                    <p:nvSpPr>
                      <p:cNvPr id="42048" name="Freeform 10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7" y="2585"/>
                        <a:ext cx="192" cy="941"/>
                      </a:xfrm>
                      <a:custGeom>
                        <a:avLst/>
                        <a:gdLst>
                          <a:gd name="T0" fmla="*/ 1 w 384"/>
                          <a:gd name="T1" fmla="*/ 2 h 1881"/>
                          <a:gd name="T2" fmla="*/ 1 w 384"/>
                          <a:gd name="T3" fmla="*/ 0 h 1881"/>
                          <a:gd name="T4" fmla="*/ 0 w 384"/>
                          <a:gd name="T5" fmla="*/ 1 h 1881"/>
                          <a:gd name="T6" fmla="*/ 1 w 384"/>
                          <a:gd name="T7" fmla="*/ 1 h 1881"/>
                          <a:gd name="T8" fmla="*/ 1 w 384"/>
                          <a:gd name="T9" fmla="*/ 1 h 1881"/>
                          <a:gd name="T10" fmla="*/ 1 w 384"/>
                          <a:gd name="T11" fmla="*/ 2 h 1881"/>
                          <a:gd name="T12" fmla="*/ 1 w 384"/>
                          <a:gd name="T13" fmla="*/ 2 h 1881"/>
                          <a:gd name="T14" fmla="*/ 1 w 384"/>
                          <a:gd name="T15" fmla="*/ 2 h 1881"/>
                          <a:gd name="T16" fmla="*/ 1 w 384"/>
                          <a:gd name="T17" fmla="*/ 2 h 1881"/>
                          <a:gd name="T18" fmla="*/ 1 w 384"/>
                          <a:gd name="T19" fmla="*/ 2 h 1881"/>
                          <a:gd name="T20" fmla="*/ 1 w 384"/>
                          <a:gd name="T21" fmla="*/ 2 h 1881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84"/>
                          <a:gd name="T34" fmla="*/ 0 h 1881"/>
                          <a:gd name="T35" fmla="*/ 384 w 384"/>
                          <a:gd name="T36" fmla="*/ 1881 h 1881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84" h="1881">
                            <a:moveTo>
                              <a:pt x="379" y="1708"/>
                            </a:moveTo>
                            <a:lnTo>
                              <a:pt x="43" y="0"/>
                            </a:lnTo>
                            <a:lnTo>
                              <a:pt x="0" y="139"/>
                            </a:lnTo>
                            <a:lnTo>
                              <a:pt x="5" y="358"/>
                            </a:lnTo>
                            <a:lnTo>
                              <a:pt x="35" y="625"/>
                            </a:lnTo>
                            <a:lnTo>
                              <a:pt x="122" y="1093"/>
                            </a:lnTo>
                            <a:lnTo>
                              <a:pt x="193" y="1533"/>
                            </a:lnTo>
                            <a:lnTo>
                              <a:pt x="233" y="1570"/>
                            </a:lnTo>
                            <a:lnTo>
                              <a:pt x="292" y="1618"/>
                            </a:lnTo>
                            <a:lnTo>
                              <a:pt x="384" y="1881"/>
                            </a:lnTo>
                            <a:lnTo>
                              <a:pt x="379" y="1708"/>
                            </a:lnTo>
                            <a:close/>
                          </a:path>
                        </a:pathLst>
                      </a:custGeom>
                      <a:solidFill>
                        <a:srgbClr val="3F3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9" name="Freeform 10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" y="2534"/>
                        <a:ext cx="191" cy="983"/>
                      </a:xfrm>
                      <a:custGeom>
                        <a:avLst/>
                        <a:gdLst>
                          <a:gd name="T0" fmla="*/ 1 w 381"/>
                          <a:gd name="T1" fmla="*/ 1 h 1967"/>
                          <a:gd name="T2" fmla="*/ 1 w 381"/>
                          <a:gd name="T3" fmla="*/ 0 h 1967"/>
                          <a:gd name="T4" fmla="*/ 0 w 381"/>
                          <a:gd name="T5" fmla="*/ 0 h 1967"/>
                          <a:gd name="T6" fmla="*/ 1 w 381"/>
                          <a:gd name="T7" fmla="*/ 0 h 1967"/>
                          <a:gd name="T8" fmla="*/ 1 w 381"/>
                          <a:gd name="T9" fmla="*/ 0 h 1967"/>
                          <a:gd name="T10" fmla="*/ 1 w 381"/>
                          <a:gd name="T11" fmla="*/ 1 h 1967"/>
                          <a:gd name="T12" fmla="*/ 1 w 381"/>
                          <a:gd name="T13" fmla="*/ 1 h 1967"/>
                          <a:gd name="T14" fmla="*/ 1 w 381"/>
                          <a:gd name="T15" fmla="*/ 1 h 1967"/>
                          <a:gd name="T16" fmla="*/ 1 w 381"/>
                          <a:gd name="T17" fmla="*/ 1 h 1967"/>
                          <a:gd name="T18" fmla="*/ 1 w 381"/>
                          <a:gd name="T19" fmla="*/ 1 h 1967"/>
                          <a:gd name="T20" fmla="*/ 1 w 381"/>
                          <a:gd name="T21" fmla="*/ 1 h 1967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381"/>
                          <a:gd name="T34" fmla="*/ 0 h 1967"/>
                          <a:gd name="T35" fmla="*/ 381 w 381"/>
                          <a:gd name="T36" fmla="*/ 1967 h 1967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381" h="1967">
                            <a:moveTo>
                              <a:pt x="381" y="1786"/>
                            </a:moveTo>
                            <a:lnTo>
                              <a:pt x="63" y="0"/>
                            </a:lnTo>
                            <a:lnTo>
                              <a:pt x="0" y="220"/>
                            </a:lnTo>
                            <a:lnTo>
                              <a:pt x="6" y="438"/>
                            </a:lnTo>
                            <a:lnTo>
                              <a:pt x="37" y="704"/>
                            </a:lnTo>
                            <a:lnTo>
                              <a:pt x="124" y="1173"/>
                            </a:lnTo>
                            <a:lnTo>
                              <a:pt x="194" y="1612"/>
                            </a:lnTo>
                            <a:lnTo>
                              <a:pt x="235" y="1649"/>
                            </a:lnTo>
                            <a:lnTo>
                              <a:pt x="293" y="1697"/>
                            </a:lnTo>
                            <a:lnTo>
                              <a:pt x="366" y="1967"/>
                            </a:lnTo>
                            <a:lnTo>
                              <a:pt x="381" y="1786"/>
                            </a:lnTo>
                            <a:close/>
                          </a:path>
                        </a:pathLst>
                      </a:custGeom>
                      <a:solidFill>
                        <a:srgbClr val="8F8F8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50" name="Freeform 10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2" y="2644"/>
                        <a:ext cx="174" cy="738"/>
                      </a:xfrm>
                      <a:custGeom>
                        <a:avLst/>
                        <a:gdLst>
                          <a:gd name="T0" fmla="*/ 1 w 348"/>
                          <a:gd name="T1" fmla="*/ 1 h 1477"/>
                          <a:gd name="T2" fmla="*/ 1 w 348"/>
                          <a:gd name="T3" fmla="*/ 1 h 1477"/>
                          <a:gd name="T4" fmla="*/ 1 w 348"/>
                          <a:gd name="T5" fmla="*/ 1 h 1477"/>
                          <a:gd name="T6" fmla="*/ 1 w 348"/>
                          <a:gd name="T7" fmla="*/ 0 h 1477"/>
                          <a:gd name="T8" fmla="*/ 1 w 348"/>
                          <a:gd name="T9" fmla="*/ 0 h 1477"/>
                          <a:gd name="T10" fmla="*/ 1 w 348"/>
                          <a:gd name="T11" fmla="*/ 0 h 1477"/>
                          <a:gd name="T12" fmla="*/ 0 w 348"/>
                          <a:gd name="T13" fmla="*/ 0 h 1477"/>
                          <a:gd name="T14" fmla="*/ 1 w 348"/>
                          <a:gd name="T15" fmla="*/ 0 h 1477"/>
                          <a:gd name="T16" fmla="*/ 1 w 348"/>
                          <a:gd name="T17" fmla="*/ 0 h 1477"/>
                          <a:gd name="T18" fmla="*/ 1 w 348"/>
                          <a:gd name="T19" fmla="*/ 0 h 1477"/>
                          <a:gd name="T20" fmla="*/ 1 w 348"/>
                          <a:gd name="T21" fmla="*/ 1 h 1477"/>
                          <a:gd name="T22" fmla="*/ 1 w 348"/>
                          <a:gd name="T23" fmla="*/ 1 h 1477"/>
                          <a:gd name="T24" fmla="*/ 1 w 348"/>
                          <a:gd name="T25" fmla="*/ 1 h 1477"/>
                          <a:gd name="T26" fmla="*/ 1 w 348"/>
                          <a:gd name="T27" fmla="*/ 1 h 1477"/>
                          <a:gd name="T28" fmla="*/ 1 w 348"/>
                          <a:gd name="T29" fmla="*/ 1 h 1477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348"/>
                          <a:gd name="T46" fmla="*/ 0 h 1477"/>
                          <a:gd name="T47" fmla="*/ 348 w 348"/>
                          <a:gd name="T48" fmla="*/ 1477 h 1477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348" h="1477">
                            <a:moveTo>
                              <a:pt x="348" y="1374"/>
                            </a:moveTo>
                            <a:lnTo>
                              <a:pt x="310" y="1168"/>
                            </a:lnTo>
                            <a:lnTo>
                              <a:pt x="189" y="1197"/>
                            </a:lnTo>
                            <a:lnTo>
                              <a:pt x="146" y="909"/>
                            </a:lnTo>
                            <a:lnTo>
                              <a:pt x="103" y="606"/>
                            </a:lnTo>
                            <a:lnTo>
                              <a:pt x="47" y="308"/>
                            </a:lnTo>
                            <a:lnTo>
                              <a:pt x="0" y="0"/>
                            </a:lnTo>
                            <a:lnTo>
                              <a:pt x="6" y="218"/>
                            </a:lnTo>
                            <a:lnTo>
                              <a:pt x="37" y="484"/>
                            </a:lnTo>
                            <a:lnTo>
                              <a:pt x="124" y="952"/>
                            </a:lnTo>
                            <a:lnTo>
                              <a:pt x="194" y="1392"/>
                            </a:lnTo>
                            <a:lnTo>
                              <a:pt x="235" y="1429"/>
                            </a:lnTo>
                            <a:lnTo>
                              <a:pt x="293" y="1477"/>
                            </a:lnTo>
                            <a:lnTo>
                              <a:pt x="330" y="1427"/>
                            </a:lnTo>
                            <a:lnTo>
                              <a:pt x="348" y="1374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2046" name="Freeform 1042"/>
                    <p:cNvSpPr>
                      <a:spLocks/>
                    </p:cNvSpPr>
                    <p:nvPr/>
                  </p:nvSpPr>
                  <p:spPr bwMode="auto">
                    <a:xfrm>
                      <a:off x="551" y="3152"/>
                      <a:ext cx="76" cy="95"/>
                    </a:xfrm>
                    <a:custGeom>
                      <a:avLst/>
                      <a:gdLst>
                        <a:gd name="T0" fmla="*/ 0 w 153"/>
                        <a:gd name="T1" fmla="*/ 1 h 190"/>
                        <a:gd name="T2" fmla="*/ 0 w 153"/>
                        <a:gd name="T3" fmla="*/ 1 h 190"/>
                        <a:gd name="T4" fmla="*/ 0 w 153"/>
                        <a:gd name="T5" fmla="*/ 1 h 190"/>
                        <a:gd name="T6" fmla="*/ 0 w 153"/>
                        <a:gd name="T7" fmla="*/ 1 h 190"/>
                        <a:gd name="T8" fmla="*/ 0 w 153"/>
                        <a:gd name="T9" fmla="*/ 1 h 190"/>
                        <a:gd name="T10" fmla="*/ 0 w 153"/>
                        <a:gd name="T11" fmla="*/ 1 h 190"/>
                        <a:gd name="T12" fmla="*/ 0 w 153"/>
                        <a:gd name="T13" fmla="*/ 0 h 190"/>
                        <a:gd name="T14" fmla="*/ 0 w 153"/>
                        <a:gd name="T15" fmla="*/ 1 h 190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3"/>
                        <a:gd name="T25" fmla="*/ 0 h 190"/>
                        <a:gd name="T26" fmla="*/ 153 w 153"/>
                        <a:gd name="T27" fmla="*/ 190 h 190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3" h="190">
                          <a:moveTo>
                            <a:pt x="3" y="2"/>
                          </a:moveTo>
                          <a:lnTo>
                            <a:pt x="30" y="180"/>
                          </a:lnTo>
                          <a:lnTo>
                            <a:pt x="151" y="149"/>
                          </a:lnTo>
                          <a:lnTo>
                            <a:pt x="153" y="174"/>
                          </a:lnTo>
                          <a:lnTo>
                            <a:pt x="100" y="167"/>
                          </a:lnTo>
                          <a:lnTo>
                            <a:pt x="18" y="190"/>
                          </a:lnTo>
                          <a:lnTo>
                            <a:pt x="0" y="0"/>
                          </a:lnTo>
                          <a:lnTo>
                            <a:pt x="3" y="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47" name="Freeform 1043"/>
                    <p:cNvSpPr>
                      <a:spLocks/>
                    </p:cNvSpPr>
                    <p:nvPr/>
                  </p:nvSpPr>
                  <p:spPr bwMode="auto">
                    <a:xfrm>
                      <a:off x="601" y="3078"/>
                      <a:ext cx="39" cy="206"/>
                    </a:xfrm>
                    <a:custGeom>
                      <a:avLst/>
                      <a:gdLst>
                        <a:gd name="T0" fmla="*/ 0 w 80"/>
                        <a:gd name="T1" fmla="*/ 0 h 414"/>
                        <a:gd name="T2" fmla="*/ 0 w 80"/>
                        <a:gd name="T3" fmla="*/ 0 h 414"/>
                        <a:gd name="T4" fmla="*/ 0 w 80"/>
                        <a:gd name="T5" fmla="*/ 0 h 414"/>
                        <a:gd name="T6" fmla="*/ 0 w 80"/>
                        <a:gd name="T7" fmla="*/ 0 h 414"/>
                        <a:gd name="T8" fmla="*/ 0 w 80"/>
                        <a:gd name="T9" fmla="*/ 0 h 414"/>
                        <a:gd name="T10" fmla="*/ 0 w 80"/>
                        <a:gd name="T11" fmla="*/ 0 h 41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0"/>
                        <a:gd name="T19" fmla="*/ 0 h 414"/>
                        <a:gd name="T20" fmla="*/ 80 w 80"/>
                        <a:gd name="T21" fmla="*/ 414 h 41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0" h="414">
                          <a:moveTo>
                            <a:pt x="0" y="0"/>
                          </a:moveTo>
                          <a:lnTo>
                            <a:pt x="37" y="205"/>
                          </a:lnTo>
                          <a:lnTo>
                            <a:pt x="57" y="321"/>
                          </a:lnTo>
                          <a:lnTo>
                            <a:pt x="74" y="414"/>
                          </a:lnTo>
                          <a:lnTo>
                            <a:pt x="80" y="3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2033" name="Group 1044"/>
                  <p:cNvGrpSpPr>
                    <a:grpSpLocks/>
                  </p:cNvGrpSpPr>
                  <p:nvPr/>
                </p:nvGrpSpPr>
                <p:grpSpPr bwMode="auto">
                  <a:xfrm>
                    <a:off x="572" y="3246"/>
                    <a:ext cx="61" cy="97"/>
                    <a:chOff x="572" y="3246"/>
                    <a:chExt cx="61" cy="97"/>
                  </a:xfrm>
                </p:grpSpPr>
                <p:grpSp>
                  <p:nvGrpSpPr>
                    <p:cNvPr id="42034" name="Group 10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72" y="3246"/>
                      <a:ext cx="52" cy="56"/>
                      <a:chOff x="572" y="3246"/>
                      <a:chExt cx="52" cy="56"/>
                    </a:xfrm>
                  </p:grpSpPr>
                  <p:sp>
                    <p:nvSpPr>
                      <p:cNvPr id="42038" name="Oval 10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3" y="3250"/>
                        <a:ext cx="51" cy="5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39" name="Oval 10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2" y="3246"/>
                        <a:ext cx="51" cy="51"/>
                      </a:xfrm>
                      <a:prstGeom prst="ellipse">
                        <a:avLst/>
                      </a:pr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40" name="Oval 10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72" y="3249"/>
                        <a:ext cx="51" cy="50"/>
                      </a:xfrm>
                      <a:prstGeom prst="ellipse">
                        <a:avLst/>
                      </a:prstGeom>
                      <a:solidFill>
                        <a:srgbClr val="9F9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endParaRPr lang="en-US" altLang="en-US" sz="2400"/>
                      </a:p>
                    </p:txBody>
                  </p:sp>
                  <p:sp>
                    <p:nvSpPr>
                      <p:cNvPr id="42041" name="Arc 10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0" y="3249"/>
                        <a:ext cx="34" cy="24"/>
                      </a:xfrm>
                      <a:custGeom>
                        <a:avLst/>
                        <a:gdLst>
                          <a:gd name="T0" fmla="*/ 0 w 30806"/>
                          <a:gd name="T1" fmla="*/ 0 h 21600"/>
                          <a:gd name="T2" fmla="*/ 0 w 30806"/>
                          <a:gd name="T3" fmla="*/ 0 h 21600"/>
                          <a:gd name="T4" fmla="*/ 0 w 3080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30806"/>
                          <a:gd name="T10" fmla="*/ 0 h 21600"/>
                          <a:gd name="T11" fmla="*/ 30806 w 3080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30806" h="21600" fill="none" extrusionOk="0">
                            <a:moveTo>
                              <a:pt x="0" y="2098"/>
                            </a:moveTo>
                            <a:cubicBezTo>
                              <a:pt x="2901" y="716"/>
                              <a:pt x="6073" y="-1"/>
                              <a:pt x="9287" y="0"/>
                            </a:cubicBezTo>
                            <a:cubicBezTo>
                              <a:pt x="20491" y="0"/>
                              <a:pt x="29835" y="8566"/>
                              <a:pt x="30805" y="19729"/>
                            </a:cubicBezTo>
                          </a:path>
                          <a:path w="30806" h="21600" stroke="0" extrusionOk="0">
                            <a:moveTo>
                              <a:pt x="0" y="2098"/>
                            </a:moveTo>
                            <a:cubicBezTo>
                              <a:pt x="2901" y="716"/>
                              <a:pt x="6073" y="-1"/>
                              <a:pt x="9287" y="0"/>
                            </a:cubicBezTo>
                            <a:cubicBezTo>
                              <a:pt x="20491" y="0"/>
                              <a:pt x="29835" y="8566"/>
                              <a:pt x="30805" y="19729"/>
                            </a:cubicBezTo>
                            <a:lnTo>
                              <a:pt x="9287" y="21600"/>
                            </a:lnTo>
                            <a:lnTo>
                              <a:pt x="0" y="2098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2" name="Arc 10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4" y="3277"/>
                        <a:ext cx="28" cy="24"/>
                      </a:xfrm>
                      <a:custGeom>
                        <a:avLst/>
                        <a:gdLst>
                          <a:gd name="T0" fmla="*/ 0 w 26466"/>
                          <a:gd name="T1" fmla="*/ 0 h 21600"/>
                          <a:gd name="T2" fmla="*/ 0 w 26466"/>
                          <a:gd name="T3" fmla="*/ 0 h 21600"/>
                          <a:gd name="T4" fmla="*/ 0 w 26466"/>
                          <a:gd name="T5" fmla="*/ 0 h 21600"/>
                          <a:gd name="T6" fmla="*/ 0 60000 65536"/>
                          <a:gd name="T7" fmla="*/ 0 60000 65536"/>
                          <a:gd name="T8" fmla="*/ 0 60000 65536"/>
                          <a:gd name="T9" fmla="*/ 0 w 26466"/>
                          <a:gd name="T10" fmla="*/ 0 h 21600"/>
                          <a:gd name="T11" fmla="*/ 26466 w 26466"/>
                          <a:gd name="T12" fmla="*/ 21600 h 21600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466" h="21600" fill="none" extrusionOk="0">
                            <a:moveTo>
                              <a:pt x="26466" y="21040"/>
                            </a:moveTo>
                            <a:cubicBezTo>
                              <a:pt x="24863" y="21412"/>
                              <a:pt x="23224" y="21599"/>
                              <a:pt x="21580" y="21600"/>
                            </a:cubicBezTo>
                            <a:cubicBezTo>
                              <a:pt x="10007" y="21600"/>
                              <a:pt x="491" y="12479"/>
                              <a:pt x="-1" y="918"/>
                            </a:cubicBezTo>
                          </a:path>
                          <a:path w="26466" h="21600" stroke="0" extrusionOk="0">
                            <a:moveTo>
                              <a:pt x="26466" y="21040"/>
                            </a:moveTo>
                            <a:cubicBezTo>
                              <a:pt x="24863" y="21412"/>
                              <a:pt x="23224" y="21599"/>
                              <a:pt x="21580" y="21600"/>
                            </a:cubicBezTo>
                            <a:cubicBezTo>
                              <a:pt x="10007" y="21600"/>
                              <a:pt x="491" y="12479"/>
                              <a:pt x="-1" y="918"/>
                            </a:cubicBezTo>
                            <a:lnTo>
                              <a:pt x="21580" y="0"/>
                            </a:lnTo>
                            <a:lnTo>
                              <a:pt x="26466" y="2104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3" name="Freeform 10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1" y="3251"/>
                        <a:ext cx="29" cy="43"/>
                      </a:xfrm>
                      <a:custGeom>
                        <a:avLst/>
                        <a:gdLst>
                          <a:gd name="T0" fmla="*/ 0 w 58"/>
                          <a:gd name="T1" fmla="*/ 0 h 87"/>
                          <a:gd name="T2" fmla="*/ 1 w 58"/>
                          <a:gd name="T3" fmla="*/ 0 h 87"/>
                          <a:gd name="T4" fmla="*/ 1 w 58"/>
                          <a:gd name="T5" fmla="*/ 0 h 87"/>
                          <a:gd name="T6" fmla="*/ 1 w 58"/>
                          <a:gd name="T7" fmla="*/ 0 h 87"/>
                          <a:gd name="T8" fmla="*/ 1 w 58"/>
                          <a:gd name="T9" fmla="*/ 0 h 87"/>
                          <a:gd name="T10" fmla="*/ 1 w 58"/>
                          <a:gd name="T11" fmla="*/ 0 h 87"/>
                          <a:gd name="T12" fmla="*/ 0 w 58"/>
                          <a:gd name="T13" fmla="*/ 0 h 8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8"/>
                          <a:gd name="T22" fmla="*/ 0 h 87"/>
                          <a:gd name="T23" fmla="*/ 58 w 58"/>
                          <a:gd name="T24" fmla="*/ 87 h 8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8" h="87">
                            <a:moveTo>
                              <a:pt x="0" y="8"/>
                            </a:moveTo>
                            <a:lnTo>
                              <a:pt x="43" y="87"/>
                            </a:lnTo>
                            <a:lnTo>
                              <a:pt x="54" y="87"/>
                            </a:lnTo>
                            <a:lnTo>
                              <a:pt x="58" y="82"/>
                            </a:lnTo>
                            <a:lnTo>
                              <a:pt x="14" y="0"/>
                            </a:lnTo>
                            <a:lnTo>
                              <a:pt x="7" y="3"/>
                            </a:lnTo>
                            <a:lnTo>
                              <a:pt x="0" y="8"/>
                            </a:lnTo>
                            <a:close/>
                          </a:path>
                        </a:pathLst>
                      </a:custGeom>
                      <a:solidFill>
                        <a:srgbClr val="5F5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44" name="Freeform 10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3" y="3258"/>
                        <a:ext cx="19" cy="37"/>
                      </a:xfrm>
                      <a:custGeom>
                        <a:avLst/>
                        <a:gdLst>
                          <a:gd name="T0" fmla="*/ 0 w 39"/>
                          <a:gd name="T1" fmla="*/ 0 h 75"/>
                          <a:gd name="T2" fmla="*/ 0 w 39"/>
                          <a:gd name="T3" fmla="*/ 0 h 75"/>
                          <a:gd name="T4" fmla="*/ 0 w 39"/>
                          <a:gd name="T5" fmla="*/ 0 h 75"/>
                          <a:gd name="T6" fmla="*/ 0 w 39"/>
                          <a:gd name="T7" fmla="*/ 0 h 75"/>
                          <a:gd name="T8" fmla="*/ 0 w 39"/>
                          <a:gd name="T9" fmla="*/ 0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9"/>
                          <a:gd name="T16" fmla="*/ 0 h 75"/>
                          <a:gd name="T17" fmla="*/ 39 w 39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9" h="75">
                            <a:moveTo>
                              <a:pt x="29" y="75"/>
                            </a:moveTo>
                            <a:lnTo>
                              <a:pt x="35" y="67"/>
                            </a:lnTo>
                            <a:lnTo>
                              <a:pt x="0" y="0"/>
                            </a:lnTo>
                            <a:lnTo>
                              <a:pt x="39" y="64"/>
                            </a:lnTo>
                            <a:lnTo>
                              <a:pt x="29" y="75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42035" name="Group 10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3" y="3324"/>
                      <a:ext cx="50" cy="19"/>
                      <a:chOff x="583" y="3324"/>
                      <a:chExt cx="50" cy="19"/>
                    </a:xfrm>
                  </p:grpSpPr>
                  <p:sp>
                    <p:nvSpPr>
                      <p:cNvPr id="42036" name="Freeform 10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4" y="3324"/>
                        <a:ext cx="49" cy="19"/>
                      </a:xfrm>
                      <a:custGeom>
                        <a:avLst/>
                        <a:gdLst>
                          <a:gd name="T0" fmla="*/ 0 w 99"/>
                          <a:gd name="T1" fmla="*/ 1 h 37"/>
                          <a:gd name="T2" fmla="*/ 0 w 99"/>
                          <a:gd name="T3" fmla="*/ 0 h 37"/>
                          <a:gd name="T4" fmla="*/ 0 w 99"/>
                          <a:gd name="T5" fmla="*/ 1 h 37"/>
                          <a:gd name="T6" fmla="*/ 0 w 99"/>
                          <a:gd name="T7" fmla="*/ 1 h 37"/>
                          <a:gd name="T8" fmla="*/ 0 w 99"/>
                          <a:gd name="T9" fmla="*/ 1 h 3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9"/>
                          <a:gd name="T16" fmla="*/ 0 h 37"/>
                          <a:gd name="T17" fmla="*/ 99 w 99"/>
                          <a:gd name="T18" fmla="*/ 37 h 3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9" h="37">
                            <a:moveTo>
                              <a:pt x="0" y="20"/>
                            </a:moveTo>
                            <a:lnTo>
                              <a:pt x="96" y="0"/>
                            </a:lnTo>
                            <a:lnTo>
                              <a:pt x="99" y="19"/>
                            </a:lnTo>
                            <a:lnTo>
                              <a:pt x="4" y="37"/>
                            </a:lnTo>
                            <a:lnTo>
                              <a:pt x="0" y="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2037" name="Freeform 10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3" y="3325"/>
                        <a:ext cx="49" cy="18"/>
                      </a:xfrm>
                      <a:custGeom>
                        <a:avLst/>
                        <a:gdLst>
                          <a:gd name="T0" fmla="*/ 0 w 99"/>
                          <a:gd name="T1" fmla="*/ 1 h 36"/>
                          <a:gd name="T2" fmla="*/ 0 w 99"/>
                          <a:gd name="T3" fmla="*/ 0 h 36"/>
                          <a:gd name="T4" fmla="*/ 0 w 99"/>
                          <a:gd name="T5" fmla="*/ 1 h 36"/>
                          <a:gd name="T6" fmla="*/ 0 w 99"/>
                          <a:gd name="T7" fmla="*/ 1 h 36"/>
                          <a:gd name="T8" fmla="*/ 0 w 99"/>
                          <a:gd name="T9" fmla="*/ 1 h 3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9"/>
                          <a:gd name="T16" fmla="*/ 0 h 36"/>
                          <a:gd name="T17" fmla="*/ 99 w 99"/>
                          <a:gd name="T18" fmla="*/ 36 h 3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9" h="36">
                            <a:moveTo>
                              <a:pt x="0" y="19"/>
                            </a:moveTo>
                            <a:lnTo>
                              <a:pt x="96" y="0"/>
                            </a:lnTo>
                            <a:lnTo>
                              <a:pt x="99" y="18"/>
                            </a:lnTo>
                            <a:lnTo>
                              <a:pt x="4" y="36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grpSp>
            <p:nvGrpSpPr>
              <p:cNvPr id="42021" name="Group 1056"/>
              <p:cNvGrpSpPr>
                <a:grpSpLocks/>
              </p:cNvGrpSpPr>
              <p:nvPr/>
            </p:nvGrpSpPr>
            <p:grpSpPr bwMode="auto">
              <a:xfrm>
                <a:off x="617" y="3333"/>
                <a:ext cx="216" cy="349"/>
                <a:chOff x="617" y="3333"/>
                <a:chExt cx="216" cy="349"/>
              </a:xfrm>
            </p:grpSpPr>
            <p:sp>
              <p:nvSpPr>
                <p:cNvPr id="42026" name="Freeform 1057"/>
                <p:cNvSpPr>
                  <a:spLocks/>
                </p:cNvSpPr>
                <p:nvPr/>
              </p:nvSpPr>
              <p:spPr bwMode="auto">
                <a:xfrm>
                  <a:off x="617" y="3333"/>
                  <a:ext cx="216" cy="349"/>
                </a:xfrm>
                <a:custGeom>
                  <a:avLst/>
                  <a:gdLst>
                    <a:gd name="T0" fmla="*/ 0 w 433"/>
                    <a:gd name="T1" fmla="*/ 1 h 698"/>
                    <a:gd name="T2" fmla="*/ 0 w 433"/>
                    <a:gd name="T3" fmla="*/ 1 h 698"/>
                    <a:gd name="T4" fmla="*/ 0 w 433"/>
                    <a:gd name="T5" fmla="*/ 1 h 698"/>
                    <a:gd name="T6" fmla="*/ 0 w 433"/>
                    <a:gd name="T7" fmla="*/ 1 h 698"/>
                    <a:gd name="T8" fmla="*/ 0 w 433"/>
                    <a:gd name="T9" fmla="*/ 1 h 698"/>
                    <a:gd name="T10" fmla="*/ 0 w 433"/>
                    <a:gd name="T11" fmla="*/ 1 h 698"/>
                    <a:gd name="T12" fmla="*/ 0 w 433"/>
                    <a:gd name="T13" fmla="*/ 1 h 698"/>
                    <a:gd name="T14" fmla="*/ 0 w 433"/>
                    <a:gd name="T15" fmla="*/ 1 h 698"/>
                    <a:gd name="T16" fmla="*/ 0 w 433"/>
                    <a:gd name="T17" fmla="*/ 1 h 698"/>
                    <a:gd name="T18" fmla="*/ 0 w 433"/>
                    <a:gd name="T19" fmla="*/ 1 h 698"/>
                    <a:gd name="T20" fmla="*/ 0 w 433"/>
                    <a:gd name="T21" fmla="*/ 1 h 698"/>
                    <a:gd name="T22" fmla="*/ 0 w 433"/>
                    <a:gd name="T23" fmla="*/ 1 h 698"/>
                    <a:gd name="T24" fmla="*/ 0 w 433"/>
                    <a:gd name="T25" fmla="*/ 1 h 698"/>
                    <a:gd name="T26" fmla="*/ 0 w 433"/>
                    <a:gd name="T27" fmla="*/ 1 h 698"/>
                    <a:gd name="T28" fmla="*/ 0 w 433"/>
                    <a:gd name="T29" fmla="*/ 1 h 698"/>
                    <a:gd name="T30" fmla="*/ 0 w 433"/>
                    <a:gd name="T31" fmla="*/ 1 h 698"/>
                    <a:gd name="T32" fmla="*/ 0 w 433"/>
                    <a:gd name="T33" fmla="*/ 1 h 698"/>
                    <a:gd name="T34" fmla="*/ 0 w 433"/>
                    <a:gd name="T35" fmla="*/ 1 h 698"/>
                    <a:gd name="T36" fmla="*/ 0 w 433"/>
                    <a:gd name="T37" fmla="*/ 1 h 698"/>
                    <a:gd name="T38" fmla="*/ 0 w 433"/>
                    <a:gd name="T39" fmla="*/ 1 h 698"/>
                    <a:gd name="T40" fmla="*/ 0 w 433"/>
                    <a:gd name="T41" fmla="*/ 1 h 698"/>
                    <a:gd name="T42" fmla="*/ 0 w 433"/>
                    <a:gd name="T43" fmla="*/ 1 h 698"/>
                    <a:gd name="T44" fmla="*/ 0 w 433"/>
                    <a:gd name="T45" fmla="*/ 1 h 698"/>
                    <a:gd name="T46" fmla="*/ 0 w 433"/>
                    <a:gd name="T47" fmla="*/ 1 h 698"/>
                    <a:gd name="T48" fmla="*/ 0 w 433"/>
                    <a:gd name="T49" fmla="*/ 1 h 698"/>
                    <a:gd name="T50" fmla="*/ 0 w 433"/>
                    <a:gd name="T51" fmla="*/ 1 h 698"/>
                    <a:gd name="T52" fmla="*/ 0 w 433"/>
                    <a:gd name="T53" fmla="*/ 1 h 698"/>
                    <a:gd name="T54" fmla="*/ 0 w 433"/>
                    <a:gd name="T55" fmla="*/ 1 h 698"/>
                    <a:gd name="T56" fmla="*/ 0 w 433"/>
                    <a:gd name="T57" fmla="*/ 1 h 698"/>
                    <a:gd name="T58" fmla="*/ 0 w 433"/>
                    <a:gd name="T59" fmla="*/ 1 h 698"/>
                    <a:gd name="T60" fmla="*/ 0 w 433"/>
                    <a:gd name="T61" fmla="*/ 1 h 698"/>
                    <a:gd name="T62" fmla="*/ 0 w 433"/>
                    <a:gd name="T63" fmla="*/ 1 h 698"/>
                    <a:gd name="T64" fmla="*/ 0 w 433"/>
                    <a:gd name="T65" fmla="*/ 1 h 698"/>
                    <a:gd name="T66" fmla="*/ 0 w 433"/>
                    <a:gd name="T67" fmla="*/ 1 h 698"/>
                    <a:gd name="T68" fmla="*/ 0 w 433"/>
                    <a:gd name="T69" fmla="*/ 1 h 698"/>
                    <a:gd name="T70" fmla="*/ 0 w 433"/>
                    <a:gd name="T71" fmla="*/ 1 h 698"/>
                    <a:gd name="T72" fmla="*/ 0 w 433"/>
                    <a:gd name="T73" fmla="*/ 1 h 698"/>
                    <a:gd name="T74" fmla="*/ 0 w 433"/>
                    <a:gd name="T75" fmla="*/ 1 h 698"/>
                    <a:gd name="T76" fmla="*/ 0 w 433"/>
                    <a:gd name="T77" fmla="*/ 1 h 698"/>
                    <a:gd name="T78" fmla="*/ 0 w 433"/>
                    <a:gd name="T79" fmla="*/ 1 h 698"/>
                    <a:gd name="T80" fmla="*/ 0 w 433"/>
                    <a:gd name="T81" fmla="*/ 1 h 698"/>
                    <a:gd name="T82" fmla="*/ 0 w 433"/>
                    <a:gd name="T83" fmla="*/ 1 h 698"/>
                    <a:gd name="T84" fmla="*/ 0 w 433"/>
                    <a:gd name="T85" fmla="*/ 1 h 698"/>
                    <a:gd name="T86" fmla="*/ 0 w 433"/>
                    <a:gd name="T87" fmla="*/ 1 h 698"/>
                    <a:gd name="T88" fmla="*/ 0 w 433"/>
                    <a:gd name="T89" fmla="*/ 1 h 698"/>
                    <a:gd name="T90" fmla="*/ 0 w 433"/>
                    <a:gd name="T91" fmla="*/ 1 h 698"/>
                    <a:gd name="T92" fmla="*/ 0 w 433"/>
                    <a:gd name="T93" fmla="*/ 1 h 698"/>
                    <a:gd name="T94" fmla="*/ 0 w 433"/>
                    <a:gd name="T95" fmla="*/ 1 h 698"/>
                    <a:gd name="T96" fmla="*/ 0 w 433"/>
                    <a:gd name="T97" fmla="*/ 1 h 698"/>
                    <a:gd name="T98" fmla="*/ 0 w 433"/>
                    <a:gd name="T99" fmla="*/ 1 h 698"/>
                    <a:gd name="T100" fmla="*/ 0 w 433"/>
                    <a:gd name="T101" fmla="*/ 1 h 698"/>
                    <a:gd name="T102" fmla="*/ 0 w 433"/>
                    <a:gd name="T103" fmla="*/ 1 h 698"/>
                    <a:gd name="T104" fmla="*/ 0 w 433"/>
                    <a:gd name="T105" fmla="*/ 1 h 698"/>
                    <a:gd name="T106" fmla="*/ 0 w 433"/>
                    <a:gd name="T107" fmla="*/ 1 h 698"/>
                    <a:gd name="T108" fmla="*/ 0 w 433"/>
                    <a:gd name="T109" fmla="*/ 1 h 698"/>
                    <a:gd name="T110" fmla="*/ 0 w 433"/>
                    <a:gd name="T111" fmla="*/ 1 h 698"/>
                    <a:gd name="T112" fmla="*/ 0 w 433"/>
                    <a:gd name="T113" fmla="*/ 1 h 698"/>
                    <a:gd name="T114" fmla="*/ 0 w 433"/>
                    <a:gd name="T115" fmla="*/ 1 h 698"/>
                    <a:gd name="T116" fmla="*/ 0 w 433"/>
                    <a:gd name="T117" fmla="*/ 0 h 69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33"/>
                    <a:gd name="T178" fmla="*/ 0 h 698"/>
                    <a:gd name="T179" fmla="*/ 433 w 433"/>
                    <a:gd name="T180" fmla="*/ 698 h 69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33" h="698">
                      <a:moveTo>
                        <a:pt x="54" y="0"/>
                      </a:moveTo>
                      <a:lnTo>
                        <a:pt x="36" y="52"/>
                      </a:lnTo>
                      <a:lnTo>
                        <a:pt x="0" y="96"/>
                      </a:lnTo>
                      <a:lnTo>
                        <a:pt x="24" y="192"/>
                      </a:lnTo>
                      <a:lnTo>
                        <a:pt x="42" y="260"/>
                      </a:lnTo>
                      <a:lnTo>
                        <a:pt x="54" y="319"/>
                      </a:lnTo>
                      <a:lnTo>
                        <a:pt x="51" y="359"/>
                      </a:lnTo>
                      <a:lnTo>
                        <a:pt x="41" y="397"/>
                      </a:lnTo>
                      <a:lnTo>
                        <a:pt x="36" y="435"/>
                      </a:lnTo>
                      <a:lnTo>
                        <a:pt x="35" y="472"/>
                      </a:lnTo>
                      <a:lnTo>
                        <a:pt x="38" y="510"/>
                      </a:lnTo>
                      <a:lnTo>
                        <a:pt x="43" y="543"/>
                      </a:lnTo>
                      <a:lnTo>
                        <a:pt x="57" y="583"/>
                      </a:lnTo>
                      <a:lnTo>
                        <a:pt x="74" y="621"/>
                      </a:lnTo>
                      <a:lnTo>
                        <a:pt x="97" y="648"/>
                      </a:lnTo>
                      <a:lnTo>
                        <a:pt x="124" y="670"/>
                      </a:lnTo>
                      <a:lnTo>
                        <a:pt x="138" y="678"/>
                      </a:lnTo>
                      <a:lnTo>
                        <a:pt x="158" y="686"/>
                      </a:lnTo>
                      <a:lnTo>
                        <a:pt x="188" y="694"/>
                      </a:lnTo>
                      <a:lnTo>
                        <a:pt x="207" y="697"/>
                      </a:lnTo>
                      <a:lnTo>
                        <a:pt x="226" y="698"/>
                      </a:lnTo>
                      <a:lnTo>
                        <a:pt x="244" y="697"/>
                      </a:lnTo>
                      <a:lnTo>
                        <a:pt x="261" y="697"/>
                      </a:lnTo>
                      <a:lnTo>
                        <a:pt x="278" y="694"/>
                      </a:lnTo>
                      <a:lnTo>
                        <a:pt x="295" y="689"/>
                      </a:lnTo>
                      <a:lnTo>
                        <a:pt x="313" y="682"/>
                      </a:lnTo>
                      <a:lnTo>
                        <a:pt x="328" y="674"/>
                      </a:lnTo>
                      <a:lnTo>
                        <a:pt x="343" y="665"/>
                      </a:lnTo>
                      <a:lnTo>
                        <a:pt x="354" y="656"/>
                      </a:lnTo>
                      <a:lnTo>
                        <a:pt x="369" y="639"/>
                      </a:lnTo>
                      <a:lnTo>
                        <a:pt x="382" y="620"/>
                      </a:lnTo>
                      <a:lnTo>
                        <a:pt x="395" y="601"/>
                      </a:lnTo>
                      <a:lnTo>
                        <a:pt x="403" y="583"/>
                      </a:lnTo>
                      <a:lnTo>
                        <a:pt x="412" y="560"/>
                      </a:lnTo>
                      <a:lnTo>
                        <a:pt x="419" y="540"/>
                      </a:lnTo>
                      <a:lnTo>
                        <a:pt x="428" y="492"/>
                      </a:lnTo>
                      <a:lnTo>
                        <a:pt x="433" y="435"/>
                      </a:lnTo>
                      <a:lnTo>
                        <a:pt x="433" y="410"/>
                      </a:lnTo>
                      <a:lnTo>
                        <a:pt x="357" y="410"/>
                      </a:lnTo>
                      <a:lnTo>
                        <a:pt x="354" y="388"/>
                      </a:lnTo>
                      <a:lnTo>
                        <a:pt x="347" y="358"/>
                      </a:lnTo>
                      <a:lnTo>
                        <a:pt x="343" y="342"/>
                      </a:lnTo>
                      <a:lnTo>
                        <a:pt x="337" y="327"/>
                      </a:lnTo>
                      <a:lnTo>
                        <a:pt x="331" y="309"/>
                      </a:lnTo>
                      <a:lnTo>
                        <a:pt x="322" y="293"/>
                      </a:lnTo>
                      <a:lnTo>
                        <a:pt x="310" y="277"/>
                      </a:lnTo>
                      <a:lnTo>
                        <a:pt x="297" y="260"/>
                      </a:lnTo>
                      <a:lnTo>
                        <a:pt x="282" y="250"/>
                      </a:lnTo>
                      <a:lnTo>
                        <a:pt x="270" y="242"/>
                      </a:lnTo>
                      <a:lnTo>
                        <a:pt x="260" y="238"/>
                      </a:lnTo>
                      <a:lnTo>
                        <a:pt x="250" y="235"/>
                      </a:lnTo>
                      <a:lnTo>
                        <a:pt x="235" y="235"/>
                      </a:lnTo>
                      <a:lnTo>
                        <a:pt x="220" y="236"/>
                      </a:lnTo>
                      <a:lnTo>
                        <a:pt x="207" y="240"/>
                      </a:lnTo>
                      <a:lnTo>
                        <a:pt x="194" y="246"/>
                      </a:lnTo>
                      <a:lnTo>
                        <a:pt x="178" y="255"/>
                      </a:lnTo>
                      <a:lnTo>
                        <a:pt x="160" y="269"/>
                      </a:lnTo>
                      <a:lnTo>
                        <a:pt x="146" y="286"/>
                      </a:lnTo>
                      <a:lnTo>
                        <a:pt x="140" y="297"/>
                      </a:lnTo>
                      <a:lnTo>
                        <a:pt x="132" y="310"/>
                      </a:lnTo>
                      <a:lnTo>
                        <a:pt x="124" y="332"/>
                      </a:lnTo>
                      <a:lnTo>
                        <a:pt x="119" y="358"/>
                      </a:lnTo>
                      <a:lnTo>
                        <a:pt x="115" y="383"/>
                      </a:lnTo>
                      <a:lnTo>
                        <a:pt x="111" y="410"/>
                      </a:lnTo>
                      <a:lnTo>
                        <a:pt x="111" y="435"/>
                      </a:lnTo>
                      <a:lnTo>
                        <a:pt x="109" y="457"/>
                      </a:lnTo>
                      <a:lnTo>
                        <a:pt x="111" y="476"/>
                      </a:lnTo>
                      <a:lnTo>
                        <a:pt x="112" y="493"/>
                      </a:lnTo>
                      <a:lnTo>
                        <a:pt x="115" y="512"/>
                      </a:lnTo>
                      <a:lnTo>
                        <a:pt x="119" y="534"/>
                      </a:lnTo>
                      <a:lnTo>
                        <a:pt x="126" y="554"/>
                      </a:lnTo>
                      <a:lnTo>
                        <a:pt x="134" y="571"/>
                      </a:lnTo>
                      <a:lnTo>
                        <a:pt x="144" y="586"/>
                      </a:lnTo>
                      <a:lnTo>
                        <a:pt x="159" y="600"/>
                      </a:lnTo>
                      <a:lnTo>
                        <a:pt x="176" y="610"/>
                      </a:lnTo>
                      <a:lnTo>
                        <a:pt x="195" y="619"/>
                      </a:lnTo>
                      <a:lnTo>
                        <a:pt x="206" y="622"/>
                      </a:lnTo>
                      <a:lnTo>
                        <a:pt x="222" y="624"/>
                      </a:lnTo>
                      <a:lnTo>
                        <a:pt x="237" y="624"/>
                      </a:lnTo>
                      <a:lnTo>
                        <a:pt x="250" y="624"/>
                      </a:lnTo>
                      <a:lnTo>
                        <a:pt x="259" y="623"/>
                      </a:lnTo>
                      <a:lnTo>
                        <a:pt x="270" y="620"/>
                      </a:lnTo>
                      <a:lnTo>
                        <a:pt x="281" y="614"/>
                      </a:lnTo>
                      <a:lnTo>
                        <a:pt x="295" y="603"/>
                      </a:lnTo>
                      <a:lnTo>
                        <a:pt x="308" y="593"/>
                      </a:lnTo>
                      <a:lnTo>
                        <a:pt x="317" y="581"/>
                      </a:lnTo>
                      <a:lnTo>
                        <a:pt x="325" y="570"/>
                      </a:lnTo>
                      <a:lnTo>
                        <a:pt x="333" y="552"/>
                      </a:lnTo>
                      <a:lnTo>
                        <a:pt x="345" y="519"/>
                      </a:lnTo>
                      <a:lnTo>
                        <a:pt x="352" y="489"/>
                      </a:lnTo>
                      <a:lnTo>
                        <a:pt x="356" y="463"/>
                      </a:lnTo>
                      <a:lnTo>
                        <a:pt x="358" y="433"/>
                      </a:lnTo>
                      <a:lnTo>
                        <a:pt x="357" y="410"/>
                      </a:lnTo>
                      <a:lnTo>
                        <a:pt x="433" y="410"/>
                      </a:lnTo>
                      <a:lnTo>
                        <a:pt x="429" y="388"/>
                      </a:lnTo>
                      <a:lnTo>
                        <a:pt x="423" y="349"/>
                      </a:lnTo>
                      <a:lnTo>
                        <a:pt x="410" y="309"/>
                      </a:lnTo>
                      <a:lnTo>
                        <a:pt x="399" y="280"/>
                      </a:lnTo>
                      <a:lnTo>
                        <a:pt x="393" y="264"/>
                      </a:lnTo>
                      <a:lnTo>
                        <a:pt x="383" y="245"/>
                      </a:lnTo>
                      <a:lnTo>
                        <a:pt x="371" y="228"/>
                      </a:lnTo>
                      <a:lnTo>
                        <a:pt x="360" y="214"/>
                      </a:lnTo>
                      <a:lnTo>
                        <a:pt x="349" y="204"/>
                      </a:lnTo>
                      <a:lnTo>
                        <a:pt x="333" y="190"/>
                      </a:lnTo>
                      <a:lnTo>
                        <a:pt x="313" y="178"/>
                      </a:lnTo>
                      <a:lnTo>
                        <a:pt x="292" y="168"/>
                      </a:lnTo>
                      <a:lnTo>
                        <a:pt x="262" y="162"/>
                      </a:lnTo>
                      <a:lnTo>
                        <a:pt x="236" y="158"/>
                      </a:lnTo>
                      <a:lnTo>
                        <a:pt x="209" y="162"/>
                      </a:lnTo>
                      <a:lnTo>
                        <a:pt x="182" y="169"/>
                      </a:lnTo>
                      <a:lnTo>
                        <a:pt x="160" y="181"/>
                      </a:lnTo>
                      <a:lnTo>
                        <a:pt x="138" y="196"/>
                      </a:lnTo>
                      <a:lnTo>
                        <a:pt x="119" y="209"/>
                      </a:lnTo>
                      <a:lnTo>
                        <a:pt x="111" y="214"/>
                      </a:lnTo>
                      <a:lnTo>
                        <a:pt x="100" y="209"/>
                      </a:lnTo>
                      <a:lnTo>
                        <a:pt x="93" y="202"/>
                      </a:lnTo>
                      <a:lnTo>
                        <a:pt x="88" y="184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7" name="Freeform 1058"/>
                <p:cNvSpPr>
                  <a:spLocks/>
                </p:cNvSpPr>
                <p:nvPr/>
              </p:nvSpPr>
              <p:spPr bwMode="auto">
                <a:xfrm>
                  <a:off x="766" y="3440"/>
                  <a:ext cx="47" cy="92"/>
                </a:xfrm>
                <a:custGeom>
                  <a:avLst/>
                  <a:gdLst>
                    <a:gd name="T0" fmla="*/ 0 w 95"/>
                    <a:gd name="T1" fmla="*/ 0 h 183"/>
                    <a:gd name="T2" fmla="*/ 0 w 95"/>
                    <a:gd name="T3" fmla="*/ 1 h 183"/>
                    <a:gd name="T4" fmla="*/ 0 w 95"/>
                    <a:gd name="T5" fmla="*/ 1 h 183"/>
                    <a:gd name="T6" fmla="*/ 0 w 95"/>
                    <a:gd name="T7" fmla="*/ 1 h 183"/>
                    <a:gd name="T8" fmla="*/ 0 w 95"/>
                    <a:gd name="T9" fmla="*/ 1 h 183"/>
                    <a:gd name="T10" fmla="*/ 0 w 95"/>
                    <a:gd name="T11" fmla="*/ 1 h 183"/>
                    <a:gd name="T12" fmla="*/ 0 w 95"/>
                    <a:gd name="T13" fmla="*/ 1 h 1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83"/>
                    <a:gd name="T23" fmla="*/ 95 w 95"/>
                    <a:gd name="T24" fmla="*/ 183 h 1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83">
                      <a:moveTo>
                        <a:pt x="0" y="0"/>
                      </a:moveTo>
                      <a:lnTo>
                        <a:pt x="25" y="20"/>
                      </a:lnTo>
                      <a:lnTo>
                        <a:pt x="46" y="46"/>
                      </a:lnTo>
                      <a:lnTo>
                        <a:pt x="64" y="75"/>
                      </a:lnTo>
                      <a:lnTo>
                        <a:pt x="77" y="108"/>
                      </a:lnTo>
                      <a:lnTo>
                        <a:pt x="88" y="147"/>
                      </a:lnTo>
                      <a:lnTo>
                        <a:pt x="95" y="183"/>
                      </a:lnTo>
                    </a:path>
                  </a:pathLst>
                </a:custGeom>
                <a:noFill/>
                <a:ln w="6350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8" name="Freeform 1059"/>
                <p:cNvSpPr>
                  <a:spLocks/>
                </p:cNvSpPr>
                <p:nvPr/>
              </p:nvSpPr>
              <p:spPr bwMode="auto">
                <a:xfrm>
                  <a:off x="630" y="3388"/>
                  <a:ext cx="34" cy="243"/>
                </a:xfrm>
                <a:custGeom>
                  <a:avLst/>
                  <a:gdLst>
                    <a:gd name="T0" fmla="*/ 0 w 67"/>
                    <a:gd name="T1" fmla="*/ 0 h 486"/>
                    <a:gd name="T2" fmla="*/ 1 w 67"/>
                    <a:gd name="T3" fmla="*/ 1 h 486"/>
                    <a:gd name="T4" fmla="*/ 1 w 67"/>
                    <a:gd name="T5" fmla="*/ 1 h 486"/>
                    <a:gd name="T6" fmla="*/ 1 w 67"/>
                    <a:gd name="T7" fmla="*/ 1 h 486"/>
                    <a:gd name="T8" fmla="*/ 1 w 67"/>
                    <a:gd name="T9" fmla="*/ 1 h 486"/>
                    <a:gd name="T10" fmla="*/ 1 w 67"/>
                    <a:gd name="T11" fmla="*/ 1 h 486"/>
                    <a:gd name="T12" fmla="*/ 1 w 67"/>
                    <a:gd name="T13" fmla="*/ 1 h 486"/>
                    <a:gd name="T14" fmla="*/ 1 w 67"/>
                    <a:gd name="T15" fmla="*/ 1 h 486"/>
                    <a:gd name="T16" fmla="*/ 1 w 67"/>
                    <a:gd name="T17" fmla="*/ 1 h 486"/>
                    <a:gd name="T18" fmla="*/ 1 w 67"/>
                    <a:gd name="T19" fmla="*/ 1 h 4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7"/>
                    <a:gd name="T31" fmla="*/ 0 h 486"/>
                    <a:gd name="T32" fmla="*/ 67 w 67"/>
                    <a:gd name="T33" fmla="*/ 486 h 4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7" h="486">
                      <a:moveTo>
                        <a:pt x="0" y="0"/>
                      </a:moveTo>
                      <a:lnTo>
                        <a:pt x="38" y="154"/>
                      </a:lnTo>
                      <a:lnTo>
                        <a:pt x="50" y="203"/>
                      </a:lnTo>
                      <a:lnTo>
                        <a:pt x="54" y="234"/>
                      </a:lnTo>
                      <a:lnTo>
                        <a:pt x="45" y="269"/>
                      </a:lnTo>
                      <a:lnTo>
                        <a:pt x="35" y="309"/>
                      </a:lnTo>
                      <a:lnTo>
                        <a:pt x="32" y="356"/>
                      </a:lnTo>
                      <a:lnTo>
                        <a:pt x="38" y="404"/>
                      </a:lnTo>
                      <a:lnTo>
                        <a:pt x="51" y="452"/>
                      </a:lnTo>
                      <a:lnTo>
                        <a:pt x="67" y="486"/>
                      </a:lnTo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22" name="Group 1060"/>
              <p:cNvGrpSpPr>
                <a:grpSpLocks/>
              </p:cNvGrpSpPr>
              <p:nvPr/>
            </p:nvGrpSpPr>
            <p:grpSpPr bwMode="auto">
              <a:xfrm>
                <a:off x="373" y="3338"/>
                <a:ext cx="197" cy="389"/>
                <a:chOff x="373" y="3338"/>
                <a:chExt cx="197" cy="389"/>
              </a:xfrm>
            </p:grpSpPr>
            <p:sp>
              <p:nvSpPr>
                <p:cNvPr id="42023" name="Freeform 1061"/>
                <p:cNvSpPr>
                  <a:spLocks/>
                </p:cNvSpPr>
                <p:nvPr/>
              </p:nvSpPr>
              <p:spPr bwMode="auto">
                <a:xfrm>
                  <a:off x="373" y="3338"/>
                  <a:ext cx="197" cy="389"/>
                </a:xfrm>
                <a:custGeom>
                  <a:avLst/>
                  <a:gdLst>
                    <a:gd name="T0" fmla="*/ 1 w 393"/>
                    <a:gd name="T1" fmla="*/ 1 h 778"/>
                    <a:gd name="T2" fmla="*/ 1 w 393"/>
                    <a:gd name="T3" fmla="*/ 1 h 778"/>
                    <a:gd name="T4" fmla="*/ 1 w 393"/>
                    <a:gd name="T5" fmla="*/ 1 h 778"/>
                    <a:gd name="T6" fmla="*/ 1 w 393"/>
                    <a:gd name="T7" fmla="*/ 1 h 778"/>
                    <a:gd name="T8" fmla="*/ 1 w 393"/>
                    <a:gd name="T9" fmla="*/ 1 h 778"/>
                    <a:gd name="T10" fmla="*/ 1 w 393"/>
                    <a:gd name="T11" fmla="*/ 1 h 778"/>
                    <a:gd name="T12" fmla="*/ 1 w 393"/>
                    <a:gd name="T13" fmla="*/ 1 h 778"/>
                    <a:gd name="T14" fmla="*/ 1 w 393"/>
                    <a:gd name="T15" fmla="*/ 1 h 778"/>
                    <a:gd name="T16" fmla="*/ 1 w 393"/>
                    <a:gd name="T17" fmla="*/ 1 h 778"/>
                    <a:gd name="T18" fmla="*/ 1 w 393"/>
                    <a:gd name="T19" fmla="*/ 1 h 778"/>
                    <a:gd name="T20" fmla="*/ 1 w 393"/>
                    <a:gd name="T21" fmla="*/ 1 h 778"/>
                    <a:gd name="T22" fmla="*/ 1 w 393"/>
                    <a:gd name="T23" fmla="*/ 1 h 778"/>
                    <a:gd name="T24" fmla="*/ 1 w 393"/>
                    <a:gd name="T25" fmla="*/ 1 h 778"/>
                    <a:gd name="T26" fmla="*/ 1 w 393"/>
                    <a:gd name="T27" fmla="*/ 1 h 778"/>
                    <a:gd name="T28" fmla="*/ 0 w 393"/>
                    <a:gd name="T29" fmla="*/ 1 h 778"/>
                    <a:gd name="T30" fmla="*/ 1 w 393"/>
                    <a:gd name="T31" fmla="*/ 1 h 778"/>
                    <a:gd name="T32" fmla="*/ 1 w 393"/>
                    <a:gd name="T33" fmla="*/ 1 h 778"/>
                    <a:gd name="T34" fmla="*/ 1 w 393"/>
                    <a:gd name="T35" fmla="*/ 1 h 778"/>
                    <a:gd name="T36" fmla="*/ 1 w 393"/>
                    <a:gd name="T37" fmla="*/ 1 h 778"/>
                    <a:gd name="T38" fmla="*/ 1 w 393"/>
                    <a:gd name="T39" fmla="*/ 1 h 778"/>
                    <a:gd name="T40" fmla="*/ 1 w 393"/>
                    <a:gd name="T41" fmla="*/ 1 h 778"/>
                    <a:gd name="T42" fmla="*/ 1 w 393"/>
                    <a:gd name="T43" fmla="*/ 1 h 778"/>
                    <a:gd name="T44" fmla="*/ 1 w 393"/>
                    <a:gd name="T45" fmla="*/ 1 h 778"/>
                    <a:gd name="T46" fmla="*/ 1 w 393"/>
                    <a:gd name="T47" fmla="*/ 1 h 778"/>
                    <a:gd name="T48" fmla="*/ 1 w 393"/>
                    <a:gd name="T49" fmla="*/ 1 h 778"/>
                    <a:gd name="T50" fmla="*/ 1 w 393"/>
                    <a:gd name="T51" fmla="*/ 1 h 778"/>
                    <a:gd name="T52" fmla="*/ 1 w 393"/>
                    <a:gd name="T53" fmla="*/ 1 h 778"/>
                    <a:gd name="T54" fmla="*/ 1 w 393"/>
                    <a:gd name="T55" fmla="*/ 1 h 778"/>
                    <a:gd name="T56" fmla="*/ 1 w 393"/>
                    <a:gd name="T57" fmla="*/ 1 h 778"/>
                    <a:gd name="T58" fmla="*/ 1 w 393"/>
                    <a:gd name="T59" fmla="*/ 1 h 778"/>
                    <a:gd name="T60" fmla="*/ 1 w 393"/>
                    <a:gd name="T61" fmla="*/ 1 h 778"/>
                    <a:gd name="T62" fmla="*/ 1 w 393"/>
                    <a:gd name="T63" fmla="*/ 1 h 778"/>
                    <a:gd name="T64" fmla="*/ 1 w 393"/>
                    <a:gd name="T65" fmla="*/ 1 h 778"/>
                    <a:gd name="T66" fmla="*/ 1 w 393"/>
                    <a:gd name="T67" fmla="*/ 1 h 778"/>
                    <a:gd name="T68" fmla="*/ 1 w 393"/>
                    <a:gd name="T69" fmla="*/ 1 h 778"/>
                    <a:gd name="T70" fmla="*/ 0 w 393"/>
                    <a:gd name="T71" fmla="*/ 1 h 778"/>
                    <a:gd name="T72" fmla="*/ 1 w 393"/>
                    <a:gd name="T73" fmla="*/ 1 h 778"/>
                    <a:gd name="T74" fmla="*/ 1 w 393"/>
                    <a:gd name="T75" fmla="*/ 1 h 778"/>
                    <a:gd name="T76" fmla="*/ 1 w 393"/>
                    <a:gd name="T77" fmla="*/ 1 h 778"/>
                    <a:gd name="T78" fmla="*/ 1 w 393"/>
                    <a:gd name="T79" fmla="*/ 1 h 778"/>
                    <a:gd name="T80" fmla="*/ 1 w 393"/>
                    <a:gd name="T81" fmla="*/ 1 h 778"/>
                    <a:gd name="T82" fmla="*/ 1 w 393"/>
                    <a:gd name="T83" fmla="*/ 1 h 778"/>
                    <a:gd name="T84" fmla="*/ 1 w 393"/>
                    <a:gd name="T85" fmla="*/ 1 h 778"/>
                    <a:gd name="T86" fmla="*/ 1 w 393"/>
                    <a:gd name="T87" fmla="*/ 1 h 778"/>
                    <a:gd name="T88" fmla="*/ 1 w 393"/>
                    <a:gd name="T89" fmla="*/ 0 h 778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93"/>
                    <a:gd name="T136" fmla="*/ 0 h 778"/>
                    <a:gd name="T137" fmla="*/ 393 w 393"/>
                    <a:gd name="T138" fmla="*/ 778 h 778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93" h="778">
                      <a:moveTo>
                        <a:pt x="320" y="0"/>
                      </a:moveTo>
                      <a:lnTo>
                        <a:pt x="376" y="131"/>
                      </a:lnTo>
                      <a:lnTo>
                        <a:pt x="390" y="245"/>
                      </a:lnTo>
                      <a:lnTo>
                        <a:pt x="393" y="397"/>
                      </a:lnTo>
                      <a:lnTo>
                        <a:pt x="393" y="532"/>
                      </a:lnTo>
                      <a:lnTo>
                        <a:pt x="383" y="677"/>
                      </a:lnTo>
                      <a:lnTo>
                        <a:pt x="376" y="717"/>
                      </a:lnTo>
                      <a:lnTo>
                        <a:pt x="367" y="737"/>
                      </a:lnTo>
                      <a:lnTo>
                        <a:pt x="357" y="749"/>
                      </a:lnTo>
                      <a:lnTo>
                        <a:pt x="344" y="760"/>
                      </a:lnTo>
                      <a:lnTo>
                        <a:pt x="335" y="765"/>
                      </a:lnTo>
                      <a:lnTo>
                        <a:pt x="317" y="771"/>
                      </a:lnTo>
                      <a:lnTo>
                        <a:pt x="301" y="774"/>
                      </a:lnTo>
                      <a:lnTo>
                        <a:pt x="283" y="776"/>
                      </a:lnTo>
                      <a:lnTo>
                        <a:pt x="266" y="778"/>
                      </a:lnTo>
                      <a:lnTo>
                        <a:pt x="250" y="776"/>
                      </a:lnTo>
                      <a:lnTo>
                        <a:pt x="231" y="773"/>
                      </a:lnTo>
                      <a:lnTo>
                        <a:pt x="210" y="768"/>
                      </a:lnTo>
                      <a:lnTo>
                        <a:pt x="187" y="758"/>
                      </a:lnTo>
                      <a:lnTo>
                        <a:pt x="163" y="744"/>
                      </a:lnTo>
                      <a:lnTo>
                        <a:pt x="138" y="726"/>
                      </a:lnTo>
                      <a:lnTo>
                        <a:pt x="116" y="707"/>
                      </a:lnTo>
                      <a:lnTo>
                        <a:pt x="89" y="679"/>
                      </a:lnTo>
                      <a:lnTo>
                        <a:pt x="67" y="650"/>
                      </a:lnTo>
                      <a:lnTo>
                        <a:pt x="44" y="620"/>
                      </a:lnTo>
                      <a:lnTo>
                        <a:pt x="28" y="586"/>
                      </a:lnTo>
                      <a:lnTo>
                        <a:pt x="15" y="545"/>
                      </a:lnTo>
                      <a:lnTo>
                        <a:pt x="5" y="494"/>
                      </a:lnTo>
                      <a:lnTo>
                        <a:pt x="1" y="443"/>
                      </a:lnTo>
                      <a:lnTo>
                        <a:pt x="0" y="424"/>
                      </a:lnTo>
                      <a:lnTo>
                        <a:pt x="76" y="424"/>
                      </a:lnTo>
                      <a:lnTo>
                        <a:pt x="79" y="397"/>
                      </a:lnTo>
                      <a:lnTo>
                        <a:pt x="84" y="357"/>
                      </a:lnTo>
                      <a:lnTo>
                        <a:pt x="90" y="310"/>
                      </a:lnTo>
                      <a:lnTo>
                        <a:pt x="103" y="264"/>
                      </a:lnTo>
                      <a:lnTo>
                        <a:pt x="115" y="233"/>
                      </a:lnTo>
                      <a:lnTo>
                        <a:pt x="131" y="210"/>
                      </a:lnTo>
                      <a:lnTo>
                        <a:pt x="150" y="197"/>
                      </a:lnTo>
                      <a:lnTo>
                        <a:pt x="171" y="183"/>
                      </a:lnTo>
                      <a:lnTo>
                        <a:pt x="201" y="173"/>
                      </a:lnTo>
                      <a:lnTo>
                        <a:pt x="225" y="170"/>
                      </a:lnTo>
                      <a:lnTo>
                        <a:pt x="253" y="171"/>
                      </a:lnTo>
                      <a:lnTo>
                        <a:pt x="278" y="176"/>
                      </a:lnTo>
                      <a:lnTo>
                        <a:pt x="299" y="191"/>
                      </a:lnTo>
                      <a:lnTo>
                        <a:pt x="313" y="208"/>
                      </a:lnTo>
                      <a:lnTo>
                        <a:pt x="318" y="229"/>
                      </a:lnTo>
                      <a:lnTo>
                        <a:pt x="321" y="254"/>
                      </a:lnTo>
                      <a:lnTo>
                        <a:pt x="324" y="275"/>
                      </a:lnTo>
                      <a:lnTo>
                        <a:pt x="329" y="326"/>
                      </a:lnTo>
                      <a:lnTo>
                        <a:pt x="332" y="392"/>
                      </a:lnTo>
                      <a:lnTo>
                        <a:pt x="334" y="478"/>
                      </a:lnTo>
                      <a:lnTo>
                        <a:pt x="332" y="552"/>
                      </a:lnTo>
                      <a:lnTo>
                        <a:pt x="329" y="585"/>
                      </a:lnTo>
                      <a:lnTo>
                        <a:pt x="325" y="616"/>
                      </a:lnTo>
                      <a:lnTo>
                        <a:pt x="322" y="633"/>
                      </a:lnTo>
                      <a:lnTo>
                        <a:pt x="315" y="654"/>
                      </a:lnTo>
                      <a:lnTo>
                        <a:pt x="304" y="665"/>
                      </a:lnTo>
                      <a:lnTo>
                        <a:pt x="296" y="670"/>
                      </a:lnTo>
                      <a:lnTo>
                        <a:pt x="286" y="674"/>
                      </a:lnTo>
                      <a:lnTo>
                        <a:pt x="263" y="677"/>
                      </a:lnTo>
                      <a:lnTo>
                        <a:pt x="247" y="677"/>
                      </a:lnTo>
                      <a:lnTo>
                        <a:pt x="234" y="676"/>
                      </a:lnTo>
                      <a:lnTo>
                        <a:pt x="211" y="672"/>
                      </a:lnTo>
                      <a:lnTo>
                        <a:pt x="195" y="666"/>
                      </a:lnTo>
                      <a:lnTo>
                        <a:pt x="168" y="645"/>
                      </a:lnTo>
                      <a:lnTo>
                        <a:pt x="142" y="622"/>
                      </a:lnTo>
                      <a:lnTo>
                        <a:pt x="116" y="590"/>
                      </a:lnTo>
                      <a:lnTo>
                        <a:pt x="93" y="552"/>
                      </a:lnTo>
                      <a:lnTo>
                        <a:pt x="84" y="513"/>
                      </a:lnTo>
                      <a:lnTo>
                        <a:pt x="76" y="460"/>
                      </a:lnTo>
                      <a:lnTo>
                        <a:pt x="76" y="424"/>
                      </a:lnTo>
                      <a:lnTo>
                        <a:pt x="0" y="424"/>
                      </a:lnTo>
                      <a:lnTo>
                        <a:pt x="1" y="395"/>
                      </a:lnTo>
                      <a:lnTo>
                        <a:pt x="8" y="348"/>
                      </a:lnTo>
                      <a:lnTo>
                        <a:pt x="15" y="297"/>
                      </a:lnTo>
                      <a:lnTo>
                        <a:pt x="27" y="251"/>
                      </a:lnTo>
                      <a:lnTo>
                        <a:pt x="41" y="210"/>
                      </a:lnTo>
                      <a:lnTo>
                        <a:pt x="60" y="176"/>
                      </a:lnTo>
                      <a:lnTo>
                        <a:pt x="83" y="144"/>
                      </a:lnTo>
                      <a:lnTo>
                        <a:pt x="109" y="122"/>
                      </a:lnTo>
                      <a:lnTo>
                        <a:pt x="132" y="109"/>
                      </a:lnTo>
                      <a:lnTo>
                        <a:pt x="157" y="100"/>
                      </a:lnTo>
                      <a:lnTo>
                        <a:pt x="190" y="95"/>
                      </a:lnTo>
                      <a:lnTo>
                        <a:pt x="221" y="91"/>
                      </a:lnTo>
                      <a:lnTo>
                        <a:pt x="246" y="89"/>
                      </a:lnTo>
                      <a:lnTo>
                        <a:pt x="267" y="84"/>
                      </a:lnTo>
                      <a:lnTo>
                        <a:pt x="282" y="73"/>
                      </a:lnTo>
                      <a:lnTo>
                        <a:pt x="295" y="58"/>
                      </a:lnTo>
                      <a:lnTo>
                        <a:pt x="307" y="37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4" name="Freeform 1062"/>
                <p:cNvSpPr>
                  <a:spLocks/>
                </p:cNvSpPr>
                <p:nvPr/>
              </p:nvSpPr>
              <p:spPr bwMode="auto">
                <a:xfrm>
                  <a:off x="533" y="3341"/>
                  <a:ext cx="33" cy="101"/>
                </a:xfrm>
                <a:custGeom>
                  <a:avLst/>
                  <a:gdLst>
                    <a:gd name="T0" fmla="*/ 0 w 65"/>
                    <a:gd name="T1" fmla="*/ 0 h 203"/>
                    <a:gd name="T2" fmla="*/ 1 w 65"/>
                    <a:gd name="T3" fmla="*/ 0 h 203"/>
                    <a:gd name="T4" fmla="*/ 1 w 65"/>
                    <a:gd name="T5" fmla="*/ 0 h 203"/>
                    <a:gd name="T6" fmla="*/ 0 60000 65536"/>
                    <a:gd name="T7" fmla="*/ 0 60000 65536"/>
                    <a:gd name="T8" fmla="*/ 0 60000 65536"/>
                    <a:gd name="T9" fmla="*/ 0 w 65"/>
                    <a:gd name="T10" fmla="*/ 0 h 203"/>
                    <a:gd name="T11" fmla="*/ 65 w 65"/>
                    <a:gd name="T12" fmla="*/ 203 h 20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5" h="203">
                      <a:moveTo>
                        <a:pt x="0" y="0"/>
                      </a:moveTo>
                      <a:lnTo>
                        <a:pt x="55" y="127"/>
                      </a:lnTo>
                      <a:lnTo>
                        <a:pt x="65" y="203"/>
                      </a:lnTo>
                    </a:path>
                  </a:pathLst>
                </a:custGeom>
                <a:noFill/>
                <a:ln w="635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25" name="Freeform 1063"/>
                <p:cNvSpPr>
                  <a:spLocks/>
                </p:cNvSpPr>
                <p:nvPr/>
              </p:nvSpPr>
              <p:spPr bwMode="auto">
                <a:xfrm>
                  <a:off x="389" y="3403"/>
                  <a:ext cx="75" cy="264"/>
                </a:xfrm>
                <a:custGeom>
                  <a:avLst/>
                  <a:gdLst>
                    <a:gd name="T0" fmla="*/ 0 w 151"/>
                    <a:gd name="T1" fmla="*/ 0 h 528"/>
                    <a:gd name="T2" fmla="*/ 0 w 151"/>
                    <a:gd name="T3" fmla="*/ 1 h 528"/>
                    <a:gd name="T4" fmla="*/ 0 w 151"/>
                    <a:gd name="T5" fmla="*/ 1 h 528"/>
                    <a:gd name="T6" fmla="*/ 0 w 151"/>
                    <a:gd name="T7" fmla="*/ 1 h 528"/>
                    <a:gd name="T8" fmla="*/ 0 w 151"/>
                    <a:gd name="T9" fmla="*/ 1 h 528"/>
                    <a:gd name="T10" fmla="*/ 0 w 151"/>
                    <a:gd name="T11" fmla="*/ 1 h 528"/>
                    <a:gd name="T12" fmla="*/ 0 w 151"/>
                    <a:gd name="T13" fmla="*/ 1 h 528"/>
                    <a:gd name="T14" fmla="*/ 0 w 151"/>
                    <a:gd name="T15" fmla="*/ 1 h 528"/>
                    <a:gd name="T16" fmla="*/ 0 w 151"/>
                    <a:gd name="T17" fmla="*/ 1 h 528"/>
                    <a:gd name="T18" fmla="*/ 0 w 151"/>
                    <a:gd name="T19" fmla="*/ 1 h 528"/>
                    <a:gd name="T20" fmla="*/ 0 w 151"/>
                    <a:gd name="T21" fmla="*/ 1 h 528"/>
                    <a:gd name="T22" fmla="*/ 0 w 151"/>
                    <a:gd name="T23" fmla="*/ 1 h 528"/>
                    <a:gd name="T24" fmla="*/ 0 w 151"/>
                    <a:gd name="T25" fmla="*/ 1 h 528"/>
                    <a:gd name="T26" fmla="*/ 0 w 151"/>
                    <a:gd name="T27" fmla="*/ 1 h 528"/>
                    <a:gd name="T28" fmla="*/ 0 w 151"/>
                    <a:gd name="T29" fmla="*/ 1 h 528"/>
                    <a:gd name="T30" fmla="*/ 0 w 151"/>
                    <a:gd name="T31" fmla="*/ 1 h 528"/>
                    <a:gd name="T32" fmla="*/ 0 w 151"/>
                    <a:gd name="T33" fmla="*/ 1 h 5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1"/>
                    <a:gd name="T52" fmla="*/ 0 h 528"/>
                    <a:gd name="T53" fmla="*/ 151 w 151"/>
                    <a:gd name="T54" fmla="*/ 528 h 5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1" h="528">
                      <a:moveTo>
                        <a:pt x="151" y="0"/>
                      </a:moveTo>
                      <a:lnTo>
                        <a:pt x="121" y="10"/>
                      </a:lnTo>
                      <a:lnTo>
                        <a:pt x="101" y="24"/>
                      </a:lnTo>
                      <a:lnTo>
                        <a:pt x="79" y="40"/>
                      </a:lnTo>
                      <a:lnTo>
                        <a:pt x="59" y="62"/>
                      </a:lnTo>
                      <a:lnTo>
                        <a:pt x="43" y="85"/>
                      </a:lnTo>
                      <a:lnTo>
                        <a:pt x="29" y="124"/>
                      </a:lnTo>
                      <a:lnTo>
                        <a:pt x="19" y="155"/>
                      </a:lnTo>
                      <a:lnTo>
                        <a:pt x="11" y="198"/>
                      </a:lnTo>
                      <a:lnTo>
                        <a:pt x="4" y="250"/>
                      </a:lnTo>
                      <a:lnTo>
                        <a:pt x="0" y="306"/>
                      </a:lnTo>
                      <a:lnTo>
                        <a:pt x="2" y="356"/>
                      </a:lnTo>
                      <a:lnTo>
                        <a:pt x="14" y="413"/>
                      </a:lnTo>
                      <a:lnTo>
                        <a:pt x="26" y="446"/>
                      </a:lnTo>
                      <a:lnTo>
                        <a:pt x="45" y="479"/>
                      </a:lnTo>
                      <a:lnTo>
                        <a:pt x="62" y="501"/>
                      </a:lnTo>
                      <a:lnTo>
                        <a:pt x="84" y="528"/>
                      </a:lnTo>
                    </a:path>
                  </a:pathLst>
                </a:custGeom>
                <a:noFill/>
                <a:ln w="6350">
                  <a:solidFill>
                    <a:srgbClr val="9F9F9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1993" name="Group 1064"/>
            <p:cNvGrpSpPr>
              <a:grpSpLocks/>
            </p:cNvGrpSpPr>
            <p:nvPr/>
          </p:nvGrpSpPr>
          <p:grpSpPr bwMode="auto">
            <a:xfrm rot="4204720">
              <a:off x="4523" y="2052"/>
              <a:ext cx="1580" cy="308"/>
              <a:chOff x="4067" y="1399"/>
              <a:chExt cx="1560" cy="369"/>
            </a:xfrm>
          </p:grpSpPr>
          <p:sp>
            <p:nvSpPr>
              <p:cNvPr id="41995" name="Freeform 1065"/>
              <p:cNvSpPr>
                <a:spLocks/>
              </p:cNvSpPr>
              <p:nvPr/>
            </p:nvSpPr>
            <p:spPr bwMode="auto">
              <a:xfrm>
                <a:off x="4085" y="1672"/>
                <a:ext cx="267" cy="96"/>
              </a:xfrm>
              <a:custGeom>
                <a:avLst/>
                <a:gdLst>
                  <a:gd name="T0" fmla="*/ 0 w 801"/>
                  <a:gd name="T1" fmla="*/ 0 h 288"/>
                  <a:gd name="T2" fmla="*/ 0 w 801"/>
                  <a:gd name="T3" fmla="*/ 0 h 288"/>
                  <a:gd name="T4" fmla="*/ 0 w 801"/>
                  <a:gd name="T5" fmla="*/ 0 h 288"/>
                  <a:gd name="T6" fmla="*/ 0 w 801"/>
                  <a:gd name="T7" fmla="*/ 0 h 288"/>
                  <a:gd name="T8" fmla="*/ 0 w 801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1"/>
                  <a:gd name="T16" fmla="*/ 0 h 288"/>
                  <a:gd name="T17" fmla="*/ 801 w 801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1" h="288">
                    <a:moveTo>
                      <a:pt x="0" y="0"/>
                    </a:moveTo>
                    <a:lnTo>
                      <a:pt x="801" y="0"/>
                    </a:lnTo>
                    <a:lnTo>
                      <a:pt x="711" y="288"/>
                    </a:lnTo>
                    <a:lnTo>
                      <a:pt x="396" y="2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6" name="Freeform 1066"/>
              <p:cNvSpPr>
                <a:spLocks/>
              </p:cNvSpPr>
              <p:nvPr/>
            </p:nvSpPr>
            <p:spPr bwMode="auto">
              <a:xfrm>
                <a:off x="4067" y="1399"/>
                <a:ext cx="1560" cy="369"/>
              </a:xfrm>
              <a:custGeom>
                <a:avLst/>
                <a:gdLst>
                  <a:gd name="T0" fmla="*/ 0 w 4680"/>
                  <a:gd name="T1" fmla="*/ 0 h 1107"/>
                  <a:gd name="T2" fmla="*/ 0 w 4680"/>
                  <a:gd name="T3" fmla="*/ 0 h 1107"/>
                  <a:gd name="T4" fmla="*/ 0 w 4680"/>
                  <a:gd name="T5" fmla="*/ 0 h 1107"/>
                  <a:gd name="T6" fmla="*/ 0 w 4680"/>
                  <a:gd name="T7" fmla="*/ 0 h 1107"/>
                  <a:gd name="T8" fmla="*/ 0 w 4680"/>
                  <a:gd name="T9" fmla="*/ 0 h 1107"/>
                  <a:gd name="T10" fmla="*/ 0 w 4680"/>
                  <a:gd name="T11" fmla="*/ 0 h 1107"/>
                  <a:gd name="T12" fmla="*/ 0 w 4680"/>
                  <a:gd name="T13" fmla="*/ 0 h 1107"/>
                  <a:gd name="T14" fmla="*/ 0 w 4680"/>
                  <a:gd name="T15" fmla="*/ 0 h 1107"/>
                  <a:gd name="T16" fmla="*/ 0 w 4680"/>
                  <a:gd name="T17" fmla="*/ 0 h 1107"/>
                  <a:gd name="T18" fmla="*/ 0 w 4680"/>
                  <a:gd name="T19" fmla="*/ 0 h 1107"/>
                  <a:gd name="T20" fmla="*/ 0 w 4680"/>
                  <a:gd name="T21" fmla="*/ 0 h 1107"/>
                  <a:gd name="T22" fmla="*/ 0 w 4680"/>
                  <a:gd name="T23" fmla="*/ 0 h 1107"/>
                  <a:gd name="T24" fmla="*/ 0 w 4680"/>
                  <a:gd name="T25" fmla="*/ 0 h 1107"/>
                  <a:gd name="T26" fmla="*/ 0 w 4680"/>
                  <a:gd name="T27" fmla="*/ 0 h 1107"/>
                  <a:gd name="T28" fmla="*/ 0 w 4680"/>
                  <a:gd name="T29" fmla="*/ 0 h 1107"/>
                  <a:gd name="T30" fmla="*/ 0 w 4680"/>
                  <a:gd name="T31" fmla="*/ 0 h 1107"/>
                  <a:gd name="T32" fmla="*/ 0 w 4680"/>
                  <a:gd name="T33" fmla="*/ 0 h 1107"/>
                  <a:gd name="T34" fmla="*/ 0 w 4680"/>
                  <a:gd name="T35" fmla="*/ 0 h 1107"/>
                  <a:gd name="T36" fmla="*/ 0 w 4680"/>
                  <a:gd name="T37" fmla="*/ 0 h 1107"/>
                  <a:gd name="T38" fmla="*/ 0 w 4680"/>
                  <a:gd name="T39" fmla="*/ 0 h 1107"/>
                  <a:gd name="T40" fmla="*/ 0 w 4680"/>
                  <a:gd name="T41" fmla="*/ 0 h 1107"/>
                  <a:gd name="T42" fmla="*/ 0 w 4680"/>
                  <a:gd name="T43" fmla="*/ 0 h 1107"/>
                  <a:gd name="T44" fmla="*/ 0 w 4680"/>
                  <a:gd name="T45" fmla="*/ 0 h 1107"/>
                  <a:gd name="T46" fmla="*/ 0 w 4680"/>
                  <a:gd name="T47" fmla="*/ 0 h 1107"/>
                  <a:gd name="T48" fmla="*/ 0 w 4680"/>
                  <a:gd name="T49" fmla="*/ 0 h 1107"/>
                  <a:gd name="T50" fmla="*/ 0 w 4680"/>
                  <a:gd name="T51" fmla="*/ 0 h 1107"/>
                  <a:gd name="T52" fmla="*/ 0 w 4680"/>
                  <a:gd name="T53" fmla="*/ 0 h 1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680"/>
                  <a:gd name="T82" fmla="*/ 0 h 1107"/>
                  <a:gd name="T83" fmla="*/ 4680 w 4680"/>
                  <a:gd name="T84" fmla="*/ 1107 h 110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680" h="1107">
                    <a:moveTo>
                      <a:pt x="0" y="342"/>
                    </a:moveTo>
                    <a:lnTo>
                      <a:pt x="79" y="248"/>
                    </a:lnTo>
                    <a:lnTo>
                      <a:pt x="156" y="167"/>
                    </a:lnTo>
                    <a:lnTo>
                      <a:pt x="237" y="92"/>
                    </a:lnTo>
                    <a:lnTo>
                      <a:pt x="322" y="36"/>
                    </a:lnTo>
                    <a:lnTo>
                      <a:pt x="396" y="0"/>
                    </a:lnTo>
                    <a:lnTo>
                      <a:pt x="828" y="0"/>
                    </a:lnTo>
                    <a:lnTo>
                      <a:pt x="1269" y="333"/>
                    </a:lnTo>
                    <a:lnTo>
                      <a:pt x="4472" y="333"/>
                    </a:lnTo>
                    <a:lnTo>
                      <a:pt x="4541" y="350"/>
                    </a:lnTo>
                    <a:lnTo>
                      <a:pt x="4590" y="377"/>
                    </a:lnTo>
                    <a:lnTo>
                      <a:pt x="4626" y="408"/>
                    </a:lnTo>
                    <a:lnTo>
                      <a:pt x="4650" y="449"/>
                    </a:lnTo>
                    <a:lnTo>
                      <a:pt x="4667" y="507"/>
                    </a:lnTo>
                    <a:lnTo>
                      <a:pt x="4680" y="585"/>
                    </a:lnTo>
                    <a:lnTo>
                      <a:pt x="4676" y="662"/>
                    </a:lnTo>
                    <a:lnTo>
                      <a:pt x="4662" y="714"/>
                    </a:lnTo>
                    <a:lnTo>
                      <a:pt x="4637" y="768"/>
                    </a:lnTo>
                    <a:lnTo>
                      <a:pt x="4596" y="815"/>
                    </a:lnTo>
                    <a:lnTo>
                      <a:pt x="4550" y="840"/>
                    </a:lnTo>
                    <a:lnTo>
                      <a:pt x="4482" y="846"/>
                    </a:lnTo>
                    <a:lnTo>
                      <a:pt x="1296" y="846"/>
                    </a:lnTo>
                    <a:lnTo>
                      <a:pt x="756" y="1107"/>
                    </a:lnTo>
                    <a:lnTo>
                      <a:pt x="693" y="810"/>
                    </a:lnTo>
                    <a:lnTo>
                      <a:pt x="585" y="423"/>
                    </a:lnTo>
                    <a:lnTo>
                      <a:pt x="432" y="342"/>
                    </a:lnTo>
                    <a:lnTo>
                      <a:pt x="0" y="342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7" name="Rectangle 1067"/>
              <p:cNvSpPr>
                <a:spLocks noChangeArrowheads="1"/>
              </p:cNvSpPr>
              <p:nvPr/>
            </p:nvSpPr>
            <p:spPr bwMode="auto">
              <a:xfrm>
                <a:off x="4511" y="1549"/>
                <a:ext cx="1029" cy="102"/>
              </a:xfrm>
              <a:prstGeom prst="rect">
                <a:avLst/>
              </a:prstGeom>
              <a:solidFill>
                <a:srgbClr val="606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998" name="Oval 1068"/>
              <p:cNvSpPr>
                <a:spLocks noChangeArrowheads="1"/>
              </p:cNvSpPr>
              <p:nvPr/>
            </p:nvSpPr>
            <p:spPr bwMode="auto">
              <a:xfrm>
                <a:off x="5480" y="1549"/>
                <a:ext cx="114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1999" name="Rectangle 1069"/>
              <p:cNvSpPr>
                <a:spLocks noChangeArrowheads="1"/>
              </p:cNvSpPr>
              <p:nvPr/>
            </p:nvSpPr>
            <p:spPr bwMode="auto">
              <a:xfrm>
                <a:off x="4349" y="1489"/>
                <a:ext cx="66" cy="162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000" name="Rectangle 1070"/>
              <p:cNvSpPr>
                <a:spLocks noChangeArrowheads="1"/>
              </p:cNvSpPr>
              <p:nvPr/>
            </p:nvSpPr>
            <p:spPr bwMode="auto">
              <a:xfrm>
                <a:off x="4355" y="1502"/>
                <a:ext cx="78" cy="163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grpSp>
            <p:nvGrpSpPr>
              <p:cNvPr id="42001" name="Group 1071"/>
              <p:cNvGrpSpPr>
                <a:grpSpLocks/>
              </p:cNvGrpSpPr>
              <p:nvPr/>
            </p:nvGrpSpPr>
            <p:grpSpPr bwMode="auto">
              <a:xfrm>
                <a:off x="4345" y="1502"/>
                <a:ext cx="97" cy="163"/>
                <a:chOff x="4345" y="1502"/>
                <a:chExt cx="97" cy="163"/>
              </a:xfrm>
            </p:grpSpPr>
            <p:sp>
              <p:nvSpPr>
                <p:cNvPr id="42002" name="Rectangle 1072"/>
                <p:cNvSpPr>
                  <a:spLocks noChangeArrowheads="1"/>
                </p:cNvSpPr>
                <p:nvPr/>
              </p:nvSpPr>
              <p:spPr bwMode="auto">
                <a:xfrm>
                  <a:off x="4345" y="1502"/>
                  <a:ext cx="15" cy="1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2003" name="Rectangle 1073"/>
                <p:cNvSpPr>
                  <a:spLocks noChangeArrowheads="1"/>
                </p:cNvSpPr>
                <p:nvPr/>
              </p:nvSpPr>
              <p:spPr bwMode="auto">
                <a:xfrm>
                  <a:off x="4427" y="1502"/>
                  <a:ext cx="15" cy="16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grpSp>
              <p:nvGrpSpPr>
                <p:cNvPr id="42004" name="Group 1074"/>
                <p:cNvGrpSpPr>
                  <a:grpSpLocks/>
                </p:cNvGrpSpPr>
                <p:nvPr/>
              </p:nvGrpSpPr>
              <p:grpSpPr bwMode="auto">
                <a:xfrm>
                  <a:off x="4349" y="1510"/>
                  <a:ext cx="87" cy="41"/>
                  <a:chOff x="4349" y="1510"/>
                  <a:chExt cx="87" cy="41"/>
                </a:xfrm>
              </p:grpSpPr>
              <p:sp>
                <p:nvSpPr>
                  <p:cNvPr id="42017" name="Freeform 1075"/>
                  <p:cNvSpPr>
                    <a:spLocks/>
                  </p:cNvSpPr>
                  <p:nvPr/>
                </p:nvSpPr>
                <p:spPr bwMode="auto">
                  <a:xfrm>
                    <a:off x="4359" y="1510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6"/>
                        </a:lnTo>
                        <a:lnTo>
                          <a:pt x="2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8" name="Oval 1076"/>
                  <p:cNvSpPr>
                    <a:spLocks noChangeArrowheads="1"/>
                  </p:cNvSpPr>
                  <p:nvPr/>
                </p:nvSpPr>
                <p:spPr bwMode="auto">
                  <a:xfrm>
                    <a:off x="4349" y="1530"/>
                    <a:ext cx="21" cy="21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9" name="Oval 1077"/>
                  <p:cNvSpPr>
                    <a:spLocks noChangeArrowheads="1"/>
                  </p:cNvSpPr>
                  <p:nvPr/>
                </p:nvSpPr>
                <p:spPr bwMode="auto">
                  <a:xfrm>
                    <a:off x="4414" y="1511"/>
                    <a:ext cx="22" cy="23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5" name="Group 1078"/>
                <p:cNvGrpSpPr>
                  <a:grpSpLocks/>
                </p:cNvGrpSpPr>
                <p:nvPr/>
              </p:nvGrpSpPr>
              <p:grpSpPr bwMode="auto">
                <a:xfrm>
                  <a:off x="4350" y="1546"/>
                  <a:ext cx="87" cy="41"/>
                  <a:chOff x="4350" y="1546"/>
                  <a:chExt cx="87" cy="41"/>
                </a:xfrm>
              </p:grpSpPr>
              <p:sp>
                <p:nvSpPr>
                  <p:cNvPr id="42014" name="Freeform 1079"/>
                  <p:cNvSpPr>
                    <a:spLocks/>
                  </p:cNvSpPr>
                  <p:nvPr/>
                </p:nvSpPr>
                <p:spPr bwMode="auto">
                  <a:xfrm>
                    <a:off x="4361" y="1546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5"/>
                        </a:lnTo>
                        <a:lnTo>
                          <a:pt x="1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5" name="Oval 1080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1565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6" name="Oval 1081"/>
                  <p:cNvSpPr>
                    <a:spLocks noChangeArrowheads="1"/>
                  </p:cNvSpPr>
                  <p:nvPr/>
                </p:nvSpPr>
                <p:spPr bwMode="auto">
                  <a:xfrm>
                    <a:off x="4415" y="1547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6" name="Group 1082"/>
                <p:cNvGrpSpPr>
                  <a:grpSpLocks/>
                </p:cNvGrpSpPr>
                <p:nvPr/>
              </p:nvGrpSpPr>
              <p:grpSpPr bwMode="auto">
                <a:xfrm>
                  <a:off x="4349" y="1581"/>
                  <a:ext cx="87" cy="41"/>
                  <a:chOff x="4349" y="1581"/>
                  <a:chExt cx="87" cy="41"/>
                </a:xfrm>
              </p:grpSpPr>
              <p:sp>
                <p:nvSpPr>
                  <p:cNvPr id="42011" name="Freeform 1083"/>
                  <p:cNvSpPr>
                    <a:spLocks/>
                  </p:cNvSpPr>
                  <p:nvPr/>
                </p:nvSpPr>
                <p:spPr bwMode="auto">
                  <a:xfrm>
                    <a:off x="4360" y="1581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5"/>
                        </a:lnTo>
                        <a:lnTo>
                          <a:pt x="1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12" name="Oval 1084"/>
                  <p:cNvSpPr>
                    <a:spLocks noChangeArrowheads="1"/>
                  </p:cNvSpPr>
                  <p:nvPr/>
                </p:nvSpPr>
                <p:spPr bwMode="auto">
                  <a:xfrm>
                    <a:off x="4349" y="1600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3" name="Oval 1085"/>
                  <p:cNvSpPr>
                    <a:spLocks noChangeArrowheads="1"/>
                  </p:cNvSpPr>
                  <p:nvPr/>
                </p:nvSpPr>
                <p:spPr bwMode="auto">
                  <a:xfrm>
                    <a:off x="4414" y="1582"/>
                    <a:ext cx="22" cy="22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2007" name="Group 1086"/>
                <p:cNvGrpSpPr>
                  <a:grpSpLocks/>
                </p:cNvGrpSpPr>
                <p:nvPr/>
              </p:nvGrpSpPr>
              <p:grpSpPr bwMode="auto">
                <a:xfrm>
                  <a:off x="4350" y="1617"/>
                  <a:ext cx="87" cy="41"/>
                  <a:chOff x="4350" y="1617"/>
                  <a:chExt cx="87" cy="41"/>
                </a:xfrm>
              </p:grpSpPr>
              <p:sp>
                <p:nvSpPr>
                  <p:cNvPr id="42008" name="Freeform 1087"/>
                  <p:cNvSpPr>
                    <a:spLocks/>
                  </p:cNvSpPr>
                  <p:nvPr/>
                </p:nvSpPr>
                <p:spPr bwMode="auto">
                  <a:xfrm>
                    <a:off x="4360" y="1617"/>
                    <a:ext cx="67" cy="41"/>
                  </a:xfrm>
                  <a:custGeom>
                    <a:avLst/>
                    <a:gdLst>
                      <a:gd name="T0" fmla="*/ 0 w 201"/>
                      <a:gd name="T1" fmla="*/ 0 h 123"/>
                      <a:gd name="T2" fmla="*/ 0 w 201"/>
                      <a:gd name="T3" fmla="*/ 0 h 123"/>
                      <a:gd name="T4" fmla="*/ 0 w 201"/>
                      <a:gd name="T5" fmla="*/ 0 h 123"/>
                      <a:gd name="T6" fmla="*/ 0 w 201"/>
                      <a:gd name="T7" fmla="*/ 0 h 123"/>
                      <a:gd name="T8" fmla="*/ 0 w 20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1"/>
                      <a:gd name="T16" fmla="*/ 0 h 123"/>
                      <a:gd name="T17" fmla="*/ 201 w 20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1" h="123">
                        <a:moveTo>
                          <a:pt x="195" y="0"/>
                        </a:moveTo>
                        <a:lnTo>
                          <a:pt x="0" y="56"/>
                        </a:lnTo>
                        <a:lnTo>
                          <a:pt x="2" y="123"/>
                        </a:lnTo>
                        <a:lnTo>
                          <a:pt x="201" y="69"/>
                        </a:lnTo>
                        <a:lnTo>
                          <a:pt x="195" y="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009" name="Oval 1088"/>
                  <p:cNvSpPr>
                    <a:spLocks noChangeArrowheads="1"/>
                  </p:cNvSpPr>
                  <p:nvPr/>
                </p:nvSpPr>
                <p:spPr bwMode="auto">
                  <a:xfrm>
                    <a:off x="4350" y="1637"/>
                    <a:ext cx="21" cy="21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010" name="Oval 1089"/>
                  <p:cNvSpPr>
                    <a:spLocks noChangeArrowheads="1"/>
                  </p:cNvSpPr>
                  <p:nvPr/>
                </p:nvSpPr>
                <p:spPr bwMode="auto">
                  <a:xfrm>
                    <a:off x="4415" y="1618"/>
                    <a:ext cx="22" cy="23"/>
                  </a:xfrm>
                  <a:prstGeom prst="ellipse">
                    <a:avLst/>
                  </a:prstGeom>
                  <a:solidFill>
                    <a:srgbClr val="60606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</p:grpSp>
        <p:graphicFrame>
          <p:nvGraphicFramePr>
            <p:cNvPr id="41994" name="Object 1090"/>
            <p:cNvGraphicFramePr>
              <a:graphicFrameLocks noChangeAspect="1"/>
            </p:cNvGraphicFramePr>
            <p:nvPr/>
          </p:nvGraphicFramePr>
          <p:xfrm>
            <a:off x="59" y="3728"/>
            <a:ext cx="1536" cy="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4884738" imgH="1882775" progId="MS_ClipArt_Gallery.2">
                    <p:embed/>
                  </p:oleObj>
                </mc:Choice>
                <mc:Fallback>
                  <p:oleObj name="Clip" r:id="rId9" imgW="4884738" imgH="1882775" progId="MS_ClipArt_Gallery.2">
                    <p:embed/>
                    <p:pic>
                      <p:nvPicPr>
                        <p:cNvPr id="41994" name="Object 10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" y="3728"/>
                          <a:ext cx="1536" cy="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61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i="0" kern="0" dirty="0"/>
              <a:t>Goal: To provide a number of different notations, analogies, and abstractions within which to develop, think about, and describe algorithms.</a:t>
            </a:r>
          </a:p>
          <a:p>
            <a:pPr eaLnBrk="1" hangingPunct="1"/>
            <a:endParaRPr lang="en-CA" altLang="en-US" i="0" kern="0" dirty="0"/>
          </a:p>
        </p:txBody>
      </p:sp>
    </p:spTree>
    <p:extLst>
      <p:ext uri="{BB962C8B-B14F-4D97-AF65-F5344CB8AC3E}">
        <p14:creationId xmlns:p14="http://schemas.microsoft.com/office/powerpoint/2010/main" val="233377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Levels of Abstraction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/>
              <a:t>Given a concrete algorithm, eg. MergeSort</a:t>
            </a:r>
            <a:br>
              <a:rPr lang="en-US" altLang="en-US"/>
            </a:br>
            <a:r>
              <a:rPr lang="en-US" altLang="en-US"/>
              <a:t>and a concrete input,            eg. &lt;4,2,6,1,7&gt;</a:t>
            </a:r>
            <a:br>
              <a:rPr lang="en-US" altLang="en-US"/>
            </a:br>
            <a:r>
              <a:rPr lang="en-US" altLang="en-US"/>
              <a:t>trace it and prove that it works.</a:t>
            </a:r>
          </a:p>
          <a:p>
            <a:pPr eaLnBrk="1" hangingPunct="1"/>
            <a:r>
              <a:rPr lang="en-US" altLang="en-US"/>
              <a:t>Given a concrete algorithm, eg. MergeSort</a:t>
            </a:r>
            <a:br>
              <a:rPr lang="en-US" altLang="en-US"/>
            </a:br>
            <a:r>
              <a:rPr lang="en-US" altLang="en-US"/>
              <a:t>and an abstract input,            eg. &lt;x</a:t>
            </a:r>
            <a:r>
              <a:rPr lang="en-US" altLang="en-US" baseline="-25000"/>
              <a:t>1</a:t>
            </a:r>
            <a:r>
              <a:rPr lang="en-US" altLang="en-US"/>
              <a:t>, … x</a:t>
            </a:r>
            <a:r>
              <a:rPr lang="en-US" altLang="en-US" baseline="-25000"/>
              <a:t>n</a:t>
            </a:r>
            <a:r>
              <a:rPr lang="en-US" altLang="en-US"/>
              <a:t>&gt;</a:t>
            </a:r>
            <a:br>
              <a:rPr lang="en-US" altLang="en-US"/>
            </a:br>
            <a:r>
              <a:rPr lang="en-US" altLang="en-US"/>
              <a:t>trace it and prove that it works.</a:t>
            </a:r>
          </a:p>
          <a:p>
            <a:pPr eaLnBrk="1" hangingPunct="1"/>
            <a:r>
              <a:rPr lang="en-US" altLang="en-US"/>
              <a:t>Given a “Meta Algorithm”, eg. Iterative Algs</a:t>
            </a:r>
            <a:br>
              <a:rPr lang="en-US" altLang="en-US"/>
            </a:br>
            <a:r>
              <a:rPr lang="en-US" altLang="en-US"/>
              <a:t>and an abstract input,            eg. &lt;x</a:t>
            </a:r>
            <a:r>
              <a:rPr lang="en-US" altLang="en-US" baseline="-25000"/>
              <a:t>1</a:t>
            </a:r>
            <a:r>
              <a:rPr lang="en-US" altLang="en-US"/>
              <a:t>, … x</a:t>
            </a:r>
            <a:r>
              <a:rPr lang="en-US" altLang="en-US" baseline="-25000"/>
              <a:t>n</a:t>
            </a:r>
            <a:r>
              <a:rPr lang="en-US" altLang="en-US"/>
              <a:t>&gt;</a:t>
            </a:r>
            <a:br>
              <a:rPr lang="en-US" altLang="en-US"/>
            </a:br>
            <a:r>
              <a:rPr lang="en-US" altLang="en-US"/>
              <a:t>trace it and prove that it works.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5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Levels of Abstraction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/>
              <a:t>Given a new computational problem on exam, </a:t>
            </a:r>
            <a:br>
              <a:rPr lang="en-US" altLang="en-US"/>
            </a:br>
            <a:r>
              <a:rPr lang="en-US" altLang="en-US"/>
              <a:t>design a new concrete algorithm that solves it</a:t>
            </a:r>
            <a:br>
              <a:rPr lang="en-US" altLang="en-US"/>
            </a:br>
            <a:r>
              <a:rPr lang="en-US" altLang="en-US"/>
              <a:t>following the “Meta Algorithm” steps.</a:t>
            </a:r>
          </a:p>
          <a:p>
            <a:pPr eaLnBrk="1" hangingPunct="1"/>
            <a:r>
              <a:rPr lang="en-US" altLang="en-US"/>
              <a:t>If you do not get all the details of the new algorithm correct, it wont be a disaster.</a:t>
            </a:r>
          </a:p>
          <a:p>
            <a:pPr eaLnBrk="1" hangingPunct="1"/>
            <a:r>
              <a:rPr lang="en-US" altLang="en-US"/>
              <a:t>If you do not get the steps of the “Meta Algorithm correct, it will be a disaster.</a:t>
            </a:r>
          </a:p>
          <a:p>
            <a:pPr eaLnBrk="1" hangingPunct="1"/>
            <a:r>
              <a:rPr lang="en-US" altLang="en-US"/>
              <a:t>There are only a few “Meta Algorithms”</a:t>
            </a:r>
            <a:br>
              <a:rPr lang="en-US" altLang="en-US"/>
            </a:br>
            <a:r>
              <a:rPr lang="en-US" altLang="en-US"/>
              <a:t>Learn them!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4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2362200"/>
            <a:ext cx="2584450" cy="3155950"/>
            <a:chOff x="2065" y="1551"/>
            <a:chExt cx="1628" cy="1988"/>
          </a:xfrm>
        </p:grpSpPr>
        <p:sp>
          <p:nvSpPr>
            <p:cNvPr id="10246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7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5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6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7332" name="AutoShape 20"/>
          <p:cNvSpPr>
            <a:spLocks noChangeArrowheads="1"/>
          </p:cNvSpPr>
          <p:nvPr/>
        </p:nvSpPr>
        <p:spPr bwMode="auto">
          <a:xfrm>
            <a:off x="2362200" y="1905000"/>
            <a:ext cx="6477000" cy="1143000"/>
          </a:xfrm>
          <a:prstGeom prst="wedgeRectCallout">
            <a:avLst>
              <a:gd name="adj1" fmla="val -60565"/>
              <a:gd name="adj2" fmla="val 69861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You spend 50hrs/week </a:t>
            </a:r>
            <a:br>
              <a:rPr lang="en-CA" altLang="en-US" i="0"/>
            </a:br>
            <a:r>
              <a:rPr lang="en-CA" altLang="en-US" i="0"/>
              <a:t>on your programming courses.</a:t>
            </a:r>
            <a:endParaRPr lang="en-US" altLang="en-US" i="0"/>
          </a:p>
        </p:txBody>
      </p:sp>
      <p:sp>
        <p:nvSpPr>
          <p:cNvPr id="10244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altLang="en-US" b="1"/>
              <a:t>Study Now!</a:t>
            </a:r>
            <a:endParaRPr lang="en-CA" altLang="en-US" b="1"/>
          </a:p>
        </p:txBody>
      </p:sp>
      <p:sp>
        <p:nvSpPr>
          <p:cNvPr id="397337" name="AutoShape 25"/>
          <p:cNvSpPr>
            <a:spLocks noChangeArrowheads="1"/>
          </p:cNvSpPr>
          <p:nvPr/>
        </p:nvSpPr>
        <p:spPr bwMode="auto">
          <a:xfrm>
            <a:off x="2416175" y="3886200"/>
            <a:ext cx="6423025" cy="1600200"/>
          </a:xfrm>
          <a:prstGeom prst="wedgeRectCallout">
            <a:avLst>
              <a:gd name="adj1" fmla="val -65472"/>
              <a:gd name="adj2" fmla="val -78472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i="0"/>
              <a:t>Study the material deeply</a:t>
            </a:r>
            <a:br>
              <a:rPr lang="en-CA" altLang="en-US" i="0"/>
            </a:br>
            <a:r>
              <a:rPr lang="en-CA" altLang="en-US" i="0"/>
              <a:t>before fail the tests.</a:t>
            </a:r>
            <a:endParaRPr lang="en-US" altLang="en-US" i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32" grpId="0" animBg="1"/>
      <p:bldP spid="3973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Levels of Abstraction</a:t>
            </a:r>
          </a:p>
        </p:txBody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/>
              <a:t>“Meta Algorithms”</a:t>
            </a:r>
          </a:p>
          <a:p>
            <a:pPr lvl="1" eaLnBrk="1" hangingPunct="1"/>
            <a:r>
              <a:rPr lang="en-US" altLang="en-US"/>
              <a:t>Iterative Algorithms</a:t>
            </a:r>
          </a:p>
          <a:p>
            <a:pPr lvl="1" eaLnBrk="1" hangingPunct="1"/>
            <a:r>
              <a:rPr lang="en-US" altLang="en-US"/>
              <a:t>Recursive Algorithms</a:t>
            </a:r>
          </a:p>
          <a:p>
            <a:pPr lvl="1" eaLnBrk="1" hangingPunct="1"/>
            <a:r>
              <a:rPr lang="en-US" altLang="en-US"/>
              <a:t>Greedy Algorithms</a:t>
            </a:r>
          </a:p>
          <a:p>
            <a:pPr lvl="1" eaLnBrk="1" hangingPunct="1"/>
            <a:r>
              <a:rPr lang="en-US" altLang="en-US"/>
              <a:t>Recursive Back Tracking</a:t>
            </a:r>
          </a:p>
          <a:p>
            <a:pPr lvl="1" eaLnBrk="1" hangingPunct="1"/>
            <a:r>
              <a:rPr lang="en-US" altLang="en-US"/>
              <a:t>Dynamic Programming.</a:t>
            </a:r>
          </a:p>
          <a:p>
            <a:pPr lvl="1" eaLnBrk="1" hangingPunct="1"/>
            <a:r>
              <a:rPr lang="en-US" altLang="en-US"/>
              <a:t>NP-Completeness</a:t>
            </a:r>
          </a:p>
        </p:txBody>
      </p:sp>
    </p:spTree>
    <p:extLst>
      <p:ext uri="{BB962C8B-B14F-4D97-AF65-F5344CB8AC3E}">
        <p14:creationId xmlns:p14="http://schemas.microsoft.com/office/powerpoint/2010/main" val="40390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Levels of Abstraction</a:t>
            </a:r>
          </a:p>
        </p:txBody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876800"/>
          </a:xfrm>
        </p:spPr>
        <p:txBody>
          <a:bodyPr/>
          <a:lstStyle/>
          <a:p>
            <a:pPr eaLnBrk="1" hangingPunct="1"/>
            <a:r>
              <a:rPr lang="en-US" altLang="en-US"/>
              <a:t>“Meta Math”</a:t>
            </a:r>
          </a:p>
          <a:p>
            <a:pPr lvl="1" eaLnBrk="1" hangingPunct="1"/>
            <a:r>
              <a:rPr lang="en-US" altLang="en-US"/>
              <a:t>Existential and Universal Quantifiers</a:t>
            </a:r>
          </a:p>
          <a:p>
            <a:pPr lvl="1" eaLnBrk="1" hangingPunct="1"/>
            <a:r>
              <a:rPr lang="en-US" altLang="en-US"/>
              <a:t>Asymptotic Growth</a:t>
            </a:r>
          </a:p>
          <a:p>
            <a:pPr lvl="1" eaLnBrk="1" hangingPunct="1"/>
            <a:r>
              <a:rPr lang="en-US" altLang="en-US"/>
              <a:t>Adding Made Easy Approximations</a:t>
            </a:r>
          </a:p>
          <a:p>
            <a:pPr lvl="1" eaLnBrk="1" hangingPunct="1"/>
            <a:r>
              <a:rPr lang="en-US" altLang="en-US"/>
              <a:t>Recurrence Relations</a:t>
            </a:r>
          </a:p>
        </p:txBody>
      </p:sp>
    </p:spTree>
    <p:extLst>
      <p:ext uri="{BB962C8B-B14F-4D97-AF65-F5344CB8AC3E}">
        <p14:creationId xmlns:p14="http://schemas.microsoft.com/office/powerpoint/2010/main" val="14571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 Correctness</a:t>
            </a:r>
            <a:endParaRPr lang="en-CA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Don’t tack on a formal proof of correctness after coding to make the professor happy.</a:t>
            </a:r>
          </a:p>
          <a:p>
            <a:pPr eaLnBrk="1" hangingPunct="1"/>
            <a:r>
              <a:rPr lang="en-US" altLang="en-US"/>
              <a:t>It need not be mathematical mumbo jumbo.</a:t>
            </a:r>
          </a:p>
          <a:p>
            <a:r>
              <a:rPr lang="en-US" altLang="en-US"/>
              <a:t>Goal: To think about algorithms </a:t>
            </a:r>
            <a:r>
              <a:rPr lang="en-US" altLang="en-US" sz="3000"/>
              <a:t>in such way that their correctness is transparent.</a:t>
            </a: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048252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Study:</a:t>
            </a:r>
            <a:endParaRPr lang="en-CA" alt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experienced programmers were asked to code up binary search.</a:t>
            </a:r>
            <a:endParaRPr lang="en-CA" altLang="en-US"/>
          </a:p>
        </p:txBody>
      </p:sp>
      <p:pic>
        <p:nvPicPr>
          <p:cNvPr id="43012" name="Picture 5" descr="j00822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34290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931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Study:</a:t>
            </a:r>
            <a:endParaRPr lang="en-CA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Many experienced programmers were asked to code up binary search.</a:t>
            </a:r>
            <a:endParaRPr lang="en-CA" alt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0" y="3733800"/>
            <a:ext cx="51339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80% got it wrong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Good thing is was not for a nuclear power plant.</a:t>
            </a:r>
          </a:p>
        </p:txBody>
      </p:sp>
      <p:pic>
        <p:nvPicPr>
          <p:cNvPr id="44037" name="Picture 5" descr="j01744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3048000"/>
            <a:ext cx="27146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051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did they lack?</a:t>
            </a:r>
            <a:endParaRPr lang="en-CA" altLang="en-US"/>
          </a:p>
        </p:txBody>
      </p:sp>
      <p:pic>
        <p:nvPicPr>
          <p:cNvPr id="45059" name="Picture 4" descr="pe0701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2732088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43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did they lack?</a:t>
            </a:r>
            <a:endParaRPr lang="en-CA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Formal proof methods?</a:t>
            </a:r>
            <a:endParaRPr lang="en-CA" altLang="en-US"/>
          </a:p>
        </p:txBody>
      </p:sp>
      <p:pic>
        <p:nvPicPr>
          <p:cNvPr id="46084" name="Picture 5" descr="j0188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682875"/>
            <a:ext cx="27400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790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did they lack?</a:t>
            </a:r>
            <a:endParaRPr lang="en-CA" alt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Formal proof methods?</a:t>
            </a:r>
            <a:endParaRPr lang="en-CA" altLang="en-US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310063" y="3184525"/>
            <a:ext cx="4452937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Yes, likely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Industry is starting to realize that formal methods are important.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/>
              <a:t>But even without formal methods …. ?</a:t>
            </a:r>
            <a:endParaRPr lang="en-CA" altLang="en-US" sz="3000" i="0"/>
          </a:p>
        </p:txBody>
      </p:sp>
      <p:pic>
        <p:nvPicPr>
          <p:cNvPr id="47109" name="Picture 5" descr="j01887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2682875"/>
            <a:ext cx="27400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5600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did they lack?</a:t>
            </a:r>
            <a:endParaRPr lang="en-CA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Fundamental understanding of the algorithmic design techniques.</a:t>
            </a:r>
          </a:p>
          <a:p>
            <a:pPr eaLnBrk="1" hangingPunct="1"/>
            <a:r>
              <a:rPr lang="en-US" altLang="en-US"/>
              <a:t>Abstract thinking.</a:t>
            </a:r>
            <a:endParaRPr lang="en-CA" altLang="en-US"/>
          </a:p>
        </p:txBody>
      </p:sp>
      <p:pic>
        <p:nvPicPr>
          <p:cNvPr id="48132" name="Picture 10" descr="dd0078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57600"/>
            <a:ext cx="29686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8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400800" cy="1143000"/>
          </a:xfrm>
          <a:prstGeom prst="wedgeRoundRectCallout">
            <a:avLst>
              <a:gd name="adj1" fmla="val -63639"/>
              <a:gd name="adj2" fmla="val 88056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Some students feel too intimidated to talk to the professor.</a:t>
            </a:r>
          </a:p>
        </p:txBody>
      </p:sp>
      <p:sp>
        <p:nvSpPr>
          <p:cNvPr id="401426" name="AutoShape 18"/>
          <p:cNvSpPr>
            <a:spLocks noChangeArrowheads="1"/>
          </p:cNvSpPr>
          <p:nvPr/>
        </p:nvSpPr>
        <p:spPr bwMode="auto">
          <a:xfrm>
            <a:off x="2743200" y="4800600"/>
            <a:ext cx="5029200" cy="1752600"/>
          </a:xfrm>
          <a:prstGeom prst="wedgeRoundRectCallout">
            <a:avLst>
              <a:gd name="adj1" fmla="val 58144"/>
              <a:gd name="adj2" fmla="val -97375"/>
              <a:gd name="adj3" fmla="val 16667"/>
            </a:avLst>
          </a:prstGeom>
          <a:solidFill>
            <a:srgbClr val="99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Actually, he is just a guy</a:t>
            </a:r>
            <a:br>
              <a:rPr lang="en-US" altLang="en-US" i="0"/>
            </a:br>
            <a:r>
              <a:rPr lang="en-US" altLang="en-US" i="0"/>
              <a:t>who has been doing this for a while.</a:t>
            </a:r>
          </a:p>
        </p:txBody>
      </p:sp>
      <p:grpSp>
        <p:nvGrpSpPr>
          <p:cNvPr id="17413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7415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7418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7420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7427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8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29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0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1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432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7433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743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3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3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3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7421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742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422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742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424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7419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7416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4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  <p:bldP spid="4014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265588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410" name="AutoShape 2"/>
          <p:cNvSpPr>
            <a:spLocks noChangeArrowheads="1"/>
          </p:cNvSpPr>
          <p:nvPr/>
        </p:nvSpPr>
        <p:spPr bwMode="auto">
          <a:xfrm>
            <a:off x="2590800" y="1219200"/>
            <a:ext cx="6248400" cy="1905000"/>
          </a:xfrm>
          <a:prstGeom prst="wedgeRoundRectCallout">
            <a:avLst>
              <a:gd name="adj1" fmla="val -63972"/>
              <a:gd name="adj2" fmla="val 3283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/>
              <a:t>Office hours: </a:t>
            </a:r>
            <a:br>
              <a:rPr lang="en-CA" altLang="en-US" sz="2400" i="0"/>
            </a:br>
            <a:r>
              <a:rPr lang="en-CA" altLang="en-US" sz="2400" i="0"/>
              <a:t>Before/after class tend to be the best time.</a:t>
            </a:r>
            <a:br>
              <a:rPr lang="en-CA" altLang="en-US" sz="2400" i="0"/>
            </a:br>
            <a:r>
              <a:rPr lang="en-CA" altLang="en-US" sz="2400" i="0"/>
              <a:t>Longer or private questions, when requested, </a:t>
            </a:r>
            <a:br>
              <a:rPr lang="en-CA" altLang="en-US" sz="2400" i="0"/>
            </a:br>
            <a:r>
              <a:rPr lang="en-CA" altLang="en-US" sz="2400" i="0"/>
              <a:t>can be taken back to my office, CSB 3044. </a:t>
            </a:r>
            <a:br>
              <a:rPr lang="en-CA" altLang="en-US" sz="2400" i="0"/>
            </a:br>
            <a:endParaRPr lang="en-CA" altLang="en-US" sz="2400" i="0"/>
          </a:p>
        </p:txBody>
      </p:sp>
      <p:grpSp>
        <p:nvGrpSpPr>
          <p:cNvPr id="18436" name="Group 19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18438" name="Group 20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8441" name="Group 21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8443" name="Group 22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18450" name="Freeform 23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1" name="Freeform 24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2" name="Freeform 25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3" name="Freeform 26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4" name="Freeform 27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55" name="Freeform 28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456" name="Group 29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18457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58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59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60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8444" name="Group 34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4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49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445" name="Group 37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18446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447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8442" name="Oval 40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18439" name="Freeform 41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0" name="Freeform 42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Rectangle 4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2632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2131" name="AutoShape 3"/>
          <p:cNvSpPr>
            <a:spLocks noChangeArrowheads="1"/>
          </p:cNvSpPr>
          <p:nvPr/>
        </p:nvSpPr>
        <p:spPr bwMode="auto">
          <a:xfrm>
            <a:off x="2590800" y="1219200"/>
            <a:ext cx="5791200" cy="762000"/>
          </a:xfrm>
          <a:prstGeom prst="wedgeRoundRectCallout">
            <a:avLst>
              <a:gd name="adj1" fmla="val -65079"/>
              <a:gd name="adj2" fmla="val 157083"/>
              <a:gd name="adj3" fmla="val 16667"/>
            </a:avLst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i="0"/>
              <a:t>Please interact with me in class.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i="0"/>
          </a:p>
        </p:txBody>
      </p:sp>
      <p:grpSp>
        <p:nvGrpSpPr>
          <p:cNvPr id="21508" name="Group 5"/>
          <p:cNvGrpSpPr>
            <a:grpSpLocks/>
          </p:cNvGrpSpPr>
          <p:nvPr/>
        </p:nvGrpSpPr>
        <p:grpSpPr bwMode="auto">
          <a:xfrm flipH="1">
            <a:off x="7483475" y="3114675"/>
            <a:ext cx="1660525" cy="3743325"/>
            <a:chOff x="864" y="465"/>
            <a:chExt cx="1046" cy="2358"/>
          </a:xfrm>
        </p:grpSpPr>
        <p:grpSp>
          <p:nvGrpSpPr>
            <p:cNvPr id="21512" name="Group 6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21515" name="Group 7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21517" name="Group 8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21524" name="Freeform 9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>
                      <a:gd name="T0" fmla="*/ 7 w 304"/>
                      <a:gd name="T1" fmla="*/ 174 h 566"/>
                      <a:gd name="T2" fmla="*/ 18 w 304"/>
                      <a:gd name="T3" fmla="*/ 122 h 566"/>
                      <a:gd name="T4" fmla="*/ 42 w 304"/>
                      <a:gd name="T5" fmla="*/ 83 h 566"/>
                      <a:gd name="T6" fmla="*/ 81 w 304"/>
                      <a:gd name="T7" fmla="*/ 45 h 566"/>
                      <a:gd name="T8" fmla="*/ 148 w 304"/>
                      <a:gd name="T9" fmla="*/ 7 h 566"/>
                      <a:gd name="T10" fmla="*/ 205 w 304"/>
                      <a:gd name="T11" fmla="*/ 0 h 566"/>
                      <a:gd name="T12" fmla="*/ 255 w 304"/>
                      <a:gd name="T13" fmla="*/ 10 h 566"/>
                      <a:gd name="T14" fmla="*/ 290 w 304"/>
                      <a:gd name="T15" fmla="*/ 31 h 566"/>
                      <a:gd name="T16" fmla="*/ 304 w 304"/>
                      <a:gd name="T17" fmla="*/ 59 h 566"/>
                      <a:gd name="T18" fmla="*/ 304 w 304"/>
                      <a:gd name="T19" fmla="*/ 87 h 566"/>
                      <a:gd name="T20" fmla="*/ 290 w 304"/>
                      <a:gd name="T21" fmla="*/ 118 h 566"/>
                      <a:gd name="T22" fmla="*/ 262 w 304"/>
                      <a:gd name="T23" fmla="*/ 146 h 566"/>
                      <a:gd name="T24" fmla="*/ 223 w 304"/>
                      <a:gd name="T25" fmla="*/ 181 h 566"/>
                      <a:gd name="T26" fmla="*/ 201 w 304"/>
                      <a:gd name="T27" fmla="*/ 215 h 566"/>
                      <a:gd name="T28" fmla="*/ 194 w 304"/>
                      <a:gd name="T29" fmla="*/ 240 h 566"/>
                      <a:gd name="T30" fmla="*/ 194 w 304"/>
                      <a:gd name="T31" fmla="*/ 260 h 566"/>
                      <a:gd name="T32" fmla="*/ 205 w 304"/>
                      <a:gd name="T33" fmla="*/ 295 h 566"/>
                      <a:gd name="T34" fmla="*/ 230 w 304"/>
                      <a:gd name="T35" fmla="*/ 344 h 566"/>
                      <a:gd name="T36" fmla="*/ 247 w 304"/>
                      <a:gd name="T37" fmla="*/ 399 h 566"/>
                      <a:gd name="T38" fmla="*/ 251 w 304"/>
                      <a:gd name="T39" fmla="*/ 438 h 566"/>
                      <a:gd name="T40" fmla="*/ 244 w 304"/>
                      <a:gd name="T41" fmla="*/ 479 h 566"/>
                      <a:gd name="T42" fmla="*/ 233 w 304"/>
                      <a:gd name="T43" fmla="*/ 510 h 566"/>
                      <a:gd name="T44" fmla="*/ 201 w 304"/>
                      <a:gd name="T45" fmla="*/ 545 h 566"/>
                      <a:gd name="T46" fmla="*/ 173 w 304"/>
                      <a:gd name="T47" fmla="*/ 559 h 566"/>
                      <a:gd name="T48" fmla="*/ 141 w 304"/>
                      <a:gd name="T49" fmla="*/ 566 h 566"/>
                      <a:gd name="T50" fmla="*/ 113 w 304"/>
                      <a:gd name="T51" fmla="*/ 563 h 566"/>
                      <a:gd name="T52" fmla="*/ 92 w 304"/>
                      <a:gd name="T53" fmla="*/ 549 h 566"/>
                      <a:gd name="T54" fmla="*/ 67 w 304"/>
                      <a:gd name="T55" fmla="*/ 521 h 566"/>
                      <a:gd name="T56" fmla="*/ 42 w 304"/>
                      <a:gd name="T57" fmla="*/ 472 h 566"/>
                      <a:gd name="T58" fmla="*/ 14 w 304"/>
                      <a:gd name="T59" fmla="*/ 392 h 566"/>
                      <a:gd name="T60" fmla="*/ 4 w 304"/>
                      <a:gd name="T61" fmla="*/ 333 h 566"/>
                      <a:gd name="T62" fmla="*/ 0 w 304"/>
                      <a:gd name="T63" fmla="*/ 257 h 566"/>
                      <a:gd name="T64" fmla="*/ 0 w 304"/>
                      <a:gd name="T65" fmla="*/ 222 h 566"/>
                      <a:gd name="T66" fmla="*/ 7 w 304"/>
                      <a:gd name="T67" fmla="*/ 174 h 56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04"/>
                      <a:gd name="T103" fmla="*/ 0 h 566"/>
                      <a:gd name="T104" fmla="*/ 304 w 304"/>
                      <a:gd name="T105" fmla="*/ 566 h 566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5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>
                      <a:gd name="T0" fmla="*/ 25 w 249"/>
                      <a:gd name="T1" fmla="*/ 65 h 572"/>
                      <a:gd name="T2" fmla="*/ 7 w 249"/>
                      <a:gd name="T3" fmla="*/ 44 h 572"/>
                      <a:gd name="T4" fmla="*/ 0 w 249"/>
                      <a:gd name="T5" fmla="*/ 27 h 572"/>
                      <a:gd name="T6" fmla="*/ 11 w 249"/>
                      <a:gd name="T7" fmla="*/ 7 h 572"/>
                      <a:gd name="T8" fmla="*/ 28 w 249"/>
                      <a:gd name="T9" fmla="*/ 0 h 572"/>
                      <a:gd name="T10" fmla="*/ 60 w 249"/>
                      <a:gd name="T11" fmla="*/ 0 h 572"/>
                      <a:gd name="T12" fmla="*/ 96 w 249"/>
                      <a:gd name="T13" fmla="*/ 24 h 572"/>
                      <a:gd name="T14" fmla="*/ 132 w 249"/>
                      <a:gd name="T15" fmla="*/ 61 h 572"/>
                      <a:gd name="T16" fmla="*/ 192 w 249"/>
                      <a:gd name="T17" fmla="*/ 140 h 572"/>
                      <a:gd name="T18" fmla="*/ 231 w 249"/>
                      <a:gd name="T19" fmla="*/ 204 h 572"/>
                      <a:gd name="T20" fmla="*/ 249 w 249"/>
                      <a:gd name="T21" fmla="*/ 255 h 572"/>
                      <a:gd name="T22" fmla="*/ 245 w 249"/>
                      <a:gd name="T23" fmla="*/ 283 h 572"/>
                      <a:gd name="T24" fmla="*/ 224 w 249"/>
                      <a:gd name="T25" fmla="*/ 320 h 572"/>
                      <a:gd name="T26" fmla="*/ 181 w 249"/>
                      <a:gd name="T27" fmla="*/ 347 h 572"/>
                      <a:gd name="T28" fmla="*/ 110 w 249"/>
                      <a:gd name="T29" fmla="*/ 371 h 572"/>
                      <a:gd name="T30" fmla="*/ 75 w 249"/>
                      <a:gd name="T31" fmla="*/ 395 h 572"/>
                      <a:gd name="T32" fmla="*/ 60 w 249"/>
                      <a:gd name="T33" fmla="*/ 415 h 572"/>
                      <a:gd name="T34" fmla="*/ 68 w 249"/>
                      <a:gd name="T35" fmla="*/ 436 h 572"/>
                      <a:gd name="T36" fmla="*/ 107 w 249"/>
                      <a:gd name="T37" fmla="*/ 456 h 572"/>
                      <a:gd name="T38" fmla="*/ 139 w 249"/>
                      <a:gd name="T39" fmla="*/ 497 h 572"/>
                      <a:gd name="T40" fmla="*/ 153 w 249"/>
                      <a:gd name="T41" fmla="*/ 538 h 572"/>
                      <a:gd name="T42" fmla="*/ 149 w 249"/>
                      <a:gd name="T43" fmla="*/ 558 h 572"/>
                      <a:gd name="T44" fmla="*/ 117 w 249"/>
                      <a:gd name="T45" fmla="*/ 572 h 572"/>
                      <a:gd name="T46" fmla="*/ 107 w 249"/>
                      <a:gd name="T47" fmla="*/ 572 h 572"/>
                      <a:gd name="T48" fmla="*/ 92 w 249"/>
                      <a:gd name="T49" fmla="*/ 535 h 572"/>
                      <a:gd name="T50" fmla="*/ 85 w 249"/>
                      <a:gd name="T51" fmla="*/ 494 h 572"/>
                      <a:gd name="T52" fmla="*/ 64 w 249"/>
                      <a:gd name="T53" fmla="*/ 463 h 572"/>
                      <a:gd name="T54" fmla="*/ 32 w 249"/>
                      <a:gd name="T55" fmla="*/ 446 h 572"/>
                      <a:gd name="T56" fmla="*/ 21 w 249"/>
                      <a:gd name="T57" fmla="*/ 426 h 572"/>
                      <a:gd name="T58" fmla="*/ 25 w 249"/>
                      <a:gd name="T59" fmla="*/ 405 h 572"/>
                      <a:gd name="T60" fmla="*/ 53 w 249"/>
                      <a:gd name="T61" fmla="*/ 371 h 572"/>
                      <a:gd name="T62" fmla="*/ 107 w 249"/>
                      <a:gd name="T63" fmla="*/ 351 h 572"/>
                      <a:gd name="T64" fmla="*/ 157 w 249"/>
                      <a:gd name="T65" fmla="*/ 320 h 572"/>
                      <a:gd name="T66" fmla="*/ 196 w 249"/>
                      <a:gd name="T67" fmla="*/ 286 h 572"/>
                      <a:gd name="T68" fmla="*/ 210 w 249"/>
                      <a:gd name="T69" fmla="*/ 252 h 572"/>
                      <a:gd name="T70" fmla="*/ 206 w 249"/>
                      <a:gd name="T71" fmla="*/ 238 h 572"/>
                      <a:gd name="T72" fmla="*/ 189 w 249"/>
                      <a:gd name="T73" fmla="*/ 208 h 572"/>
                      <a:gd name="T74" fmla="*/ 157 w 249"/>
                      <a:gd name="T75" fmla="*/ 163 h 572"/>
                      <a:gd name="T76" fmla="*/ 121 w 249"/>
                      <a:gd name="T77" fmla="*/ 136 h 572"/>
                      <a:gd name="T78" fmla="*/ 82 w 249"/>
                      <a:gd name="T79" fmla="*/ 106 h 572"/>
                      <a:gd name="T80" fmla="*/ 53 w 249"/>
                      <a:gd name="T81" fmla="*/ 89 h 572"/>
                      <a:gd name="T82" fmla="*/ 25 w 249"/>
                      <a:gd name="T83" fmla="*/ 65 h 572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49"/>
                      <a:gd name="T127" fmla="*/ 0 h 572"/>
                      <a:gd name="T128" fmla="*/ 249 w 249"/>
                      <a:gd name="T129" fmla="*/ 572 h 572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6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>
                      <a:gd name="T0" fmla="*/ 151 w 362"/>
                      <a:gd name="T1" fmla="*/ 35 h 499"/>
                      <a:gd name="T2" fmla="*/ 221 w 362"/>
                      <a:gd name="T3" fmla="*/ 0 h 499"/>
                      <a:gd name="T4" fmla="*/ 281 w 362"/>
                      <a:gd name="T5" fmla="*/ 0 h 499"/>
                      <a:gd name="T6" fmla="*/ 344 w 362"/>
                      <a:gd name="T7" fmla="*/ 14 h 499"/>
                      <a:gd name="T8" fmla="*/ 362 w 362"/>
                      <a:gd name="T9" fmla="*/ 35 h 499"/>
                      <a:gd name="T10" fmla="*/ 351 w 362"/>
                      <a:gd name="T11" fmla="*/ 59 h 499"/>
                      <a:gd name="T12" fmla="*/ 334 w 362"/>
                      <a:gd name="T13" fmla="*/ 91 h 499"/>
                      <a:gd name="T14" fmla="*/ 302 w 362"/>
                      <a:gd name="T15" fmla="*/ 87 h 499"/>
                      <a:gd name="T16" fmla="*/ 274 w 362"/>
                      <a:gd name="T17" fmla="*/ 77 h 499"/>
                      <a:gd name="T18" fmla="*/ 253 w 362"/>
                      <a:gd name="T19" fmla="*/ 63 h 499"/>
                      <a:gd name="T20" fmla="*/ 232 w 362"/>
                      <a:gd name="T21" fmla="*/ 59 h 499"/>
                      <a:gd name="T22" fmla="*/ 193 w 362"/>
                      <a:gd name="T23" fmla="*/ 70 h 499"/>
                      <a:gd name="T24" fmla="*/ 137 w 362"/>
                      <a:gd name="T25" fmla="*/ 94 h 499"/>
                      <a:gd name="T26" fmla="*/ 91 w 362"/>
                      <a:gd name="T27" fmla="*/ 136 h 499"/>
                      <a:gd name="T28" fmla="*/ 70 w 362"/>
                      <a:gd name="T29" fmla="*/ 164 h 499"/>
                      <a:gd name="T30" fmla="*/ 60 w 362"/>
                      <a:gd name="T31" fmla="*/ 185 h 499"/>
                      <a:gd name="T32" fmla="*/ 60 w 362"/>
                      <a:gd name="T33" fmla="*/ 202 h 499"/>
                      <a:gd name="T34" fmla="*/ 74 w 362"/>
                      <a:gd name="T35" fmla="*/ 220 h 499"/>
                      <a:gd name="T36" fmla="*/ 116 w 362"/>
                      <a:gd name="T37" fmla="*/ 248 h 499"/>
                      <a:gd name="T38" fmla="*/ 155 w 362"/>
                      <a:gd name="T39" fmla="*/ 286 h 499"/>
                      <a:gd name="T40" fmla="*/ 179 w 362"/>
                      <a:gd name="T41" fmla="*/ 325 h 499"/>
                      <a:gd name="T42" fmla="*/ 193 w 362"/>
                      <a:gd name="T43" fmla="*/ 352 h 499"/>
                      <a:gd name="T44" fmla="*/ 186 w 362"/>
                      <a:gd name="T45" fmla="*/ 370 h 499"/>
                      <a:gd name="T46" fmla="*/ 169 w 362"/>
                      <a:gd name="T47" fmla="*/ 387 h 499"/>
                      <a:gd name="T48" fmla="*/ 134 w 362"/>
                      <a:gd name="T49" fmla="*/ 398 h 499"/>
                      <a:gd name="T50" fmla="*/ 95 w 362"/>
                      <a:gd name="T51" fmla="*/ 412 h 499"/>
                      <a:gd name="T52" fmla="*/ 77 w 362"/>
                      <a:gd name="T53" fmla="*/ 433 h 499"/>
                      <a:gd name="T54" fmla="*/ 81 w 362"/>
                      <a:gd name="T55" fmla="*/ 468 h 499"/>
                      <a:gd name="T56" fmla="*/ 53 w 362"/>
                      <a:gd name="T57" fmla="*/ 499 h 499"/>
                      <a:gd name="T58" fmla="*/ 39 w 362"/>
                      <a:gd name="T59" fmla="*/ 489 h 499"/>
                      <a:gd name="T60" fmla="*/ 42 w 362"/>
                      <a:gd name="T61" fmla="*/ 429 h 499"/>
                      <a:gd name="T62" fmla="*/ 67 w 362"/>
                      <a:gd name="T63" fmla="*/ 398 h 499"/>
                      <a:gd name="T64" fmla="*/ 102 w 362"/>
                      <a:gd name="T65" fmla="*/ 373 h 499"/>
                      <a:gd name="T66" fmla="*/ 137 w 362"/>
                      <a:gd name="T67" fmla="*/ 359 h 499"/>
                      <a:gd name="T68" fmla="*/ 155 w 362"/>
                      <a:gd name="T69" fmla="*/ 352 h 499"/>
                      <a:gd name="T70" fmla="*/ 158 w 362"/>
                      <a:gd name="T71" fmla="*/ 342 h 499"/>
                      <a:gd name="T72" fmla="*/ 148 w 362"/>
                      <a:gd name="T73" fmla="*/ 325 h 499"/>
                      <a:gd name="T74" fmla="*/ 112 w 362"/>
                      <a:gd name="T75" fmla="*/ 290 h 499"/>
                      <a:gd name="T76" fmla="*/ 70 w 362"/>
                      <a:gd name="T77" fmla="*/ 262 h 499"/>
                      <a:gd name="T78" fmla="*/ 35 w 362"/>
                      <a:gd name="T79" fmla="*/ 241 h 499"/>
                      <a:gd name="T80" fmla="*/ 7 w 362"/>
                      <a:gd name="T81" fmla="*/ 220 h 499"/>
                      <a:gd name="T82" fmla="*/ 0 w 362"/>
                      <a:gd name="T83" fmla="*/ 195 h 499"/>
                      <a:gd name="T84" fmla="*/ 18 w 362"/>
                      <a:gd name="T85" fmla="*/ 157 h 499"/>
                      <a:gd name="T86" fmla="*/ 56 w 362"/>
                      <a:gd name="T87" fmla="*/ 108 h 499"/>
                      <a:gd name="T88" fmla="*/ 95 w 362"/>
                      <a:gd name="T89" fmla="*/ 70 h 499"/>
                      <a:gd name="T90" fmla="*/ 123 w 362"/>
                      <a:gd name="T91" fmla="*/ 52 h 499"/>
                      <a:gd name="T92" fmla="*/ 151 w 362"/>
                      <a:gd name="T93" fmla="*/ 35 h 499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362"/>
                      <a:gd name="T142" fmla="*/ 0 h 499"/>
                      <a:gd name="T143" fmla="*/ 362 w 362"/>
                      <a:gd name="T144" fmla="*/ 499 h 499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7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>
                      <a:gd name="T0" fmla="*/ 132 w 229"/>
                      <a:gd name="T1" fmla="*/ 69 h 840"/>
                      <a:gd name="T2" fmla="*/ 136 w 229"/>
                      <a:gd name="T3" fmla="*/ 21 h 840"/>
                      <a:gd name="T4" fmla="*/ 168 w 229"/>
                      <a:gd name="T5" fmla="*/ 0 h 840"/>
                      <a:gd name="T6" fmla="*/ 204 w 229"/>
                      <a:gd name="T7" fmla="*/ 3 h 840"/>
                      <a:gd name="T8" fmla="*/ 225 w 229"/>
                      <a:gd name="T9" fmla="*/ 21 h 840"/>
                      <a:gd name="T10" fmla="*/ 229 w 229"/>
                      <a:gd name="T11" fmla="*/ 90 h 840"/>
                      <a:gd name="T12" fmla="*/ 218 w 229"/>
                      <a:gd name="T13" fmla="*/ 266 h 840"/>
                      <a:gd name="T14" fmla="*/ 204 w 229"/>
                      <a:gd name="T15" fmla="*/ 373 h 840"/>
                      <a:gd name="T16" fmla="*/ 222 w 229"/>
                      <a:gd name="T17" fmla="*/ 460 h 840"/>
                      <a:gd name="T18" fmla="*/ 225 w 229"/>
                      <a:gd name="T19" fmla="*/ 546 h 840"/>
                      <a:gd name="T20" fmla="*/ 215 w 229"/>
                      <a:gd name="T21" fmla="*/ 633 h 840"/>
                      <a:gd name="T22" fmla="*/ 197 w 229"/>
                      <a:gd name="T23" fmla="*/ 743 h 840"/>
                      <a:gd name="T24" fmla="*/ 204 w 229"/>
                      <a:gd name="T25" fmla="*/ 802 h 840"/>
                      <a:gd name="T26" fmla="*/ 186 w 229"/>
                      <a:gd name="T27" fmla="*/ 812 h 840"/>
                      <a:gd name="T28" fmla="*/ 72 w 229"/>
                      <a:gd name="T29" fmla="*/ 833 h 840"/>
                      <a:gd name="T30" fmla="*/ 43 w 229"/>
                      <a:gd name="T31" fmla="*/ 840 h 840"/>
                      <a:gd name="T32" fmla="*/ 0 w 229"/>
                      <a:gd name="T33" fmla="*/ 816 h 840"/>
                      <a:gd name="T34" fmla="*/ 0 w 229"/>
                      <a:gd name="T35" fmla="*/ 802 h 840"/>
                      <a:gd name="T36" fmla="*/ 125 w 229"/>
                      <a:gd name="T37" fmla="*/ 795 h 840"/>
                      <a:gd name="T38" fmla="*/ 168 w 229"/>
                      <a:gd name="T39" fmla="*/ 778 h 840"/>
                      <a:gd name="T40" fmla="*/ 172 w 229"/>
                      <a:gd name="T41" fmla="*/ 740 h 840"/>
                      <a:gd name="T42" fmla="*/ 175 w 229"/>
                      <a:gd name="T43" fmla="*/ 622 h 840"/>
                      <a:gd name="T44" fmla="*/ 165 w 229"/>
                      <a:gd name="T45" fmla="*/ 525 h 840"/>
                      <a:gd name="T46" fmla="*/ 154 w 229"/>
                      <a:gd name="T47" fmla="*/ 408 h 840"/>
                      <a:gd name="T48" fmla="*/ 157 w 229"/>
                      <a:gd name="T49" fmla="*/ 335 h 840"/>
                      <a:gd name="T50" fmla="*/ 165 w 229"/>
                      <a:gd name="T51" fmla="*/ 242 h 840"/>
                      <a:gd name="T52" fmla="*/ 147 w 229"/>
                      <a:gd name="T53" fmla="*/ 152 h 840"/>
                      <a:gd name="T54" fmla="*/ 132 w 229"/>
                      <a:gd name="T55" fmla="*/ 69 h 840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229"/>
                      <a:gd name="T85" fmla="*/ 0 h 840"/>
                      <a:gd name="T86" fmla="*/ 229 w 229"/>
                      <a:gd name="T87" fmla="*/ 840 h 840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8" name="Freeform 13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>
                      <a:gd name="T0" fmla="*/ 212 w 447"/>
                      <a:gd name="T1" fmla="*/ 268 h 658"/>
                      <a:gd name="T2" fmla="*/ 212 w 447"/>
                      <a:gd name="T3" fmla="*/ 233 h 658"/>
                      <a:gd name="T4" fmla="*/ 230 w 447"/>
                      <a:gd name="T5" fmla="*/ 174 h 658"/>
                      <a:gd name="T6" fmla="*/ 284 w 447"/>
                      <a:gd name="T7" fmla="*/ 80 h 658"/>
                      <a:gd name="T8" fmla="*/ 370 w 447"/>
                      <a:gd name="T9" fmla="*/ 0 h 658"/>
                      <a:gd name="T10" fmla="*/ 424 w 447"/>
                      <a:gd name="T11" fmla="*/ 0 h 658"/>
                      <a:gd name="T12" fmla="*/ 447 w 447"/>
                      <a:gd name="T13" fmla="*/ 38 h 658"/>
                      <a:gd name="T14" fmla="*/ 415 w 447"/>
                      <a:gd name="T15" fmla="*/ 91 h 658"/>
                      <a:gd name="T16" fmla="*/ 348 w 447"/>
                      <a:gd name="T17" fmla="*/ 129 h 658"/>
                      <a:gd name="T18" fmla="*/ 307 w 447"/>
                      <a:gd name="T19" fmla="*/ 167 h 658"/>
                      <a:gd name="T20" fmla="*/ 266 w 447"/>
                      <a:gd name="T21" fmla="*/ 223 h 658"/>
                      <a:gd name="T22" fmla="*/ 257 w 447"/>
                      <a:gd name="T23" fmla="*/ 261 h 658"/>
                      <a:gd name="T24" fmla="*/ 262 w 447"/>
                      <a:gd name="T25" fmla="*/ 303 h 658"/>
                      <a:gd name="T26" fmla="*/ 284 w 447"/>
                      <a:gd name="T27" fmla="*/ 373 h 658"/>
                      <a:gd name="T28" fmla="*/ 289 w 447"/>
                      <a:gd name="T29" fmla="*/ 449 h 658"/>
                      <a:gd name="T30" fmla="*/ 280 w 447"/>
                      <a:gd name="T31" fmla="*/ 547 h 658"/>
                      <a:gd name="T32" fmla="*/ 257 w 447"/>
                      <a:gd name="T33" fmla="*/ 616 h 658"/>
                      <a:gd name="T34" fmla="*/ 217 w 447"/>
                      <a:gd name="T35" fmla="*/ 658 h 658"/>
                      <a:gd name="T36" fmla="*/ 190 w 447"/>
                      <a:gd name="T37" fmla="*/ 658 h 658"/>
                      <a:gd name="T38" fmla="*/ 104 w 447"/>
                      <a:gd name="T39" fmla="*/ 637 h 658"/>
                      <a:gd name="T40" fmla="*/ 27 w 447"/>
                      <a:gd name="T41" fmla="*/ 634 h 658"/>
                      <a:gd name="T42" fmla="*/ 0 w 447"/>
                      <a:gd name="T43" fmla="*/ 620 h 658"/>
                      <a:gd name="T44" fmla="*/ 50 w 447"/>
                      <a:gd name="T45" fmla="*/ 606 h 658"/>
                      <a:gd name="T46" fmla="*/ 131 w 447"/>
                      <a:gd name="T47" fmla="*/ 609 h 658"/>
                      <a:gd name="T48" fmla="*/ 181 w 447"/>
                      <a:gd name="T49" fmla="*/ 623 h 658"/>
                      <a:gd name="T50" fmla="*/ 212 w 447"/>
                      <a:gd name="T51" fmla="*/ 613 h 658"/>
                      <a:gd name="T52" fmla="*/ 244 w 447"/>
                      <a:gd name="T53" fmla="*/ 557 h 658"/>
                      <a:gd name="T54" fmla="*/ 248 w 447"/>
                      <a:gd name="T55" fmla="*/ 477 h 658"/>
                      <a:gd name="T56" fmla="*/ 239 w 447"/>
                      <a:gd name="T57" fmla="*/ 404 h 658"/>
                      <a:gd name="T58" fmla="*/ 212 w 447"/>
                      <a:gd name="T59" fmla="*/ 317 h 658"/>
                      <a:gd name="T60" fmla="*/ 212 w 447"/>
                      <a:gd name="T61" fmla="*/ 268 h 65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447"/>
                      <a:gd name="T94" fmla="*/ 0 h 658"/>
                      <a:gd name="T95" fmla="*/ 447 w 447"/>
                      <a:gd name="T96" fmla="*/ 658 h 65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529" name="Freeform 14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>
                      <a:gd name="T0" fmla="*/ 81 w 282"/>
                      <a:gd name="T1" fmla="*/ 137 h 326"/>
                      <a:gd name="T2" fmla="*/ 78 w 282"/>
                      <a:gd name="T3" fmla="*/ 84 h 326"/>
                      <a:gd name="T4" fmla="*/ 88 w 282"/>
                      <a:gd name="T5" fmla="*/ 35 h 326"/>
                      <a:gd name="T6" fmla="*/ 127 w 282"/>
                      <a:gd name="T7" fmla="*/ 7 h 326"/>
                      <a:gd name="T8" fmla="*/ 173 w 282"/>
                      <a:gd name="T9" fmla="*/ 0 h 326"/>
                      <a:gd name="T10" fmla="*/ 208 w 282"/>
                      <a:gd name="T11" fmla="*/ 4 h 326"/>
                      <a:gd name="T12" fmla="*/ 240 w 282"/>
                      <a:gd name="T13" fmla="*/ 25 h 326"/>
                      <a:gd name="T14" fmla="*/ 257 w 282"/>
                      <a:gd name="T15" fmla="*/ 60 h 326"/>
                      <a:gd name="T16" fmla="*/ 278 w 282"/>
                      <a:gd name="T17" fmla="*/ 130 h 326"/>
                      <a:gd name="T18" fmla="*/ 282 w 282"/>
                      <a:gd name="T19" fmla="*/ 207 h 326"/>
                      <a:gd name="T20" fmla="*/ 271 w 282"/>
                      <a:gd name="T21" fmla="*/ 263 h 326"/>
                      <a:gd name="T22" fmla="*/ 250 w 282"/>
                      <a:gd name="T23" fmla="*/ 298 h 326"/>
                      <a:gd name="T24" fmla="*/ 215 w 282"/>
                      <a:gd name="T25" fmla="*/ 319 h 326"/>
                      <a:gd name="T26" fmla="*/ 187 w 282"/>
                      <a:gd name="T27" fmla="*/ 326 h 326"/>
                      <a:gd name="T28" fmla="*/ 145 w 282"/>
                      <a:gd name="T29" fmla="*/ 315 h 326"/>
                      <a:gd name="T30" fmla="*/ 123 w 282"/>
                      <a:gd name="T31" fmla="*/ 284 h 326"/>
                      <a:gd name="T32" fmla="*/ 102 w 282"/>
                      <a:gd name="T33" fmla="*/ 238 h 326"/>
                      <a:gd name="T34" fmla="*/ 85 w 282"/>
                      <a:gd name="T35" fmla="*/ 186 h 326"/>
                      <a:gd name="T36" fmla="*/ 53 w 282"/>
                      <a:gd name="T37" fmla="*/ 207 h 326"/>
                      <a:gd name="T38" fmla="*/ 18 w 282"/>
                      <a:gd name="T39" fmla="*/ 221 h 326"/>
                      <a:gd name="T40" fmla="*/ 4 w 282"/>
                      <a:gd name="T41" fmla="*/ 221 h 326"/>
                      <a:gd name="T42" fmla="*/ 0 w 282"/>
                      <a:gd name="T43" fmla="*/ 207 h 326"/>
                      <a:gd name="T44" fmla="*/ 7 w 282"/>
                      <a:gd name="T45" fmla="*/ 189 h 326"/>
                      <a:gd name="T46" fmla="*/ 60 w 282"/>
                      <a:gd name="T47" fmla="*/ 168 h 326"/>
                      <a:gd name="T48" fmla="*/ 81 w 282"/>
                      <a:gd name="T49" fmla="*/ 137 h 32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282"/>
                      <a:gd name="T76" fmla="*/ 0 h 326"/>
                      <a:gd name="T77" fmla="*/ 282 w 282"/>
                      <a:gd name="T78" fmla="*/ 326 h 326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530" name="Group 15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21531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>
                        <a:gd name="T0" fmla="*/ 13 w 184"/>
                        <a:gd name="T1" fmla="*/ 82 h 82"/>
                        <a:gd name="T2" fmla="*/ 0 w 184"/>
                        <a:gd name="T3" fmla="*/ 71 h 82"/>
                        <a:gd name="T4" fmla="*/ 0 w 184"/>
                        <a:gd name="T5" fmla="*/ 45 h 82"/>
                        <a:gd name="T6" fmla="*/ 16 w 184"/>
                        <a:gd name="T7" fmla="*/ 17 h 82"/>
                        <a:gd name="T8" fmla="*/ 36 w 184"/>
                        <a:gd name="T9" fmla="*/ 9 h 82"/>
                        <a:gd name="T10" fmla="*/ 61 w 184"/>
                        <a:gd name="T11" fmla="*/ 22 h 82"/>
                        <a:gd name="T12" fmla="*/ 86 w 184"/>
                        <a:gd name="T13" fmla="*/ 19 h 82"/>
                        <a:gd name="T14" fmla="*/ 102 w 184"/>
                        <a:gd name="T15" fmla="*/ 0 h 82"/>
                        <a:gd name="T16" fmla="*/ 123 w 184"/>
                        <a:gd name="T17" fmla="*/ 2 h 82"/>
                        <a:gd name="T18" fmla="*/ 155 w 184"/>
                        <a:gd name="T19" fmla="*/ 15 h 82"/>
                        <a:gd name="T20" fmla="*/ 182 w 184"/>
                        <a:gd name="T21" fmla="*/ 13 h 82"/>
                        <a:gd name="T22" fmla="*/ 184 w 184"/>
                        <a:gd name="T23" fmla="*/ 32 h 82"/>
                        <a:gd name="T24" fmla="*/ 175 w 184"/>
                        <a:gd name="T25" fmla="*/ 45 h 82"/>
                        <a:gd name="T26" fmla="*/ 141 w 184"/>
                        <a:gd name="T27" fmla="*/ 43 h 82"/>
                        <a:gd name="T28" fmla="*/ 118 w 184"/>
                        <a:gd name="T29" fmla="*/ 39 h 82"/>
                        <a:gd name="T30" fmla="*/ 105 w 184"/>
                        <a:gd name="T31" fmla="*/ 48 h 82"/>
                        <a:gd name="T32" fmla="*/ 91 w 184"/>
                        <a:gd name="T33" fmla="*/ 67 h 82"/>
                        <a:gd name="T34" fmla="*/ 66 w 184"/>
                        <a:gd name="T35" fmla="*/ 62 h 82"/>
                        <a:gd name="T36" fmla="*/ 54 w 184"/>
                        <a:gd name="T37" fmla="*/ 56 h 82"/>
                        <a:gd name="T38" fmla="*/ 45 w 184"/>
                        <a:gd name="T39" fmla="*/ 63 h 82"/>
                        <a:gd name="T40" fmla="*/ 32 w 184"/>
                        <a:gd name="T41" fmla="*/ 76 h 82"/>
                        <a:gd name="T42" fmla="*/ 13 w 184"/>
                        <a:gd name="T43" fmla="*/ 82 h 82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84"/>
                        <a:gd name="T67" fmla="*/ 0 h 82"/>
                        <a:gd name="T68" fmla="*/ 184 w 184"/>
                        <a:gd name="T69" fmla="*/ 82 h 82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4"/>
                    </a:xfrm>
                    <a:custGeom>
                      <a:avLst/>
                      <a:gdLst>
                        <a:gd name="T0" fmla="*/ 23 w 178"/>
                        <a:gd name="T1" fmla="*/ 114 h 114"/>
                        <a:gd name="T2" fmla="*/ 11 w 178"/>
                        <a:gd name="T3" fmla="*/ 108 h 114"/>
                        <a:gd name="T4" fmla="*/ 0 w 178"/>
                        <a:gd name="T5" fmla="*/ 79 h 114"/>
                        <a:gd name="T6" fmla="*/ 11 w 178"/>
                        <a:gd name="T7" fmla="*/ 51 h 114"/>
                        <a:gd name="T8" fmla="*/ 27 w 178"/>
                        <a:gd name="T9" fmla="*/ 39 h 114"/>
                        <a:gd name="T10" fmla="*/ 56 w 178"/>
                        <a:gd name="T11" fmla="*/ 42 h 114"/>
                        <a:gd name="T12" fmla="*/ 76 w 178"/>
                        <a:gd name="T13" fmla="*/ 35 h 114"/>
                        <a:gd name="T14" fmla="*/ 90 w 178"/>
                        <a:gd name="T15" fmla="*/ 13 h 114"/>
                        <a:gd name="T16" fmla="*/ 111 w 178"/>
                        <a:gd name="T17" fmla="*/ 4 h 114"/>
                        <a:gd name="T18" fmla="*/ 146 w 178"/>
                        <a:gd name="T19" fmla="*/ 9 h 114"/>
                        <a:gd name="T20" fmla="*/ 171 w 178"/>
                        <a:gd name="T21" fmla="*/ 0 h 114"/>
                        <a:gd name="T22" fmla="*/ 178 w 178"/>
                        <a:gd name="T23" fmla="*/ 17 h 114"/>
                        <a:gd name="T24" fmla="*/ 171 w 178"/>
                        <a:gd name="T25" fmla="*/ 33 h 114"/>
                        <a:gd name="T26" fmla="*/ 140 w 178"/>
                        <a:gd name="T27" fmla="*/ 42 h 114"/>
                        <a:gd name="T28" fmla="*/ 120 w 178"/>
                        <a:gd name="T29" fmla="*/ 40 h 114"/>
                        <a:gd name="T30" fmla="*/ 108 w 178"/>
                        <a:gd name="T31" fmla="*/ 57 h 114"/>
                        <a:gd name="T32" fmla="*/ 97 w 178"/>
                        <a:gd name="T33" fmla="*/ 79 h 114"/>
                        <a:gd name="T34" fmla="*/ 72 w 178"/>
                        <a:gd name="T35" fmla="*/ 81 h 114"/>
                        <a:gd name="T36" fmla="*/ 59 w 178"/>
                        <a:gd name="T37" fmla="*/ 79 h 114"/>
                        <a:gd name="T38" fmla="*/ 47 w 178"/>
                        <a:gd name="T39" fmla="*/ 88 h 114"/>
                        <a:gd name="T40" fmla="*/ 41 w 178"/>
                        <a:gd name="T41" fmla="*/ 99 h 114"/>
                        <a:gd name="T42" fmla="*/ 23 w 178"/>
                        <a:gd name="T43" fmla="*/ 114 h 11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78"/>
                        <a:gd name="T67" fmla="*/ 0 h 114"/>
                        <a:gd name="T68" fmla="*/ 178 w 178"/>
                        <a:gd name="T69" fmla="*/ 114 h 11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3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8"/>
                    </a:xfrm>
                    <a:custGeom>
                      <a:avLst/>
                      <a:gdLst>
                        <a:gd name="T0" fmla="*/ 31 w 161"/>
                        <a:gd name="T1" fmla="*/ 138 h 138"/>
                        <a:gd name="T2" fmla="*/ 16 w 161"/>
                        <a:gd name="T3" fmla="*/ 133 h 138"/>
                        <a:gd name="T4" fmla="*/ 0 w 161"/>
                        <a:gd name="T5" fmla="*/ 109 h 138"/>
                        <a:gd name="T6" fmla="*/ 5 w 161"/>
                        <a:gd name="T7" fmla="*/ 78 h 138"/>
                        <a:gd name="T8" fmla="*/ 16 w 161"/>
                        <a:gd name="T9" fmla="*/ 65 h 138"/>
                        <a:gd name="T10" fmla="*/ 43 w 161"/>
                        <a:gd name="T11" fmla="*/ 62 h 138"/>
                        <a:gd name="T12" fmla="*/ 65 w 161"/>
                        <a:gd name="T13" fmla="*/ 51 h 138"/>
                        <a:gd name="T14" fmla="*/ 72 w 161"/>
                        <a:gd name="T15" fmla="*/ 25 h 138"/>
                        <a:gd name="T16" fmla="*/ 92 w 161"/>
                        <a:gd name="T17" fmla="*/ 15 h 138"/>
                        <a:gd name="T18" fmla="*/ 127 w 161"/>
                        <a:gd name="T19" fmla="*/ 13 h 138"/>
                        <a:gd name="T20" fmla="*/ 148 w 161"/>
                        <a:gd name="T21" fmla="*/ 0 h 138"/>
                        <a:gd name="T22" fmla="*/ 161 w 161"/>
                        <a:gd name="T23" fmla="*/ 13 h 138"/>
                        <a:gd name="T24" fmla="*/ 156 w 161"/>
                        <a:gd name="T25" fmla="*/ 25 h 138"/>
                        <a:gd name="T26" fmla="*/ 128 w 161"/>
                        <a:gd name="T27" fmla="*/ 44 h 138"/>
                        <a:gd name="T28" fmla="*/ 107 w 161"/>
                        <a:gd name="T29" fmla="*/ 49 h 138"/>
                        <a:gd name="T30" fmla="*/ 99 w 161"/>
                        <a:gd name="T31" fmla="*/ 65 h 138"/>
                        <a:gd name="T32" fmla="*/ 94 w 161"/>
                        <a:gd name="T33" fmla="*/ 91 h 138"/>
                        <a:gd name="T34" fmla="*/ 69 w 161"/>
                        <a:gd name="T35" fmla="*/ 98 h 138"/>
                        <a:gd name="T36" fmla="*/ 54 w 161"/>
                        <a:gd name="T37" fmla="*/ 94 h 138"/>
                        <a:gd name="T38" fmla="*/ 45 w 161"/>
                        <a:gd name="T39" fmla="*/ 105 h 138"/>
                        <a:gd name="T40" fmla="*/ 40 w 161"/>
                        <a:gd name="T41" fmla="*/ 123 h 138"/>
                        <a:gd name="T42" fmla="*/ 31 w 161"/>
                        <a:gd name="T43" fmla="*/ 138 h 13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61"/>
                        <a:gd name="T67" fmla="*/ 0 h 138"/>
                        <a:gd name="T68" fmla="*/ 161 w 161"/>
                        <a:gd name="T69" fmla="*/ 138 h 13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34" name="Freeform 19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>
                        <a:gd name="T0" fmla="*/ 48 w 123"/>
                        <a:gd name="T1" fmla="*/ 172 h 174"/>
                        <a:gd name="T2" fmla="*/ 31 w 123"/>
                        <a:gd name="T3" fmla="*/ 174 h 174"/>
                        <a:gd name="T4" fmla="*/ 9 w 123"/>
                        <a:gd name="T5" fmla="*/ 158 h 174"/>
                        <a:gd name="T6" fmla="*/ 0 w 123"/>
                        <a:gd name="T7" fmla="*/ 131 h 174"/>
                        <a:gd name="T8" fmla="*/ 4 w 123"/>
                        <a:gd name="T9" fmla="*/ 113 h 174"/>
                        <a:gd name="T10" fmla="*/ 29 w 123"/>
                        <a:gd name="T11" fmla="*/ 97 h 174"/>
                        <a:gd name="T12" fmla="*/ 46 w 123"/>
                        <a:gd name="T13" fmla="*/ 79 h 174"/>
                        <a:gd name="T14" fmla="*/ 46 w 123"/>
                        <a:gd name="T15" fmla="*/ 52 h 174"/>
                        <a:gd name="T16" fmla="*/ 59 w 123"/>
                        <a:gd name="T17" fmla="*/ 39 h 174"/>
                        <a:gd name="T18" fmla="*/ 90 w 123"/>
                        <a:gd name="T19" fmla="*/ 22 h 174"/>
                        <a:gd name="T20" fmla="*/ 106 w 123"/>
                        <a:gd name="T21" fmla="*/ 0 h 174"/>
                        <a:gd name="T22" fmla="*/ 121 w 123"/>
                        <a:gd name="T23" fmla="*/ 7 h 174"/>
                        <a:gd name="T24" fmla="*/ 123 w 123"/>
                        <a:gd name="T25" fmla="*/ 22 h 174"/>
                        <a:gd name="T26" fmla="*/ 105 w 123"/>
                        <a:gd name="T27" fmla="*/ 47 h 174"/>
                        <a:gd name="T28" fmla="*/ 84 w 123"/>
                        <a:gd name="T29" fmla="*/ 61 h 174"/>
                        <a:gd name="T30" fmla="*/ 86 w 123"/>
                        <a:gd name="T31" fmla="*/ 81 h 174"/>
                        <a:gd name="T32" fmla="*/ 90 w 123"/>
                        <a:gd name="T33" fmla="*/ 104 h 174"/>
                        <a:gd name="T34" fmla="*/ 68 w 123"/>
                        <a:gd name="T35" fmla="*/ 118 h 174"/>
                        <a:gd name="T36" fmla="*/ 59 w 123"/>
                        <a:gd name="T37" fmla="*/ 124 h 174"/>
                        <a:gd name="T38" fmla="*/ 51 w 123"/>
                        <a:gd name="T39" fmla="*/ 138 h 174"/>
                        <a:gd name="T40" fmla="*/ 50 w 123"/>
                        <a:gd name="T41" fmla="*/ 152 h 174"/>
                        <a:gd name="T42" fmla="*/ 48 w 123"/>
                        <a:gd name="T43" fmla="*/ 172 h 174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123"/>
                        <a:gd name="T67" fmla="*/ 0 h 174"/>
                        <a:gd name="T68" fmla="*/ 123 w 123"/>
                        <a:gd name="T69" fmla="*/ 174 h 174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518" name="Group 20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152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1519" name="Group 23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21520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032" y="2817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521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2928"/>
                    <a:ext cx="240" cy="240"/>
                  </a:xfrm>
                  <a:prstGeom prst="ellipse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sq">
                        <a:solidFill>
                          <a:srgbClr val="000000"/>
                        </a:solidFill>
                        <a:round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 wrap="none" lIns="274320" rIns="27432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1516" name="Oval 26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400" i="0"/>
              </a:p>
            </p:txBody>
          </p:sp>
        </p:grpSp>
        <p:sp>
          <p:nvSpPr>
            <p:cNvPr id="21513" name="Freeform 27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>
                <a:gd name="T0" fmla="*/ 194 w 446"/>
                <a:gd name="T1" fmla="*/ 93 h 375"/>
                <a:gd name="T2" fmla="*/ 183 w 446"/>
                <a:gd name="T3" fmla="*/ 57 h 375"/>
                <a:gd name="T4" fmla="*/ 164 w 446"/>
                <a:gd name="T5" fmla="*/ 22 h 375"/>
                <a:gd name="T6" fmla="*/ 131 w 446"/>
                <a:gd name="T7" fmla="*/ 0 h 375"/>
                <a:gd name="T8" fmla="*/ 93 w 446"/>
                <a:gd name="T9" fmla="*/ 0 h 375"/>
                <a:gd name="T10" fmla="*/ 54 w 446"/>
                <a:gd name="T11" fmla="*/ 13 h 375"/>
                <a:gd name="T12" fmla="*/ 2 w 446"/>
                <a:gd name="T13" fmla="*/ 57 h 375"/>
                <a:gd name="T14" fmla="*/ 0 w 446"/>
                <a:gd name="T15" fmla="*/ 79 h 375"/>
                <a:gd name="T16" fmla="*/ 16 w 446"/>
                <a:gd name="T17" fmla="*/ 115 h 375"/>
                <a:gd name="T18" fmla="*/ 68 w 446"/>
                <a:gd name="T19" fmla="*/ 159 h 375"/>
                <a:gd name="T20" fmla="*/ 68 w 446"/>
                <a:gd name="T21" fmla="*/ 177 h 375"/>
                <a:gd name="T22" fmla="*/ 46 w 446"/>
                <a:gd name="T23" fmla="*/ 203 h 375"/>
                <a:gd name="T24" fmla="*/ 49 w 446"/>
                <a:gd name="T25" fmla="*/ 225 h 375"/>
                <a:gd name="T26" fmla="*/ 63 w 446"/>
                <a:gd name="T27" fmla="*/ 234 h 375"/>
                <a:gd name="T28" fmla="*/ 80 w 446"/>
                <a:gd name="T29" fmla="*/ 243 h 375"/>
                <a:gd name="T30" fmla="*/ 80 w 446"/>
                <a:gd name="T31" fmla="*/ 265 h 375"/>
                <a:gd name="T32" fmla="*/ 52 w 446"/>
                <a:gd name="T33" fmla="*/ 305 h 375"/>
                <a:gd name="T34" fmla="*/ 54 w 446"/>
                <a:gd name="T35" fmla="*/ 322 h 375"/>
                <a:gd name="T36" fmla="*/ 82 w 446"/>
                <a:gd name="T37" fmla="*/ 344 h 375"/>
                <a:gd name="T38" fmla="*/ 123 w 446"/>
                <a:gd name="T39" fmla="*/ 327 h 375"/>
                <a:gd name="T40" fmla="*/ 142 w 446"/>
                <a:gd name="T41" fmla="*/ 331 h 375"/>
                <a:gd name="T42" fmla="*/ 189 w 446"/>
                <a:gd name="T43" fmla="*/ 340 h 375"/>
                <a:gd name="T44" fmla="*/ 232 w 446"/>
                <a:gd name="T45" fmla="*/ 366 h 375"/>
                <a:gd name="T46" fmla="*/ 259 w 446"/>
                <a:gd name="T47" fmla="*/ 375 h 375"/>
                <a:gd name="T48" fmla="*/ 355 w 446"/>
                <a:gd name="T49" fmla="*/ 356 h 375"/>
                <a:gd name="T50" fmla="*/ 446 w 446"/>
                <a:gd name="T51" fmla="*/ 273 h 375"/>
                <a:gd name="T52" fmla="*/ 408 w 446"/>
                <a:gd name="T53" fmla="*/ 349 h 375"/>
                <a:gd name="T54" fmla="*/ 325 w 446"/>
                <a:gd name="T55" fmla="*/ 364 h 375"/>
                <a:gd name="T56" fmla="*/ 431 w 446"/>
                <a:gd name="T57" fmla="*/ 303 h 375"/>
                <a:gd name="T58" fmla="*/ 393 w 446"/>
                <a:gd name="T59" fmla="*/ 273 h 375"/>
                <a:gd name="T60" fmla="*/ 281 w 446"/>
                <a:gd name="T61" fmla="*/ 260 h 375"/>
                <a:gd name="T62" fmla="*/ 197 w 446"/>
                <a:gd name="T63" fmla="*/ 247 h 375"/>
                <a:gd name="T64" fmla="*/ 153 w 446"/>
                <a:gd name="T65" fmla="*/ 238 h 375"/>
                <a:gd name="T66" fmla="*/ 161 w 446"/>
                <a:gd name="T67" fmla="*/ 221 h 375"/>
                <a:gd name="T68" fmla="*/ 186 w 446"/>
                <a:gd name="T69" fmla="*/ 199 h 375"/>
                <a:gd name="T70" fmla="*/ 180 w 446"/>
                <a:gd name="T71" fmla="*/ 172 h 375"/>
                <a:gd name="T72" fmla="*/ 156 w 446"/>
                <a:gd name="T73" fmla="*/ 146 h 375"/>
                <a:gd name="T74" fmla="*/ 156 w 446"/>
                <a:gd name="T75" fmla="*/ 124 h 375"/>
                <a:gd name="T76" fmla="*/ 169 w 446"/>
                <a:gd name="T77" fmla="*/ 75 h 375"/>
                <a:gd name="T78" fmla="*/ 147 w 446"/>
                <a:gd name="T79" fmla="*/ 167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6"/>
                <a:gd name="T121" fmla="*/ 0 h 375"/>
                <a:gd name="T122" fmla="*/ 446 w 446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28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>
                <a:gd name="T0" fmla="*/ 88 w 470"/>
                <a:gd name="T1" fmla="*/ 0 h 320"/>
                <a:gd name="T2" fmla="*/ 48 w 470"/>
                <a:gd name="T3" fmla="*/ 9 h 320"/>
                <a:gd name="T4" fmla="*/ 13 w 470"/>
                <a:gd name="T5" fmla="*/ 77 h 320"/>
                <a:gd name="T6" fmla="*/ 0 w 470"/>
                <a:gd name="T7" fmla="*/ 133 h 320"/>
                <a:gd name="T8" fmla="*/ 8 w 470"/>
                <a:gd name="T9" fmla="*/ 133 h 320"/>
                <a:gd name="T10" fmla="*/ 19 w 470"/>
                <a:gd name="T11" fmla="*/ 124 h 320"/>
                <a:gd name="T12" fmla="*/ 31 w 470"/>
                <a:gd name="T13" fmla="*/ 133 h 320"/>
                <a:gd name="T14" fmla="*/ 25 w 470"/>
                <a:gd name="T15" fmla="*/ 152 h 320"/>
                <a:gd name="T16" fmla="*/ 17 w 470"/>
                <a:gd name="T17" fmla="*/ 181 h 320"/>
                <a:gd name="T18" fmla="*/ 23 w 470"/>
                <a:gd name="T19" fmla="*/ 206 h 320"/>
                <a:gd name="T20" fmla="*/ 35 w 470"/>
                <a:gd name="T21" fmla="*/ 200 h 320"/>
                <a:gd name="T22" fmla="*/ 40 w 470"/>
                <a:gd name="T23" fmla="*/ 220 h 320"/>
                <a:gd name="T24" fmla="*/ 35 w 470"/>
                <a:gd name="T25" fmla="*/ 253 h 320"/>
                <a:gd name="T26" fmla="*/ 40 w 470"/>
                <a:gd name="T27" fmla="*/ 301 h 320"/>
                <a:gd name="T28" fmla="*/ 48 w 470"/>
                <a:gd name="T29" fmla="*/ 320 h 320"/>
                <a:gd name="T30" fmla="*/ 65 w 470"/>
                <a:gd name="T31" fmla="*/ 320 h 320"/>
                <a:gd name="T32" fmla="*/ 88 w 470"/>
                <a:gd name="T33" fmla="*/ 306 h 320"/>
                <a:gd name="T34" fmla="*/ 103 w 470"/>
                <a:gd name="T35" fmla="*/ 301 h 320"/>
                <a:gd name="T36" fmla="*/ 111 w 470"/>
                <a:gd name="T37" fmla="*/ 291 h 320"/>
                <a:gd name="T38" fmla="*/ 132 w 470"/>
                <a:gd name="T39" fmla="*/ 282 h 320"/>
                <a:gd name="T40" fmla="*/ 178 w 470"/>
                <a:gd name="T41" fmla="*/ 291 h 320"/>
                <a:gd name="T42" fmla="*/ 195 w 470"/>
                <a:gd name="T43" fmla="*/ 301 h 320"/>
                <a:gd name="T44" fmla="*/ 204 w 470"/>
                <a:gd name="T45" fmla="*/ 277 h 320"/>
                <a:gd name="T46" fmla="*/ 394 w 470"/>
                <a:gd name="T47" fmla="*/ 264 h 320"/>
                <a:gd name="T48" fmla="*/ 470 w 470"/>
                <a:gd name="T49" fmla="*/ 219 h 320"/>
                <a:gd name="T50" fmla="*/ 341 w 470"/>
                <a:gd name="T51" fmla="*/ 205 h 320"/>
                <a:gd name="T52" fmla="*/ 265 w 470"/>
                <a:gd name="T53" fmla="*/ 205 h 320"/>
                <a:gd name="T54" fmla="*/ 197 w 470"/>
                <a:gd name="T55" fmla="*/ 205 h 320"/>
                <a:gd name="T56" fmla="*/ 181 w 470"/>
                <a:gd name="T57" fmla="*/ 177 h 320"/>
                <a:gd name="T58" fmla="*/ 135 w 470"/>
                <a:gd name="T59" fmla="*/ 177 h 320"/>
                <a:gd name="T60" fmla="*/ 120 w 470"/>
                <a:gd name="T61" fmla="*/ 172 h 320"/>
                <a:gd name="T62" fmla="*/ 101 w 470"/>
                <a:gd name="T63" fmla="*/ 162 h 320"/>
                <a:gd name="T64" fmla="*/ 94 w 470"/>
                <a:gd name="T65" fmla="*/ 143 h 320"/>
                <a:gd name="T66" fmla="*/ 97 w 470"/>
                <a:gd name="T67" fmla="*/ 124 h 320"/>
                <a:gd name="T68" fmla="*/ 93 w 470"/>
                <a:gd name="T69" fmla="*/ 106 h 320"/>
                <a:gd name="T70" fmla="*/ 84 w 470"/>
                <a:gd name="T71" fmla="*/ 91 h 320"/>
                <a:gd name="T72" fmla="*/ 90 w 470"/>
                <a:gd name="T73" fmla="*/ 67 h 320"/>
                <a:gd name="T74" fmla="*/ 107 w 470"/>
                <a:gd name="T75" fmla="*/ 52 h 320"/>
                <a:gd name="T76" fmla="*/ 105 w 470"/>
                <a:gd name="T77" fmla="*/ 29 h 320"/>
                <a:gd name="T78" fmla="*/ 88 w 470"/>
                <a:gd name="T79" fmla="*/ 0 h 32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0"/>
                <a:gd name="T121" fmla="*/ 0 h 320"/>
                <a:gd name="T122" fmla="*/ 470 w 470"/>
                <a:gd name="T123" fmla="*/ 320 h 32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2157" name="AutoShape 29"/>
          <p:cNvSpPr>
            <a:spLocks noChangeArrowheads="1"/>
          </p:cNvSpPr>
          <p:nvPr/>
        </p:nvSpPr>
        <p:spPr bwMode="auto">
          <a:xfrm>
            <a:off x="2743200" y="2362200"/>
            <a:ext cx="5105400" cy="2895600"/>
          </a:xfrm>
          <a:prstGeom prst="wedgeRectCallout">
            <a:avLst>
              <a:gd name="adj1" fmla="val -70431"/>
              <a:gd name="adj2" fmla="val -30042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CC00FF"/>
              </a:solidFill>
            </a:endParaRPr>
          </a:p>
        </p:txBody>
      </p:sp>
      <p:sp>
        <p:nvSpPr>
          <p:cNvPr id="432158" name="Text Box 30"/>
          <p:cNvSpPr txBox="1">
            <a:spLocks noChangeArrowheads="1"/>
          </p:cNvSpPr>
          <p:nvPr/>
        </p:nvSpPr>
        <p:spPr bwMode="auto">
          <a:xfrm>
            <a:off x="3276600" y="2438400"/>
            <a:ext cx="4179888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Help me know what people </a:t>
            </a:r>
            <a:br>
              <a:rPr lang="en-US" altLang="en-US" sz="2800" i="0" dirty="0"/>
            </a:br>
            <a:r>
              <a:rPr lang="en-US" altLang="en-US" sz="2800" i="0" dirty="0"/>
              <a:t>   are not understanding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Slow down the slides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i="0" dirty="0"/>
              <a:t>(Though we do have </a:t>
            </a:r>
            <a:br>
              <a:rPr lang="en-US" altLang="en-US" sz="2800" i="0" dirty="0"/>
            </a:br>
            <a:r>
              <a:rPr lang="en-US" altLang="en-US" sz="2800" i="0" dirty="0"/>
              <a:t>   a lot of material to cover)</a:t>
            </a:r>
          </a:p>
        </p:txBody>
      </p:sp>
      <p:sp>
        <p:nvSpPr>
          <p:cNvPr id="21511" name="Rectangle 31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0">
                <a:solidFill>
                  <a:schemeClr val="tx2"/>
                </a:solidFill>
              </a:rPr>
              <a:t>Together</a:t>
            </a:r>
            <a:endParaRPr lang="en-CA" altLang="en-US" sz="4400" b="1" i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2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2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2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animBg="1"/>
      <p:bldP spid="432157" grpId="0" animBg="1"/>
      <p:bldP spid="43215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G" val="305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17815</TotalTime>
  <Words>2321</Words>
  <Application>Microsoft Office PowerPoint</Application>
  <PresentationFormat>On-screen Show (4:3)</PresentationFormat>
  <Paragraphs>417</Paragraphs>
  <Slides>68</Slides>
  <Notes>67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Arial Rounded MT Bold</vt:lpstr>
      <vt:lpstr>Script MT Bold</vt:lpstr>
      <vt:lpstr>Symbol</vt:lpstr>
      <vt:lpstr>Times New Roman</vt:lpstr>
      <vt:lpstr>Default Design</vt:lpstr>
      <vt:lpstr>Clip</vt:lpstr>
      <vt:lpstr>Welcome</vt:lpstr>
      <vt:lpstr>PowerPoint Presentation</vt:lpstr>
      <vt:lpstr>PowerPoint Presentation</vt:lpstr>
      <vt:lpstr>PowerPoint Presentation</vt:lpstr>
      <vt:lpstr>PowerPoint Presentation</vt:lpstr>
      <vt:lpstr>Study Now!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Thinking Abstractly</vt:lpstr>
      <vt:lpstr>Thinking Abstractly</vt:lpstr>
      <vt:lpstr>PowerPoint Presentation</vt:lpstr>
      <vt:lpstr>Course Content</vt:lpstr>
      <vt:lpstr>Course Content</vt:lpstr>
      <vt:lpstr>Some Math</vt:lpstr>
      <vt:lpstr>Iterative Algorithms  Loop Invariants </vt:lpstr>
      <vt:lpstr>Recursive Algorithms</vt:lpstr>
      <vt:lpstr>Graph Search Algorithms</vt:lpstr>
      <vt:lpstr>Network Flows</vt:lpstr>
      <vt:lpstr>Greedy Algorithms</vt:lpstr>
      <vt:lpstr>Recursive Back Tracking</vt:lpstr>
      <vt:lpstr>Dynamic Programing</vt:lpstr>
      <vt:lpstr>Reduction</vt:lpstr>
      <vt:lpstr>Useful Learning Techniques</vt:lpstr>
      <vt:lpstr>PowerPoint Presentation</vt:lpstr>
      <vt:lpstr>Read Ahead</vt:lpstr>
      <vt:lpstr>Explaining</vt:lpstr>
      <vt:lpstr>Day Dream</vt:lpstr>
      <vt:lpstr>Be Creative</vt:lpstr>
      <vt:lpstr>Guesses and Counter Examples</vt:lpstr>
      <vt:lpstr>Refinement: The best solution comes from a process of repeatedly refining and inventing alternative solutions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Marks</vt:lpstr>
      <vt:lpstr>Marks</vt:lpstr>
      <vt:lpstr>Marks</vt:lpstr>
      <vt:lpstr>Marks</vt:lpstr>
      <vt:lpstr>PowerPoint Presentation</vt:lpstr>
      <vt:lpstr>PowerPoint Presentation</vt:lpstr>
      <vt:lpstr>So you want to be a computer scientist?</vt:lpstr>
      <vt:lpstr>Is your goal to be  a mundane programmer? </vt:lpstr>
      <vt:lpstr>PowerPoint Presentation</vt:lpstr>
      <vt:lpstr>Original Thinking</vt:lpstr>
      <vt:lpstr>Boss assigns task:</vt:lpstr>
      <vt:lpstr>Your answer:</vt:lpstr>
      <vt:lpstr>Your answer:</vt:lpstr>
      <vt:lpstr>Your answer:</vt:lpstr>
      <vt:lpstr>Course Content</vt:lpstr>
      <vt:lpstr>Levels of Abstraction</vt:lpstr>
      <vt:lpstr>Levels of Abstraction</vt:lpstr>
      <vt:lpstr>Levels of Abstraction</vt:lpstr>
      <vt:lpstr>Levels of Abstraction</vt:lpstr>
      <vt:lpstr>Value Correctness</vt:lpstr>
      <vt:lpstr>Study:</vt:lpstr>
      <vt:lpstr>Study:</vt:lpstr>
      <vt:lpstr>What did they lack?</vt:lpstr>
      <vt:lpstr>What did they lack?</vt:lpstr>
      <vt:lpstr>What did they lack?</vt:lpstr>
      <vt:lpstr>What did they lack?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183</cp:revision>
  <dcterms:created xsi:type="dcterms:W3CDTF">2000-08-14T20:34:24Z</dcterms:created>
  <dcterms:modified xsi:type="dcterms:W3CDTF">2023-09-04T02:47:59Z</dcterms:modified>
</cp:coreProperties>
</file>