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27"/>
  </p:notesMasterIdLst>
  <p:handoutMasterIdLst>
    <p:handoutMasterId r:id="rId28"/>
  </p:handoutMasterIdLst>
  <p:sldIdLst>
    <p:sldId id="256" r:id="rId2"/>
    <p:sldId id="405" r:id="rId3"/>
    <p:sldId id="386" r:id="rId4"/>
    <p:sldId id="388" r:id="rId5"/>
    <p:sldId id="370" r:id="rId6"/>
    <p:sldId id="371" r:id="rId7"/>
    <p:sldId id="372" r:id="rId8"/>
    <p:sldId id="373" r:id="rId9"/>
    <p:sldId id="378" r:id="rId10"/>
    <p:sldId id="389" r:id="rId11"/>
    <p:sldId id="390" r:id="rId12"/>
    <p:sldId id="391" r:id="rId13"/>
    <p:sldId id="392" r:id="rId14"/>
    <p:sldId id="393" r:id="rId15"/>
    <p:sldId id="394" r:id="rId16"/>
    <p:sldId id="395" r:id="rId17"/>
    <p:sldId id="396" r:id="rId18"/>
    <p:sldId id="397" r:id="rId19"/>
    <p:sldId id="398" r:id="rId20"/>
    <p:sldId id="399" r:id="rId21"/>
    <p:sldId id="400" r:id="rId22"/>
    <p:sldId id="401" r:id="rId23"/>
    <p:sldId id="402" r:id="rId24"/>
    <p:sldId id="403" r:id="rId25"/>
    <p:sldId id="404" r:id="rId26"/>
  </p:sldIdLst>
  <p:sldSz cx="9144000" cy="6858000" type="screen4x3"/>
  <p:notesSz cx="7302500" cy="9588500"/>
  <p:defaultTextStyle>
    <a:defPPr>
      <a:defRPr lang="en-US"/>
    </a:defPPr>
    <a:lvl1pPr algn="ctr" rtl="0" fontAlgn="base">
      <a:spcBef>
        <a:spcPct val="0"/>
      </a:spcBef>
      <a:spcAft>
        <a:spcPct val="0"/>
      </a:spcAft>
      <a:defRPr sz="2400" kern="1200">
        <a:solidFill>
          <a:schemeClr val="tx1"/>
        </a:solidFill>
        <a:latin typeface="Tahoma" charset="0"/>
        <a:ea typeface="ＭＳ Ｐゴシック" charset="0"/>
        <a:cs typeface="ＭＳ Ｐゴシック" charset="0"/>
      </a:defRPr>
    </a:lvl1pPr>
    <a:lvl2pPr marL="457200" algn="ctr" rtl="0" fontAlgn="base">
      <a:spcBef>
        <a:spcPct val="0"/>
      </a:spcBef>
      <a:spcAft>
        <a:spcPct val="0"/>
      </a:spcAft>
      <a:defRPr sz="2400" kern="1200">
        <a:solidFill>
          <a:schemeClr val="tx1"/>
        </a:solidFill>
        <a:latin typeface="Tahoma" charset="0"/>
        <a:ea typeface="ＭＳ Ｐゴシック" charset="0"/>
        <a:cs typeface="ＭＳ Ｐゴシック" charset="0"/>
      </a:defRPr>
    </a:lvl2pPr>
    <a:lvl3pPr marL="914400" algn="ctr" rtl="0" fontAlgn="base">
      <a:spcBef>
        <a:spcPct val="0"/>
      </a:spcBef>
      <a:spcAft>
        <a:spcPct val="0"/>
      </a:spcAft>
      <a:defRPr sz="2400" kern="1200">
        <a:solidFill>
          <a:schemeClr val="tx1"/>
        </a:solidFill>
        <a:latin typeface="Tahoma" charset="0"/>
        <a:ea typeface="ＭＳ Ｐゴシック" charset="0"/>
        <a:cs typeface="ＭＳ Ｐゴシック" charset="0"/>
      </a:defRPr>
    </a:lvl3pPr>
    <a:lvl4pPr marL="1371600" algn="ctr" rtl="0" fontAlgn="base">
      <a:spcBef>
        <a:spcPct val="0"/>
      </a:spcBef>
      <a:spcAft>
        <a:spcPct val="0"/>
      </a:spcAft>
      <a:defRPr sz="2400" kern="1200">
        <a:solidFill>
          <a:schemeClr val="tx1"/>
        </a:solidFill>
        <a:latin typeface="Tahoma" charset="0"/>
        <a:ea typeface="ＭＳ Ｐゴシック" charset="0"/>
        <a:cs typeface="ＭＳ Ｐゴシック" charset="0"/>
      </a:defRPr>
    </a:lvl4pPr>
    <a:lvl5pPr marL="1828800" algn="ctr" rtl="0" fontAlgn="base">
      <a:spcBef>
        <a:spcPct val="0"/>
      </a:spcBef>
      <a:spcAft>
        <a:spcPct val="0"/>
      </a:spcAft>
      <a:defRPr sz="2400" kern="1200">
        <a:solidFill>
          <a:schemeClr val="tx1"/>
        </a:solidFill>
        <a:latin typeface="Tahoma" charset="0"/>
        <a:ea typeface="ＭＳ Ｐゴシック" charset="0"/>
        <a:cs typeface="ＭＳ Ｐゴシック" charset="0"/>
      </a:defRPr>
    </a:lvl5pPr>
    <a:lvl6pPr marL="2286000" algn="l" defTabSz="457200" rtl="0" eaLnBrk="1" latinLnBrk="0" hangingPunct="1">
      <a:defRPr sz="2400" kern="1200">
        <a:solidFill>
          <a:schemeClr val="tx1"/>
        </a:solidFill>
        <a:latin typeface="Tahoma" charset="0"/>
        <a:ea typeface="ＭＳ Ｐゴシック" charset="0"/>
        <a:cs typeface="ＭＳ Ｐゴシック" charset="0"/>
      </a:defRPr>
    </a:lvl6pPr>
    <a:lvl7pPr marL="2743200" algn="l" defTabSz="457200" rtl="0" eaLnBrk="1" latinLnBrk="0" hangingPunct="1">
      <a:defRPr sz="2400" kern="1200">
        <a:solidFill>
          <a:schemeClr val="tx1"/>
        </a:solidFill>
        <a:latin typeface="Tahoma" charset="0"/>
        <a:ea typeface="ＭＳ Ｐゴシック" charset="0"/>
        <a:cs typeface="ＭＳ Ｐゴシック" charset="0"/>
      </a:defRPr>
    </a:lvl7pPr>
    <a:lvl8pPr marL="3200400" algn="l" defTabSz="457200" rtl="0" eaLnBrk="1" latinLnBrk="0" hangingPunct="1">
      <a:defRPr sz="2400" kern="1200">
        <a:solidFill>
          <a:schemeClr val="tx1"/>
        </a:solidFill>
        <a:latin typeface="Tahoma" charset="0"/>
        <a:ea typeface="ＭＳ Ｐゴシック" charset="0"/>
        <a:cs typeface="ＭＳ Ｐゴシック" charset="0"/>
      </a:defRPr>
    </a:lvl8pPr>
    <a:lvl9pPr marL="3657600" algn="l" defTabSz="457200" rtl="0" eaLnBrk="1" latinLnBrk="0" hangingPunct="1">
      <a:defRPr sz="2400" kern="1200">
        <a:solidFill>
          <a:schemeClr val="tx1"/>
        </a:solidFill>
        <a:latin typeface="Tahoma"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5674F6"/>
    <a:srgbClr val="6289F8"/>
    <a:srgbClr val="8097F8"/>
    <a:srgbClr val="2C61F6"/>
    <a:srgbClr val="F8F0D0"/>
    <a:srgbClr val="F2E4AA"/>
    <a:srgbClr val="000000"/>
    <a:srgbClr val="F4E9B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20"/>
    <p:restoredTop sz="94660"/>
  </p:normalViewPr>
  <p:slideViewPr>
    <p:cSldViewPr>
      <p:cViewPr>
        <p:scale>
          <a:sx n="100" d="100"/>
          <a:sy n="100" d="100"/>
        </p:scale>
        <p:origin x="-24" y="3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algn="l" defTabSz="965200">
              <a:defRPr sz="1300">
                <a:latin typeface="Tahoma" pitchFamily="34" charset="0"/>
                <a:ea typeface="+mn-ea"/>
                <a:cs typeface="+mn-cs"/>
              </a:defRPr>
            </a:lvl1pPr>
          </a:lstStyle>
          <a:p>
            <a:pPr>
              <a:defRPr/>
            </a:pPr>
            <a:r>
              <a:rPr lang="en-US" smtClean="0"/>
              <a:t>Memory Management</a:t>
            </a:r>
            <a:endParaRPr lang="en-US"/>
          </a:p>
        </p:txBody>
      </p:sp>
      <p:sp>
        <p:nvSpPr>
          <p:cNvPr id="15363" name="Rectangle 3"/>
          <p:cNvSpPr>
            <a:spLocks noGrp="1" noChangeArrowheads="1"/>
          </p:cNvSpPr>
          <p:nvPr>
            <p:ph type="dt" sz="quarter" idx="1"/>
          </p:nvPr>
        </p:nvSpPr>
        <p:spPr bwMode="auto">
          <a:xfrm>
            <a:off x="4138613" y="0"/>
            <a:ext cx="3163887"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algn="r" defTabSz="965200">
              <a:defRPr sz="1300">
                <a:cs typeface="+mn-cs"/>
              </a:defRPr>
            </a:lvl1pPr>
          </a:lstStyle>
          <a:p>
            <a:pPr>
              <a:defRPr/>
            </a:pPr>
            <a:fld id="{B728A767-F39C-2342-826E-EBAABFE84C44}" type="datetime8">
              <a:rPr lang="en-US" smtClean="0"/>
              <a:t>5/10/2015 9:32 AM</a:t>
            </a:fld>
            <a:endParaRPr lang="en-US"/>
          </a:p>
        </p:txBody>
      </p:sp>
      <p:sp>
        <p:nvSpPr>
          <p:cNvPr id="15364" name="Rectangle 4"/>
          <p:cNvSpPr>
            <a:spLocks noGrp="1" noChangeArrowheads="1"/>
          </p:cNvSpPr>
          <p:nvPr>
            <p:ph type="ftr" sz="quarter" idx="2"/>
          </p:nvPr>
        </p:nvSpPr>
        <p:spPr bwMode="auto">
          <a:xfrm>
            <a:off x="0" y="9109075"/>
            <a:ext cx="3163888"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algn="l" defTabSz="965200">
              <a:defRPr sz="1300">
                <a:latin typeface="Tahoma" pitchFamily="34" charset="0"/>
                <a:ea typeface="+mn-ea"/>
                <a:cs typeface="+mn-cs"/>
              </a:defRPr>
            </a:lvl1pPr>
          </a:lstStyle>
          <a:p>
            <a:pPr>
              <a:defRPr/>
            </a:pPr>
            <a:endParaRPr lang="en-US"/>
          </a:p>
        </p:txBody>
      </p:sp>
      <p:sp>
        <p:nvSpPr>
          <p:cNvPr id="15365" name="Rectangle 5"/>
          <p:cNvSpPr>
            <a:spLocks noGrp="1" noChangeArrowheads="1"/>
          </p:cNvSpPr>
          <p:nvPr>
            <p:ph type="sldNum" sz="quarter" idx="3"/>
          </p:nvPr>
        </p:nvSpPr>
        <p:spPr bwMode="auto">
          <a:xfrm>
            <a:off x="4138613" y="9109075"/>
            <a:ext cx="3163887"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algn="r" defTabSz="965200">
              <a:defRPr sz="1300">
                <a:cs typeface="+mn-cs"/>
              </a:defRPr>
            </a:lvl1pPr>
          </a:lstStyle>
          <a:p>
            <a:pPr>
              <a:defRPr/>
            </a:pPr>
            <a:fld id="{7417A11A-AFB1-AC46-A499-A7BE314E2115}" type="slidenum">
              <a:rPr lang="en-US"/>
              <a:pPr>
                <a:defRPr/>
              </a:pPr>
              <a:t>‹#›</a:t>
            </a:fld>
            <a:endParaRPr lang="en-US"/>
          </a:p>
        </p:txBody>
      </p:sp>
    </p:spTree>
    <p:extLst>
      <p:ext uri="{BB962C8B-B14F-4D97-AF65-F5344CB8AC3E}">
        <p14:creationId xmlns:p14="http://schemas.microsoft.com/office/powerpoint/2010/main" val="33522963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3163888"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algn="l" defTabSz="965200">
              <a:defRPr sz="1300">
                <a:latin typeface="Tahoma" pitchFamily="34" charset="0"/>
                <a:ea typeface="+mn-ea"/>
                <a:cs typeface="+mn-cs"/>
              </a:defRPr>
            </a:lvl1pPr>
          </a:lstStyle>
          <a:p>
            <a:pPr>
              <a:defRPr/>
            </a:pPr>
            <a:r>
              <a:rPr lang="en-US" smtClean="0"/>
              <a:t>Memory Management</a:t>
            </a:r>
            <a:endParaRPr lang="en-US"/>
          </a:p>
        </p:txBody>
      </p:sp>
      <p:sp>
        <p:nvSpPr>
          <p:cNvPr id="1027" name="Rectangle 3"/>
          <p:cNvSpPr>
            <a:spLocks noGrp="1" noChangeArrowheads="1"/>
          </p:cNvSpPr>
          <p:nvPr>
            <p:ph type="dt" idx="1"/>
          </p:nvPr>
        </p:nvSpPr>
        <p:spPr bwMode="auto">
          <a:xfrm>
            <a:off x="4138613" y="0"/>
            <a:ext cx="3163887" cy="479425"/>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lvl1pPr algn="r" defTabSz="965200">
              <a:defRPr sz="1300">
                <a:cs typeface="+mn-cs"/>
              </a:defRPr>
            </a:lvl1pPr>
          </a:lstStyle>
          <a:p>
            <a:pPr>
              <a:defRPr/>
            </a:pPr>
            <a:fld id="{1D23D5BA-375F-BB4A-AF8F-14B4E5CB6C4B}" type="datetime8">
              <a:rPr lang="en-US" smtClean="0"/>
              <a:t>5/10/2015 9:32 AM</a:t>
            </a:fld>
            <a:endParaRPr lang="en-US"/>
          </a:p>
        </p:txBody>
      </p:sp>
      <p:sp>
        <p:nvSpPr>
          <p:cNvPr id="6148" name="Rectangle 4"/>
          <p:cNvSpPr>
            <a:spLocks noGrp="1" noRot="1" noChangeAspect="1" noChangeArrowheads="1" noTextEdit="1"/>
          </p:cNvSpPr>
          <p:nvPr>
            <p:ph type="sldImg" idx="2"/>
          </p:nvPr>
        </p:nvSpPr>
        <p:spPr bwMode="auto">
          <a:xfrm>
            <a:off x="1255713" y="720725"/>
            <a:ext cx="4792662" cy="3594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9" name="Rectangle 5"/>
          <p:cNvSpPr>
            <a:spLocks noGrp="1" noChangeArrowheads="1"/>
          </p:cNvSpPr>
          <p:nvPr>
            <p:ph type="body" sz="quarter" idx="3"/>
          </p:nvPr>
        </p:nvSpPr>
        <p:spPr bwMode="auto">
          <a:xfrm>
            <a:off x="973138" y="4554538"/>
            <a:ext cx="5356225" cy="4313237"/>
          </a:xfrm>
          <a:prstGeom prst="rect">
            <a:avLst/>
          </a:prstGeom>
          <a:noFill/>
          <a:ln w="9525">
            <a:noFill/>
            <a:miter lim="800000"/>
            <a:headEnd/>
            <a:tailEnd/>
          </a:ln>
          <a:effectLst/>
        </p:spPr>
        <p:txBody>
          <a:bodyPr vert="horz" wrap="square" lIns="96509" tIns="48254" rIns="96509" bIns="482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30" name="Rectangle 6"/>
          <p:cNvSpPr>
            <a:spLocks noGrp="1" noChangeArrowheads="1"/>
          </p:cNvSpPr>
          <p:nvPr>
            <p:ph type="ftr" sz="quarter" idx="4"/>
          </p:nvPr>
        </p:nvSpPr>
        <p:spPr bwMode="auto">
          <a:xfrm>
            <a:off x="0" y="9109075"/>
            <a:ext cx="3163888"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algn="l" defTabSz="965200">
              <a:defRPr sz="1300">
                <a:latin typeface="Tahoma" pitchFamily="34" charset="0"/>
                <a:ea typeface="+mn-ea"/>
                <a:cs typeface="+mn-cs"/>
              </a:defRPr>
            </a:lvl1pPr>
          </a:lstStyle>
          <a:p>
            <a:pPr>
              <a:defRPr/>
            </a:pPr>
            <a:endParaRPr lang="en-US"/>
          </a:p>
        </p:txBody>
      </p:sp>
      <p:sp>
        <p:nvSpPr>
          <p:cNvPr id="1031" name="Rectangle 7"/>
          <p:cNvSpPr>
            <a:spLocks noGrp="1" noChangeArrowheads="1"/>
          </p:cNvSpPr>
          <p:nvPr>
            <p:ph type="sldNum" sz="quarter" idx="5"/>
          </p:nvPr>
        </p:nvSpPr>
        <p:spPr bwMode="auto">
          <a:xfrm>
            <a:off x="4138613" y="9109075"/>
            <a:ext cx="3163887" cy="479425"/>
          </a:xfrm>
          <a:prstGeom prst="rect">
            <a:avLst/>
          </a:prstGeom>
          <a:noFill/>
          <a:ln w="9525">
            <a:noFill/>
            <a:miter lim="800000"/>
            <a:headEnd/>
            <a:tailEnd/>
          </a:ln>
          <a:effectLst/>
        </p:spPr>
        <p:txBody>
          <a:bodyPr vert="horz" wrap="square" lIns="96509" tIns="48254" rIns="96509" bIns="48254" numCol="1" anchor="b" anchorCtr="0" compatLnSpc="1">
            <a:prstTxWarp prst="textNoShape">
              <a:avLst/>
            </a:prstTxWarp>
          </a:bodyPr>
          <a:lstStyle>
            <a:lvl1pPr algn="r" defTabSz="965200">
              <a:defRPr sz="1300">
                <a:cs typeface="+mn-cs"/>
              </a:defRPr>
            </a:lvl1pPr>
          </a:lstStyle>
          <a:p>
            <a:pPr>
              <a:defRPr/>
            </a:pPr>
            <a:fld id="{C8C0F808-2AED-6B41-8F1A-2398C8A6CAB5}" type="slidenum">
              <a:rPr lang="en-US"/>
              <a:pPr>
                <a:defRPr/>
              </a:pPr>
              <a:t>‹#›</a:t>
            </a:fld>
            <a:endParaRPr lang="en-US"/>
          </a:p>
        </p:txBody>
      </p:sp>
    </p:spTree>
    <p:extLst>
      <p:ext uri="{BB962C8B-B14F-4D97-AF65-F5344CB8AC3E}">
        <p14:creationId xmlns:p14="http://schemas.microsoft.com/office/powerpoint/2010/main" val="1807295440"/>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300" smtClean="0"/>
              <a:t>Memory Management</a:t>
            </a:r>
            <a:endParaRPr lang="en-US" sz="1300"/>
          </a:p>
        </p:txBody>
      </p:sp>
      <p:sp>
        <p:nvSpPr>
          <p:cNvPr id="81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B98B73D0-A054-7E4C-B73A-F02A615D4D88}" type="datetime8">
              <a:rPr lang="en-US" sz="1300" smtClean="0"/>
              <a:t>5/10/2015 9:32 AM</a:t>
            </a:fld>
            <a:endParaRPr lang="en-US" sz="1300"/>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CAAB8ED4-C16B-6F4A-99B5-6B59334496F3}" type="slidenum">
              <a:rPr lang="en-US" sz="1300"/>
              <a:pPr eaLnBrk="1" hangingPunct="1"/>
              <a:t>1</a:t>
            </a:fld>
            <a:endParaRPr lang="en-US" sz="1300"/>
          </a:p>
        </p:txBody>
      </p:sp>
      <p:sp>
        <p:nvSpPr>
          <p:cNvPr id="8196" name="Rectangle 2"/>
          <p:cNvSpPr>
            <a:spLocks noGrp="1" noRot="1" noChangeAspect="1" noChangeArrowheads="1" noTextEdit="1"/>
          </p:cNvSpPr>
          <p:nvPr>
            <p:ph type="sldImg"/>
          </p:nvPr>
        </p:nvSpPr>
        <p:spPr>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300" smtClean="0"/>
              <a:t>B-Trees</a:t>
            </a:r>
            <a:endParaRPr lang="en-US" sz="1300"/>
          </a:p>
        </p:txBody>
      </p:sp>
      <p:sp>
        <p:nvSpPr>
          <p:cNvPr id="819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EA70EE6C-55E9-5B4F-8FB5-F9F67AC5FD0F}" type="datetime8">
              <a:rPr lang="en-US" sz="1300" smtClean="0"/>
              <a:t>5/10/2015 9:32 AM</a:t>
            </a:fld>
            <a:endParaRPr lang="en-US" sz="1300"/>
          </a:p>
        </p:txBody>
      </p:sp>
      <p:sp>
        <p:nvSpPr>
          <p:cNvPr id="8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eaLnBrk="0" hangingPunct="0">
              <a:defRPr sz="2400">
                <a:solidFill>
                  <a:schemeClr val="tx1"/>
                </a:solidFill>
                <a:latin typeface="Tahoma" charset="0"/>
                <a:ea typeface="ＭＳ Ｐゴシック" charset="0"/>
                <a:cs typeface="ＭＳ Ｐゴシック" charset="0"/>
              </a:defRPr>
            </a:lvl1pPr>
            <a:lvl2pPr marL="742950" indent="-285750" defTabSz="965200" eaLnBrk="0" hangingPunct="0">
              <a:defRPr sz="2400">
                <a:solidFill>
                  <a:schemeClr val="tx1"/>
                </a:solidFill>
                <a:latin typeface="Tahoma" charset="0"/>
                <a:ea typeface="ＭＳ Ｐゴシック" charset="0"/>
              </a:defRPr>
            </a:lvl2pPr>
            <a:lvl3pPr marL="1143000" indent="-228600" defTabSz="965200" eaLnBrk="0" hangingPunct="0">
              <a:defRPr sz="2400">
                <a:solidFill>
                  <a:schemeClr val="tx1"/>
                </a:solidFill>
                <a:latin typeface="Tahoma" charset="0"/>
                <a:ea typeface="ＭＳ Ｐゴシック" charset="0"/>
              </a:defRPr>
            </a:lvl3pPr>
            <a:lvl4pPr marL="1600200" indent="-228600" defTabSz="965200" eaLnBrk="0" hangingPunct="0">
              <a:defRPr sz="2400">
                <a:solidFill>
                  <a:schemeClr val="tx1"/>
                </a:solidFill>
                <a:latin typeface="Tahoma" charset="0"/>
                <a:ea typeface="ＭＳ Ｐゴシック" charset="0"/>
              </a:defRPr>
            </a:lvl4pPr>
            <a:lvl5pPr marL="2057400" indent="-228600" defTabSz="965200" eaLnBrk="0" hangingPunct="0">
              <a:defRPr sz="2400">
                <a:solidFill>
                  <a:schemeClr val="tx1"/>
                </a:solidFill>
                <a:latin typeface="Tahoma" charset="0"/>
                <a:ea typeface="ＭＳ Ｐゴシック" charset="0"/>
              </a:defRPr>
            </a:lvl5pPr>
            <a:lvl6pPr marL="2514600" indent="-228600" algn="ctr" defTabSz="965200"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defTabSz="965200"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defTabSz="965200"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defTabSz="9652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C65E5564-0CED-334D-BBFC-D93933039556}" type="slidenum">
              <a:rPr lang="en-US" sz="1300"/>
              <a:pPr eaLnBrk="1" hangingPunct="1"/>
              <a:t>15</a:t>
            </a:fld>
            <a:endParaRPr lang="en-US" sz="1300"/>
          </a:p>
        </p:txBody>
      </p:sp>
      <p:sp>
        <p:nvSpPr>
          <p:cNvPr id="8196" name="Rectangle 2"/>
          <p:cNvSpPr>
            <a:spLocks noGrp="1" noRot="1" noChangeAspect="1" noChangeArrowheads="1" noTextEdit="1"/>
          </p:cNvSpPr>
          <p:nvPr>
            <p:ph type="sldImg"/>
          </p:nvPr>
        </p:nvSpPr>
        <p:spPr>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solidFill>
                  <a:srgbClr val="0070C0"/>
                </a:solidFill>
              </a:defRPr>
            </a:lvl1pPr>
          </a:lstStyle>
          <a:p>
            <a:pPr>
              <a:defRPr/>
            </a:pPr>
            <a:r>
              <a:rPr lang="en-US" smtClean="0"/>
              <a:t>Last Update: July 31, 2014</a:t>
            </a:r>
            <a:endParaRPr lang="en-US" dirty="0"/>
          </a:p>
        </p:txBody>
      </p:sp>
      <p:sp>
        <p:nvSpPr>
          <p:cNvPr id="5" name="Footer Placeholder 4"/>
          <p:cNvSpPr>
            <a:spLocks noGrp="1"/>
          </p:cNvSpPr>
          <p:nvPr>
            <p:ph type="ftr" sz="quarter" idx="11"/>
          </p:nvPr>
        </p:nvSpPr>
        <p:spPr/>
        <p:txBody>
          <a:bodyPr/>
          <a:lstStyle>
            <a:lvl1pPr>
              <a:defRPr sz="1400">
                <a:solidFill>
                  <a:schemeClr val="tx1"/>
                </a:solidFill>
              </a:defRPr>
            </a:lvl1p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lvl1pPr>
              <a:defRPr sz="1400">
                <a:solidFill>
                  <a:schemeClr val="tx1"/>
                </a:solidFill>
              </a:defRPr>
            </a:lvl1pPr>
          </a:lstStyle>
          <a:p>
            <a:pPr>
              <a:defRPr/>
            </a:pPr>
            <a:fld id="{0186DD1D-BF3B-B142-82CC-B04A33F22DCB}" type="slidenum">
              <a:rPr lang="en-US" smtClean="0"/>
              <a:pPr>
                <a:defRPr/>
              </a:pPr>
              <a:t>‹#›</a:t>
            </a:fld>
            <a:endParaRPr lang="en-US"/>
          </a:p>
        </p:txBody>
      </p:sp>
    </p:spTree>
    <p:extLst>
      <p:ext uri="{BB962C8B-B14F-4D97-AF65-F5344CB8AC3E}">
        <p14:creationId xmlns:p14="http://schemas.microsoft.com/office/powerpoint/2010/main" val="4096735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r>
              <a:rPr lang="en-US" smtClean="0"/>
              <a:t>Last Update: July 31, 2014</a:t>
            </a:r>
            <a:endParaRPr lang="en-US" dirty="0"/>
          </a:p>
        </p:txBody>
      </p:sp>
      <p:sp>
        <p:nvSpPr>
          <p:cNvPr id="5" name="Footer Placeholder 4"/>
          <p:cNvSpPr>
            <a:spLocks noGrp="1"/>
          </p:cNvSpPr>
          <p:nvPr>
            <p:ph type="ftr" sz="quarter" idx="11"/>
          </p:nvPr>
        </p:nvSpPr>
        <p:spPr/>
        <p:txBody>
          <a:body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387856320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r>
              <a:rPr lang="en-US" smtClean="0"/>
              <a:t>Last Update: July 31, 2014</a:t>
            </a:r>
            <a:endParaRPr lang="en-US" dirty="0"/>
          </a:p>
        </p:txBody>
      </p:sp>
      <p:sp>
        <p:nvSpPr>
          <p:cNvPr id="5" name="Footer Placeholder 4"/>
          <p:cNvSpPr>
            <a:spLocks noGrp="1"/>
          </p:cNvSpPr>
          <p:nvPr>
            <p:ph type="ftr" sz="quarter" idx="11"/>
          </p:nvPr>
        </p:nvSpPr>
        <p:spPr/>
        <p:txBody>
          <a:body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39538808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mbria Math" panose="02040503050406030204" pitchFamily="18" charset="0"/>
                <a:ea typeface="Cambria Math" panose="02040503050406030204" pitchFamily="18" charset="0"/>
              </a:defRPr>
            </a:lvl1p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p>
            <a:pPr>
              <a:defRPr/>
            </a:pPr>
            <a:fld id="{795A3EB3-B108-A549-A578-0E0D1FE87AD1}" type="slidenum">
              <a:rPr lang="en-US" smtClean="0"/>
              <a:pPr>
                <a:defRPr/>
              </a:pPr>
              <a:t>‹#›</a:t>
            </a:fld>
            <a:endParaRPr lang="en-US"/>
          </a:p>
        </p:txBody>
      </p:sp>
    </p:spTree>
    <p:extLst>
      <p:ext uri="{BB962C8B-B14F-4D97-AF65-F5344CB8AC3E}">
        <p14:creationId xmlns:p14="http://schemas.microsoft.com/office/powerpoint/2010/main" val="21383983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Autofit/>
          </a:bodyPr>
          <a:lstStyle>
            <a:lvl1pPr algn="l">
              <a:defRPr sz="5400" b="1" cap="all">
                <a:latin typeface="Rockwell" panose="02060603020205020403" pitchFamily="18" charset="0"/>
              </a:defRPr>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r>
              <a:rPr lang="en-US" smtClean="0"/>
              <a:t>Last Update: July 31, 2014</a:t>
            </a:r>
            <a:endParaRPr lang="en-US" dirty="0"/>
          </a:p>
        </p:txBody>
      </p:sp>
      <p:sp>
        <p:nvSpPr>
          <p:cNvPr id="5" name="Footer Placeholder 4"/>
          <p:cNvSpPr>
            <a:spLocks noGrp="1"/>
          </p:cNvSpPr>
          <p:nvPr>
            <p:ph type="ftr" sz="quarter" idx="11"/>
          </p:nvPr>
        </p:nvSpPr>
        <p:spPr/>
        <p:txBody>
          <a:body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404083930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pPr>
              <a:defRPr/>
            </a:pPr>
            <a:r>
              <a:rPr lang="en-US" smtClean="0"/>
              <a:t>Last Update: July 31, 2014</a:t>
            </a:r>
            <a:endParaRPr lang="en-US"/>
          </a:p>
        </p:txBody>
      </p:sp>
      <p:sp>
        <p:nvSpPr>
          <p:cNvPr id="6" name="Footer Placeholder 5"/>
          <p:cNvSpPr>
            <a:spLocks noGrp="1"/>
          </p:cNvSpPr>
          <p:nvPr>
            <p:ph type="ftr" sz="quarter" idx="11"/>
          </p:nvPr>
        </p:nvSpPr>
        <p:spPr/>
        <p:txBody>
          <a:bodyPr/>
          <a:lstStyle/>
          <a:p>
            <a:pPr>
              <a:defRPr/>
            </a:pPr>
            <a:r>
              <a:rPr lang="en-US" smtClean="0"/>
              <a:t>Memory Management</a:t>
            </a:r>
            <a:endParaRPr lang="en-US"/>
          </a:p>
        </p:txBody>
      </p:sp>
      <p:sp>
        <p:nvSpPr>
          <p:cNvPr id="7" name="Slide Number Placeholder 6"/>
          <p:cNvSpPr>
            <a:spLocks noGrp="1"/>
          </p:cNvSpPr>
          <p:nvPr>
            <p:ph type="sldNum" sz="quarter" idx="12"/>
          </p:nvPr>
        </p:nvSpPr>
        <p:spPr/>
        <p:txBody>
          <a:bodyPr/>
          <a:lstStyle/>
          <a:p>
            <a:pPr>
              <a:defRPr/>
            </a:pPr>
            <a:fld id="{0C30A1AB-B34B-004D-BC6D-80BF63A755DB}" type="slidenum">
              <a:rPr lang="en-US" smtClean="0"/>
              <a:pPr>
                <a:defRPr/>
              </a:pPr>
              <a:t>‹#›</a:t>
            </a:fld>
            <a:endParaRPr lang="en-US"/>
          </a:p>
        </p:txBody>
      </p:sp>
    </p:spTree>
    <p:extLst>
      <p:ext uri="{BB962C8B-B14F-4D97-AF65-F5344CB8AC3E}">
        <p14:creationId xmlns:p14="http://schemas.microsoft.com/office/powerpoint/2010/main" val="15557727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pPr>
              <a:defRPr/>
            </a:pPr>
            <a:r>
              <a:rPr lang="en-US" smtClean="0"/>
              <a:t>Last Update: July 31, 2014</a:t>
            </a:r>
            <a:endParaRPr lang="en-US" dirty="0"/>
          </a:p>
        </p:txBody>
      </p:sp>
      <p:sp>
        <p:nvSpPr>
          <p:cNvPr id="8" name="Footer Placeholder 7"/>
          <p:cNvSpPr>
            <a:spLocks noGrp="1"/>
          </p:cNvSpPr>
          <p:nvPr>
            <p:ph type="ftr" sz="quarter" idx="11"/>
          </p:nvPr>
        </p:nvSpPr>
        <p:spPr/>
        <p:txBody>
          <a:bodyPr/>
          <a:lstStyle/>
          <a:p>
            <a:pPr>
              <a:defRPr/>
            </a:pPr>
            <a:r>
              <a:rPr lang="en-US" smtClean="0"/>
              <a:t>Memory Management</a:t>
            </a:r>
            <a:endParaRPr lang="en-US"/>
          </a:p>
        </p:txBody>
      </p:sp>
      <p:sp>
        <p:nvSpPr>
          <p:cNvPr id="9" name="Slide Number Placeholder 8"/>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340355837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pPr>
              <a:defRPr/>
            </a:pPr>
            <a:r>
              <a:rPr lang="en-US" smtClean="0"/>
              <a:t>Last Update: July 31, 2014</a:t>
            </a:r>
            <a:endParaRPr lang="en-US" dirty="0"/>
          </a:p>
        </p:txBody>
      </p:sp>
      <p:sp>
        <p:nvSpPr>
          <p:cNvPr id="4" name="Footer Placeholder 3"/>
          <p:cNvSpPr>
            <a:spLocks noGrp="1"/>
          </p:cNvSpPr>
          <p:nvPr>
            <p:ph type="ftr" sz="quarter" idx="11"/>
          </p:nvPr>
        </p:nvSpPr>
        <p:spPr/>
        <p:txBody>
          <a:bodyPr/>
          <a:lstStyle/>
          <a:p>
            <a:pPr>
              <a:defRPr/>
            </a:pPr>
            <a:r>
              <a:rPr lang="en-US" smtClean="0"/>
              <a:t>Memory Management</a:t>
            </a:r>
            <a:endParaRPr lang="en-US"/>
          </a:p>
        </p:txBody>
      </p:sp>
      <p:sp>
        <p:nvSpPr>
          <p:cNvPr id="5" name="Slide Number Placeholder 4"/>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316595972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Last Update: July 31, 2014</a:t>
            </a:r>
            <a:endParaRPr lang="en-US" dirty="0"/>
          </a:p>
        </p:txBody>
      </p:sp>
      <p:sp>
        <p:nvSpPr>
          <p:cNvPr id="3" name="Footer Placeholder 2"/>
          <p:cNvSpPr>
            <a:spLocks noGrp="1"/>
          </p:cNvSpPr>
          <p:nvPr>
            <p:ph type="ftr" sz="quarter" idx="11"/>
          </p:nvPr>
        </p:nvSpPr>
        <p:spPr/>
        <p:txBody>
          <a:bodyPr/>
          <a:lstStyle/>
          <a:p>
            <a:pPr>
              <a:defRPr/>
            </a:pPr>
            <a:r>
              <a:rPr lang="en-US" smtClean="0"/>
              <a:t>Memory Management</a:t>
            </a:r>
            <a:endParaRPr lang="en-US"/>
          </a:p>
        </p:txBody>
      </p:sp>
      <p:sp>
        <p:nvSpPr>
          <p:cNvPr id="4" name="Slide Number Placeholder 3"/>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21496539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Last Update: July 31, 2014</a:t>
            </a:r>
            <a:endParaRPr lang="en-US" dirty="0"/>
          </a:p>
        </p:txBody>
      </p:sp>
      <p:sp>
        <p:nvSpPr>
          <p:cNvPr id="6" name="Footer Placeholder 5"/>
          <p:cNvSpPr>
            <a:spLocks noGrp="1"/>
          </p:cNvSpPr>
          <p:nvPr>
            <p:ph type="ftr" sz="quarter" idx="11"/>
          </p:nvPr>
        </p:nvSpPr>
        <p:spPr/>
        <p:txBody>
          <a:bodyPr/>
          <a:lstStyle/>
          <a:p>
            <a:pPr>
              <a:defRPr/>
            </a:pPr>
            <a:r>
              <a:rPr lang="en-US" smtClean="0"/>
              <a:t>Memory Management</a:t>
            </a:r>
            <a:endParaRPr lang="en-US"/>
          </a:p>
        </p:txBody>
      </p:sp>
      <p:sp>
        <p:nvSpPr>
          <p:cNvPr id="7" name="Slide Number Placeholder 6"/>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82193022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r>
              <a:rPr lang="en-US" smtClean="0"/>
              <a:t>Last Update: July 31, 2014</a:t>
            </a:r>
            <a:endParaRPr lang="en-US" dirty="0"/>
          </a:p>
        </p:txBody>
      </p:sp>
      <p:sp>
        <p:nvSpPr>
          <p:cNvPr id="6" name="Footer Placeholder 5"/>
          <p:cNvSpPr>
            <a:spLocks noGrp="1"/>
          </p:cNvSpPr>
          <p:nvPr>
            <p:ph type="ftr" sz="quarter" idx="11"/>
          </p:nvPr>
        </p:nvSpPr>
        <p:spPr/>
        <p:txBody>
          <a:bodyPr/>
          <a:lstStyle/>
          <a:p>
            <a:pPr>
              <a:defRPr/>
            </a:pPr>
            <a:r>
              <a:rPr lang="en-US" smtClean="0"/>
              <a:t>Memory Management</a:t>
            </a:r>
            <a:endParaRPr lang="en-US"/>
          </a:p>
        </p:txBody>
      </p:sp>
      <p:sp>
        <p:nvSpPr>
          <p:cNvPr id="7" name="Slide Number Placeholder 6"/>
          <p:cNvSpPr>
            <a:spLocks noGrp="1"/>
          </p:cNvSpPr>
          <p:nvPr>
            <p:ph type="sldNum" sz="quarter" idx="12"/>
          </p:nvPr>
        </p:nvSpPr>
        <p:spPr/>
        <p:txBody>
          <a:body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1568608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70C0"/>
                </a:solidFill>
              </a:defRPr>
            </a:lvl1pPr>
          </a:lstStyle>
          <a:p>
            <a:pPr>
              <a:defRPr/>
            </a:pPr>
            <a:r>
              <a:rPr lang="en-US" smtClean="0"/>
              <a:t>Last Update: July 31,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solidFill>
              </a:defRPr>
            </a:lvl1pPr>
          </a:lstStyle>
          <a:p>
            <a:pPr>
              <a:defRPr/>
            </a:pPr>
            <a:r>
              <a:rPr lang="en-US" smtClean="0"/>
              <a:t>Memory Management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solidFill>
              </a:defRPr>
            </a:lvl1pPr>
          </a:lstStyle>
          <a:p>
            <a:pPr>
              <a:defRPr/>
            </a:pPr>
            <a:fld id="{009C8467-6EBC-EF43-B45D-4784D9EB854C}" type="slidenum">
              <a:rPr lang="en-US" smtClean="0"/>
              <a:pPr>
                <a:defRPr/>
              </a:pPr>
              <a:t>‹#›</a:t>
            </a:fld>
            <a:endParaRPr lang="en-US"/>
          </a:p>
        </p:txBody>
      </p:sp>
    </p:spTree>
    <p:extLst>
      <p:ext uri="{BB962C8B-B14F-4D97-AF65-F5344CB8AC3E}">
        <p14:creationId xmlns:p14="http://schemas.microsoft.com/office/powerpoint/2010/main" val="24938993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rgbClr val="0000FF"/>
          </a:solidFill>
          <a:latin typeface="Cambria Math" panose="02040503050406030204" pitchFamily="18" charset="0"/>
          <a:ea typeface="Cambria Math" panose="02040503050406030204" pitchFamily="18" charset="0"/>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5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4.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4.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ctrTitle"/>
          </p:nvPr>
        </p:nvSpPr>
        <p:spPr>
          <a:xfrm>
            <a:off x="922337" y="862013"/>
            <a:ext cx="7772400" cy="2133600"/>
          </a:xfrm>
          <a:effectLst>
            <a:outerShdw blurRad="50800" dist="38100" dir="8100000" algn="tr" rotWithShape="0">
              <a:prstClr val="black">
                <a:alpha val="40000"/>
              </a:prstClr>
            </a:outerShdw>
          </a:effectLst>
        </p:spPr>
        <p:txBody>
          <a:bodyPr>
            <a:noAutofit/>
          </a:bodyPr>
          <a:lstStyle/>
          <a:p>
            <a:pPr eaLnBrk="1" hangingPunct="1"/>
            <a:r>
              <a:rPr lang="en-US" sz="7200" b="1" dirty="0">
                <a:latin typeface="Rockwell" panose="02060603020205020403" pitchFamily="18" charset="0"/>
              </a:rPr>
              <a:t>Memory Management</a:t>
            </a:r>
          </a:p>
        </p:txBody>
      </p:sp>
      <p:sp>
        <p:nvSpPr>
          <p:cNvPr id="7172" name="Date Placeholder 20"/>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7169" name="Rectangle 70"/>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7170" name="Rectangle 7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34C6FFBB-2865-2345-8EE0-5030C0D764C8}" type="slidenum">
              <a:rPr lang="en-US" sz="1400"/>
              <a:pPr eaLnBrk="1" hangingPunct="1"/>
              <a:t>1</a:t>
            </a:fld>
            <a:endParaRPr lang="en-US" sz="1400"/>
          </a:p>
        </p:txBody>
      </p:sp>
      <p:pic>
        <p:nvPicPr>
          <p:cNvPr id="7174" name="Picture 7"/>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200400" y="3352800"/>
            <a:ext cx="2619375" cy="2360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Virtual Memory</a:t>
            </a:r>
          </a:p>
        </p:txBody>
      </p:sp>
      <p:sp>
        <p:nvSpPr>
          <p:cNvPr id="17410" name="Content Placeholder 2" descr="Rectangle: Click to edit Master text styles&#10;Second level&#10;Third level&#10;Fourth level&#10;Fifth level"/>
          <p:cNvSpPr>
            <a:spLocks noGrp="1"/>
          </p:cNvSpPr>
          <p:nvPr>
            <p:ph idx="1"/>
          </p:nvPr>
        </p:nvSpPr>
        <p:spPr>
          <a:xfrm>
            <a:off x="762000" y="1371600"/>
            <a:ext cx="7772400" cy="4876800"/>
          </a:xfrm>
        </p:spPr>
        <p:txBody>
          <a:bodyPr>
            <a:normAutofit/>
          </a:bodyPr>
          <a:lstStyle/>
          <a:p>
            <a:r>
              <a:rPr lang="en-US" sz="2400" b="1" dirty="0"/>
              <a:t>Virtual memory</a:t>
            </a:r>
            <a:r>
              <a:rPr lang="en-US" sz="2400" dirty="0"/>
              <a:t> consists of providing an address space as large as the capacity of the external memory, and of transferring data in the secondary level into the primary level when they are addressed. </a:t>
            </a:r>
          </a:p>
          <a:p>
            <a:pPr lvl="1"/>
            <a:r>
              <a:rPr lang="en-US" sz="2400" dirty="0"/>
              <a:t>Virtual memory does not limit the programmer to the constraint of the internal memory size. </a:t>
            </a:r>
          </a:p>
          <a:p>
            <a:r>
              <a:rPr lang="en-US" sz="2400" dirty="0"/>
              <a:t>The concept of bringing data into primary memory is called </a:t>
            </a:r>
            <a:r>
              <a:rPr lang="en-US" sz="2400" b="1" dirty="0"/>
              <a:t>caching</a:t>
            </a:r>
            <a:r>
              <a:rPr lang="en-US" sz="2400" dirty="0"/>
              <a:t>, and it is motivated by </a:t>
            </a:r>
            <a:r>
              <a:rPr lang="en-US" sz="2400" b="1" dirty="0"/>
              <a:t>temporal locality</a:t>
            </a:r>
            <a:r>
              <a:rPr lang="en-US" sz="2400" dirty="0"/>
              <a:t>. </a:t>
            </a:r>
          </a:p>
          <a:p>
            <a:r>
              <a:rPr lang="en-US" sz="2400" dirty="0"/>
              <a:t>By bringing data into primary memory, we are hoping that it will be accessed again soon, and we will be able to respond quickly to all the requests for this data that come in the near future.</a:t>
            </a:r>
            <a:endParaRPr lang="en-US" sz="2400" b="1" dirty="0"/>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a:t>Memory Management</a:t>
            </a:r>
          </a:p>
        </p:txBody>
      </p:sp>
      <p:sp>
        <p:nvSpPr>
          <p:cNvPr id="6" name="Slide Number Placeholder 5"/>
          <p:cNvSpPr>
            <a:spLocks noGrp="1"/>
          </p:cNvSpPr>
          <p:nvPr>
            <p:ph type="sldNum" sz="quarter" idx="12"/>
          </p:nvPr>
        </p:nvSpPr>
        <p:spPr/>
        <p:txBody>
          <a:bodyPr/>
          <a:lstStyle/>
          <a:p>
            <a:pPr>
              <a:defRPr/>
            </a:pPr>
            <a:fld id="{54392A35-2E74-9343-92CC-D7168B84A9F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Page Replacement Strategies</a:t>
            </a:r>
          </a:p>
        </p:txBody>
      </p:sp>
      <p:sp>
        <p:nvSpPr>
          <p:cNvPr id="18434" name="Content Placeholder 2" descr="Rectangle: Click to edit Master text styles&#10;Second level&#10;Third level&#10;Fourth level&#10;Fifth level"/>
          <p:cNvSpPr>
            <a:spLocks noGrp="1"/>
          </p:cNvSpPr>
          <p:nvPr>
            <p:ph idx="1"/>
          </p:nvPr>
        </p:nvSpPr>
        <p:spPr>
          <a:xfrm>
            <a:off x="457200" y="1447800"/>
            <a:ext cx="8229600" cy="4525963"/>
          </a:xfrm>
        </p:spPr>
        <p:txBody>
          <a:bodyPr>
            <a:normAutofit/>
          </a:bodyPr>
          <a:lstStyle/>
          <a:p>
            <a:r>
              <a:rPr lang="en-US" sz="2800" dirty="0"/>
              <a:t>When a new block is referenced and the space for blocks from external memory is full, we must evict an existing block. </a:t>
            </a:r>
          </a:p>
          <a:p>
            <a:r>
              <a:rPr lang="en-US" sz="2800" dirty="0"/>
              <a:t>There are several such </a:t>
            </a:r>
            <a:r>
              <a:rPr lang="en-US" sz="2800" b="1" dirty="0"/>
              <a:t>page replacement</a:t>
            </a:r>
            <a:r>
              <a:rPr lang="en-US" sz="2800" dirty="0"/>
              <a:t> strategies, including:</a:t>
            </a:r>
          </a:p>
          <a:p>
            <a:pPr lvl="1"/>
            <a:r>
              <a:rPr lang="en-US" dirty="0"/>
              <a:t>FIFO</a:t>
            </a:r>
          </a:p>
          <a:p>
            <a:pPr lvl="1"/>
            <a:r>
              <a:rPr lang="en-US" dirty="0"/>
              <a:t>LIFO</a:t>
            </a:r>
          </a:p>
          <a:p>
            <a:pPr lvl="1"/>
            <a:r>
              <a:rPr lang="en-US" dirty="0"/>
              <a:t>Random</a:t>
            </a:r>
          </a:p>
          <a:p>
            <a:endParaRPr lang="en-US" sz="2800" dirty="0"/>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a:t>Memory Management</a:t>
            </a:r>
          </a:p>
        </p:txBody>
      </p:sp>
      <p:sp>
        <p:nvSpPr>
          <p:cNvPr id="6" name="Slide Number Placeholder 5"/>
          <p:cNvSpPr>
            <a:spLocks noGrp="1"/>
          </p:cNvSpPr>
          <p:nvPr>
            <p:ph type="sldNum" sz="quarter" idx="12"/>
          </p:nvPr>
        </p:nvSpPr>
        <p:spPr/>
        <p:txBody>
          <a:bodyPr/>
          <a:lstStyle/>
          <a:p>
            <a:pPr>
              <a:defRPr/>
            </a:pPr>
            <a:fld id="{3D11E16D-EEE2-8B4D-8B4D-21E0DBA4CDF2}"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The Random Strategy</a:t>
            </a:r>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a:t>Memory Management</a:t>
            </a:r>
          </a:p>
        </p:txBody>
      </p:sp>
      <p:sp>
        <p:nvSpPr>
          <p:cNvPr id="6" name="Slide Number Placeholder 5"/>
          <p:cNvSpPr>
            <a:spLocks noGrp="1"/>
          </p:cNvSpPr>
          <p:nvPr>
            <p:ph type="sldNum" sz="quarter" idx="12"/>
          </p:nvPr>
        </p:nvSpPr>
        <p:spPr/>
        <p:txBody>
          <a:bodyPr/>
          <a:lstStyle/>
          <a:p>
            <a:pPr>
              <a:defRPr/>
            </a:pPr>
            <a:fld id="{740473EC-4E71-514A-A7D3-C4B3A7453089}" type="slidenum">
              <a:rPr lang="en-US" smtClean="0"/>
              <a:pPr>
                <a:defRPr/>
              </a:pPr>
              <a:t>12</a:t>
            </a:fld>
            <a:endParaRPr lang="en-US"/>
          </a:p>
        </p:txBody>
      </p:sp>
      <p:pic>
        <p:nvPicPr>
          <p:cNvPr id="19462"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76275" y="4114800"/>
            <a:ext cx="8077200"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8" name="Content Placeholder 2" descr="Rectangle: Click to edit Master text styles&#10;Second level&#10;Third level&#10;Fourth level&#10;Fifth level"/>
          <p:cNvSpPr>
            <a:spLocks noGrp="1"/>
          </p:cNvSpPr>
          <p:nvPr>
            <p:ph idx="1"/>
          </p:nvPr>
        </p:nvSpPr>
        <p:spPr>
          <a:xfrm>
            <a:off x="609600" y="1524000"/>
            <a:ext cx="7924800" cy="2209800"/>
          </a:xfrm>
        </p:spPr>
        <p:txBody>
          <a:bodyPr>
            <a:normAutofit/>
          </a:bodyPr>
          <a:lstStyle/>
          <a:p>
            <a:r>
              <a:rPr lang="en-US" sz="2800" dirty="0"/>
              <a:t>Choose a page at random to evict from the cache.</a:t>
            </a:r>
          </a:p>
          <a:p>
            <a:pPr lvl="1"/>
            <a:r>
              <a:rPr lang="en-US" sz="2400" dirty="0"/>
              <a:t>The overhead involved in implementing this policy is an </a:t>
            </a:r>
            <a:r>
              <a:rPr lang="en-US" sz="2400" b="1" dirty="0"/>
              <a:t>O(</a:t>
            </a:r>
            <a:r>
              <a:rPr lang="en-US" sz="2400" dirty="0"/>
              <a:t>1</a:t>
            </a:r>
            <a:r>
              <a:rPr lang="en-US" sz="2400" b="1" dirty="0"/>
              <a:t>) </a:t>
            </a:r>
            <a:r>
              <a:rPr lang="en-US" sz="2400" dirty="0"/>
              <a:t>additional amount of work per page replacement.</a:t>
            </a:r>
          </a:p>
          <a:p>
            <a:pPr lvl="1"/>
            <a:r>
              <a:rPr lang="en-US" sz="2400" dirty="0"/>
              <a:t>Still, this policy makes no attempt to take advantage of any temporal locality exhibited by a user’s browsing.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The FIFO Strategy</a:t>
            </a:r>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a:t>Memory Management</a:t>
            </a:r>
          </a:p>
        </p:txBody>
      </p:sp>
      <p:sp>
        <p:nvSpPr>
          <p:cNvPr id="6" name="Slide Number Placeholder 5"/>
          <p:cNvSpPr>
            <a:spLocks noGrp="1"/>
          </p:cNvSpPr>
          <p:nvPr>
            <p:ph type="sldNum" sz="quarter" idx="12"/>
          </p:nvPr>
        </p:nvSpPr>
        <p:spPr/>
        <p:txBody>
          <a:bodyPr/>
          <a:lstStyle/>
          <a:p>
            <a:pPr>
              <a:defRPr/>
            </a:pPr>
            <a:fld id="{126C8849-7CBF-184D-A8DB-A5AC6251A6EE}" type="slidenum">
              <a:rPr lang="en-US" smtClean="0"/>
              <a:pPr>
                <a:defRPr/>
              </a:pPr>
              <a:t>13</a:t>
            </a:fld>
            <a:endParaRPr lang="en-US"/>
          </a:p>
        </p:txBody>
      </p:sp>
      <p:pic>
        <p:nvPicPr>
          <p:cNvPr id="20486"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2475" y="4375150"/>
            <a:ext cx="78867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2" name="Content Placeholder 2" descr="Rectangle: Click to edit Master text styles&#10;Second level&#10;Third level&#10;Fourth level&#10;Fifth level"/>
          <p:cNvSpPr>
            <a:spLocks noGrp="1"/>
          </p:cNvSpPr>
          <p:nvPr>
            <p:ph idx="1"/>
          </p:nvPr>
        </p:nvSpPr>
        <p:spPr>
          <a:xfrm>
            <a:off x="609600" y="1524000"/>
            <a:ext cx="7924800" cy="2895600"/>
          </a:xfrm>
        </p:spPr>
        <p:txBody>
          <a:bodyPr>
            <a:noAutofit/>
          </a:bodyPr>
          <a:lstStyle/>
          <a:p>
            <a:r>
              <a:rPr lang="en-US" sz="2400" dirty="0" smtClean="0"/>
              <a:t>FIFO is </a:t>
            </a:r>
            <a:r>
              <a:rPr lang="en-US" sz="2400" dirty="0"/>
              <a:t>quite simple to implement, as it only requires a queue Q to store references to the pages in the cache. </a:t>
            </a:r>
          </a:p>
          <a:p>
            <a:pPr lvl="1"/>
            <a:r>
              <a:rPr lang="en-US" sz="2000" dirty="0"/>
              <a:t>Pages are </a:t>
            </a:r>
            <a:r>
              <a:rPr lang="en-US" sz="2000" dirty="0" err="1"/>
              <a:t>enqueued</a:t>
            </a:r>
            <a:r>
              <a:rPr lang="en-US" sz="2000" dirty="0"/>
              <a:t> in Q when they are referenced, and then are brought into the cache. </a:t>
            </a:r>
          </a:p>
          <a:p>
            <a:pPr lvl="1"/>
            <a:r>
              <a:rPr lang="en-US" sz="2000" dirty="0"/>
              <a:t>When a page needs to be evicted, the computer simply performs a </a:t>
            </a:r>
            <a:r>
              <a:rPr lang="en-US" sz="2000" dirty="0" err="1"/>
              <a:t>dequeue</a:t>
            </a:r>
            <a:r>
              <a:rPr lang="en-US" sz="2000" dirty="0"/>
              <a:t> operation on Q to determine which page to evict. Thus, this policy also requires O</a:t>
            </a:r>
            <a:r>
              <a:rPr lang="en-US" sz="2000" b="1" dirty="0"/>
              <a:t>(</a:t>
            </a:r>
            <a:r>
              <a:rPr lang="en-US" sz="2000" dirty="0"/>
              <a:t>1</a:t>
            </a:r>
            <a:r>
              <a:rPr lang="en-US" sz="2000" b="1" dirty="0"/>
              <a:t>) </a:t>
            </a:r>
            <a:r>
              <a:rPr lang="en-US" sz="2000" dirty="0"/>
              <a:t>additional work per page replacement. </a:t>
            </a:r>
          </a:p>
          <a:p>
            <a:pPr lvl="1"/>
            <a:r>
              <a:rPr lang="en-US" sz="2000" dirty="0"/>
              <a:t>Moreover, it tries to take some advantage of temporal locality.</a:t>
            </a:r>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The LRU Strategy</a:t>
            </a:r>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a:t>Memory Management</a:t>
            </a:r>
          </a:p>
        </p:txBody>
      </p:sp>
      <p:sp>
        <p:nvSpPr>
          <p:cNvPr id="6" name="Slide Number Placeholder 5"/>
          <p:cNvSpPr>
            <a:spLocks noGrp="1"/>
          </p:cNvSpPr>
          <p:nvPr>
            <p:ph type="sldNum" sz="quarter" idx="12"/>
          </p:nvPr>
        </p:nvSpPr>
        <p:spPr/>
        <p:txBody>
          <a:bodyPr/>
          <a:lstStyle/>
          <a:p>
            <a:pPr>
              <a:defRPr/>
            </a:pPr>
            <a:fld id="{C8A6EBC4-8803-634A-ABE9-F7FFC5C3A012}" type="slidenum">
              <a:rPr lang="en-US" smtClean="0"/>
              <a:pPr>
                <a:defRPr/>
              </a:pPr>
              <a:t>14</a:t>
            </a:fld>
            <a:endParaRPr lang="en-US"/>
          </a:p>
        </p:txBody>
      </p:sp>
      <p:pic>
        <p:nvPicPr>
          <p:cNvPr id="2151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9175" y="4610192"/>
            <a:ext cx="6448425" cy="1619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Content Placeholder 2" descr="Rectangle: Click to edit Master text styles&#10;Second level&#10;Third level&#10;Fourth level&#10;Fifth level"/>
          <p:cNvSpPr>
            <a:spLocks noGrp="1"/>
          </p:cNvSpPr>
          <p:nvPr>
            <p:ph idx="1"/>
          </p:nvPr>
        </p:nvSpPr>
        <p:spPr>
          <a:xfrm>
            <a:off x="304800" y="1371600"/>
            <a:ext cx="8610600" cy="3276600"/>
          </a:xfrm>
        </p:spPr>
        <p:txBody>
          <a:bodyPr>
            <a:noAutofit/>
          </a:bodyPr>
          <a:lstStyle/>
          <a:p>
            <a:r>
              <a:rPr lang="en-US" sz="2800" dirty="0" smtClean="0"/>
              <a:t>LRU evicts </a:t>
            </a:r>
            <a:r>
              <a:rPr lang="en-US" sz="2800" dirty="0"/>
              <a:t>the page that was least-recently used. </a:t>
            </a:r>
          </a:p>
          <a:p>
            <a:pPr lvl="1"/>
            <a:r>
              <a:rPr lang="en-US" sz="2400" dirty="0"/>
              <a:t>From a policy point of view, this is an excellent approach, but it is costly from an implementation point of view. </a:t>
            </a:r>
          </a:p>
          <a:p>
            <a:pPr lvl="1"/>
            <a:r>
              <a:rPr lang="en-US" sz="2400" dirty="0"/>
              <a:t>Implementing the LRU strategy requires the use of an adaptable priority queue Q that supports updating the priority of existing pages. If Q is implemented with a sorted sequence based on a linked list, then the overhead for each page request and page replacement is O</a:t>
            </a:r>
            <a:r>
              <a:rPr lang="en-US" sz="2400" b="1" dirty="0"/>
              <a:t>(</a:t>
            </a:r>
            <a:r>
              <a:rPr lang="en-US" sz="2400" dirty="0"/>
              <a:t>1</a:t>
            </a:r>
            <a:r>
              <a:rPr lang="en-US" sz="2400" b="1" dirty="0"/>
              <a:t>)</a:t>
            </a:r>
            <a:r>
              <a:rPr lang="en-US" sz="2400" dirty="0"/>
              <a:t>.</a:t>
            </a:r>
            <a:endParaRPr lang="en-US" sz="1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ctrTitle"/>
          </p:nvPr>
        </p:nvSpPr>
        <p:spPr>
          <a:xfrm>
            <a:off x="609600" y="762000"/>
            <a:ext cx="7772400" cy="1143000"/>
          </a:xfrm>
          <a:effectLst>
            <a:outerShdw blurRad="50800" dist="38100" dir="8100000" algn="tr" rotWithShape="0">
              <a:prstClr val="black">
                <a:alpha val="40000"/>
              </a:prstClr>
            </a:outerShdw>
          </a:effectLst>
        </p:spPr>
        <p:txBody>
          <a:bodyPr>
            <a:noAutofit/>
          </a:bodyPr>
          <a:lstStyle/>
          <a:p>
            <a:pPr eaLnBrk="1" hangingPunct="1"/>
            <a:r>
              <a:rPr lang="en-US" sz="7200" dirty="0">
                <a:latin typeface="Rockwell" panose="02060603020205020403" pitchFamily="18" charset="0"/>
              </a:rPr>
              <a:t>B-Trees</a:t>
            </a:r>
          </a:p>
        </p:txBody>
      </p:sp>
      <p:sp>
        <p:nvSpPr>
          <p:cNvPr id="7172" name="Date Placeholder 20"/>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7169" name="Rectangle 70"/>
          <p:cNvSpPr>
            <a:spLocks noGrp="1" noChangeArrowheads="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7170" name="Rectangle 71"/>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D98987D1-7C92-E640-B980-52C115903CB5}" type="slidenum">
              <a:rPr lang="en-US" sz="1400"/>
              <a:pPr eaLnBrk="1" hangingPunct="1"/>
              <a:t>15</a:t>
            </a:fld>
            <a:endParaRPr lang="en-US" sz="1400"/>
          </a:p>
        </p:txBody>
      </p:sp>
      <p:pic>
        <p:nvPicPr>
          <p:cNvPr id="7173" name="Picture 8"/>
          <p:cNvPicPr>
            <a:picLocks noChangeAspect="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124200" y="3124200"/>
            <a:ext cx="2244725" cy="224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56846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effectLst>
            <a:outerShdw blurRad="50800" dist="38100" dir="8100000" algn="tr" rotWithShape="0">
              <a:prstClr val="black">
                <a:alpha val="40000"/>
              </a:prstClr>
            </a:outerShdw>
          </a:effectLst>
        </p:spPr>
        <p:txBody>
          <a:bodyPr/>
          <a:lstStyle/>
          <a:p>
            <a:pPr eaLnBrk="1" hangingPunct="1"/>
            <a:r>
              <a:rPr lang="en-US" dirty="0"/>
              <a:t>Computer Memory</a:t>
            </a:r>
            <a:endParaRPr lang="en-US" dirty="0">
              <a:cs typeface="Tahoma" charset="0"/>
            </a:endParaRPr>
          </a:p>
        </p:txBody>
      </p:sp>
      <p:pic>
        <p:nvPicPr>
          <p:cNvPr id="9221" name="Picture 4" descr="BS00039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77150" y="57150"/>
            <a:ext cx="1466850" cy="1466850"/>
          </a:xfrm>
          <a:noFill/>
        </p:spPr>
      </p:pic>
      <p:sp>
        <p:nvSpPr>
          <p:cNvPr id="9222" name="Date Placeholder 6"/>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92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F469F2F6-416C-3147-AA9A-36F494D70C27}" type="slidenum">
              <a:rPr lang="en-US" sz="1400"/>
              <a:pPr eaLnBrk="1" hangingPunct="1"/>
              <a:t>16</a:t>
            </a:fld>
            <a:endParaRPr lang="en-US" sz="1400"/>
          </a:p>
        </p:txBody>
      </p:sp>
      <p:sp>
        <p:nvSpPr>
          <p:cNvPr id="161795" name="Rectangle 3" descr="Rectangle: Click to edit Master text styles&#10;Second level&#10;Third level&#10;Fourth level&#10;Fifth level"/>
          <p:cNvSpPr>
            <a:spLocks noGrp="1" noChangeArrowheads="1"/>
          </p:cNvSpPr>
          <p:nvPr>
            <p:ph type="body" idx="4294967295"/>
          </p:nvPr>
        </p:nvSpPr>
        <p:spPr>
          <a:xfrm>
            <a:off x="457200" y="1600200"/>
            <a:ext cx="7924800" cy="3200400"/>
          </a:xfrm>
        </p:spPr>
        <p:txBody>
          <a:bodyPr>
            <a:normAutofit fontScale="77500" lnSpcReduction="20000"/>
          </a:bodyPr>
          <a:lstStyle/>
          <a:p>
            <a:pPr>
              <a:defRPr/>
            </a:pPr>
            <a:r>
              <a:rPr lang="en-US" sz="2800" dirty="0"/>
              <a:t>In order to implement any data structure on an actual computer, we need to </a:t>
            </a:r>
            <a:r>
              <a:rPr lang="en-US" sz="2800" dirty="0" smtClean="0"/>
              <a:t>use computer </a:t>
            </a:r>
            <a:r>
              <a:rPr lang="en-US" sz="2800" dirty="0"/>
              <a:t>memory. </a:t>
            </a:r>
            <a:endParaRPr lang="en-US" sz="2800" dirty="0" smtClean="0"/>
          </a:p>
          <a:p>
            <a:pPr>
              <a:defRPr/>
            </a:pPr>
            <a:r>
              <a:rPr lang="en-US" sz="2800" dirty="0" smtClean="0"/>
              <a:t>Computer </a:t>
            </a:r>
            <a:r>
              <a:rPr lang="en-US" sz="2800" dirty="0"/>
              <a:t>memory is organized into a sequence of words, </a:t>
            </a:r>
            <a:r>
              <a:rPr lang="en-US" sz="2800" dirty="0" smtClean="0"/>
              <a:t>each of </a:t>
            </a:r>
            <a:r>
              <a:rPr lang="en-US" sz="2800" dirty="0"/>
              <a:t>which typically consists of 4, 8, or 16 bytes (depending on the computer). </a:t>
            </a:r>
            <a:endParaRPr lang="en-US" sz="2800" dirty="0" smtClean="0"/>
          </a:p>
          <a:p>
            <a:pPr>
              <a:defRPr/>
            </a:pPr>
            <a:r>
              <a:rPr lang="en-US" sz="2800" dirty="0" smtClean="0"/>
              <a:t>These memory </a:t>
            </a:r>
            <a:r>
              <a:rPr lang="en-US" sz="2800" dirty="0"/>
              <a:t>words are numbered from 0 to N </a:t>
            </a:r>
            <a:r>
              <a:rPr lang="en-US" sz="2800" b="1" dirty="0" smtClean="0"/>
              <a:t>− </a:t>
            </a:r>
            <a:r>
              <a:rPr lang="en-US" sz="2800" dirty="0" smtClean="0"/>
              <a:t>1 , </a:t>
            </a:r>
            <a:r>
              <a:rPr lang="en-US" sz="2800" dirty="0"/>
              <a:t>where N is the number of </a:t>
            </a:r>
            <a:r>
              <a:rPr lang="en-US" sz="2800" dirty="0" smtClean="0"/>
              <a:t>memory words </a:t>
            </a:r>
            <a:r>
              <a:rPr lang="en-US" sz="2800" dirty="0"/>
              <a:t>available to the computer. </a:t>
            </a:r>
            <a:endParaRPr lang="en-US" sz="2800" dirty="0" smtClean="0"/>
          </a:p>
          <a:p>
            <a:pPr>
              <a:defRPr/>
            </a:pPr>
            <a:r>
              <a:rPr lang="en-US" sz="2800" dirty="0" smtClean="0"/>
              <a:t>The </a:t>
            </a:r>
            <a:r>
              <a:rPr lang="en-US" sz="2800" dirty="0"/>
              <a:t>number associated with each </a:t>
            </a:r>
            <a:r>
              <a:rPr lang="en-US" sz="2800" dirty="0" smtClean="0"/>
              <a:t>memory word </a:t>
            </a:r>
            <a:r>
              <a:rPr lang="en-US" sz="2800" dirty="0"/>
              <a:t>is known as its memory </a:t>
            </a:r>
            <a:r>
              <a:rPr lang="en-US" sz="2800" b="1" dirty="0"/>
              <a:t>address</a:t>
            </a:r>
            <a:r>
              <a:rPr lang="en-US" sz="2800" dirty="0"/>
              <a:t>.</a:t>
            </a:r>
            <a:endParaRPr lang="en-US" dirty="0">
              <a:ea typeface="+mn-ea"/>
              <a:cs typeface="+mn-cs"/>
            </a:endParaRPr>
          </a:p>
        </p:txBody>
      </p:sp>
      <p:pic>
        <p:nvPicPr>
          <p:cNvPr id="922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572000"/>
            <a:ext cx="8001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32193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Disk Blocks</a:t>
            </a:r>
          </a:p>
        </p:txBody>
      </p:sp>
      <p:sp>
        <p:nvSpPr>
          <p:cNvPr id="10242" name="Content Placeholder 2" descr="Rectangle: Click to edit Master text styles&#10;Second level&#10;Third level&#10;Fourth level&#10;Fifth level"/>
          <p:cNvSpPr>
            <a:spLocks noGrp="1"/>
          </p:cNvSpPr>
          <p:nvPr>
            <p:ph idx="1"/>
          </p:nvPr>
        </p:nvSpPr>
        <p:spPr>
          <a:xfrm>
            <a:off x="762000" y="1295400"/>
            <a:ext cx="8153400" cy="4876800"/>
          </a:xfrm>
        </p:spPr>
        <p:txBody>
          <a:bodyPr/>
          <a:lstStyle/>
          <a:p>
            <a:r>
              <a:rPr lang="en-US" sz="2400" dirty="0"/>
              <a:t>Consider the problem of maintaining a large collection of items that does not fit in main memory, such as a typical database. </a:t>
            </a:r>
          </a:p>
          <a:p>
            <a:r>
              <a:rPr lang="en-US" sz="2400" dirty="0"/>
              <a:t>In this context, we refer to the external memory </a:t>
            </a:r>
            <a:r>
              <a:rPr lang="en-US" sz="2400" dirty="0" smtClean="0"/>
              <a:t>as </a:t>
            </a:r>
            <a:r>
              <a:rPr lang="en-US" sz="2400" dirty="0"/>
              <a:t>divided into blocks, which we call </a:t>
            </a:r>
            <a:r>
              <a:rPr lang="en-US" sz="2400" b="1" dirty="0"/>
              <a:t>disk blocks</a:t>
            </a:r>
            <a:r>
              <a:rPr lang="en-US" sz="2400" dirty="0"/>
              <a:t>. </a:t>
            </a:r>
          </a:p>
          <a:p>
            <a:r>
              <a:rPr lang="en-US" sz="2400" dirty="0"/>
              <a:t>The transfer of a block between external memory and primary memory is a </a:t>
            </a:r>
            <a:r>
              <a:rPr lang="en-US" sz="2400" b="1" dirty="0"/>
              <a:t>disk transfer</a:t>
            </a:r>
            <a:r>
              <a:rPr lang="en-US" sz="2400" dirty="0"/>
              <a:t> or </a:t>
            </a:r>
            <a:r>
              <a:rPr lang="en-US" sz="2400" b="1" dirty="0"/>
              <a:t>I/O</a:t>
            </a:r>
            <a:r>
              <a:rPr lang="en-US" sz="2400" dirty="0"/>
              <a:t>. </a:t>
            </a:r>
          </a:p>
          <a:p>
            <a:r>
              <a:rPr lang="en-US" sz="2400" dirty="0"/>
              <a:t>There is a great time difference that exists between main memory accesses and disk accesses</a:t>
            </a:r>
          </a:p>
          <a:p>
            <a:r>
              <a:rPr lang="en-US" sz="2400" dirty="0"/>
              <a:t>Thus, we want to minimize the number of disk transfers needed to perform a query or update. We refer to this count as the </a:t>
            </a:r>
            <a:r>
              <a:rPr lang="en-US" sz="2400" b="1" dirty="0"/>
              <a:t>I/O complexity </a:t>
            </a:r>
            <a:r>
              <a:rPr lang="en-US" sz="2400" dirty="0"/>
              <a:t>of the algorithm involved.</a:t>
            </a:r>
          </a:p>
        </p:txBody>
      </p:sp>
      <p:sp>
        <p:nvSpPr>
          <p:cNvPr id="10243"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5" name="Footer Placeholder 4"/>
          <p:cNvSpPr>
            <a:spLocks noGrp="1"/>
          </p:cNvSpPr>
          <p:nvPr>
            <p:ph type="ftr" sz="quarter" idx="11"/>
          </p:nvPr>
        </p:nvSpPr>
        <p:spPr/>
        <p:txBody>
          <a:bodyPr/>
          <a:lstStyle/>
          <a:p>
            <a:pPr>
              <a:defRPr/>
            </a:pPr>
            <a:r>
              <a:rPr lang="en-US" smtClean="0"/>
              <a:t>Memory Management</a:t>
            </a:r>
            <a:endParaRPr lang="en-US" dirty="0"/>
          </a:p>
        </p:txBody>
      </p:sp>
      <p:sp>
        <p:nvSpPr>
          <p:cNvPr id="10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D982B1B5-7F07-4242-B3CA-4BB7D1A58040}" type="slidenum">
              <a:rPr lang="en-US" sz="1400"/>
              <a:pPr eaLnBrk="1" hangingPunct="1"/>
              <a:t>17</a:t>
            </a:fld>
            <a:endParaRPr lang="en-US" sz="1400"/>
          </a:p>
        </p:txBody>
      </p:sp>
    </p:spTree>
    <p:extLst>
      <p:ext uri="{BB962C8B-B14F-4D97-AF65-F5344CB8AC3E}">
        <p14:creationId xmlns:p14="http://schemas.microsoft.com/office/powerpoint/2010/main" val="3492058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1026"/>
          <p:cNvSpPr>
            <a:spLocks noGrp="1" noChangeArrowheads="1"/>
          </p:cNvSpPr>
          <p:nvPr>
            <p:ph type="title"/>
          </p:nvPr>
        </p:nvSpPr>
        <p:spPr>
          <a:xfrm>
            <a:off x="914400" y="381000"/>
            <a:ext cx="7467600" cy="1143000"/>
          </a:xfrm>
          <a:effectLst>
            <a:outerShdw blurRad="50800" dist="38100" dir="8100000" algn="tr" rotWithShape="0">
              <a:prstClr val="black">
                <a:alpha val="40000"/>
              </a:prstClr>
            </a:outerShdw>
          </a:effectLst>
        </p:spPr>
        <p:txBody>
          <a:bodyPr>
            <a:normAutofit/>
          </a:bodyPr>
          <a:lstStyle/>
          <a:p>
            <a:pPr eaLnBrk="1" hangingPunct="1">
              <a:defRPr/>
            </a:pPr>
            <a:r>
              <a:rPr lang="en-US" dirty="0" smtClean="0">
                <a:ea typeface="+mj-ea"/>
                <a:cs typeface="+mj-cs"/>
              </a:rPr>
              <a:t>(</a:t>
            </a:r>
            <a:r>
              <a:rPr lang="en-US" dirty="0" err="1" smtClean="0">
                <a:ea typeface="+mj-ea"/>
                <a:cs typeface="+mj-cs"/>
              </a:rPr>
              <a:t>a,b</a:t>
            </a:r>
            <a:r>
              <a:rPr lang="en-US" dirty="0" smtClean="0">
                <a:ea typeface="+mj-ea"/>
                <a:cs typeface="+mj-cs"/>
              </a:rPr>
              <a:t>) Trees</a:t>
            </a:r>
          </a:p>
        </p:txBody>
      </p:sp>
      <p:sp>
        <p:nvSpPr>
          <p:cNvPr id="11268" name="Rectangle 1027" descr="Rectangle: Click to edit Master text styles&#10;Second level&#10;Third level&#10;Fourth level&#10;Fifth level"/>
          <p:cNvSpPr>
            <a:spLocks noGrp="1" noChangeArrowheads="1"/>
          </p:cNvSpPr>
          <p:nvPr>
            <p:ph sz="half" idx="1"/>
          </p:nvPr>
        </p:nvSpPr>
        <p:spPr>
          <a:xfrm>
            <a:off x="381000" y="1524000"/>
            <a:ext cx="8686800" cy="4191000"/>
          </a:xfrm>
        </p:spPr>
        <p:txBody>
          <a:bodyPr>
            <a:normAutofit/>
          </a:bodyPr>
          <a:lstStyle/>
          <a:p>
            <a:r>
              <a:rPr lang="en-US" sz="2400" dirty="0"/>
              <a:t>To reduce the number of external-memory accesses when searching, we can represent a map using a </a:t>
            </a:r>
            <a:r>
              <a:rPr lang="en-US" sz="2400" dirty="0" err="1"/>
              <a:t>multiway</a:t>
            </a:r>
            <a:r>
              <a:rPr lang="en-US" sz="2400" dirty="0"/>
              <a:t> search tree. </a:t>
            </a:r>
          </a:p>
          <a:p>
            <a:r>
              <a:rPr lang="en-US" sz="2400" dirty="0"/>
              <a:t>This approach gives rise to a generalization of the </a:t>
            </a:r>
            <a:r>
              <a:rPr lang="en-US" sz="2400" b="1" dirty="0"/>
              <a:t>(</a:t>
            </a:r>
            <a:r>
              <a:rPr lang="en-US" sz="2400" dirty="0"/>
              <a:t>2</a:t>
            </a:r>
            <a:r>
              <a:rPr lang="en-US" sz="2400" b="1" dirty="0"/>
              <a:t>,</a:t>
            </a:r>
            <a:r>
              <a:rPr lang="en-US" sz="2400" dirty="0"/>
              <a:t>4</a:t>
            </a:r>
            <a:r>
              <a:rPr lang="en-US" sz="2400" b="1" dirty="0"/>
              <a:t>) </a:t>
            </a:r>
            <a:r>
              <a:rPr lang="en-US" sz="2400" dirty="0"/>
              <a:t>tree data structure known as the </a:t>
            </a:r>
            <a:r>
              <a:rPr lang="en-US" sz="2400" b="1" dirty="0"/>
              <a:t>(</a:t>
            </a:r>
            <a:r>
              <a:rPr lang="en-US" sz="2400" b="1" dirty="0" err="1"/>
              <a:t>a,b</a:t>
            </a:r>
            <a:r>
              <a:rPr lang="en-US" sz="2400" b="1" dirty="0"/>
              <a:t>) tree</a:t>
            </a:r>
            <a:r>
              <a:rPr lang="en-US" sz="2400" dirty="0"/>
              <a:t>.</a:t>
            </a:r>
          </a:p>
          <a:p>
            <a:r>
              <a:rPr lang="en-US" sz="2400" dirty="0"/>
              <a:t>An (</a:t>
            </a:r>
            <a:r>
              <a:rPr lang="en-US" sz="2400" dirty="0" err="1"/>
              <a:t>a,b</a:t>
            </a:r>
            <a:r>
              <a:rPr lang="en-US" sz="2400" dirty="0"/>
              <a:t>)</a:t>
            </a:r>
            <a:r>
              <a:rPr lang="en-US" sz="2400" b="1" dirty="0"/>
              <a:t> </a:t>
            </a:r>
            <a:r>
              <a:rPr lang="en-US" sz="2400" dirty="0"/>
              <a:t>tree is a </a:t>
            </a:r>
            <a:r>
              <a:rPr lang="en-US" sz="2400" dirty="0" err="1"/>
              <a:t>multiway</a:t>
            </a:r>
            <a:r>
              <a:rPr lang="en-US" sz="2400" dirty="0"/>
              <a:t> search tree such that each node has between a</a:t>
            </a:r>
            <a:r>
              <a:rPr lang="en-US" sz="2400" b="1" dirty="0"/>
              <a:t> </a:t>
            </a:r>
            <a:r>
              <a:rPr lang="en-US" sz="2400" dirty="0"/>
              <a:t>and b</a:t>
            </a:r>
            <a:r>
              <a:rPr lang="en-US" sz="2400" b="1" dirty="0"/>
              <a:t> </a:t>
            </a:r>
            <a:r>
              <a:rPr lang="en-US" sz="2400" dirty="0"/>
              <a:t>children and stores between a − 1 and b − 1 entries.</a:t>
            </a:r>
          </a:p>
          <a:p>
            <a:r>
              <a:rPr lang="en-US" sz="2400" dirty="0"/>
              <a:t>By setting the parameters a and b appropriately with respect to the size of disk blocks, we can derive a data structure that achieves good external-memory performance.</a:t>
            </a:r>
            <a:endParaRPr lang="en-US" sz="2400" b="1" dirty="0"/>
          </a:p>
        </p:txBody>
      </p:sp>
      <p:sp>
        <p:nvSpPr>
          <p:cNvPr id="11269"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1265"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1126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A368D154-2BA5-6D43-B396-602815D00764}" type="slidenum">
              <a:rPr lang="en-US" sz="1400"/>
              <a:pPr eaLnBrk="1" hangingPunct="1"/>
              <a:t>18</a:t>
            </a:fld>
            <a:endParaRPr lang="en-US" sz="1400"/>
          </a:p>
        </p:txBody>
      </p:sp>
    </p:spTree>
    <p:extLst>
      <p:ext uri="{BB962C8B-B14F-4D97-AF65-F5344CB8AC3E}">
        <p14:creationId xmlns:p14="http://schemas.microsoft.com/office/powerpoint/2010/main" val="27896739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381000" y="304800"/>
            <a:ext cx="8001000" cy="1143000"/>
          </a:xfrm>
          <a:effectLst>
            <a:outerShdw blurRad="50800" dist="38100" dir="8100000" algn="tr" rotWithShape="0">
              <a:prstClr val="black">
                <a:alpha val="40000"/>
              </a:prstClr>
            </a:outerShdw>
          </a:effectLst>
        </p:spPr>
        <p:txBody>
          <a:bodyPr/>
          <a:lstStyle/>
          <a:p>
            <a:pPr eaLnBrk="1" hangingPunct="1"/>
            <a:r>
              <a:rPr lang="en-US" dirty="0"/>
              <a:t>Definition</a:t>
            </a:r>
          </a:p>
        </p:txBody>
      </p:sp>
      <p:sp>
        <p:nvSpPr>
          <p:cNvPr id="12292" name="Rectangle 3" descr="Rectangle: Click to edit Master text styles&#10;Second level&#10;Third level&#10;Fourth level&#10;Fifth level"/>
          <p:cNvSpPr>
            <a:spLocks noGrp="1" noChangeArrowheads="1"/>
          </p:cNvSpPr>
          <p:nvPr>
            <p:ph idx="1"/>
          </p:nvPr>
        </p:nvSpPr>
        <p:spPr>
          <a:xfrm>
            <a:off x="685800" y="1447800"/>
            <a:ext cx="8077200" cy="4800600"/>
          </a:xfrm>
        </p:spPr>
        <p:txBody>
          <a:bodyPr/>
          <a:lstStyle/>
          <a:p>
            <a:r>
              <a:rPr lang="en-US" sz="2800" dirty="0"/>
              <a:t>An </a:t>
            </a:r>
            <a:r>
              <a:rPr lang="en-US" sz="2800" b="1" dirty="0"/>
              <a:t>(</a:t>
            </a:r>
            <a:r>
              <a:rPr lang="en-US" sz="2800" b="1" dirty="0" err="1"/>
              <a:t>a,b</a:t>
            </a:r>
            <a:r>
              <a:rPr lang="en-US" sz="2800" b="1" dirty="0"/>
              <a:t>) tree</a:t>
            </a:r>
            <a:r>
              <a:rPr lang="en-US" sz="2800" dirty="0"/>
              <a:t>, where parameters a and b are integers such that 2 ≤ a ≤ </a:t>
            </a:r>
            <a:r>
              <a:rPr lang="en-US" sz="2800" b="1" dirty="0"/>
              <a:t>(</a:t>
            </a:r>
            <a:r>
              <a:rPr lang="en-US" sz="2800" dirty="0"/>
              <a:t>b</a:t>
            </a:r>
            <a:r>
              <a:rPr lang="en-US" sz="2800" b="1" dirty="0"/>
              <a:t>+</a:t>
            </a:r>
            <a:r>
              <a:rPr lang="en-US" sz="2800" dirty="0"/>
              <a:t>1</a:t>
            </a:r>
            <a:r>
              <a:rPr lang="en-US" sz="2800" b="1" dirty="0"/>
              <a:t>)/</a:t>
            </a:r>
            <a:r>
              <a:rPr lang="en-US" sz="2800" dirty="0"/>
              <a:t>2, is a </a:t>
            </a:r>
            <a:r>
              <a:rPr lang="en-US" sz="2800" dirty="0" err="1"/>
              <a:t>multiway</a:t>
            </a:r>
            <a:r>
              <a:rPr lang="en-US" sz="2800" dirty="0"/>
              <a:t> search tree T with the following additional restrictions:</a:t>
            </a:r>
          </a:p>
          <a:p>
            <a:r>
              <a:rPr lang="en-US" sz="2800" b="1" dirty="0"/>
              <a:t>Size Property</a:t>
            </a:r>
            <a:r>
              <a:rPr lang="en-US" sz="2800" dirty="0"/>
              <a:t>: Each internal node has at least a children, unless it is the root, and has at most b children.</a:t>
            </a:r>
          </a:p>
          <a:p>
            <a:r>
              <a:rPr lang="en-US" sz="2800" b="1" dirty="0"/>
              <a:t>Depth Property</a:t>
            </a:r>
            <a:r>
              <a:rPr lang="en-US" sz="2800" dirty="0"/>
              <a:t>: </a:t>
            </a:r>
            <a:r>
              <a:rPr lang="en-US" sz="2800" dirty="0" smtClean="0"/>
              <a:t>All </a:t>
            </a:r>
            <a:r>
              <a:rPr lang="en-US" sz="2800" dirty="0"/>
              <a:t>external nodes have the same depth.</a:t>
            </a:r>
            <a:endParaRPr lang="en-US" sz="2400" b="1" i="1" dirty="0"/>
          </a:p>
        </p:txBody>
      </p:sp>
      <p:sp>
        <p:nvSpPr>
          <p:cNvPr id="12293" name="Date Placeholder 3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22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70A07010-681C-5545-8518-96D83C475B83}" type="slidenum">
              <a:rPr lang="en-US" sz="1400"/>
              <a:pPr eaLnBrk="1" hangingPunct="1"/>
              <a:t>19</a:t>
            </a:fld>
            <a:endParaRPr lang="en-US" sz="1400"/>
          </a:p>
        </p:txBody>
      </p:sp>
    </p:spTree>
    <p:extLst>
      <p:ext uri="{BB962C8B-B14F-4D97-AF65-F5344CB8AC3E}">
        <p14:creationId xmlns:p14="http://schemas.microsoft.com/office/powerpoint/2010/main" val="501657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a:xfrm>
            <a:off x="1031875" y="-106680"/>
            <a:ext cx="7265521" cy="2215896"/>
          </a:xfrm>
          <a:effectLst>
            <a:outerShdw blurRad="50800" dist="38100" dir="8100000" algn="tr" rotWithShape="0">
              <a:prstClr val="black">
                <a:alpha val="40000"/>
              </a:prstClr>
            </a:outerShdw>
          </a:effectLst>
        </p:spPr>
        <p:txBody>
          <a:bodyPr>
            <a:normAutofit/>
          </a:bodyPr>
          <a:lstStyle/>
          <a:p>
            <a:r>
              <a:rPr lang="en-US" sz="3600" dirty="0" smtClean="0"/>
              <a:t>Slides copied directly from Andy</a:t>
            </a:r>
            <a:br>
              <a:rPr lang="en-US" sz="3600" dirty="0" smtClean="0"/>
            </a:br>
            <a:r>
              <a:rPr lang="en-US" sz="3200" dirty="0" smtClean="0"/>
              <a:t>(And not covered by Jeff) </a:t>
            </a:r>
            <a:endParaRPr lang="en-US" sz="2800" dirty="0"/>
          </a:p>
        </p:txBody>
      </p:sp>
      <p:pic>
        <p:nvPicPr>
          <p:cNvPr id="125954" name="Picture 2" descr="Andy Mirzaian"/>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276600" y="2074531"/>
            <a:ext cx="2536825" cy="33824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1607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effectLst>
            <a:outerShdw blurRad="50800" dist="38100" dir="8100000" algn="tr" rotWithShape="0">
              <a:prstClr val="black">
                <a:alpha val="40000"/>
              </a:prstClr>
            </a:outerShdw>
          </a:effectLst>
        </p:spPr>
        <p:txBody>
          <a:bodyPr/>
          <a:lstStyle/>
          <a:p>
            <a:pPr eaLnBrk="1" hangingPunct="1"/>
            <a:r>
              <a:rPr lang="en-US" dirty="0"/>
              <a:t>Height of an (</a:t>
            </a:r>
            <a:r>
              <a:rPr lang="en-US" dirty="0" err="1"/>
              <a:t>a,b</a:t>
            </a:r>
            <a:r>
              <a:rPr lang="en-US" dirty="0"/>
              <a:t>) Tree</a:t>
            </a:r>
          </a:p>
        </p:txBody>
      </p:sp>
      <p:sp>
        <p:nvSpPr>
          <p:cNvPr id="13316"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3313"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133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0FDFA327-B828-5D4A-8AC9-B8A30933B0DC}" type="slidenum">
              <a:rPr lang="en-US" sz="1400"/>
              <a:pPr eaLnBrk="1" hangingPunct="1"/>
              <a:t>20</a:t>
            </a:fld>
            <a:endParaRPr lang="en-US" sz="1400"/>
          </a:p>
        </p:txBody>
      </p:sp>
      <p:pic>
        <p:nvPicPr>
          <p:cNvPr id="1331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295400"/>
            <a:ext cx="7886700" cy="4978400"/>
          </a:xfrm>
          <a:prstGeom prst="rect">
            <a:avLst/>
          </a:prstGeom>
          <a:noFill/>
          <a:ln w="9525">
            <a:solidFill>
              <a:srgbClr val="000000"/>
            </a:solidFill>
            <a:miter lim="800000"/>
            <a:headEnd/>
            <a:tailEnd/>
          </a:ln>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2875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533400" y="304800"/>
            <a:ext cx="8077200" cy="762000"/>
          </a:xfrm>
          <a:effectLst>
            <a:outerShdw blurRad="50800" dist="38100" dir="8100000" algn="tr" rotWithShape="0">
              <a:prstClr val="black">
                <a:alpha val="40000"/>
              </a:prstClr>
            </a:outerShdw>
          </a:effectLst>
        </p:spPr>
        <p:txBody>
          <a:bodyPr/>
          <a:lstStyle/>
          <a:p>
            <a:pPr eaLnBrk="1" hangingPunct="1"/>
            <a:r>
              <a:rPr lang="en-US" dirty="0"/>
              <a:t>Searches and Updates</a:t>
            </a:r>
            <a:endParaRPr lang="en-US" dirty="0">
              <a:cs typeface="Tahoma" charset="0"/>
            </a:endParaRPr>
          </a:p>
        </p:txBody>
      </p:sp>
      <p:sp>
        <p:nvSpPr>
          <p:cNvPr id="14341" name="Content Placeholder 1" descr="Rectangle: Click to edit Master text styles&#10;Second level&#10;Third level&#10;Fourth level&#10;Fifth level"/>
          <p:cNvSpPr>
            <a:spLocks noGrp="1"/>
          </p:cNvSpPr>
          <p:nvPr>
            <p:ph sz="half" idx="1"/>
          </p:nvPr>
        </p:nvSpPr>
        <p:spPr>
          <a:xfrm>
            <a:off x="762000" y="1066800"/>
            <a:ext cx="7924800" cy="5410200"/>
          </a:xfrm>
          <a:solidFill>
            <a:schemeClr val="bg1"/>
          </a:solidFill>
        </p:spPr>
        <p:txBody>
          <a:bodyPr/>
          <a:lstStyle/>
          <a:p>
            <a:r>
              <a:rPr lang="en-US" sz="2400" dirty="0"/>
              <a:t>The search algorithm in an </a:t>
            </a:r>
            <a:r>
              <a:rPr lang="en-US" sz="2400" b="1" dirty="0"/>
              <a:t>(</a:t>
            </a:r>
            <a:r>
              <a:rPr lang="en-US" sz="2400" b="1" dirty="0" err="1"/>
              <a:t>a,b</a:t>
            </a:r>
            <a:r>
              <a:rPr lang="en-US" sz="2400" b="1" dirty="0"/>
              <a:t>) </a:t>
            </a:r>
            <a:r>
              <a:rPr lang="en-US" sz="2400" dirty="0"/>
              <a:t>tree is exactly like the one for </a:t>
            </a:r>
            <a:r>
              <a:rPr lang="en-US" sz="2400" dirty="0" err="1"/>
              <a:t>multiway</a:t>
            </a:r>
            <a:r>
              <a:rPr lang="en-US" sz="2400" dirty="0"/>
              <a:t> search trees.</a:t>
            </a:r>
          </a:p>
          <a:p>
            <a:r>
              <a:rPr lang="en-US" sz="2400" dirty="0"/>
              <a:t>The insertion algorithm for an </a:t>
            </a:r>
            <a:r>
              <a:rPr lang="en-US" sz="2400" b="1" dirty="0"/>
              <a:t>(</a:t>
            </a:r>
            <a:r>
              <a:rPr lang="en-US" sz="2400" b="1" dirty="0" err="1"/>
              <a:t>a,b</a:t>
            </a:r>
            <a:r>
              <a:rPr lang="en-US" sz="2400" b="1" dirty="0"/>
              <a:t>) </a:t>
            </a:r>
            <a:r>
              <a:rPr lang="en-US" sz="2400" dirty="0"/>
              <a:t>tree is similar to that for a </a:t>
            </a:r>
            <a:r>
              <a:rPr lang="en-US" sz="2400" b="1" dirty="0"/>
              <a:t>(</a:t>
            </a:r>
            <a:r>
              <a:rPr lang="en-US" sz="2400" dirty="0"/>
              <a:t>2</a:t>
            </a:r>
            <a:r>
              <a:rPr lang="en-US" sz="2400" b="1" dirty="0"/>
              <a:t>,</a:t>
            </a:r>
            <a:r>
              <a:rPr lang="en-US" sz="2400" dirty="0"/>
              <a:t>4</a:t>
            </a:r>
            <a:r>
              <a:rPr lang="en-US" sz="2400" b="1" dirty="0"/>
              <a:t>) </a:t>
            </a:r>
            <a:r>
              <a:rPr lang="en-US" sz="2400" dirty="0"/>
              <a:t>tree.</a:t>
            </a:r>
          </a:p>
          <a:p>
            <a:pPr lvl="1"/>
            <a:r>
              <a:rPr lang="en-US" sz="1800" dirty="0"/>
              <a:t>An overflow occurs when an entry is inserted into a </a:t>
            </a:r>
            <a:r>
              <a:rPr lang="en-US" sz="1800" b="1" dirty="0"/>
              <a:t>b</a:t>
            </a:r>
            <a:r>
              <a:rPr lang="en-US" sz="1800" dirty="0"/>
              <a:t>-node </a:t>
            </a:r>
            <a:r>
              <a:rPr lang="en-US" sz="1800" b="1" dirty="0"/>
              <a:t>w</a:t>
            </a:r>
            <a:r>
              <a:rPr lang="en-US" sz="1800" dirty="0"/>
              <a:t>, which becomes an illegal </a:t>
            </a:r>
            <a:r>
              <a:rPr lang="en-US" sz="1800" b="1" dirty="0"/>
              <a:t>(b+</a:t>
            </a:r>
            <a:r>
              <a:rPr lang="en-US" sz="1800" dirty="0"/>
              <a:t>1</a:t>
            </a:r>
            <a:r>
              <a:rPr lang="en-US" sz="1800" b="1" dirty="0"/>
              <a:t>)</a:t>
            </a:r>
            <a:r>
              <a:rPr lang="en-US" sz="1800" dirty="0"/>
              <a:t>-node.</a:t>
            </a:r>
          </a:p>
          <a:p>
            <a:pPr lvl="1"/>
            <a:r>
              <a:rPr lang="en-US" sz="1800" dirty="0"/>
              <a:t>To remedy an overflow, we split node w by moving the median entry of w into the parent of w and replacing w with a </a:t>
            </a:r>
            <a:r>
              <a:rPr lang="en-US" sz="1800" b="1" dirty="0"/>
              <a:t>(</a:t>
            </a:r>
            <a:r>
              <a:rPr lang="en-US" sz="1800" dirty="0"/>
              <a:t>b</a:t>
            </a:r>
            <a:r>
              <a:rPr lang="en-US" sz="1800" b="1" dirty="0"/>
              <a:t>+</a:t>
            </a:r>
            <a:r>
              <a:rPr lang="en-US" sz="1800" dirty="0"/>
              <a:t>1</a:t>
            </a:r>
            <a:r>
              <a:rPr lang="en-US" sz="1800" b="1" dirty="0"/>
              <a:t>)/</a:t>
            </a:r>
            <a:r>
              <a:rPr lang="en-US" sz="1800" dirty="0"/>
              <a:t>2-node w and a </a:t>
            </a:r>
            <a:r>
              <a:rPr lang="en-US" sz="1800" b="1" dirty="0"/>
              <a:t>(</a:t>
            </a:r>
            <a:r>
              <a:rPr lang="en-US" sz="1800" dirty="0"/>
              <a:t>b</a:t>
            </a:r>
            <a:r>
              <a:rPr lang="en-US" sz="1800" b="1" dirty="0"/>
              <a:t>+</a:t>
            </a:r>
            <a:r>
              <a:rPr lang="en-US" sz="1800" dirty="0"/>
              <a:t>1</a:t>
            </a:r>
            <a:r>
              <a:rPr lang="en-US" sz="1800" b="1" dirty="0"/>
              <a:t>)/</a:t>
            </a:r>
            <a:r>
              <a:rPr lang="en-US" sz="1800" dirty="0"/>
              <a:t>2-node w.</a:t>
            </a:r>
          </a:p>
          <a:p>
            <a:r>
              <a:rPr lang="en-US" sz="2400" dirty="0"/>
              <a:t>Removing an entry from an </a:t>
            </a:r>
            <a:r>
              <a:rPr lang="en-US" sz="2400" b="1" dirty="0"/>
              <a:t>(</a:t>
            </a:r>
            <a:r>
              <a:rPr lang="en-US" sz="2400" b="1" dirty="0" err="1"/>
              <a:t>a,b</a:t>
            </a:r>
            <a:r>
              <a:rPr lang="en-US" sz="2400" b="1" dirty="0"/>
              <a:t>) </a:t>
            </a:r>
            <a:r>
              <a:rPr lang="en-US" sz="2400" dirty="0"/>
              <a:t>tree is similar to what was done for </a:t>
            </a:r>
            <a:r>
              <a:rPr lang="en-US" sz="2400" b="1" dirty="0"/>
              <a:t>(</a:t>
            </a:r>
            <a:r>
              <a:rPr lang="en-US" sz="2400" dirty="0"/>
              <a:t>2</a:t>
            </a:r>
            <a:r>
              <a:rPr lang="en-US" sz="2400" b="1" dirty="0"/>
              <a:t>,</a:t>
            </a:r>
            <a:r>
              <a:rPr lang="en-US" sz="2400" dirty="0"/>
              <a:t>4</a:t>
            </a:r>
            <a:r>
              <a:rPr lang="en-US" sz="2400" b="1" dirty="0"/>
              <a:t>) </a:t>
            </a:r>
            <a:r>
              <a:rPr lang="en-US" sz="2400" dirty="0"/>
              <a:t>trees. </a:t>
            </a:r>
          </a:p>
          <a:p>
            <a:pPr lvl="1"/>
            <a:r>
              <a:rPr lang="en-US" sz="1800" dirty="0"/>
              <a:t>An underflow occurs when a key is removed from an </a:t>
            </a:r>
            <a:r>
              <a:rPr lang="en-US" sz="1800" b="1" dirty="0"/>
              <a:t>a</a:t>
            </a:r>
            <a:r>
              <a:rPr lang="en-US" sz="1800" dirty="0"/>
              <a:t>-node </a:t>
            </a:r>
            <a:r>
              <a:rPr lang="en-US" sz="1800" b="1" dirty="0"/>
              <a:t>w</a:t>
            </a:r>
            <a:r>
              <a:rPr lang="en-US" sz="1800" dirty="0"/>
              <a:t>, distinct from the root, which causes </a:t>
            </a:r>
            <a:r>
              <a:rPr lang="en-US" sz="1800" b="1" dirty="0"/>
              <a:t>w </a:t>
            </a:r>
            <a:r>
              <a:rPr lang="en-US" sz="1800" dirty="0"/>
              <a:t>to become an </a:t>
            </a:r>
            <a:r>
              <a:rPr lang="en-US" sz="1800" b="1" dirty="0"/>
              <a:t>(a−</a:t>
            </a:r>
            <a:r>
              <a:rPr lang="en-US" sz="1800" dirty="0"/>
              <a:t>1</a:t>
            </a:r>
            <a:r>
              <a:rPr lang="en-US" sz="1800" b="1" dirty="0"/>
              <a:t>)</a:t>
            </a:r>
            <a:r>
              <a:rPr lang="en-US" sz="1800" dirty="0"/>
              <a:t>-node. </a:t>
            </a:r>
          </a:p>
          <a:p>
            <a:pPr lvl="1"/>
            <a:r>
              <a:rPr lang="en-US" sz="1800" dirty="0"/>
              <a:t>To remedy an underflow, we perform a transfer with a sibling of </a:t>
            </a:r>
            <a:r>
              <a:rPr lang="en-US" sz="1800" b="1" dirty="0"/>
              <a:t>w </a:t>
            </a:r>
            <a:r>
              <a:rPr lang="en-US" sz="1800" dirty="0"/>
              <a:t>that is not an </a:t>
            </a:r>
            <a:r>
              <a:rPr lang="en-US" sz="1800" b="1" dirty="0"/>
              <a:t>a</a:t>
            </a:r>
            <a:r>
              <a:rPr lang="en-US" sz="1800" dirty="0"/>
              <a:t>-node or we perform a fusion of </a:t>
            </a:r>
            <a:r>
              <a:rPr lang="en-US" sz="1800" b="1" dirty="0"/>
              <a:t>w </a:t>
            </a:r>
            <a:r>
              <a:rPr lang="en-US" sz="1800" dirty="0"/>
              <a:t>with a sibling that is an </a:t>
            </a:r>
            <a:r>
              <a:rPr lang="en-US" sz="1800" b="1" dirty="0"/>
              <a:t>a</a:t>
            </a:r>
            <a:r>
              <a:rPr lang="en-US" sz="1800" dirty="0"/>
              <a:t>-node.</a:t>
            </a:r>
          </a:p>
        </p:txBody>
      </p:sp>
      <p:sp>
        <p:nvSpPr>
          <p:cNvPr id="14340"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4337"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143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8919004D-6E17-6F47-B8E8-9087E70A546D}" type="slidenum">
              <a:rPr lang="en-US" sz="1400"/>
              <a:pPr eaLnBrk="1" hangingPunct="1"/>
              <a:t>21</a:t>
            </a:fld>
            <a:endParaRPr lang="en-US" sz="1400"/>
          </a:p>
        </p:txBody>
      </p:sp>
    </p:spTree>
    <p:extLst>
      <p:ext uri="{BB962C8B-B14F-4D97-AF65-F5344CB8AC3E}">
        <p14:creationId xmlns:p14="http://schemas.microsoft.com/office/powerpoint/2010/main" val="33327768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7543800" cy="1143000"/>
          </a:xfrm>
          <a:effectLst>
            <a:outerShdw blurRad="50800" dist="38100" dir="8100000" algn="tr" rotWithShape="0">
              <a:prstClr val="black">
                <a:alpha val="40000"/>
              </a:prstClr>
            </a:outerShdw>
          </a:effectLst>
        </p:spPr>
        <p:txBody>
          <a:bodyPr>
            <a:normAutofit/>
          </a:bodyPr>
          <a:lstStyle/>
          <a:p>
            <a:pPr eaLnBrk="1" hangingPunct="1">
              <a:defRPr/>
            </a:pPr>
            <a:r>
              <a:rPr lang="en-US" dirty="0" smtClean="0">
                <a:ea typeface="+mj-ea"/>
                <a:cs typeface="+mj-cs"/>
              </a:rPr>
              <a:t>B-Trees</a:t>
            </a:r>
          </a:p>
        </p:txBody>
      </p:sp>
      <p:sp>
        <p:nvSpPr>
          <p:cNvPr id="15365"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5361"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a:p>
        </p:txBody>
      </p:sp>
      <p:sp>
        <p:nvSpPr>
          <p:cNvPr id="1536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70774664-00A2-0B44-8239-68D4FF8E6254}" type="slidenum">
              <a:rPr lang="en-US" sz="1400"/>
              <a:pPr eaLnBrk="1" hangingPunct="1"/>
              <a:t>22</a:t>
            </a:fld>
            <a:endParaRPr lang="en-US" sz="1400"/>
          </a:p>
        </p:txBody>
      </p:sp>
      <p:pic>
        <p:nvPicPr>
          <p:cNvPr id="1536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124200"/>
            <a:ext cx="8432800" cy="262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Rectangle 3" descr="Rectangle: Click to edit Master text styles&#10;Second level&#10;Third level&#10;Fourth level&#10;Fifth level"/>
          <p:cNvSpPr>
            <a:spLocks noGrp="1" noChangeArrowheads="1"/>
          </p:cNvSpPr>
          <p:nvPr>
            <p:ph sz="half" idx="1"/>
          </p:nvPr>
        </p:nvSpPr>
        <p:spPr>
          <a:xfrm>
            <a:off x="609600" y="1752600"/>
            <a:ext cx="8382000" cy="1295400"/>
          </a:xfrm>
        </p:spPr>
        <p:txBody>
          <a:bodyPr>
            <a:noAutofit/>
          </a:bodyPr>
          <a:lstStyle/>
          <a:p>
            <a:r>
              <a:rPr lang="en-US" sz="2200" dirty="0"/>
              <a:t>A version of the </a:t>
            </a:r>
            <a:r>
              <a:rPr lang="en-US" sz="2200" b="1" dirty="0"/>
              <a:t>(</a:t>
            </a:r>
            <a:r>
              <a:rPr lang="en-US" sz="2200" b="1" dirty="0" err="1"/>
              <a:t>a,b</a:t>
            </a:r>
            <a:r>
              <a:rPr lang="en-US" sz="2200" b="1" dirty="0"/>
              <a:t>) </a:t>
            </a:r>
            <a:r>
              <a:rPr lang="en-US" sz="2200" dirty="0"/>
              <a:t>tree data structure, which is the best-known method for maintaining a map in external memory, is a “</a:t>
            </a:r>
            <a:r>
              <a:rPr lang="en-US" altLang="ja-JP" sz="2200" b="1" dirty="0"/>
              <a:t>B-tree</a:t>
            </a:r>
            <a:r>
              <a:rPr lang="en-US" altLang="ja-JP" sz="2200" dirty="0"/>
              <a:t>.</a:t>
            </a:r>
            <a:r>
              <a:rPr lang="en-US" sz="2200" dirty="0"/>
              <a:t>”</a:t>
            </a:r>
            <a:r>
              <a:rPr lang="en-US" altLang="ja-JP" sz="2200" dirty="0"/>
              <a:t> </a:t>
            </a:r>
          </a:p>
          <a:p>
            <a:r>
              <a:rPr lang="en-US" sz="2200" dirty="0"/>
              <a:t>A </a:t>
            </a:r>
            <a:r>
              <a:rPr lang="en-US" sz="2200" b="1" dirty="0"/>
              <a:t>B-tree of order d </a:t>
            </a:r>
            <a:r>
              <a:rPr lang="en-US" sz="2200" dirty="0"/>
              <a:t>is an </a:t>
            </a:r>
            <a:r>
              <a:rPr lang="en-US" sz="2200" b="1" dirty="0"/>
              <a:t>(</a:t>
            </a:r>
            <a:r>
              <a:rPr lang="en-US" sz="2200" b="1" dirty="0" err="1"/>
              <a:t>a,b</a:t>
            </a:r>
            <a:r>
              <a:rPr lang="en-US" sz="2200" b="1" dirty="0"/>
              <a:t>) </a:t>
            </a:r>
            <a:r>
              <a:rPr lang="en-US" sz="2200" dirty="0"/>
              <a:t>tree with </a:t>
            </a:r>
            <a:r>
              <a:rPr lang="en-US" sz="2200" b="1" dirty="0"/>
              <a:t>a = d/</a:t>
            </a:r>
            <a:r>
              <a:rPr lang="en-US" sz="2200" dirty="0"/>
              <a:t>2</a:t>
            </a:r>
            <a:r>
              <a:rPr lang="en-US" sz="2200" b="1" dirty="0"/>
              <a:t> </a:t>
            </a:r>
            <a:r>
              <a:rPr lang="en-US" sz="2200" dirty="0"/>
              <a:t>and </a:t>
            </a:r>
            <a:r>
              <a:rPr lang="en-US" sz="2200" b="1" dirty="0"/>
              <a:t>b = d</a:t>
            </a:r>
            <a:r>
              <a:rPr lang="en-US" sz="2200" dirty="0"/>
              <a:t>. </a:t>
            </a:r>
          </a:p>
        </p:txBody>
      </p:sp>
    </p:spTree>
    <p:extLst>
      <p:ext uri="{BB962C8B-B14F-4D97-AF65-F5344CB8AC3E}">
        <p14:creationId xmlns:p14="http://schemas.microsoft.com/office/powerpoint/2010/main" val="33131696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I/O Complexity</a:t>
            </a:r>
          </a:p>
        </p:txBody>
      </p:sp>
      <p:sp>
        <p:nvSpPr>
          <p:cNvPr id="17413" name="Content Placeholder 6" descr="Rectangle: Click to edit Master text styles&#10;Second level&#10;Third level&#10;Fourth level&#10;Fifth level"/>
          <p:cNvSpPr>
            <a:spLocks noGrp="1"/>
          </p:cNvSpPr>
          <p:nvPr>
            <p:ph idx="1"/>
          </p:nvPr>
        </p:nvSpPr>
        <p:spPr>
          <a:xfrm>
            <a:off x="609600" y="2743200"/>
            <a:ext cx="8252228" cy="2743200"/>
          </a:xfrm>
        </p:spPr>
        <p:txBody>
          <a:bodyPr>
            <a:normAutofit/>
          </a:bodyPr>
          <a:lstStyle/>
          <a:p>
            <a:pPr marL="0" indent="0">
              <a:buNone/>
            </a:pPr>
            <a:r>
              <a:rPr lang="en-US" sz="2400" b="1" dirty="0"/>
              <a:t>Proof</a:t>
            </a:r>
            <a:r>
              <a:rPr lang="en-US" sz="2400" dirty="0"/>
              <a:t>:</a:t>
            </a:r>
          </a:p>
          <a:p>
            <a:pPr marL="447675" lvl="1" indent="-266700"/>
            <a:r>
              <a:rPr lang="en-US" sz="2400" dirty="0"/>
              <a:t>Each time we access a node to perform a search or an update operation, we need only perform a single disk transfer</a:t>
            </a:r>
            <a:r>
              <a:rPr lang="en-US" sz="2400" dirty="0" smtClean="0"/>
              <a:t>.</a:t>
            </a:r>
            <a:br>
              <a:rPr lang="en-US" sz="2400" dirty="0" smtClean="0"/>
            </a:br>
            <a:endParaRPr lang="en-US" sz="2400" dirty="0"/>
          </a:p>
          <a:p>
            <a:pPr marL="447675" lvl="1" indent="-266700"/>
            <a:r>
              <a:rPr lang="en-US" sz="2400" dirty="0"/>
              <a:t>Each search or update requires that we examine at </a:t>
            </a:r>
            <a:r>
              <a:rPr lang="en-US" sz="2400" dirty="0" smtClean="0"/>
              <a:t>most</a:t>
            </a:r>
            <a:br>
              <a:rPr lang="en-US" sz="2400" dirty="0" smtClean="0"/>
            </a:br>
            <a:r>
              <a:rPr lang="en-US" sz="2400" b="1" dirty="0" smtClean="0"/>
              <a:t>O(</a:t>
            </a:r>
            <a:r>
              <a:rPr lang="en-US" sz="2400" dirty="0" smtClean="0"/>
              <a:t>1</a:t>
            </a:r>
            <a:r>
              <a:rPr lang="en-US" sz="2400" b="1" dirty="0"/>
              <a:t>) </a:t>
            </a:r>
            <a:r>
              <a:rPr lang="en-US" sz="2400" dirty="0"/>
              <a:t>nodes for each level of the tree.</a:t>
            </a:r>
          </a:p>
        </p:txBody>
      </p:sp>
      <p:sp>
        <p:nvSpPr>
          <p:cNvPr id="4" name="Date Placeholder 3"/>
          <p:cNvSpPr>
            <a:spLocks noGrp="1"/>
          </p:cNvSpPr>
          <p:nvPr>
            <p:ph type="dt" sz="half" idx="10"/>
          </p:nvPr>
        </p:nvSpPr>
        <p:spPr/>
        <p:txBody>
          <a:bodyPr/>
          <a:lstStyle/>
          <a:p>
            <a:pPr>
              <a:defRPr/>
            </a:pPr>
            <a:r>
              <a:rPr lang="en-US" smtClean="0"/>
              <a:t>Last Update: July 31, 2014</a:t>
            </a:r>
            <a:endParaRPr lang="en-US"/>
          </a:p>
        </p:txBody>
      </p:sp>
      <p:sp>
        <p:nvSpPr>
          <p:cNvPr id="5" name="Footer Placeholder 4"/>
          <p:cNvSpPr>
            <a:spLocks noGrp="1"/>
          </p:cNvSpPr>
          <p:nvPr>
            <p:ph type="ftr" sz="quarter" idx="11"/>
          </p:nvPr>
        </p:nvSpPr>
        <p:spPr/>
        <p:txBody>
          <a:bodyPr/>
          <a:lstStyle/>
          <a:p>
            <a:pPr>
              <a:defRPr/>
            </a:pPr>
            <a:r>
              <a:rPr lang="en-US" smtClean="0"/>
              <a:t>Memory Management</a:t>
            </a:r>
            <a:endParaRPr lang="en-US"/>
          </a:p>
        </p:txBody>
      </p:sp>
      <p:sp>
        <p:nvSpPr>
          <p:cNvPr id="6" name="Slide Number Placeholder 5"/>
          <p:cNvSpPr>
            <a:spLocks noGrp="1"/>
          </p:cNvSpPr>
          <p:nvPr>
            <p:ph type="sldNum" sz="quarter" idx="12"/>
          </p:nvPr>
        </p:nvSpPr>
        <p:spPr/>
        <p:txBody>
          <a:bodyPr/>
          <a:lstStyle/>
          <a:p>
            <a:pPr>
              <a:defRPr/>
            </a:pPr>
            <a:fld id="{BB723CED-3D1A-2748-8D85-5EB971E0ADBC}" type="slidenum">
              <a:rPr lang="en-US" smtClean="0"/>
              <a:pPr>
                <a:defRPr/>
              </a:pPr>
              <a:t>23</a:t>
            </a:fld>
            <a:endParaRPr lang="en-US"/>
          </a:p>
        </p:txBody>
      </p:sp>
      <mc:AlternateContent xmlns:mc="http://schemas.openxmlformats.org/markup-compatibility/2006" xmlns:a14="http://schemas.microsoft.com/office/drawing/2010/main">
        <mc:Choice Requires="a14">
          <p:sp>
            <p:nvSpPr>
              <p:cNvPr id="2" name="TextBox 1"/>
              <p:cNvSpPr txBox="1"/>
              <p:nvPr/>
            </p:nvSpPr>
            <p:spPr>
              <a:xfrm>
                <a:off x="609600" y="1447800"/>
                <a:ext cx="8252228" cy="1200329"/>
              </a:xfrm>
              <a:prstGeom prst="rect">
                <a:avLst/>
              </a:prstGeom>
              <a:noFill/>
            </p:spPr>
            <p:txBody>
              <a:bodyPr wrap="square" rtlCol="0">
                <a:spAutoFit/>
              </a:bodyPr>
              <a:lstStyle/>
              <a:p>
                <a:pPr algn="l"/>
                <a:r>
                  <a:rPr lang="en-CA" b="1" dirty="0" smtClean="0">
                    <a:latin typeface="+mn-lt"/>
                  </a:rPr>
                  <a:t>FACT:   </a:t>
                </a:r>
                <a:r>
                  <a:rPr lang="en-CA" dirty="0" smtClean="0">
                    <a:latin typeface="+mn-lt"/>
                  </a:rPr>
                  <a:t>A B-tree with n entries has I/O complexity </a:t>
                </a:r>
                <a14:m>
                  <m:oMath xmlns:m="http://schemas.openxmlformats.org/officeDocument/2006/math">
                    <m:r>
                      <a:rPr lang="en-CA" b="0" i="1" smtClean="0">
                        <a:latin typeface="Cambria Math"/>
                      </a:rPr>
                      <m:t>𝑂</m:t>
                    </m:r>
                    <m:d>
                      <m:dPr>
                        <m:ctrlPr>
                          <a:rPr lang="en-CA" b="0" i="1" smtClean="0">
                            <a:latin typeface="Cambria Math"/>
                          </a:rPr>
                        </m:ctrlPr>
                      </m:dPr>
                      <m:e>
                        <m:sSub>
                          <m:sSubPr>
                            <m:ctrlPr>
                              <a:rPr lang="en-CA" b="0" i="1" smtClean="0">
                                <a:latin typeface="Cambria Math"/>
                              </a:rPr>
                            </m:ctrlPr>
                          </m:sSubPr>
                          <m:e>
                            <m:r>
                              <m:rPr>
                                <m:sty m:val="p"/>
                              </m:rPr>
                              <a:rPr lang="en-CA" b="0" i="0" smtClean="0">
                                <a:latin typeface="Cambria Math"/>
                              </a:rPr>
                              <m:t>log</m:t>
                            </m:r>
                          </m:e>
                          <m:sub>
                            <m:r>
                              <a:rPr lang="en-CA" b="0" i="1" smtClean="0">
                                <a:latin typeface="Cambria Math"/>
                              </a:rPr>
                              <m:t>𝐵</m:t>
                            </m:r>
                          </m:sub>
                        </m:sSub>
                        <m:r>
                          <a:rPr lang="en-CA" b="0" i="1" smtClean="0">
                            <a:latin typeface="Cambria Math"/>
                          </a:rPr>
                          <m:t> </m:t>
                        </m:r>
                        <m:r>
                          <a:rPr lang="en-CA" b="0" i="1" smtClean="0">
                            <a:latin typeface="Cambria Math"/>
                          </a:rPr>
                          <m:t>𝑛</m:t>
                        </m:r>
                      </m:e>
                    </m:d>
                  </m:oMath>
                </a14:m>
                <a:r>
                  <a:rPr lang="en-CA" dirty="0" smtClean="0">
                    <a:latin typeface="+mn-lt"/>
                  </a:rPr>
                  <a:t> for 	search or update operation, and uses </a:t>
                </a:r>
                <a14:m>
                  <m:oMath xmlns:m="http://schemas.openxmlformats.org/officeDocument/2006/math">
                    <m:r>
                      <a:rPr lang="en-CA" i="1">
                        <a:latin typeface="Cambria Math"/>
                      </a:rPr>
                      <m:t>𝑂</m:t>
                    </m:r>
                    <m:d>
                      <m:dPr>
                        <m:ctrlPr>
                          <a:rPr lang="en-CA" i="1">
                            <a:latin typeface="Cambria Math"/>
                          </a:rPr>
                        </m:ctrlPr>
                      </m:dPr>
                      <m:e>
                        <m:r>
                          <a:rPr lang="en-CA" b="0" i="1" smtClean="0">
                            <a:latin typeface="Cambria Math"/>
                          </a:rPr>
                          <m:t>𝑛</m:t>
                        </m:r>
                        <m:r>
                          <a:rPr lang="en-CA" b="0" i="1" smtClean="0">
                            <a:latin typeface="Cambria Math"/>
                          </a:rPr>
                          <m:t>/</m:t>
                        </m:r>
                        <m:r>
                          <a:rPr lang="en-CA" b="0" i="1" smtClean="0">
                            <a:latin typeface="Cambria Math"/>
                          </a:rPr>
                          <m:t>𝐵</m:t>
                        </m:r>
                      </m:e>
                    </m:d>
                  </m:oMath>
                </a14:m>
                <a:r>
                  <a:rPr lang="en-CA" dirty="0" smtClean="0">
                    <a:latin typeface="+mn-lt"/>
                  </a:rPr>
                  <a:t> blocks, 	where </a:t>
                </a:r>
                <a14:m>
                  <m:oMath xmlns:m="http://schemas.openxmlformats.org/officeDocument/2006/math">
                    <m:r>
                      <a:rPr lang="en-CA" i="1" dirty="0" smtClean="0">
                        <a:latin typeface="Cambria Math"/>
                      </a:rPr>
                      <m:t>𝐵</m:t>
                    </m:r>
                  </m:oMath>
                </a14:m>
                <a:r>
                  <a:rPr lang="en-CA" dirty="0" smtClean="0">
                    <a:latin typeface="+mn-lt"/>
                  </a:rPr>
                  <a:t> is the size of a block.</a:t>
                </a:r>
                <a:endParaRPr lang="en-CA" dirty="0">
                  <a:latin typeface="+mn-lt"/>
                </a:endParaRPr>
              </a:p>
            </p:txBody>
          </p:sp>
        </mc:Choice>
        <mc:Fallback xmlns="">
          <p:sp>
            <p:nvSpPr>
              <p:cNvPr id="2" name="TextBox 1"/>
              <p:cNvSpPr txBox="1">
                <a:spLocks noRot="1" noChangeAspect="1" noMove="1" noResize="1" noEditPoints="1" noAdjustHandles="1" noChangeArrowheads="1" noChangeShapeType="1" noTextEdit="1"/>
              </p:cNvSpPr>
              <p:nvPr/>
            </p:nvSpPr>
            <p:spPr>
              <a:xfrm>
                <a:off x="609600" y="1447800"/>
                <a:ext cx="8252228" cy="1200329"/>
              </a:xfrm>
              <a:prstGeom prst="rect">
                <a:avLst/>
              </a:prstGeom>
              <a:blipFill rotWithShape="1">
                <a:blip r:embed="rId2"/>
                <a:stretch>
                  <a:fillRect l="-1108" t="-4082" b="-10714"/>
                </a:stretch>
              </a:blipFill>
            </p:spPr>
            <p:txBody>
              <a:bodyPr/>
              <a:lstStyle/>
              <a:p>
                <a:r>
                  <a:rPr lang="en-CA">
                    <a:noFill/>
                  </a:rPr>
                  <a:t> </a:t>
                </a:r>
              </a:p>
            </p:txBody>
          </p:sp>
        </mc:Fallback>
      </mc:AlternateContent>
    </p:spTree>
    <p:extLst>
      <p:ext uri="{BB962C8B-B14F-4D97-AF65-F5344CB8AC3E}">
        <p14:creationId xmlns:p14="http://schemas.microsoft.com/office/powerpoint/2010/main" val="5186595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274638"/>
            <a:ext cx="8229600" cy="1143000"/>
          </a:xfrm>
          <a:effectLst>
            <a:outerShdw blurRad="50800" dist="38100" dir="8100000" algn="tr" rotWithShape="0">
              <a:prstClr val="black">
                <a:alpha val="40000"/>
              </a:prstClr>
            </a:outerShdw>
          </a:effectLst>
        </p:spPr>
        <p:txBody>
          <a:bodyPr/>
          <a:lstStyle/>
          <a:p>
            <a:r>
              <a:rPr lang="en-US" dirty="0" smtClean="0">
                <a:solidFill>
                  <a:srgbClr val="0000FF"/>
                </a:solidFill>
                <a:latin typeface="Cambria Math" panose="02040503050406030204" pitchFamily="18" charset="0"/>
                <a:ea typeface="Cambria Math" panose="02040503050406030204" pitchFamily="18" charset="0"/>
              </a:rPr>
              <a:t>Summary</a:t>
            </a:r>
            <a:endParaRPr lang="en-US" dirty="0">
              <a:solidFill>
                <a:srgbClr val="0000FF"/>
              </a:solidFill>
              <a:latin typeface="Cambria Math" panose="02040503050406030204" pitchFamily="18" charset="0"/>
              <a:ea typeface="Cambria Math" panose="02040503050406030204" pitchFamily="18" charset="0"/>
            </a:endParaRPr>
          </a:p>
        </p:txBody>
      </p:sp>
      <p:sp>
        <p:nvSpPr>
          <p:cNvPr id="8" name="Content Placeholder 2"/>
          <p:cNvSpPr>
            <a:spLocks noGrp="1"/>
          </p:cNvSpPr>
          <p:nvPr>
            <p:ph idx="1"/>
          </p:nvPr>
        </p:nvSpPr>
        <p:spPr>
          <a:xfrm>
            <a:off x="1905000" y="1447800"/>
            <a:ext cx="5334000" cy="4648200"/>
          </a:xfrm>
        </p:spPr>
        <p:txBody>
          <a:bodyPr>
            <a:noAutofit/>
          </a:bodyPr>
          <a:lstStyle/>
          <a:p>
            <a:pPr>
              <a:lnSpc>
                <a:spcPts val="2600"/>
              </a:lnSpc>
            </a:pPr>
            <a:r>
              <a:rPr lang="en-US" dirty="0" smtClean="0"/>
              <a:t>Memory Management</a:t>
            </a:r>
          </a:p>
          <a:p>
            <a:pPr lvl="1">
              <a:lnSpc>
                <a:spcPts val="2600"/>
              </a:lnSpc>
              <a:buFont typeface="Wingdings" panose="05000000000000000000" pitchFamily="2" charset="2"/>
              <a:buChar char="§"/>
            </a:pPr>
            <a:r>
              <a:rPr lang="en-US" dirty="0" smtClean="0"/>
              <a:t>Object creation</a:t>
            </a:r>
          </a:p>
          <a:p>
            <a:pPr lvl="1">
              <a:lnSpc>
                <a:spcPts val="2600"/>
              </a:lnSpc>
              <a:buFont typeface="Wingdings" panose="05000000000000000000" pitchFamily="2" charset="2"/>
              <a:buChar char="§"/>
            </a:pPr>
            <a:r>
              <a:rPr lang="en-US" dirty="0" smtClean="0"/>
              <a:t>Garbage collection</a:t>
            </a:r>
          </a:p>
          <a:p>
            <a:pPr lvl="1">
              <a:lnSpc>
                <a:spcPts val="2600"/>
              </a:lnSpc>
              <a:buFont typeface="Wingdings" panose="05000000000000000000" pitchFamily="2" charset="2"/>
              <a:buChar char="§"/>
            </a:pPr>
            <a:r>
              <a:rPr lang="en-US" dirty="0" smtClean="0"/>
              <a:t>Mark-Sweep algorithm</a:t>
            </a:r>
          </a:p>
          <a:p>
            <a:pPr>
              <a:lnSpc>
                <a:spcPts val="2600"/>
              </a:lnSpc>
            </a:pPr>
            <a:r>
              <a:rPr lang="en-US" dirty="0" smtClean="0"/>
              <a:t>Memory hierarchies</a:t>
            </a:r>
          </a:p>
          <a:p>
            <a:pPr lvl="1">
              <a:lnSpc>
                <a:spcPts val="2600"/>
              </a:lnSpc>
              <a:buFont typeface="Wingdings" panose="05000000000000000000" pitchFamily="2" charset="2"/>
              <a:buChar char="§"/>
            </a:pPr>
            <a:r>
              <a:rPr lang="en-US" dirty="0" smtClean="0"/>
              <a:t>Virtual memory</a:t>
            </a:r>
          </a:p>
          <a:p>
            <a:pPr lvl="1">
              <a:lnSpc>
                <a:spcPts val="2600"/>
              </a:lnSpc>
              <a:buFont typeface="Wingdings" panose="05000000000000000000" pitchFamily="2" charset="2"/>
              <a:buChar char="§"/>
            </a:pPr>
            <a:r>
              <a:rPr lang="en-US" dirty="0" smtClean="0"/>
              <a:t>Page replacement strategies:</a:t>
            </a:r>
          </a:p>
          <a:p>
            <a:pPr lvl="2">
              <a:lnSpc>
                <a:spcPts val="2600"/>
              </a:lnSpc>
              <a:buFont typeface="Courier New" panose="02070309020205020404" pitchFamily="49" charset="0"/>
              <a:buChar char="o"/>
            </a:pPr>
            <a:r>
              <a:rPr lang="en-US" dirty="0" smtClean="0"/>
              <a:t>FIFO, LRU, Random</a:t>
            </a:r>
          </a:p>
          <a:p>
            <a:pPr>
              <a:lnSpc>
                <a:spcPts val="2600"/>
              </a:lnSpc>
            </a:pPr>
            <a:r>
              <a:rPr lang="en-US" dirty="0" smtClean="0"/>
              <a:t>B-Trees</a:t>
            </a:r>
          </a:p>
          <a:p>
            <a:pPr lvl="1">
              <a:lnSpc>
                <a:spcPts val="2600"/>
              </a:lnSpc>
              <a:buFont typeface="Wingdings" panose="05000000000000000000" pitchFamily="2" charset="2"/>
              <a:buChar char="§"/>
            </a:pPr>
            <a:r>
              <a:rPr lang="en-US" dirty="0" smtClean="0"/>
              <a:t>(a, b) Trees</a:t>
            </a:r>
          </a:p>
          <a:p>
            <a:pPr>
              <a:lnSpc>
                <a:spcPts val="2600"/>
              </a:lnSpc>
            </a:pPr>
            <a:endParaRPr lang="en-US" dirty="0" smtClean="0"/>
          </a:p>
          <a:p>
            <a:pPr>
              <a:lnSpc>
                <a:spcPts val="2600"/>
              </a:lnSpc>
            </a:pPr>
            <a:endParaRPr lang="en-US" dirty="0" smtClean="0"/>
          </a:p>
          <a:p>
            <a:pPr>
              <a:lnSpc>
                <a:spcPts val="2600"/>
              </a:lnSpc>
            </a:pPr>
            <a:endParaRPr lang="en-US" dirty="0" smtClean="0"/>
          </a:p>
          <a:p>
            <a:pPr>
              <a:lnSpc>
                <a:spcPts val="2600"/>
              </a:lnSpc>
            </a:pPr>
            <a:endParaRPr lang="en-US" dirty="0"/>
          </a:p>
        </p:txBody>
      </p:sp>
      <p:sp>
        <p:nvSpPr>
          <p:cNvPr id="9" name="Date Placeholder 135"/>
          <p:cNvSpPr>
            <a:spLocks noGrp="1"/>
          </p:cNvSpPr>
          <p:nvPr>
            <p:ph type="dt" sz="half" idx="10"/>
          </p:nvPr>
        </p:nvSpPr>
        <p:spPr>
          <a:xfrm>
            <a:off x="457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200" dirty="0">
              <a:solidFill>
                <a:srgbClr val="0070C0"/>
              </a:solidFill>
            </a:endParaRPr>
          </a:p>
        </p:txBody>
      </p:sp>
      <p:sp>
        <p:nvSpPr>
          <p:cNvPr id="10" name="Footer Placeholder 137"/>
          <p:cNvSpPr>
            <a:spLocks noGrp="1"/>
          </p:cNvSpPr>
          <p:nvPr>
            <p:ph type="ftr" sz="quarter" idx="11"/>
          </p:nvPr>
        </p:nvSpPr>
        <p:spPr>
          <a:xfrm>
            <a:off x="3124200" y="6356350"/>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dirty="0"/>
          </a:p>
        </p:txBody>
      </p:sp>
      <p:sp>
        <p:nvSpPr>
          <p:cNvPr id="11" name="Slide Number Placeholder 5"/>
          <p:cNvSpPr>
            <a:spLocks noGrp="1"/>
          </p:cNvSpPr>
          <p:nvPr>
            <p:ph type="sldNum" sz="quarter" idx="12"/>
          </p:nvPr>
        </p:nvSpPr>
        <p:spPr>
          <a:xfrm>
            <a:off x="6553200" y="6356350"/>
            <a:ext cx="2133600" cy="365125"/>
          </a:xfrm>
        </p:spPr>
        <p:txBody>
          <a:bodyPr/>
          <a:lstStyle/>
          <a:p>
            <a:pPr>
              <a:defRPr/>
            </a:pPr>
            <a:fld id="{34379CCB-938E-6141-ACD3-D4DD3B80496B}" type="slidenum">
              <a:rPr lang="en-US" sz="1400" smtClean="0">
                <a:solidFill>
                  <a:schemeClr val="tx1"/>
                </a:solidFill>
              </a:rPr>
              <a:pPr>
                <a:defRPr/>
              </a:pPr>
              <a:t>24</a:t>
            </a:fld>
            <a:endParaRPr lang="en-US" sz="1400" dirty="0">
              <a:solidFill>
                <a:schemeClr val="tx1"/>
              </a:solidFill>
            </a:endParaRPr>
          </a:p>
        </p:txBody>
      </p:sp>
      <p:pic>
        <p:nvPicPr>
          <p:cNvPr id="12" name="Picture 2" descr="C:\Users\andy\Documents\COMPUTER SCIENCE\COURSES\CSE2011\IMAGES\criteria.p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934200" y="381000"/>
            <a:ext cx="1712500" cy="1468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5930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1800" y="1020326"/>
            <a:ext cx="2938462" cy="4489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Date Placeholder 135"/>
          <p:cNvSpPr>
            <a:spLocks noGrp="1"/>
          </p:cNvSpPr>
          <p:nvPr>
            <p:ph type="dt" sz="half" idx="10"/>
          </p:nvPr>
        </p:nvSpPr>
        <p:spPr>
          <a:xfrm>
            <a:off x="457200" y="6356350"/>
            <a:ext cx="2133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200" dirty="0">
              <a:solidFill>
                <a:srgbClr val="0070C0"/>
              </a:solidFill>
            </a:endParaRPr>
          </a:p>
        </p:txBody>
      </p:sp>
      <p:sp>
        <p:nvSpPr>
          <p:cNvPr id="8" name="Footer Placeholder 137"/>
          <p:cNvSpPr>
            <a:spLocks noGrp="1"/>
          </p:cNvSpPr>
          <p:nvPr>
            <p:ph type="ftr" sz="quarter" idx="11"/>
          </p:nvPr>
        </p:nvSpPr>
        <p:spPr>
          <a:xfrm>
            <a:off x="3124200" y="6356350"/>
            <a:ext cx="2895600" cy="36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eaLnBrk="0" fontAlgn="base" hangingPunct="0">
              <a:spcBef>
                <a:spcPct val="0"/>
              </a:spcBef>
              <a:spcAft>
                <a:spcPct val="0"/>
              </a:spcAft>
              <a:defRPr sz="2400">
                <a:solidFill>
                  <a:schemeClr val="tx1"/>
                </a:solidFill>
                <a:latin typeface="Tahoma" charset="0"/>
                <a:ea typeface="ＭＳ Ｐゴシック" charset="0"/>
              </a:defRPr>
            </a:lvl6pPr>
            <a:lvl7pPr marL="2971800" indent="-228600" eaLnBrk="0" fontAlgn="base" hangingPunct="0">
              <a:spcBef>
                <a:spcPct val="0"/>
              </a:spcBef>
              <a:spcAft>
                <a:spcPct val="0"/>
              </a:spcAft>
              <a:defRPr sz="2400">
                <a:solidFill>
                  <a:schemeClr val="tx1"/>
                </a:solidFill>
                <a:latin typeface="Tahoma" charset="0"/>
                <a:ea typeface="ＭＳ Ｐゴシック" charset="0"/>
              </a:defRPr>
            </a:lvl7pPr>
            <a:lvl8pPr marL="3429000" indent="-228600" eaLnBrk="0" fontAlgn="base" hangingPunct="0">
              <a:spcBef>
                <a:spcPct val="0"/>
              </a:spcBef>
              <a:spcAft>
                <a:spcPct val="0"/>
              </a:spcAft>
              <a:defRPr sz="2400">
                <a:solidFill>
                  <a:schemeClr val="tx1"/>
                </a:solidFill>
                <a:latin typeface="Tahoma" charset="0"/>
                <a:ea typeface="ＭＳ Ｐゴシック" charset="0"/>
              </a:defRPr>
            </a:lvl8pPr>
            <a:lvl9pPr marL="3886200" indent="-228600"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smtClean="0"/>
              <a:t>Memory Management</a:t>
            </a:r>
            <a:endParaRPr lang="en-US" sz="1400" dirty="0"/>
          </a:p>
        </p:txBody>
      </p:sp>
      <p:sp>
        <p:nvSpPr>
          <p:cNvPr id="9" name="Slide Number Placeholder 5"/>
          <p:cNvSpPr>
            <a:spLocks noGrp="1"/>
          </p:cNvSpPr>
          <p:nvPr>
            <p:ph type="sldNum" sz="quarter" idx="12"/>
          </p:nvPr>
        </p:nvSpPr>
        <p:spPr>
          <a:xfrm>
            <a:off x="6553200" y="6356350"/>
            <a:ext cx="2133600" cy="365125"/>
          </a:xfrm>
        </p:spPr>
        <p:txBody>
          <a:bodyPr/>
          <a:lstStyle/>
          <a:p>
            <a:pPr>
              <a:defRPr/>
            </a:pPr>
            <a:fld id="{34379CCB-938E-6141-ACD3-D4DD3B80496B}" type="slidenum">
              <a:rPr lang="en-US" sz="1400" smtClean="0">
                <a:solidFill>
                  <a:schemeClr val="tx1"/>
                </a:solidFill>
              </a:rPr>
              <a:pPr>
                <a:defRPr/>
              </a:pPr>
              <a:t>25</a:t>
            </a:fld>
            <a:endParaRPr lang="en-US" sz="1400" dirty="0">
              <a:solidFill>
                <a:schemeClr val="tx1"/>
              </a:solidFill>
            </a:endParaRPr>
          </a:p>
        </p:txBody>
      </p:sp>
    </p:spTree>
    <p:extLst>
      <p:ext uri="{BB962C8B-B14F-4D97-AF65-F5344CB8AC3E}">
        <p14:creationId xmlns:p14="http://schemas.microsoft.com/office/powerpoint/2010/main" val="3529494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effectLst>
            <a:outerShdw blurRad="50800" dist="38100" dir="8100000" algn="tr" rotWithShape="0">
              <a:prstClr val="black">
                <a:alpha val="40000"/>
              </a:prstClr>
            </a:outerShdw>
          </a:effectLst>
        </p:spPr>
        <p:txBody>
          <a:bodyPr/>
          <a:lstStyle/>
          <a:p>
            <a:pPr eaLnBrk="1" hangingPunct="1"/>
            <a:r>
              <a:rPr lang="en-US" dirty="0"/>
              <a:t>Computer Memory</a:t>
            </a:r>
            <a:endParaRPr lang="en-US" dirty="0">
              <a:cs typeface="Tahoma" charset="0"/>
            </a:endParaRPr>
          </a:p>
        </p:txBody>
      </p:sp>
      <p:pic>
        <p:nvPicPr>
          <p:cNvPr id="9221" name="Picture 4" descr="BS00039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677150" y="57150"/>
            <a:ext cx="1466850" cy="1466850"/>
          </a:xfrm>
          <a:noFill/>
        </p:spPr>
      </p:pic>
      <p:sp>
        <p:nvSpPr>
          <p:cNvPr id="9222" name="Date Placeholder 6"/>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92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5F8EFA9A-77F0-6B4C-8EB3-9C9C936AA04E}" type="slidenum">
              <a:rPr lang="en-US" sz="1400"/>
              <a:pPr eaLnBrk="1" hangingPunct="1"/>
              <a:t>3</a:t>
            </a:fld>
            <a:endParaRPr lang="en-US" sz="1400"/>
          </a:p>
        </p:txBody>
      </p:sp>
      <p:sp>
        <p:nvSpPr>
          <p:cNvPr id="161795" name="Rectangle 3" descr="Rectangle: Click to edit Master text styles&#10;Second level&#10;Third level&#10;Fourth level&#10;Fifth level"/>
          <p:cNvSpPr>
            <a:spLocks noGrp="1" noChangeArrowheads="1"/>
          </p:cNvSpPr>
          <p:nvPr>
            <p:ph type="body" idx="4294967295"/>
          </p:nvPr>
        </p:nvSpPr>
        <p:spPr>
          <a:xfrm>
            <a:off x="609600" y="1600200"/>
            <a:ext cx="7924800" cy="3200400"/>
          </a:xfrm>
        </p:spPr>
        <p:txBody>
          <a:bodyPr>
            <a:normAutofit fontScale="77500" lnSpcReduction="20000"/>
          </a:bodyPr>
          <a:lstStyle/>
          <a:p>
            <a:pPr>
              <a:defRPr/>
            </a:pPr>
            <a:r>
              <a:rPr lang="en-US" sz="2800" dirty="0"/>
              <a:t>In order to implement any data structure on an actual computer, we need to </a:t>
            </a:r>
            <a:r>
              <a:rPr lang="en-US" sz="2800" dirty="0" smtClean="0"/>
              <a:t>use computer </a:t>
            </a:r>
            <a:r>
              <a:rPr lang="en-US" sz="2800" dirty="0"/>
              <a:t>memory. </a:t>
            </a:r>
            <a:endParaRPr lang="en-US" sz="2800" dirty="0" smtClean="0"/>
          </a:p>
          <a:p>
            <a:pPr>
              <a:defRPr/>
            </a:pPr>
            <a:r>
              <a:rPr lang="en-US" sz="2800" dirty="0" smtClean="0"/>
              <a:t>Computer </a:t>
            </a:r>
            <a:r>
              <a:rPr lang="en-US" sz="2800" dirty="0"/>
              <a:t>memory is organized into a sequence of words, </a:t>
            </a:r>
            <a:r>
              <a:rPr lang="en-US" sz="2800" dirty="0" smtClean="0"/>
              <a:t/>
            </a:r>
            <a:br>
              <a:rPr lang="en-US" sz="2800" dirty="0" smtClean="0"/>
            </a:br>
            <a:r>
              <a:rPr lang="en-US" sz="2800" dirty="0" smtClean="0"/>
              <a:t>each of </a:t>
            </a:r>
            <a:r>
              <a:rPr lang="en-US" sz="2800" dirty="0"/>
              <a:t>which typically consists of 4, 8, or 16 bytes </a:t>
            </a:r>
            <a:r>
              <a:rPr lang="en-US" sz="2800" dirty="0" smtClean="0"/>
              <a:t/>
            </a:r>
            <a:br>
              <a:rPr lang="en-US" sz="2800" dirty="0" smtClean="0"/>
            </a:br>
            <a:r>
              <a:rPr lang="en-US" sz="2800" dirty="0" smtClean="0"/>
              <a:t>(</a:t>
            </a:r>
            <a:r>
              <a:rPr lang="en-US" sz="2800" dirty="0"/>
              <a:t>depending on the computer). </a:t>
            </a:r>
            <a:endParaRPr lang="en-US" sz="2800" dirty="0" smtClean="0"/>
          </a:p>
          <a:p>
            <a:pPr>
              <a:defRPr/>
            </a:pPr>
            <a:r>
              <a:rPr lang="en-US" sz="2800" dirty="0" smtClean="0"/>
              <a:t>These memory </a:t>
            </a:r>
            <a:r>
              <a:rPr lang="en-US" sz="2800" dirty="0"/>
              <a:t>words are numbered from 0 to N </a:t>
            </a:r>
            <a:r>
              <a:rPr lang="en-US" sz="2800" b="1" dirty="0" smtClean="0"/>
              <a:t>− </a:t>
            </a:r>
            <a:r>
              <a:rPr lang="en-US" sz="2800" dirty="0" smtClean="0"/>
              <a:t>1 , </a:t>
            </a:r>
            <a:r>
              <a:rPr lang="en-US" sz="2800" dirty="0"/>
              <a:t>where N is the number of </a:t>
            </a:r>
            <a:r>
              <a:rPr lang="en-US" sz="2800" dirty="0" smtClean="0"/>
              <a:t>memory words </a:t>
            </a:r>
            <a:r>
              <a:rPr lang="en-US" sz="2800" dirty="0"/>
              <a:t>available to the computer. </a:t>
            </a:r>
            <a:endParaRPr lang="en-US" sz="2800" dirty="0" smtClean="0"/>
          </a:p>
          <a:p>
            <a:pPr>
              <a:defRPr/>
            </a:pPr>
            <a:r>
              <a:rPr lang="en-US" sz="2800" dirty="0" smtClean="0"/>
              <a:t>The </a:t>
            </a:r>
            <a:r>
              <a:rPr lang="en-US" sz="2800" dirty="0"/>
              <a:t>number associated with each </a:t>
            </a:r>
            <a:r>
              <a:rPr lang="en-US" sz="2800" dirty="0" smtClean="0"/>
              <a:t>memory word </a:t>
            </a:r>
            <a:r>
              <a:rPr lang="en-US" sz="2800" dirty="0"/>
              <a:t>is known as its memory </a:t>
            </a:r>
            <a:r>
              <a:rPr lang="en-US" sz="2800" b="1" dirty="0"/>
              <a:t>address</a:t>
            </a:r>
            <a:r>
              <a:rPr lang="en-US" sz="2800" dirty="0"/>
              <a:t>.</a:t>
            </a:r>
            <a:endParaRPr lang="en-US" dirty="0">
              <a:ea typeface="+mn-ea"/>
              <a:cs typeface="+mn-cs"/>
            </a:endParaRPr>
          </a:p>
        </p:txBody>
      </p:sp>
      <p:pic>
        <p:nvPicPr>
          <p:cNvPr id="9223"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876800"/>
            <a:ext cx="80010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Title 1"/>
          <p:cNvSpPr>
            <a:spLocks noGrp="1"/>
          </p:cNvSpPr>
          <p:nvPr>
            <p:ph type="title"/>
          </p:nvPr>
        </p:nvSpPr>
        <p:spPr>
          <a:effectLst>
            <a:outerShdw blurRad="50800" dist="38100" dir="8100000" algn="tr" rotWithShape="0">
              <a:prstClr val="black">
                <a:alpha val="40000"/>
              </a:prstClr>
            </a:outerShdw>
          </a:effectLst>
        </p:spPr>
        <p:txBody>
          <a:bodyPr/>
          <a:lstStyle/>
          <a:p>
            <a:r>
              <a:rPr lang="en-US" dirty="0"/>
              <a:t>Object Creation</a:t>
            </a:r>
          </a:p>
        </p:txBody>
      </p:sp>
      <p:sp>
        <p:nvSpPr>
          <p:cNvPr id="10242" name="Content Placeholder 2" descr="Rectangle: Click to edit Master text styles&#10;Second level&#10;Third level&#10;Fourth level&#10;Fifth level"/>
          <p:cNvSpPr>
            <a:spLocks noGrp="1"/>
          </p:cNvSpPr>
          <p:nvPr>
            <p:ph idx="1"/>
          </p:nvPr>
        </p:nvSpPr>
        <p:spPr>
          <a:xfrm>
            <a:off x="457200" y="1600200"/>
            <a:ext cx="8458200" cy="4343400"/>
          </a:xfrm>
        </p:spPr>
        <p:txBody>
          <a:bodyPr/>
          <a:lstStyle/>
          <a:p>
            <a:pPr>
              <a:defRPr/>
            </a:pPr>
            <a:r>
              <a:rPr lang="en-US" sz="2800" dirty="0"/>
              <a:t>With </a:t>
            </a:r>
            <a:r>
              <a:rPr lang="en-US" sz="2800" dirty="0" smtClean="0"/>
              <a:t>Java, </a:t>
            </a:r>
            <a:r>
              <a:rPr lang="en-US" sz="2800" dirty="0"/>
              <a:t>all objects are stored in a pool of memory, known as the </a:t>
            </a:r>
            <a:r>
              <a:rPr lang="en-US" sz="2800" b="1" dirty="0" smtClean="0"/>
              <a:t>memory heap </a:t>
            </a:r>
            <a:r>
              <a:rPr lang="en-US" sz="2800" dirty="0"/>
              <a:t>or </a:t>
            </a:r>
            <a:r>
              <a:rPr lang="en-US" sz="2800" dirty="0" smtClean="0"/>
              <a:t>Java </a:t>
            </a:r>
            <a:r>
              <a:rPr lang="en-US" sz="2800" dirty="0"/>
              <a:t>heap </a:t>
            </a:r>
            <a:r>
              <a:rPr lang="en-US" sz="2800" dirty="0" smtClean="0"/>
              <a:t/>
            </a:r>
            <a:br>
              <a:rPr lang="en-US" sz="2800" dirty="0" smtClean="0"/>
            </a:br>
            <a:r>
              <a:rPr lang="en-US" sz="2400" dirty="0" smtClean="0"/>
              <a:t>(should </a:t>
            </a:r>
            <a:r>
              <a:rPr lang="en-US" sz="2400" dirty="0"/>
              <a:t>not be confused with the “heap” data </a:t>
            </a:r>
            <a:r>
              <a:rPr lang="en-US" sz="2400" dirty="0" smtClean="0"/>
              <a:t>structure)</a:t>
            </a:r>
            <a:r>
              <a:rPr lang="en-US" sz="2400" dirty="0"/>
              <a:t>. </a:t>
            </a:r>
            <a:r>
              <a:rPr lang="en-US" sz="2400" dirty="0" smtClean="0"/>
              <a:t/>
            </a:r>
            <a:br>
              <a:rPr lang="en-US" sz="2400" dirty="0" smtClean="0"/>
            </a:br>
            <a:endParaRPr lang="en-US" sz="2800" dirty="0" smtClean="0"/>
          </a:p>
          <a:p>
            <a:pPr>
              <a:defRPr/>
            </a:pPr>
            <a:r>
              <a:rPr lang="en-US" sz="2800" dirty="0" smtClean="0"/>
              <a:t>Consider what happens when we execute </a:t>
            </a:r>
            <a:r>
              <a:rPr lang="en-US" sz="2800" dirty="0"/>
              <a:t>a command such </a:t>
            </a:r>
            <a:r>
              <a:rPr lang="en-US" sz="2800" dirty="0" smtClean="0"/>
              <a:t>as:</a:t>
            </a:r>
            <a:endParaRPr lang="en-US" sz="2800" dirty="0"/>
          </a:p>
          <a:p>
            <a:pPr marL="0" indent="0">
              <a:buFont typeface="Wingdings" charset="0"/>
              <a:buNone/>
              <a:defRPr/>
            </a:pPr>
            <a:r>
              <a:rPr lang="en-US" sz="2800" dirty="0" smtClean="0"/>
              <a:t>		w </a:t>
            </a:r>
            <a:r>
              <a:rPr lang="en-US" sz="2800" dirty="0"/>
              <a:t>= Widget(</a:t>
            </a:r>
            <a:r>
              <a:rPr lang="en-US" sz="2800" dirty="0" smtClean="0"/>
              <a:t>)</a:t>
            </a:r>
          </a:p>
          <a:p>
            <a:pPr>
              <a:defRPr/>
            </a:pPr>
            <a:r>
              <a:rPr lang="en-US" sz="2800" dirty="0" smtClean="0"/>
              <a:t>A </a:t>
            </a:r>
            <a:r>
              <a:rPr lang="en-US" sz="2800" dirty="0"/>
              <a:t>new instance of the </a:t>
            </a:r>
            <a:r>
              <a:rPr lang="en-US" sz="2800" dirty="0" smtClean="0"/>
              <a:t>class is </a:t>
            </a:r>
            <a:r>
              <a:rPr lang="en-US" sz="2800" dirty="0"/>
              <a:t>created and stored somewhere within the memory heap. </a:t>
            </a:r>
            <a:endParaRPr lang="en-US" sz="2800" dirty="0" smtClean="0"/>
          </a:p>
        </p:txBody>
      </p:sp>
      <p:sp>
        <p:nvSpPr>
          <p:cNvPr id="10243"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5" name="Footer Placeholder 4"/>
          <p:cNvSpPr>
            <a:spLocks noGrp="1"/>
          </p:cNvSpPr>
          <p:nvPr>
            <p:ph type="ftr" sz="quarter" idx="11"/>
          </p:nvPr>
        </p:nvSpPr>
        <p:spPr/>
        <p:txBody>
          <a:bodyPr/>
          <a:lstStyle/>
          <a:p>
            <a:pPr>
              <a:defRPr/>
            </a:pPr>
            <a:r>
              <a:rPr lang="en-US"/>
              <a:t>Memory Management</a:t>
            </a:r>
            <a:endParaRPr lang="en-US" dirty="0"/>
          </a:p>
        </p:txBody>
      </p:sp>
      <p:sp>
        <p:nvSpPr>
          <p:cNvPr id="1024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38169BCC-F0DD-3F4E-A2AC-D5EFB2A24601}" type="slidenum">
              <a:rPr lang="en-US" sz="1400"/>
              <a:pPr eaLnBrk="1" hangingPunct="1"/>
              <a:t>4</a:t>
            </a:fld>
            <a:endParaRPr lang="en-US" sz="14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1026"/>
          <p:cNvSpPr>
            <a:spLocks noGrp="1" noChangeArrowheads="1"/>
          </p:cNvSpPr>
          <p:nvPr>
            <p:ph type="title"/>
          </p:nvPr>
        </p:nvSpPr>
        <p:spPr>
          <a:xfrm>
            <a:off x="609600" y="381000"/>
            <a:ext cx="5715000" cy="1143000"/>
          </a:xfrm>
          <a:effectLst>
            <a:outerShdw blurRad="50800" dist="38100" dir="8100000" algn="tr" rotWithShape="0">
              <a:prstClr val="black">
                <a:alpha val="40000"/>
              </a:prstClr>
            </a:outerShdw>
          </a:effectLst>
        </p:spPr>
        <p:txBody>
          <a:bodyPr>
            <a:normAutofit/>
          </a:bodyPr>
          <a:lstStyle/>
          <a:p>
            <a:pPr eaLnBrk="1" hangingPunct="1">
              <a:defRPr/>
            </a:pPr>
            <a:r>
              <a:rPr lang="en-US" dirty="0" smtClean="0">
                <a:ea typeface="+mj-ea"/>
                <a:cs typeface="+mj-cs"/>
              </a:rPr>
              <a:t>Free List</a:t>
            </a:r>
          </a:p>
        </p:txBody>
      </p:sp>
      <p:sp>
        <p:nvSpPr>
          <p:cNvPr id="11268" name="Rectangle 1027" descr="Rectangle: Click to edit Master text styles&#10;Second level&#10;Third level&#10;Fourth level&#10;Fifth level"/>
          <p:cNvSpPr>
            <a:spLocks noGrp="1" noChangeArrowheads="1"/>
          </p:cNvSpPr>
          <p:nvPr>
            <p:ph sz="half" idx="1"/>
          </p:nvPr>
        </p:nvSpPr>
        <p:spPr>
          <a:xfrm>
            <a:off x="609600" y="1828800"/>
            <a:ext cx="8001000" cy="3886200"/>
          </a:xfrm>
        </p:spPr>
        <p:txBody>
          <a:bodyPr/>
          <a:lstStyle/>
          <a:p>
            <a:r>
              <a:rPr lang="en-US" sz="2400" dirty="0"/>
              <a:t>The storage available in the memory heap is divided into blocks, which are contiguous array-like “chunks” of memory that may be of variable or fixed sizes. </a:t>
            </a:r>
          </a:p>
          <a:p>
            <a:r>
              <a:rPr lang="en-US" sz="2400" dirty="0"/>
              <a:t>The system must be implemented so that it can quickly allocate memory for new objects.</a:t>
            </a:r>
          </a:p>
          <a:p>
            <a:r>
              <a:rPr lang="en-US" sz="2400" dirty="0"/>
              <a:t>One popular method is to keep contiguous “holes” of available free memory in a linked list, called the </a:t>
            </a:r>
            <a:r>
              <a:rPr lang="en-US" sz="2400" b="1" dirty="0"/>
              <a:t>free list</a:t>
            </a:r>
            <a:r>
              <a:rPr lang="en-US" sz="2400" dirty="0"/>
              <a:t>.</a:t>
            </a:r>
          </a:p>
          <a:p>
            <a:r>
              <a:rPr lang="en-US" sz="2400" dirty="0"/>
              <a:t>Deciding how to allocate blocks of memory from the free list when a request is made is known as </a:t>
            </a:r>
            <a:r>
              <a:rPr lang="en-US" sz="2400" b="1" dirty="0"/>
              <a:t>memory management.</a:t>
            </a:r>
          </a:p>
        </p:txBody>
      </p:sp>
      <p:sp>
        <p:nvSpPr>
          <p:cNvPr id="11270"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1265"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1126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32FE1CD3-1E48-0F47-9ADA-276B882AD361}" type="slidenum">
              <a:rPr lang="en-US" sz="1400"/>
              <a:pPr eaLnBrk="1" hangingPunct="1"/>
              <a:t>5</a:t>
            </a:fld>
            <a:endParaRPr lang="en-US" sz="1400"/>
          </a:p>
        </p:txBody>
      </p:sp>
      <p:graphicFrame>
        <p:nvGraphicFramePr>
          <p:cNvPr id="11269" name="Object 1030"/>
          <p:cNvGraphicFramePr>
            <a:graphicFrameLocks noChangeAspect="1"/>
          </p:cNvGraphicFramePr>
          <p:nvPr/>
        </p:nvGraphicFramePr>
        <p:xfrm>
          <a:off x="6757988" y="130175"/>
          <a:ext cx="1928812" cy="1622425"/>
        </p:xfrm>
        <a:graphic>
          <a:graphicData uri="http://schemas.openxmlformats.org/presentationml/2006/ole">
            <mc:AlternateContent xmlns:mc="http://schemas.openxmlformats.org/markup-compatibility/2006">
              <mc:Choice xmlns:v="urn:schemas-microsoft-com:vml" Requires="v">
                <p:oleObj spid="_x0000_s11289" name="Clip" r:id="rId3" imgW="4679385" imgH="3937452" progId="MS_ClipArt_Gallery.2">
                  <p:embed/>
                </p:oleObj>
              </mc:Choice>
              <mc:Fallback>
                <p:oleObj name="Clip" r:id="rId3" imgW="4679385" imgH="3937452" progId="MS_ClipArt_Gallery.2">
                  <p:embed/>
                  <p:pic>
                    <p:nvPicPr>
                      <p:cNvPr id="0" name="Object 10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57988" y="130175"/>
                        <a:ext cx="1928812" cy="1622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914400" y="304800"/>
            <a:ext cx="5638800" cy="1143000"/>
          </a:xfrm>
          <a:effectLst>
            <a:outerShdw blurRad="50800" dist="38100" dir="8100000" algn="tr" rotWithShape="0">
              <a:prstClr val="black">
                <a:alpha val="40000"/>
              </a:prstClr>
            </a:outerShdw>
          </a:effectLst>
        </p:spPr>
        <p:txBody>
          <a:bodyPr/>
          <a:lstStyle/>
          <a:p>
            <a:pPr algn="l" eaLnBrk="1" hangingPunct="1"/>
            <a:r>
              <a:rPr lang="en-US" dirty="0"/>
              <a:t>Memory Management</a:t>
            </a:r>
          </a:p>
        </p:txBody>
      </p:sp>
      <p:sp>
        <p:nvSpPr>
          <p:cNvPr id="12292" name="Rectangle 3" descr="Rectangle: Click to edit Master text styles&#10;Second level&#10;Third level&#10;Fourth level&#10;Fifth level"/>
          <p:cNvSpPr>
            <a:spLocks noGrp="1" noChangeArrowheads="1"/>
          </p:cNvSpPr>
          <p:nvPr>
            <p:ph idx="1"/>
          </p:nvPr>
        </p:nvSpPr>
        <p:spPr>
          <a:xfrm>
            <a:off x="762000" y="1600200"/>
            <a:ext cx="7772400" cy="4419600"/>
          </a:xfrm>
        </p:spPr>
        <p:txBody>
          <a:bodyPr/>
          <a:lstStyle/>
          <a:p>
            <a:r>
              <a:rPr lang="en-US" sz="2400" dirty="0"/>
              <a:t>Several heuristics have been suggested for allocating memory from the heap so as to minimize fragmentation. </a:t>
            </a:r>
          </a:p>
          <a:p>
            <a:pPr lvl="1"/>
            <a:r>
              <a:rPr lang="en-US" sz="2000" dirty="0"/>
              <a:t>The </a:t>
            </a:r>
            <a:r>
              <a:rPr lang="en-US" sz="2000" b="1" dirty="0"/>
              <a:t>best-fit algorithm </a:t>
            </a:r>
            <a:r>
              <a:rPr lang="en-US" sz="2000" dirty="0"/>
              <a:t>searches the entire free list to find the hole whose size is closest to the amount of memory being requested. </a:t>
            </a:r>
          </a:p>
          <a:p>
            <a:pPr lvl="1"/>
            <a:r>
              <a:rPr lang="en-US" sz="2000" dirty="0"/>
              <a:t>The </a:t>
            </a:r>
            <a:r>
              <a:rPr lang="en-US" sz="2000" b="1" dirty="0"/>
              <a:t>first-fit algorithm </a:t>
            </a:r>
            <a:r>
              <a:rPr lang="en-US" sz="2000" dirty="0"/>
              <a:t>searches from the beginning of the free list for the first hole that is large enough. </a:t>
            </a:r>
          </a:p>
          <a:p>
            <a:pPr lvl="1"/>
            <a:r>
              <a:rPr lang="en-US" sz="2000" dirty="0"/>
              <a:t>The </a:t>
            </a:r>
            <a:r>
              <a:rPr lang="en-US" sz="2000" b="1" dirty="0"/>
              <a:t>next-fit algorithm </a:t>
            </a:r>
            <a:r>
              <a:rPr lang="en-US" sz="2000" dirty="0"/>
              <a:t>is similar, in that it also searches the free list for the first hole that is large enough, but it begins its search from where it left off previously, viewing the free list as a circularly linked list.</a:t>
            </a:r>
          </a:p>
          <a:p>
            <a:pPr lvl="1"/>
            <a:r>
              <a:rPr lang="en-US" sz="2000" dirty="0"/>
              <a:t>The </a:t>
            </a:r>
            <a:r>
              <a:rPr lang="en-US" sz="2000" b="1" dirty="0"/>
              <a:t>worst-fit algorithm</a:t>
            </a:r>
            <a:r>
              <a:rPr lang="en-US" sz="2000" dirty="0"/>
              <a:t> searches the free list to find the largest hole of available memory.</a:t>
            </a:r>
            <a:endParaRPr lang="en-US" sz="2000" b="1" i="1" dirty="0"/>
          </a:p>
        </p:txBody>
      </p:sp>
      <p:sp>
        <p:nvSpPr>
          <p:cNvPr id="12293" name="Date Placeholder 3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228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FF06035D-0369-5A4E-87C6-C8FD8A4A1BEA}" type="slidenum">
              <a:rPr lang="en-US" sz="1400"/>
              <a:pPr eaLnBrk="1" hangingPunct="1"/>
              <a:t>6</a:t>
            </a:fld>
            <a:endParaRPr lang="en-US" sz="1400"/>
          </a:p>
        </p:txBody>
      </p:sp>
      <p:graphicFrame>
        <p:nvGraphicFramePr>
          <p:cNvPr id="12294" name="Object 5"/>
          <p:cNvGraphicFramePr>
            <a:graphicFrameLocks noChangeAspect="1"/>
          </p:cNvGraphicFramePr>
          <p:nvPr/>
        </p:nvGraphicFramePr>
        <p:xfrm>
          <a:off x="6477000" y="144463"/>
          <a:ext cx="2249488" cy="1531937"/>
        </p:xfrm>
        <a:graphic>
          <a:graphicData uri="http://schemas.openxmlformats.org/presentationml/2006/ole">
            <mc:AlternateContent xmlns:mc="http://schemas.openxmlformats.org/markup-compatibility/2006">
              <mc:Choice xmlns:v="urn:schemas-microsoft-com:vml" Requires="v">
                <p:oleObj spid="_x0000_s12313" name="Clip" r:id="rId3" imgW="2946759" imgH="2630112" progId="MS_ClipArt_Gallery.2">
                  <p:embed/>
                </p:oleObj>
              </mc:Choice>
              <mc:Fallback>
                <p:oleObj name="Clip" r:id="rId3" imgW="2946759" imgH="2630112"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144463"/>
                        <a:ext cx="2249488" cy="153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effectLst>
            <a:outerShdw blurRad="50800" dist="38100" dir="8100000" algn="tr" rotWithShape="0">
              <a:prstClr val="black">
                <a:alpha val="40000"/>
              </a:prstClr>
            </a:outerShdw>
          </a:effectLst>
        </p:spPr>
        <p:txBody>
          <a:bodyPr/>
          <a:lstStyle/>
          <a:p>
            <a:pPr eaLnBrk="1" hangingPunct="1"/>
            <a:r>
              <a:rPr lang="en-US" dirty="0"/>
              <a:t>Garbage Collection</a:t>
            </a:r>
          </a:p>
        </p:txBody>
      </p:sp>
      <p:sp>
        <p:nvSpPr>
          <p:cNvPr id="13316" name="Rectangle 3" descr="Rectangle: Click to edit Master text styles&#10;Second level&#10;Third level&#10;Fourth level&#10;Fifth level"/>
          <p:cNvSpPr>
            <a:spLocks noGrp="1" noChangeArrowheads="1"/>
          </p:cNvSpPr>
          <p:nvPr>
            <p:ph sz="half" idx="1"/>
          </p:nvPr>
        </p:nvSpPr>
        <p:spPr>
          <a:xfrm>
            <a:off x="685800" y="1676400"/>
            <a:ext cx="8153400" cy="4495800"/>
          </a:xfrm>
        </p:spPr>
        <p:txBody>
          <a:bodyPr/>
          <a:lstStyle/>
          <a:p>
            <a:r>
              <a:rPr lang="en-US" sz="2400" dirty="0"/>
              <a:t>The process of detecting “stale” objects, </a:t>
            </a:r>
            <a:r>
              <a:rPr lang="en-US" sz="2400" dirty="0" smtClean="0"/>
              <a:t>de-allocating </a:t>
            </a:r>
            <a:r>
              <a:rPr lang="en-US" sz="2400" dirty="0"/>
              <a:t>the space devoted to those objects, and returning the reclaimed space to the free list is known as </a:t>
            </a:r>
            <a:r>
              <a:rPr lang="en-US" sz="2400" b="1" dirty="0"/>
              <a:t>garbage collection</a:t>
            </a:r>
            <a:r>
              <a:rPr lang="en-US" sz="2400" dirty="0"/>
              <a:t>.</a:t>
            </a:r>
          </a:p>
          <a:p>
            <a:r>
              <a:rPr lang="en-US" sz="2400" dirty="0"/>
              <a:t>In order for a program to access an object, it must have a direct or indirect reference to that object. </a:t>
            </a:r>
          </a:p>
          <a:p>
            <a:pPr lvl="1"/>
            <a:r>
              <a:rPr lang="en-US" dirty="0"/>
              <a:t>Such objects are </a:t>
            </a:r>
            <a:r>
              <a:rPr lang="en-US" b="1" dirty="0"/>
              <a:t>live objects</a:t>
            </a:r>
            <a:r>
              <a:rPr lang="en-US" dirty="0"/>
              <a:t>.</a:t>
            </a:r>
          </a:p>
          <a:p>
            <a:r>
              <a:rPr lang="en-US" sz="2400" dirty="0"/>
              <a:t>We refer to all live objects with direct reference (that is a variable pointing to them) as </a:t>
            </a:r>
            <a:r>
              <a:rPr lang="en-US" sz="2400" b="1" dirty="0"/>
              <a:t>root objects</a:t>
            </a:r>
            <a:r>
              <a:rPr lang="en-US" sz="2400" dirty="0"/>
              <a:t>. </a:t>
            </a:r>
          </a:p>
          <a:p>
            <a:r>
              <a:rPr lang="en-US" sz="2400" dirty="0"/>
              <a:t>An </a:t>
            </a:r>
            <a:r>
              <a:rPr lang="en-US" sz="2400" b="1" dirty="0"/>
              <a:t>indirect reference </a:t>
            </a:r>
            <a:r>
              <a:rPr lang="en-US" sz="2400" dirty="0"/>
              <a:t>to a live object is a reference that occurs within the state of some other live object, such as a cell of a live array or field of some live object.</a:t>
            </a:r>
          </a:p>
        </p:txBody>
      </p:sp>
      <p:sp>
        <p:nvSpPr>
          <p:cNvPr id="13318"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3313"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133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BF90325E-7A98-5444-B4C4-CCFF9B671C23}" type="slidenum">
              <a:rPr lang="en-US" sz="1400"/>
              <a:pPr eaLnBrk="1" hangingPunct="1"/>
              <a:t>7</a:t>
            </a:fld>
            <a:endParaRPr lang="en-US" sz="1400"/>
          </a:p>
        </p:txBody>
      </p:sp>
      <p:graphicFrame>
        <p:nvGraphicFramePr>
          <p:cNvPr id="13317" name="Object 5"/>
          <p:cNvGraphicFramePr>
            <a:graphicFrameLocks noChangeAspect="1"/>
          </p:cNvGraphicFramePr>
          <p:nvPr/>
        </p:nvGraphicFramePr>
        <p:xfrm>
          <a:off x="7239000" y="228600"/>
          <a:ext cx="1238250" cy="1447800"/>
        </p:xfrm>
        <a:graphic>
          <a:graphicData uri="http://schemas.openxmlformats.org/presentationml/2006/ole">
            <mc:AlternateContent xmlns:mc="http://schemas.openxmlformats.org/markup-compatibility/2006">
              <mc:Choice xmlns:v="urn:schemas-microsoft-com:vml" Requires="v">
                <p:oleObj spid="_x0000_s13337" name="Clip" r:id="rId3" imgW="1585332" imgH="1854820" progId="MS_ClipArt_Gallery.2">
                  <p:embed/>
                </p:oleObj>
              </mc:Choice>
              <mc:Fallback>
                <p:oleObj name="Clip" r:id="rId3" imgW="1585332" imgH="185482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28600"/>
                        <a:ext cx="12382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533400" y="304800"/>
            <a:ext cx="6477000" cy="1143000"/>
          </a:xfrm>
          <a:effectLst>
            <a:outerShdw blurRad="50800" dist="38100" dir="8100000" algn="tr" rotWithShape="0">
              <a:prstClr val="black">
                <a:alpha val="40000"/>
              </a:prstClr>
            </a:outerShdw>
          </a:effectLst>
        </p:spPr>
        <p:txBody>
          <a:bodyPr/>
          <a:lstStyle/>
          <a:p>
            <a:pPr eaLnBrk="1" hangingPunct="1"/>
            <a:r>
              <a:rPr lang="en-US" dirty="0"/>
              <a:t>Mark-Sweep Algorithm</a:t>
            </a:r>
            <a:endParaRPr lang="en-US" dirty="0">
              <a:cs typeface="Tahoma" charset="0"/>
            </a:endParaRPr>
          </a:p>
        </p:txBody>
      </p:sp>
      <p:sp>
        <p:nvSpPr>
          <p:cNvPr id="14342" name="Content Placeholder 1" descr="Rectangle: Click to edit Master text styles&#10;Second level&#10;Third level&#10;Fourth level&#10;Fifth level"/>
          <p:cNvSpPr>
            <a:spLocks noGrp="1"/>
          </p:cNvSpPr>
          <p:nvPr>
            <p:ph sz="half" idx="1"/>
          </p:nvPr>
        </p:nvSpPr>
        <p:spPr>
          <a:xfrm>
            <a:off x="457200" y="1600200"/>
            <a:ext cx="8382000" cy="4724400"/>
          </a:xfrm>
        </p:spPr>
        <p:txBody>
          <a:bodyPr>
            <a:noAutofit/>
          </a:bodyPr>
          <a:lstStyle/>
          <a:p>
            <a:r>
              <a:rPr lang="en-US" sz="2200" dirty="0"/>
              <a:t>In the </a:t>
            </a:r>
            <a:r>
              <a:rPr lang="en-US" sz="2200" b="1" dirty="0"/>
              <a:t>mark-sweep garbage collection </a:t>
            </a:r>
            <a:r>
              <a:rPr lang="en-US" sz="2200" dirty="0"/>
              <a:t>algorithm, we associate a “mark” bit with each object that identifies whether that object is live. </a:t>
            </a:r>
          </a:p>
          <a:p>
            <a:r>
              <a:rPr lang="en-US" sz="2200" dirty="0"/>
              <a:t>When we determine at some point that garbage collection is needed, we suspend all other activity and clear the mark bits of all the objects currently allocated in the memory heap. </a:t>
            </a:r>
          </a:p>
          <a:p>
            <a:r>
              <a:rPr lang="en-US" sz="2200" dirty="0"/>
              <a:t>We then trace through the active namespaces and we mark all the root objects as “live.” </a:t>
            </a:r>
          </a:p>
          <a:p>
            <a:r>
              <a:rPr lang="en-US" sz="2200" dirty="0"/>
              <a:t>We must then determine all the other live objects—the ones that are reachable from the root objects. </a:t>
            </a:r>
          </a:p>
          <a:p>
            <a:r>
              <a:rPr lang="en-US" sz="2200" dirty="0"/>
              <a:t>To do this efficiently, we can perform </a:t>
            </a:r>
            <a:r>
              <a:rPr lang="en-US" sz="2200" b="1" dirty="0"/>
              <a:t>a depth-first search </a:t>
            </a:r>
            <a:r>
              <a:rPr lang="en-US" sz="2200" dirty="0" smtClean="0"/>
              <a:t>on </a:t>
            </a:r>
            <a:r>
              <a:rPr lang="en-US" sz="2200" dirty="0"/>
              <a:t>the directed graph that is defined by objects reference other objects.</a:t>
            </a:r>
          </a:p>
        </p:txBody>
      </p:sp>
      <p:sp>
        <p:nvSpPr>
          <p:cNvPr id="14341"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4337"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143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ACF11721-817C-0D42-91D2-976924590F48}" type="slidenum">
              <a:rPr lang="en-US" sz="1400"/>
              <a:pPr eaLnBrk="1" hangingPunct="1"/>
              <a:t>8</a:t>
            </a:fld>
            <a:endParaRPr lang="en-US" sz="1400"/>
          </a:p>
        </p:txBody>
      </p:sp>
      <p:graphicFrame>
        <p:nvGraphicFramePr>
          <p:cNvPr id="14340" name="Object 5"/>
          <p:cNvGraphicFramePr>
            <a:graphicFrameLocks noChangeAspect="1"/>
          </p:cNvGraphicFramePr>
          <p:nvPr/>
        </p:nvGraphicFramePr>
        <p:xfrm>
          <a:off x="6934200" y="228600"/>
          <a:ext cx="1819275" cy="1216025"/>
        </p:xfrm>
        <a:graphic>
          <a:graphicData uri="http://schemas.openxmlformats.org/presentationml/2006/ole">
            <mc:AlternateContent xmlns:mc="http://schemas.openxmlformats.org/markup-compatibility/2006">
              <mc:Choice xmlns:v="urn:schemas-microsoft-com:vml" Requires="v">
                <p:oleObj spid="_x0000_s14361" name="Clip" r:id="rId3" imgW="1819692" imgH="1216771" progId="MS_ClipArt_Gallery.2">
                  <p:embed/>
                </p:oleObj>
              </mc:Choice>
              <mc:Fallback>
                <p:oleObj name="Clip" r:id="rId3" imgW="1819692" imgH="1216771"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34200" y="228600"/>
                        <a:ext cx="1819275" cy="121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838200" y="381000"/>
            <a:ext cx="7848600" cy="1143000"/>
          </a:xfrm>
          <a:effectLst>
            <a:outerShdw blurRad="50800" dist="38100" dir="8100000" algn="tr" rotWithShape="0">
              <a:prstClr val="black">
                <a:alpha val="40000"/>
              </a:prstClr>
            </a:outerShdw>
          </a:effectLst>
        </p:spPr>
        <p:txBody>
          <a:bodyPr>
            <a:normAutofit/>
          </a:bodyPr>
          <a:lstStyle/>
          <a:p>
            <a:pPr eaLnBrk="1" hangingPunct="1">
              <a:defRPr/>
            </a:pPr>
            <a:r>
              <a:rPr lang="en-US" dirty="0" smtClean="0">
                <a:ea typeface="+mj-ea"/>
                <a:cs typeface="+mj-cs"/>
              </a:rPr>
              <a:t>Memory Hierarchies</a:t>
            </a:r>
          </a:p>
        </p:txBody>
      </p:sp>
      <p:sp>
        <p:nvSpPr>
          <p:cNvPr id="15364" name="Rectangle 3" descr="Rectangle: Click to edit Master text styles&#10;Second level&#10;Third level&#10;Fourth level&#10;Fifth level"/>
          <p:cNvSpPr>
            <a:spLocks noGrp="1" noChangeArrowheads="1"/>
          </p:cNvSpPr>
          <p:nvPr>
            <p:ph sz="half" idx="1"/>
          </p:nvPr>
        </p:nvSpPr>
        <p:spPr>
          <a:xfrm>
            <a:off x="609600" y="1524000"/>
            <a:ext cx="8382000" cy="3103563"/>
          </a:xfrm>
        </p:spPr>
        <p:txBody>
          <a:bodyPr/>
          <a:lstStyle/>
          <a:p>
            <a:r>
              <a:rPr lang="en-US" sz="2000" dirty="0"/>
              <a:t>Computers have a hierarchy of different kinds of memories, which vary in terms of their size and distance from the CPU. </a:t>
            </a:r>
          </a:p>
          <a:p>
            <a:r>
              <a:rPr lang="en-US" sz="2000" dirty="0"/>
              <a:t>Closest to the CPU are the internal </a:t>
            </a:r>
            <a:r>
              <a:rPr lang="en-US" sz="2000" b="1" dirty="0"/>
              <a:t>registers</a:t>
            </a:r>
            <a:r>
              <a:rPr lang="en-US" sz="2000" dirty="0"/>
              <a:t>. Access to such locations is very fast, but there are relatively few such locations. </a:t>
            </a:r>
          </a:p>
          <a:p>
            <a:r>
              <a:rPr lang="en-US" sz="2000" dirty="0"/>
              <a:t>At the second level in the hierarchy are the memory </a:t>
            </a:r>
            <a:r>
              <a:rPr lang="en-US" sz="2000" b="1" dirty="0"/>
              <a:t>caches</a:t>
            </a:r>
            <a:r>
              <a:rPr lang="en-US" sz="2000" dirty="0"/>
              <a:t>. </a:t>
            </a:r>
          </a:p>
          <a:p>
            <a:r>
              <a:rPr lang="en-US" sz="2000" dirty="0"/>
              <a:t>At the third level in the hierarchy is the </a:t>
            </a:r>
            <a:r>
              <a:rPr lang="en-US" sz="2000" b="1" dirty="0"/>
              <a:t>internal memory</a:t>
            </a:r>
            <a:r>
              <a:rPr lang="en-US" sz="2000" dirty="0"/>
              <a:t>, which is also known as main memory or core memory. </a:t>
            </a:r>
          </a:p>
          <a:p>
            <a:r>
              <a:rPr lang="en-US" sz="2000" dirty="0"/>
              <a:t>Another level in the hierarchy is the </a:t>
            </a:r>
            <a:r>
              <a:rPr lang="en-US" sz="2000" b="1" dirty="0"/>
              <a:t>external memory</a:t>
            </a:r>
            <a:r>
              <a:rPr lang="en-US" sz="2000" dirty="0"/>
              <a:t>, which usually consists of disks.</a:t>
            </a:r>
          </a:p>
        </p:txBody>
      </p:sp>
      <p:sp>
        <p:nvSpPr>
          <p:cNvPr id="15365" name="Date Placeholder 7"/>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200" smtClean="0">
                <a:solidFill>
                  <a:srgbClr val="0070C0"/>
                </a:solidFill>
              </a:rPr>
              <a:t>Last Update: July 31, 2014</a:t>
            </a:r>
            <a:endParaRPr lang="en-US" sz="1400" dirty="0">
              <a:solidFill>
                <a:srgbClr val="0070C0"/>
              </a:solidFill>
            </a:endParaRPr>
          </a:p>
        </p:txBody>
      </p:sp>
      <p:sp>
        <p:nvSpPr>
          <p:cNvPr id="15361"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r>
              <a:rPr lang="en-US" sz="1400"/>
              <a:t>Memory Management</a:t>
            </a:r>
          </a:p>
        </p:txBody>
      </p:sp>
      <p:sp>
        <p:nvSpPr>
          <p:cNvPr id="1536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ahoma" charset="0"/>
                <a:ea typeface="ＭＳ Ｐゴシック" charset="0"/>
                <a:cs typeface="ＭＳ Ｐゴシック" charset="0"/>
              </a:defRPr>
            </a:lvl1pPr>
            <a:lvl2pPr marL="742950" indent="-285750" eaLnBrk="0" hangingPunct="0">
              <a:defRPr sz="2400">
                <a:solidFill>
                  <a:schemeClr val="tx1"/>
                </a:solidFill>
                <a:latin typeface="Tahoma" charset="0"/>
                <a:ea typeface="ＭＳ Ｐゴシック" charset="0"/>
              </a:defRPr>
            </a:lvl2pPr>
            <a:lvl3pPr marL="1143000" indent="-228600" eaLnBrk="0" hangingPunct="0">
              <a:defRPr sz="2400">
                <a:solidFill>
                  <a:schemeClr val="tx1"/>
                </a:solidFill>
                <a:latin typeface="Tahoma" charset="0"/>
                <a:ea typeface="ＭＳ Ｐゴシック" charset="0"/>
              </a:defRPr>
            </a:lvl3pPr>
            <a:lvl4pPr marL="1600200" indent="-228600" eaLnBrk="0" hangingPunct="0">
              <a:defRPr sz="2400">
                <a:solidFill>
                  <a:schemeClr val="tx1"/>
                </a:solidFill>
                <a:latin typeface="Tahoma" charset="0"/>
                <a:ea typeface="ＭＳ Ｐゴシック" charset="0"/>
              </a:defRPr>
            </a:lvl4pPr>
            <a:lvl5pPr marL="2057400" indent="-228600" eaLnBrk="0" hangingPunct="0">
              <a:defRPr sz="24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4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4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4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400">
                <a:solidFill>
                  <a:schemeClr val="tx1"/>
                </a:solidFill>
                <a:latin typeface="Tahoma" charset="0"/>
                <a:ea typeface="ＭＳ Ｐゴシック" charset="0"/>
              </a:defRPr>
            </a:lvl9pPr>
          </a:lstStyle>
          <a:p>
            <a:pPr eaLnBrk="1" hangingPunct="1"/>
            <a:fld id="{F0A037A8-3A6A-6142-B9F7-4CB9768C90FC}" type="slidenum">
              <a:rPr lang="en-US" sz="1400"/>
              <a:pPr eaLnBrk="1" hangingPunct="1"/>
              <a:t>9</a:t>
            </a:fld>
            <a:endParaRPr lang="en-US" sz="1400"/>
          </a:p>
        </p:txBody>
      </p:sp>
      <p:pic>
        <p:nvPicPr>
          <p:cNvPr id="15366" name="Picture 2"/>
          <p:cNvPicPr>
            <a:picLocks noChangeAspect="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3048000" y="4419600"/>
            <a:ext cx="461010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5570</TotalTime>
  <Words>1960</Words>
  <Application>Microsoft Office PowerPoint</Application>
  <PresentationFormat>On-screen Show (4:3)</PresentationFormat>
  <Paragraphs>194</Paragraphs>
  <Slides>25</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Theme1</vt:lpstr>
      <vt:lpstr>Clip</vt:lpstr>
      <vt:lpstr>Memory Management</vt:lpstr>
      <vt:lpstr>Slides copied directly from Andy (And not covered by Jeff) </vt:lpstr>
      <vt:lpstr>Computer Memory</vt:lpstr>
      <vt:lpstr>Object Creation</vt:lpstr>
      <vt:lpstr>Free List</vt:lpstr>
      <vt:lpstr>Memory Management</vt:lpstr>
      <vt:lpstr>Garbage Collection</vt:lpstr>
      <vt:lpstr>Mark-Sweep Algorithm</vt:lpstr>
      <vt:lpstr>Memory Hierarchies</vt:lpstr>
      <vt:lpstr>Virtual Memory</vt:lpstr>
      <vt:lpstr>Page Replacement Strategies</vt:lpstr>
      <vt:lpstr>The Random Strategy</vt:lpstr>
      <vt:lpstr>The FIFO Strategy</vt:lpstr>
      <vt:lpstr>The LRU Strategy</vt:lpstr>
      <vt:lpstr>B-Trees</vt:lpstr>
      <vt:lpstr>Computer Memory</vt:lpstr>
      <vt:lpstr>Disk Blocks</vt:lpstr>
      <vt:lpstr>(a,b) Trees</vt:lpstr>
      <vt:lpstr>Definition</vt:lpstr>
      <vt:lpstr>Height of an (a,b) Tree</vt:lpstr>
      <vt:lpstr>Searches and Updates</vt:lpstr>
      <vt:lpstr>B-Trees</vt:lpstr>
      <vt:lpstr>I/O Complexity</vt:lpstr>
      <vt:lpstr>Summary</vt:lpstr>
      <vt:lpstr>PowerPoint Presentation</vt:lpstr>
    </vt:vector>
  </TitlesOfParts>
  <Company>Brown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Dictionaries and Hash Tables</dc:title>
  <dc:creator>Michael Goodrich and Roberto Tamassia</dc:creator>
  <cp:lastModifiedBy>Jeff Edmonds</cp:lastModifiedBy>
  <cp:revision>888</cp:revision>
  <cp:lastPrinted>2014-03-30T01:38:19Z</cp:lastPrinted>
  <dcterms:created xsi:type="dcterms:W3CDTF">2002-01-21T02:22:10Z</dcterms:created>
  <dcterms:modified xsi:type="dcterms:W3CDTF">2015-05-10T13:33:42Z</dcterms:modified>
</cp:coreProperties>
</file>