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71"/>
  </p:notesMasterIdLst>
  <p:handoutMasterIdLst>
    <p:handoutMasterId r:id="rId72"/>
  </p:handoutMasterIdLst>
  <p:sldIdLst>
    <p:sldId id="349" r:id="rId2"/>
    <p:sldId id="382" r:id="rId3"/>
    <p:sldId id="258" r:id="rId4"/>
    <p:sldId id="377" r:id="rId5"/>
    <p:sldId id="351" r:id="rId6"/>
    <p:sldId id="346" r:id="rId7"/>
    <p:sldId id="376" r:id="rId8"/>
    <p:sldId id="334" r:id="rId9"/>
    <p:sldId id="347" r:id="rId10"/>
    <p:sldId id="348" r:id="rId11"/>
    <p:sldId id="319" r:id="rId12"/>
    <p:sldId id="294" r:id="rId13"/>
    <p:sldId id="340" r:id="rId14"/>
    <p:sldId id="296" r:id="rId15"/>
    <p:sldId id="375" r:id="rId16"/>
    <p:sldId id="297" r:id="rId17"/>
    <p:sldId id="320" r:id="rId18"/>
    <p:sldId id="298" r:id="rId19"/>
    <p:sldId id="335" r:id="rId20"/>
    <p:sldId id="321" r:id="rId21"/>
    <p:sldId id="322" r:id="rId22"/>
    <p:sldId id="328" r:id="rId23"/>
    <p:sldId id="329" r:id="rId24"/>
    <p:sldId id="323" r:id="rId25"/>
    <p:sldId id="324" r:id="rId26"/>
    <p:sldId id="325" r:id="rId27"/>
    <p:sldId id="344" r:id="rId28"/>
    <p:sldId id="338" r:id="rId29"/>
    <p:sldId id="339" r:id="rId30"/>
    <p:sldId id="326" r:id="rId31"/>
    <p:sldId id="327" r:id="rId32"/>
    <p:sldId id="308" r:id="rId33"/>
    <p:sldId id="312" r:id="rId34"/>
    <p:sldId id="330" r:id="rId35"/>
    <p:sldId id="309" r:id="rId36"/>
    <p:sldId id="337" r:id="rId37"/>
    <p:sldId id="313" r:id="rId38"/>
    <p:sldId id="318" r:id="rId39"/>
    <p:sldId id="331" r:id="rId40"/>
    <p:sldId id="332" r:id="rId41"/>
    <p:sldId id="333" r:id="rId42"/>
    <p:sldId id="374" r:id="rId43"/>
    <p:sldId id="341" r:id="rId44"/>
    <p:sldId id="342" r:id="rId45"/>
    <p:sldId id="352" r:id="rId46"/>
    <p:sldId id="353" r:id="rId47"/>
    <p:sldId id="354" r:id="rId48"/>
    <p:sldId id="355" r:id="rId49"/>
    <p:sldId id="356" r:id="rId50"/>
    <p:sldId id="357" r:id="rId51"/>
    <p:sldId id="358" r:id="rId52"/>
    <p:sldId id="359" r:id="rId53"/>
    <p:sldId id="360" r:id="rId54"/>
    <p:sldId id="361" r:id="rId55"/>
    <p:sldId id="362" r:id="rId56"/>
    <p:sldId id="363" r:id="rId57"/>
    <p:sldId id="366" r:id="rId58"/>
    <p:sldId id="364" r:id="rId59"/>
    <p:sldId id="378" r:id="rId60"/>
    <p:sldId id="367" r:id="rId61"/>
    <p:sldId id="368" r:id="rId62"/>
    <p:sldId id="369" r:id="rId63"/>
    <p:sldId id="370" r:id="rId64"/>
    <p:sldId id="371" r:id="rId65"/>
    <p:sldId id="379" r:id="rId66"/>
    <p:sldId id="380" r:id="rId67"/>
    <p:sldId id="381" r:id="rId68"/>
    <p:sldId id="372" r:id="rId69"/>
    <p:sldId id="373" r:id="rId70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E4AA"/>
    <a:srgbClr val="000000"/>
    <a:srgbClr val="F8F0D0"/>
    <a:srgbClr val="E4B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034" autoAdjust="0"/>
    <p:restoredTop sz="94654" autoAdjust="0"/>
  </p:normalViewPr>
  <p:slideViewPr>
    <p:cSldViewPr>
      <p:cViewPr>
        <p:scale>
          <a:sx n="90" d="100"/>
          <a:sy n="90" d="100"/>
        </p:scale>
        <p:origin x="-3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436" y="-96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Java Primer 1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6083B08-50AE-DB45-AEA9-AC09752736BB}" type="datetime1">
              <a:rPr lang="en-US" smtClean="0"/>
              <a:t>5/10/2015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fld id="{83E74FF7-1608-1545-9C1F-4549F9E88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1274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Java Primer 1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523BB5F-EE99-2742-8386-AA928C62E0B1}" type="datetime1">
              <a:rPr lang="en-US" smtClean="0"/>
              <a:t>5/10/2015</a:t>
            </a:fld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fld id="{A3177404-EFCE-BB4B-A2D6-21D1CDABC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7517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77404-EFCE-BB4B-A2D6-21D1CDABC8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F829053-7159-1842-A12B-4D4650945AB4}" type="datetime1">
              <a:rPr lang="en-US" smtClean="0"/>
              <a:t>5/10/2015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Java Primer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8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Java Primer 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B61F24BD-60E3-324E-96E2-D3BD9F7455FE}" type="datetime1">
              <a:rPr lang="en-US" smtClean="0"/>
              <a:t>5/10/2015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28093-8362-EC43-9B81-7C575EFE08F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1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Java Primer 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23BB5F-EE99-2742-8386-AA928C62E0B1}" type="datetime1">
              <a:rPr lang="en-US" smtClean="0"/>
              <a:t>5/10/2015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77404-EFCE-BB4B-A2D6-21D1CDABC8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5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Java Primer 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23BB5F-EE99-2742-8386-AA928C62E0B1}" type="datetime1">
              <a:rPr lang="en-US" smtClean="0"/>
              <a:t>5/10/2015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77404-EFCE-BB4B-A2D6-21D1CDABC8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5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77404-EFCE-BB4B-A2D6-21D1CDABC8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F829053-7159-1842-A12B-4D4650945AB4}" type="datetime1">
              <a:rPr lang="en-US" smtClean="0"/>
              <a:t>5/10/2015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Java Primer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77404-EFCE-BB4B-A2D6-21D1CDABC8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F829053-7159-1842-A12B-4D4650945AB4}" type="datetime1">
              <a:rPr lang="en-US" smtClean="0"/>
              <a:t>5/10/2015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Java Primer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8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Java Primer 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23BB5F-EE99-2742-8386-AA928C62E0B1}" type="datetime1">
              <a:rPr lang="en-US" smtClean="0"/>
              <a:t>5/10/2015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77404-EFCE-BB4B-A2D6-21D1CDABC8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57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Java Primer 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23BB5F-EE99-2742-8386-AA928C62E0B1}" type="datetime1">
              <a:rPr lang="en-US" smtClean="0"/>
              <a:t>5/10/2015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77404-EFCE-BB4B-A2D6-21D1CDABC8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57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328093-8362-EC43-9B81-7C575EFE08F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1CEDA25-F7A2-6D4C-BF2E-0E3336DDB797}" type="datetime1">
              <a:rPr lang="en-US" smtClean="0"/>
              <a:t>5/10/2015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Java Primer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82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Java Primer 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B61F24BD-60E3-324E-96E2-D3BD9F7455FE}" type="datetime1">
              <a:rPr lang="en-US" smtClean="0"/>
              <a:t>5/10/2015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28093-8362-EC43-9B81-7C575EFE08F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6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28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2514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65125"/>
          </a:xfrm>
        </p:spPr>
        <p:txBody>
          <a:bodyPr/>
          <a:lstStyle/>
          <a:p>
            <a:pPr>
              <a:defRPr/>
            </a:pPr>
            <a:fld id="{1211C319-2FC9-5648-9CAA-1854A1D9EF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65125"/>
          </a:xfrm>
        </p:spPr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8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65125"/>
          </a:xfrm>
        </p:spPr>
        <p:txBody>
          <a:bodyPr/>
          <a:lstStyle/>
          <a:p>
            <a:pPr>
              <a:defRPr/>
            </a:pPr>
            <a:fld id="{BDDD6B0B-F88A-3E41-A776-DE6262B14E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62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5C3F0-E15B-FF4D-9F46-A5F44894D8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3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5C3F0-E15B-FF4D-9F46-A5F44894D8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1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374FB-0EFF-8E46-BABF-086C86CCD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4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65125"/>
          </a:xfrm>
        </p:spPr>
        <p:txBody>
          <a:bodyPr/>
          <a:lstStyle/>
          <a:p>
            <a:pPr>
              <a:defRPr/>
            </a:pPr>
            <a:fld id="{BF35C3F0-E15B-FF4D-9F46-A5F44894D8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4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65125"/>
          </a:xfrm>
        </p:spPr>
        <p:txBody>
          <a:bodyPr/>
          <a:lstStyle/>
          <a:p>
            <a:pPr>
              <a:defRPr/>
            </a:pPr>
            <a:fld id="{BF35C3F0-E15B-FF4D-9F46-A5F44894D8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324600"/>
            <a:ext cx="60960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B630D-996E-D642-BB8C-C13907CD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3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3246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F35C3F0-E15B-FF4D-9F46-A5F44894D8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7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8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ecs.yorku.ca/course_archive/2014-15/F/2011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066800"/>
            <a:ext cx="6934200" cy="4495800"/>
          </a:xfrm>
          <a:solidFill>
            <a:schemeClr val="bg1">
              <a:lumMod val="95000"/>
            </a:schemeClr>
          </a:solidFill>
          <a:ln w="2540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96000">
            <a:normAutofit/>
          </a:bodyPr>
          <a:lstStyle/>
          <a:p>
            <a:pPr algn="l" eaLnBrk="1" hangingPunct="1"/>
            <a:r>
              <a:rPr lang="en-US" sz="6000" b="1" dirty="0" smtClean="0">
                <a:latin typeface="Rockwell" panose="02060603020205020403" pitchFamily="18" charset="0"/>
                <a:ea typeface="Cambria Math" panose="02040503050406030204" pitchFamily="18" charset="0"/>
              </a:rPr>
              <a:t>EECS 2011</a:t>
            </a:r>
            <a:r>
              <a:rPr lang="en-US" dirty="0" smtClean="0">
                <a:latin typeface="Rockwell" panose="02060603020205020403" pitchFamily="18" charset="0"/>
                <a:ea typeface="Cambria Math" panose="02040503050406030204" pitchFamily="18" charset="0"/>
              </a:rPr>
              <a:t/>
            </a:r>
            <a:br>
              <a:rPr lang="en-US" dirty="0" smtClean="0">
                <a:latin typeface="Rockwell" panose="02060603020205020403" pitchFamily="18" charset="0"/>
                <a:ea typeface="Cambria Math" panose="02040503050406030204" pitchFamily="18" charset="0"/>
              </a:rPr>
            </a:br>
            <a:r>
              <a:rPr lang="en-US" sz="4000" dirty="0" smtClean="0">
                <a:solidFill>
                  <a:srgbClr val="0000FF"/>
                </a:solidFill>
                <a:latin typeface="Rockwell" panose="02060603020205020403" pitchFamily="18" charset="0"/>
                <a:ea typeface="Cambria Math" panose="02040503050406030204" pitchFamily="18" charset="0"/>
              </a:rPr>
              <a:t>Fundamentals</a:t>
            </a:r>
            <a:r>
              <a:rPr lang="en-US" sz="5400" dirty="0" smtClean="0">
                <a:solidFill>
                  <a:srgbClr val="0000FF"/>
                </a:solidFill>
                <a:latin typeface="Rockwell" panose="02060603020205020403" pitchFamily="18" charset="0"/>
                <a:ea typeface="Cambria Math" panose="02040503050406030204" pitchFamily="18" charset="0"/>
              </a:rPr>
              <a:t> </a:t>
            </a:r>
            <a:br>
              <a:rPr lang="en-US" sz="5400" dirty="0" smtClean="0">
                <a:solidFill>
                  <a:srgbClr val="0000FF"/>
                </a:solidFill>
                <a:latin typeface="Rockwell" panose="02060603020205020403" pitchFamily="18" charset="0"/>
                <a:ea typeface="Cambria Math" panose="02040503050406030204" pitchFamily="18" charset="0"/>
              </a:rPr>
            </a:br>
            <a:r>
              <a:rPr lang="en-US" sz="5400" dirty="0" smtClean="0">
                <a:solidFill>
                  <a:srgbClr val="0000FF"/>
                </a:solidFill>
                <a:latin typeface="Rockwell" panose="02060603020205020403" pitchFamily="18" charset="0"/>
                <a:ea typeface="Cambria Math" panose="02040503050406030204" pitchFamily="18" charset="0"/>
              </a:rPr>
              <a:t>	   </a:t>
            </a:r>
            <a:r>
              <a:rPr lang="en-US" dirty="0" smtClean="0">
                <a:solidFill>
                  <a:srgbClr val="0000FF"/>
                </a:solidFill>
                <a:latin typeface="Rockwell" panose="02060603020205020403" pitchFamily="18" charset="0"/>
                <a:ea typeface="Cambria Math" panose="02040503050406030204" pitchFamily="18" charset="0"/>
              </a:rPr>
              <a:t>of</a:t>
            </a:r>
            <a:r>
              <a:rPr lang="en-US" sz="5400" dirty="0" smtClean="0">
                <a:solidFill>
                  <a:srgbClr val="0000FF"/>
                </a:solidFill>
                <a:latin typeface="Rockwell" panose="02060603020205020403" pitchFamily="18" charset="0"/>
                <a:ea typeface="Cambria Math" panose="02040503050406030204" pitchFamily="18" charset="0"/>
              </a:rPr>
              <a:t> </a:t>
            </a:r>
            <a:br>
              <a:rPr lang="en-US" sz="5400" dirty="0" smtClean="0">
                <a:solidFill>
                  <a:srgbClr val="0000FF"/>
                </a:solidFill>
                <a:latin typeface="Rockwell" panose="02060603020205020403" pitchFamily="18" charset="0"/>
                <a:ea typeface="Cambria Math" panose="02040503050406030204" pitchFamily="18" charset="0"/>
              </a:rPr>
            </a:br>
            <a:r>
              <a:rPr lang="en-US" sz="6600" b="1" dirty="0" smtClean="0">
                <a:solidFill>
                  <a:srgbClr val="0000FF"/>
                </a:solidFill>
                <a:latin typeface="Rockwell" panose="02060603020205020403" pitchFamily="18" charset="0"/>
                <a:ea typeface="Cambria Math" panose="02040503050406030204" pitchFamily="18" charset="0"/>
              </a:rPr>
              <a:t>Data Structures</a:t>
            </a:r>
            <a:endParaRPr lang="en-US" sz="6000" b="1" dirty="0">
              <a:solidFill>
                <a:srgbClr val="0000FF"/>
              </a:solidFill>
              <a:latin typeface="Rockwell" panose="02060603020205020403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67000" y="6385112"/>
            <a:ext cx="3191022" cy="304800"/>
          </a:xfrm>
          <a:prstGeom prst="roundRect">
            <a:avLst/>
          </a:prstGeom>
          <a:ln>
            <a:tailEnd type="stealth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rgbClr val="0000FF"/>
                </a:solidFill>
                <a:latin typeface="Rockwell" panose="02060603020205020403" pitchFamily="18" charset="0"/>
              </a:rPr>
              <a:t>Instructor:     Andy </a:t>
            </a:r>
            <a:r>
              <a:rPr lang="en-CA" sz="1800" dirty="0" err="1">
                <a:solidFill>
                  <a:srgbClr val="0000FF"/>
                </a:solidFill>
                <a:latin typeface="Rockwell" panose="02060603020205020403" pitchFamily="18" charset="0"/>
              </a:rPr>
              <a:t>Mirzaian</a:t>
            </a:r>
            <a:endParaRPr lang="en-CA" sz="1800" dirty="0">
              <a:solidFill>
                <a:srgbClr val="0000FF"/>
              </a:solidFill>
              <a:latin typeface="Rockwell" panose="02060603020205020403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38400"/>
            <a:ext cx="2895600" cy="164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485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tIns="0" bIns="0"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 Eclipse view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6235287" cy="5562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010400" y="2057400"/>
            <a:ext cx="1563385" cy="4114800"/>
            <a:chOff x="7010400" y="2057400"/>
            <a:chExt cx="1563385" cy="4114800"/>
          </a:xfrm>
        </p:grpSpPr>
        <p:sp>
          <p:nvSpPr>
            <p:cNvPr id="13" name="Right Brace 12"/>
            <p:cNvSpPr/>
            <p:nvPr/>
          </p:nvSpPr>
          <p:spPr>
            <a:xfrm>
              <a:off x="7010400" y="2057400"/>
              <a:ext cx="304800" cy="2743200"/>
            </a:xfrm>
            <a:prstGeom prst="rightBrace">
              <a:avLst>
                <a:gd name="adj1" fmla="val 45000"/>
                <a:gd name="adj2" fmla="val 50000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7019925" y="5257800"/>
              <a:ext cx="304800" cy="914400"/>
            </a:xfrm>
            <a:prstGeom prst="rightBrace">
              <a:avLst>
                <a:gd name="adj1" fmla="val 32500"/>
                <a:gd name="adj2" fmla="val 50000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24725" y="3198167"/>
              <a:ext cx="1249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+mn-lt"/>
                </a:rPr>
                <a:t>program</a:t>
              </a:r>
              <a:endParaRPr lang="en-CA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24725" y="5484167"/>
              <a:ext cx="10374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+mn-lt"/>
                </a:rPr>
                <a:t>output</a:t>
              </a:r>
              <a:endParaRPr lang="en-CA" dirty="0">
                <a:latin typeface="+mn-lt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B630D-996E-D642-BB8C-C13907CD567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058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ea typeface="Cambria Math" panose="02040503050406030204" pitchFamily="18" charset="0"/>
              </a:rPr>
              <a:t>Components of a Java Program</a:t>
            </a:r>
            <a:endParaRPr lang="en-US" dirty="0">
              <a:solidFill>
                <a:srgbClr val="0000FF"/>
              </a:solidFill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001000" cy="35814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In Java, executable statements are placed in functions, known as </a:t>
            </a:r>
            <a:r>
              <a:rPr lang="en-US" sz="2800" b="1" dirty="0"/>
              <a:t>methods</a:t>
            </a:r>
            <a:r>
              <a:rPr lang="en-US" sz="2800" dirty="0"/>
              <a:t>, </a:t>
            </a:r>
            <a:r>
              <a:rPr lang="en-US" sz="2800" dirty="0" smtClean="0"/>
              <a:t>that belong </a:t>
            </a:r>
            <a:r>
              <a:rPr lang="en-US" sz="2800" dirty="0"/>
              <a:t>to class definitions.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static method named </a:t>
            </a:r>
            <a:r>
              <a:rPr lang="en-US" sz="2800" b="1" dirty="0" smtClean="0"/>
              <a:t>main</a:t>
            </a:r>
            <a:r>
              <a:rPr lang="en-US" sz="2800" dirty="0"/>
              <a:t> </a:t>
            </a:r>
            <a:r>
              <a:rPr lang="en-US" sz="2800" dirty="0" smtClean="0"/>
              <a:t>is </a:t>
            </a:r>
            <a:r>
              <a:rPr lang="en-US" sz="2800" dirty="0"/>
              <a:t>the first method to </a:t>
            </a:r>
            <a:r>
              <a:rPr lang="en-US" sz="2800" dirty="0" smtClean="0"/>
              <a:t>be executed </a:t>
            </a:r>
            <a:r>
              <a:rPr lang="en-US" sz="2800" dirty="0"/>
              <a:t>when running a Java program.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Any </a:t>
            </a:r>
            <a:r>
              <a:rPr lang="en-US" sz="2800" dirty="0"/>
              <a:t>set of statements between the </a:t>
            </a:r>
            <a:r>
              <a:rPr lang="en-US" sz="2800" dirty="0" smtClean="0"/>
              <a:t>braces “</a:t>
            </a:r>
            <a:r>
              <a:rPr lang="en-US" sz="2800" b="1" dirty="0"/>
              <a:t>{</a:t>
            </a:r>
            <a:r>
              <a:rPr lang="en-US" sz="2800" dirty="0"/>
              <a:t>” and “</a:t>
            </a:r>
            <a:r>
              <a:rPr lang="en-US" sz="2800" b="1" dirty="0"/>
              <a:t>}</a:t>
            </a:r>
            <a:r>
              <a:rPr lang="en-US" sz="2800" dirty="0"/>
              <a:t>” define a program block.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Reserved Words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65" y="1295400"/>
            <a:ext cx="7807956" cy="453303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Identifiers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338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495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ea typeface="Cambria Math" panose="02040503050406030204" pitchFamily="18" charset="0"/>
              </a:rPr>
              <a:t>An </a:t>
            </a:r>
            <a:r>
              <a:rPr lang="en-US" sz="2400" b="1" dirty="0" smtClean="0">
                <a:ea typeface="Cambria Math" panose="02040503050406030204" pitchFamily="18" charset="0"/>
              </a:rPr>
              <a:t>identifier</a:t>
            </a:r>
            <a:r>
              <a:rPr lang="en-US" sz="2400" dirty="0" smtClean="0">
                <a:ea typeface="Cambria Math" panose="02040503050406030204" pitchFamily="18" charset="0"/>
              </a:rPr>
              <a:t> is the </a:t>
            </a:r>
            <a:r>
              <a:rPr lang="en-US" sz="2400" dirty="0">
                <a:ea typeface="Cambria Math" panose="02040503050406030204" pitchFamily="18" charset="0"/>
              </a:rPr>
              <a:t>name of a class, method, or </a:t>
            </a:r>
            <a:r>
              <a:rPr lang="en-US" sz="2400" dirty="0" smtClean="0">
                <a:ea typeface="Cambria Math" panose="02040503050406030204" pitchFamily="18" charset="0"/>
              </a:rPr>
              <a:t>variable.</a:t>
            </a:r>
          </a:p>
          <a:p>
            <a:r>
              <a:rPr lang="en-US" sz="2400" dirty="0" smtClean="0">
                <a:ea typeface="Cambria Math" panose="02040503050406030204" pitchFamily="18" charset="0"/>
              </a:rPr>
              <a:t>An identifier cannot be any reserved word. </a:t>
            </a:r>
          </a:p>
          <a:p>
            <a:r>
              <a:rPr lang="en-US" sz="2400" dirty="0" smtClean="0">
                <a:ea typeface="Cambria Math" panose="02040503050406030204" pitchFamily="18" charset="0"/>
              </a:rPr>
              <a:t>It can be any </a:t>
            </a:r>
            <a:r>
              <a:rPr lang="en-US" sz="2400" dirty="0">
                <a:ea typeface="Cambria Math" panose="02040503050406030204" pitchFamily="18" charset="0"/>
              </a:rPr>
              <a:t>string of </a:t>
            </a:r>
            <a:r>
              <a:rPr lang="en-US" sz="2400" dirty="0" smtClean="0">
                <a:ea typeface="Cambria Math" panose="02040503050406030204" pitchFamily="18" charset="0"/>
              </a:rPr>
              <a:t>Java letters,   beginning </a:t>
            </a:r>
            <a:r>
              <a:rPr lang="en-US" sz="2400" dirty="0">
                <a:ea typeface="Cambria Math" panose="02040503050406030204" pitchFamily="18" charset="0"/>
              </a:rPr>
              <a:t>with a letter </a:t>
            </a:r>
            <a:r>
              <a:rPr lang="en-US" sz="2400" dirty="0" smtClean="0">
                <a:ea typeface="Cambria Math" panose="02040503050406030204" pitchFamily="18" charset="0"/>
              </a:rPr>
              <a:t/>
            </a:r>
            <a:br>
              <a:rPr lang="en-US" sz="2400" dirty="0" smtClean="0">
                <a:ea typeface="Cambria Math" panose="02040503050406030204" pitchFamily="18" charset="0"/>
              </a:rPr>
            </a:br>
            <a:r>
              <a:rPr lang="en-US" sz="2400" dirty="0" smtClean="0">
                <a:ea typeface="Cambria Math" panose="02040503050406030204" pitchFamily="18" charset="0"/>
              </a:rPr>
              <a:t>( or ‘$’ or  ‘_’ ),   followed by letters,  including digits.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70C0"/>
              </a:solidFill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  <a:ea typeface="Cambria Math" panose="02040503050406030204" pitchFamily="18" charset="0"/>
              </a:rPr>
              <a:t>Examples:</a:t>
            </a:r>
          </a:p>
          <a:p>
            <a:pPr lvl="1" defTabSz="8064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packages:     </a:t>
            </a:r>
            <a:r>
              <a:rPr lang="en-US" sz="2000" dirty="0" smtClean="0">
                <a:ea typeface="Cambria Math" panose="02040503050406030204" pitchFamily="18" charset="0"/>
              </a:rPr>
              <a:t>	</a:t>
            </a:r>
            <a:r>
              <a:rPr lang="en-US" sz="2000" dirty="0" err="1" smtClean="0">
                <a:ea typeface="Cambria Math" panose="02040503050406030204" pitchFamily="18" charset="0"/>
              </a:rPr>
              <a:t>org.omg.CORBA</a:t>
            </a:r>
            <a:r>
              <a:rPr lang="en-US" sz="2000" dirty="0" smtClean="0">
                <a:ea typeface="Cambria Math" panose="02040503050406030204" pitchFamily="18" charset="0"/>
              </a:rPr>
              <a:t>  ,   </a:t>
            </a:r>
            <a:r>
              <a:rPr lang="en-US" sz="2000" dirty="0" err="1" smtClean="0">
                <a:ea typeface="Cambria Math" panose="02040503050406030204" pitchFamily="18" charset="0"/>
              </a:rPr>
              <a:t>java.lang</a:t>
            </a:r>
            <a:r>
              <a:rPr lang="en-US" sz="2000" dirty="0" smtClean="0">
                <a:ea typeface="Cambria Math" panose="02040503050406030204" pitchFamily="18" charset="0"/>
              </a:rPr>
              <a:t>   ,    eecs2011.assignments</a:t>
            </a:r>
          </a:p>
          <a:p>
            <a:pPr lvl="1" defTabSz="8064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Classes:</a:t>
            </a:r>
            <a:r>
              <a:rPr lang="en-US" sz="2000" dirty="0" smtClean="0">
                <a:ea typeface="Cambria Math" panose="02040503050406030204" pitchFamily="18" charset="0"/>
              </a:rPr>
              <a:t>		Name ,   Math   ,    </a:t>
            </a:r>
            <a:r>
              <a:rPr lang="en-US" sz="2000" dirty="0" err="1">
                <a:ea typeface="Cambria Math" panose="02040503050406030204" pitchFamily="18" charset="0"/>
              </a:rPr>
              <a:t>e</a:t>
            </a:r>
            <a:r>
              <a:rPr lang="en-US" sz="2000" dirty="0" err="1" smtClean="0">
                <a:ea typeface="Cambria Math" panose="02040503050406030204" pitchFamily="18" charset="0"/>
              </a:rPr>
              <a:t>num</a:t>
            </a:r>
            <a:r>
              <a:rPr lang="en-US" sz="2000" dirty="0" smtClean="0">
                <a:ea typeface="Cambria Math" panose="02040503050406030204" pitchFamily="18" charset="0"/>
              </a:rPr>
              <a:t>   ,   </a:t>
            </a:r>
            <a:r>
              <a:rPr lang="en-US" sz="2000" dirty="0" err="1" smtClean="0">
                <a:ea typeface="Cambria Math" panose="02040503050406030204" pitchFamily="18" charset="0"/>
              </a:rPr>
              <a:t>MyClass</a:t>
            </a:r>
            <a:r>
              <a:rPr lang="en-US" sz="2000" dirty="0" smtClean="0">
                <a:ea typeface="Cambria Math" panose="02040503050406030204" pitchFamily="18" charset="0"/>
              </a:rPr>
              <a:t>   ,   </a:t>
            </a:r>
            <a:r>
              <a:rPr lang="en-US" sz="2000" dirty="0" err="1" smtClean="0">
                <a:ea typeface="Cambria Math" panose="02040503050406030204" pitchFamily="18" charset="0"/>
              </a:rPr>
              <a:t>YourClass</a:t>
            </a:r>
            <a:endParaRPr lang="en-US" sz="2000" dirty="0" smtClean="0">
              <a:ea typeface="Cambria Math" panose="02040503050406030204" pitchFamily="18" charset="0"/>
            </a:endParaRPr>
          </a:p>
          <a:p>
            <a:pPr lvl="1" defTabSz="8064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Interfaces: </a:t>
            </a:r>
            <a:r>
              <a:rPr lang="en-US" sz="2000" dirty="0" smtClean="0">
                <a:ea typeface="Cambria Math" panose="02040503050406030204" pitchFamily="18" charset="0"/>
              </a:rPr>
              <a:t>	Comparable,  </a:t>
            </a:r>
            <a:r>
              <a:rPr lang="en-US" sz="2000" dirty="0" err="1" smtClean="0">
                <a:ea typeface="Cambria Math" panose="02040503050406030204" pitchFamily="18" charset="0"/>
              </a:rPr>
              <a:t>Clonable</a:t>
            </a:r>
            <a:r>
              <a:rPr lang="en-US" sz="2000" dirty="0" smtClean="0">
                <a:ea typeface="Cambria Math" panose="02040503050406030204" pitchFamily="18" charset="0"/>
              </a:rPr>
              <a:t>,  </a:t>
            </a:r>
            <a:r>
              <a:rPr lang="en-US" sz="2000" dirty="0" err="1" smtClean="0">
                <a:ea typeface="Cambria Math" panose="02040503050406030204" pitchFamily="18" charset="0"/>
              </a:rPr>
              <a:t>Iterable</a:t>
            </a:r>
            <a:endParaRPr lang="en-US" sz="2000" dirty="0" smtClean="0">
              <a:ea typeface="Cambria Math" panose="02040503050406030204" pitchFamily="18" charset="0"/>
            </a:endParaRPr>
          </a:p>
          <a:p>
            <a:pPr lvl="1" defTabSz="8064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methods: </a:t>
            </a:r>
            <a:r>
              <a:rPr lang="en-US" sz="2000" dirty="0" smtClean="0">
                <a:ea typeface="Cambria Math" panose="02040503050406030204" pitchFamily="18" charset="0"/>
              </a:rPr>
              <a:t>	</a:t>
            </a:r>
            <a:r>
              <a:rPr lang="en-US" sz="2000" dirty="0">
                <a:ea typeface="Cambria Math" panose="02040503050406030204" pitchFamily="18" charset="0"/>
              </a:rPr>
              <a:t>v</a:t>
            </a:r>
            <a:r>
              <a:rPr lang="en-US" sz="2000" dirty="0" smtClean="0">
                <a:ea typeface="Cambria Math" panose="02040503050406030204" pitchFamily="18" charset="0"/>
              </a:rPr>
              <a:t>erb  ,    </a:t>
            </a:r>
            <a:r>
              <a:rPr lang="en-US" sz="2000" dirty="0" err="1" smtClean="0">
                <a:ea typeface="Cambria Math" panose="02040503050406030204" pitchFamily="18" charset="0"/>
              </a:rPr>
              <a:t>getValue</a:t>
            </a:r>
            <a:r>
              <a:rPr lang="en-US" sz="2000" dirty="0" smtClean="0">
                <a:ea typeface="Cambria Math" panose="02040503050406030204" pitchFamily="18" charset="0"/>
              </a:rPr>
              <a:t>  ,   </a:t>
            </a:r>
            <a:r>
              <a:rPr lang="en-US" sz="2000" dirty="0" err="1" smtClean="0">
                <a:ea typeface="Cambria Math" panose="02040503050406030204" pitchFamily="18" charset="0"/>
              </a:rPr>
              <a:t>isEmpty</a:t>
            </a:r>
            <a:r>
              <a:rPr lang="en-US" sz="2000" dirty="0" smtClean="0">
                <a:ea typeface="Cambria Math" panose="02040503050406030204" pitchFamily="18" charset="0"/>
              </a:rPr>
              <a:t>  ,  equals  ,  clone , </a:t>
            </a:r>
            <a:r>
              <a:rPr lang="en-US" sz="2000" dirty="0" err="1" smtClean="0">
                <a:ea typeface="Cambria Math" panose="02040503050406030204" pitchFamily="18" charset="0"/>
              </a:rPr>
              <a:t>toString</a:t>
            </a:r>
            <a:endParaRPr lang="en-US" sz="2000" dirty="0">
              <a:ea typeface="Cambria Math" panose="02040503050406030204" pitchFamily="18" charset="0"/>
            </a:endParaRPr>
          </a:p>
          <a:p>
            <a:pPr lvl="1" defTabSz="8064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variables:</a:t>
            </a:r>
            <a:r>
              <a:rPr lang="en-US" sz="2000" dirty="0" smtClean="0">
                <a:ea typeface="Cambria Math" panose="02040503050406030204" pitchFamily="18" charset="0"/>
              </a:rPr>
              <a:t>	name  ,   counter3  ,  $</a:t>
            </a:r>
            <a:r>
              <a:rPr lang="en-US" sz="2000" dirty="0" err="1" smtClean="0">
                <a:ea typeface="Cambria Math" panose="02040503050406030204" pitchFamily="18" charset="0"/>
              </a:rPr>
              <a:t>testVariable</a:t>
            </a:r>
            <a:r>
              <a:rPr lang="en-US" sz="2000" dirty="0" smtClean="0">
                <a:ea typeface="Cambria Math" panose="02040503050406030204" pitchFamily="18" charset="0"/>
              </a:rPr>
              <a:t>   ,    _</a:t>
            </a:r>
            <a:r>
              <a:rPr lang="en-US" sz="2000" dirty="0" err="1" smtClean="0">
                <a:ea typeface="Cambria Math" panose="02040503050406030204" pitchFamily="18" charset="0"/>
              </a:rPr>
              <a:t>testVar</a:t>
            </a:r>
            <a:endParaRPr lang="en-US" sz="2000" dirty="0" smtClean="0">
              <a:ea typeface="Cambria Math" panose="02040503050406030204" pitchFamily="18" charset="0"/>
            </a:endParaRPr>
          </a:p>
          <a:p>
            <a:pPr lvl="1" defTabSz="8064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CONSTANTS:</a:t>
            </a:r>
            <a:r>
              <a:rPr lang="en-US" sz="2000" dirty="0">
                <a:ea typeface="Cambria Math" panose="02040503050406030204" pitchFamily="18" charset="0"/>
              </a:rPr>
              <a:t>	</a:t>
            </a:r>
            <a:r>
              <a:rPr lang="en-US" sz="2000" dirty="0" smtClean="0">
                <a:ea typeface="Cambria Math" panose="02040503050406030204" pitchFamily="18" charset="0"/>
              </a:rPr>
              <a:t>PI  ,  MAX_INT  ,   ELECTRON_MASS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a typeface="Cambria Math" panose="02040503050406030204" pitchFamily="18" charset="0"/>
              </a:rPr>
              <a:t>Primitive Types</a:t>
            </a:r>
            <a:endParaRPr lang="en-US" dirty="0">
              <a:solidFill>
                <a:srgbClr val="0000FF"/>
              </a:solidFill>
              <a:ea typeface="Cambria Math" panose="02040503050406030204" pitchFamily="18" charset="0"/>
            </a:endParaRPr>
          </a:p>
        </p:txBody>
      </p:sp>
      <p:sp>
        <p:nvSpPr>
          <p:cNvPr id="1638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06292" y="1447800"/>
            <a:ext cx="8382000" cy="17526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ea typeface="Cambria Math" panose="02040503050406030204" pitchFamily="18" charset="0"/>
              </a:rPr>
              <a:t>Java has several primitive types, which are basic ways of storing data.</a:t>
            </a:r>
          </a:p>
          <a:p>
            <a:endParaRPr lang="en-US" sz="2400" dirty="0">
              <a:ea typeface="Cambria Math" panose="02040503050406030204" pitchFamily="18" charset="0"/>
            </a:endParaRPr>
          </a:p>
          <a:p>
            <a:r>
              <a:rPr lang="en-US" sz="2400" dirty="0">
                <a:ea typeface="Cambria Math" panose="02040503050406030204" pitchFamily="18" charset="0"/>
              </a:rPr>
              <a:t>An </a:t>
            </a:r>
            <a:r>
              <a:rPr lang="en-US" sz="2400" dirty="0" smtClean="0">
                <a:ea typeface="Cambria Math" panose="02040503050406030204" pitchFamily="18" charset="0"/>
              </a:rPr>
              <a:t>identifier variable </a:t>
            </a:r>
            <a:r>
              <a:rPr lang="en-US" sz="2400" dirty="0">
                <a:ea typeface="Cambria Math" panose="02040503050406030204" pitchFamily="18" charset="0"/>
              </a:rPr>
              <a:t>can be </a:t>
            </a:r>
            <a:r>
              <a:rPr lang="en-US" sz="2400" dirty="0" smtClean="0">
                <a:ea typeface="Cambria Math" panose="02040503050406030204" pitchFamily="18" charset="0"/>
              </a:rPr>
              <a:t>declared to hold </a:t>
            </a:r>
            <a:r>
              <a:rPr lang="en-US" sz="2400" dirty="0">
                <a:ea typeface="Cambria Math" panose="02040503050406030204" pitchFamily="18" charset="0"/>
              </a:rPr>
              <a:t>any </a:t>
            </a:r>
            <a:r>
              <a:rPr lang="en-US" sz="2400" dirty="0" smtClean="0">
                <a:ea typeface="Cambria Math" panose="02040503050406030204" pitchFamily="18" charset="0"/>
              </a:rPr>
              <a:t>primitive type and </a:t>
            </a:r>
            <a:r>
              <a:rPr lang="en-US" sz="2400" dirty="0">
                <a:ea typeface="Cambria Math" panose="02040503050406030204" pitchFamily="18" charset="0"/>
              </a:rPr>
              <a:t>it can later be reassigned to </a:t>
            </a:r>
            <a:r>
              <a:rPr lang="en-US" sz="2400" dirty="0" smtClean="0">
                <a:ea typeface="Cambria Math" panose="02040503050406030204" pitchFamily="18" charset="0"/>
              </a:rPr>
              <a:t>hold another value of </a:t>
            </a:r>
            <a:r>
              <a:rPr lang="en-US" sz="2400" dirty="0">
                <a:ea typeface="Cambria Math" panose="02040503050406030204" pitchFamily="18" charset="0"/>
              </a:rPr>
              <a:t>the same </a:t>
            </a:r>
            <a:r>
              <a:rPr lang="en-US" sz="2400" dirty="0" smtClean="0">
                <a:ea typeface="Cambria Math" panose="02040503050406030204" pitchFamily="18" charset="0"/>
              </a:rPr>
              <a:t>type</a:t>
            </a:r>
            <a:r>
              <a:rPr lang="en-US" sz="2400" dirty="0">
                <a:ea typeface="Cambria Math" panose="02040503050406030204" pitchFamily="18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76600"/>
            <a:ext cx="4800600" cy="2129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283789"/>
            <a:ext cx="3378092" cy="2419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Classes and Objects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9" name="Picture 5" descr="C:\Users\andy\AppData\Local\Microsoft\Windows\Temporary Internet Files\Content.IE5\AY1UGA5Q\MP900431018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125" y="5061822"/>
            <a:ext cx="927256" cy="92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399978" y="1559574"/>
            <a:ext cx="2362200" cy="3319302"/>
            <a:chOff x="3124200" y="1827509"/>
            <a:chExt cx="2362200" cy="3319302"/>
          </a:xfrm>
        </p:grpSpPr>
        <p:sp>
          <p:nvSpPr>
            <p:cNvPr id="4" name="TextBox 3"/>
            <p:cNvSpPr txBox="1"/>
            <p:nvPr/>
          </p:nvSpPr>
          <p:spPr>
            <a:xfrm>
              <a:off x="3124200" y="1827509"/>
              <a:ext cx="2362200" cy="33193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tIns="36000" bIns="0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CA" sz="2800" b="1" dirty="0" smtClean="0">
                  <a:latin typeface="+mn-lt"/>
                </a:rPr>
                <a:t>Dog</a:t>
              </a:r>
            </a:p>
            <a:p>
              <a:pPr algn="ctr">
                <a:lnSpc>
                  <a:spcPts val="3200"/>
                </a:lnSpc>
              </a:pPr>
              <a:endParaRPr lang="en-CA" sz="2800" dirty="0">
                <a:latin typeface="+mn-lt"/>
              </a:endParaRPr>
            </a:p>
            <a:p>
              <a:pPr algn="ctr">
                <a:lnSpc>
                  <a:spcPts val="3200"/>
                </a:lnSpc>
              </a:pPr>
              <a:endParaRPr lang="en-CA" sz="2800" dirty="0" smtClean="0">
                <a:latin typeface="+mn-lt"/>
              </a:endParaRPr>
            </a:p>
            <a:p>
              <a:pPr algn="ctr">
                <a:lnSpc>
                  <a:spcPts val="3200"/>
                </a:lnSpc>
              </a:pPr>
              <a:endParaRPr lang="en-CA" sz="2800" dirty="0">
                <a:latin typeface="+mn-lt"/>
              </a:endParaRPr>
            </a:p>
            <a:p>
              <a:pPr algn="ctr">
                <a:lnSpc>
                  <a:spcPts val="3200"/>
                </a:lnSpc>
              </a:pPr>
              <a:endParaRPr lang="en-CA" sz="2800" dirty="0" smtClean="0">
                <a:latin typeface="+mn-lt"/>
              </a:endParaRPr>
            </a:p>
            <a:p>
              <a:pPr algn="ctr">
                <a:lnSpc>
                  <a:spcPts val="3200"/>
                </a:lnSpc>
              </a:pPr>
              <a:endParaRPr lang="en-CA" sz="2800" dirty="0">
                <a:latin typeface="+mn-lt"/>
              </a:endParaRPr>
            </a:p>
            <a:p>
              <a:pPr algn="ctr">
                <a:lnSpc>
                  <a:spcPts val="3200"/>
                </a:lnSpc>
              </a:pPr>
              <a:endParaRPr lang="en-CA" sz="2800" dirty="0" smtClean="0">
                <a:latin typeface="+mn-lt"/>
              </a:endParaRPr>
            </a:p>
            <a:p>
              <a:pPr algn="ctr">
                <a:lnSpc>
                  <a:spcPts val="3200"/>
                </a:lnSpc>
              </a:pPr>
              <a:endParaRPr lang="en-CA" sz="2800" dirty="0" smtClean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2352347"/>
              <a:ext cx="2209800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dirty="0">
                  <a:latin typeface="+mn-lt"/>
                </a:rPr>
                <a:t>n</a:t>
              </a:r>
              <a:r>
                <a:rPr lang="en-CA" sz="2800" dirty="0" smtClean="0">
                  <a:latin typeface="+mn-lt"/>
                </a:rPr>
                <a:t>ame </a:t>
              </a:r>
            </a:p>
            <a:p>
              <a:pPr algn="ctr"/>
              <a:r>
                <a:rPr lang="en-CA" sz="2800" dirty="0" smtClean="0">
                  <a:latin typeface="+mn-lt"/>
                </a:rPr>
                <a:t>breed </a:t>
              </a:r>
              <a:endParaRPr lang="en-CA" sz="2800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0400" y="3408011"/>
              <a:ext cx="2209800" cy="16479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tIns="0" bIns="108000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CA" sz="2800" dirty="0" smtClean="0">
                  <a:latin typeface="+mn-lt"/>
                </a:rPr>
                <a:t>bark() </a:t>
              </a:r>
            </a:p>
            <a:p>
              <a:pPr algn="ctr">
                <a:lnSpc>
                  <a:spcPts val="3000"/>
                </a:lnSpc>
              </a:pPr>
              <a:r>
                <a:rPr lang="en-CA" sz="2800" dirty="0">
                  <a:latin typeface="+mn-lt"/>
                </a:rPr>
                <a:t>p</a:t>
              </a:r>
              <a:r>
                <a:rPr lang="en-CA" sz="2800" dirty="0" smtClean="0">
                  <a:latin typeface="+mn-lt"/>
                </a:rPr>
                <a:t>lay()</a:t>
              </a:r>
            </a:p>
            <a:p>
              <a:pPr algn="ctr">
                <a:lnSpc>
                  <a:spcPts val="3000"/>
                </a:lnSpc>
              </a:pPr>
              <a:r>
                <a:rPr lang="en-CA" sz="2800" dirty="0" smtClean="0">
                  <a:latin typeface="+mn-lt"/>
                </a:rPr>
                <a:t>eat()</a:t>
              </a:r>
            </a:p>
            <a:p>
              <a:pPr algn="ctr">
                <a:lnSpc>
                  <a:spcPts val="3000"/>
                </a:lnSpc>
              </a:pPr>
              <a:r>
                <a:rPr lang="en-CA" sz="2800" dirty="0" err="1" smtClean="0">
                  <a:latin typeface="+mn-lt"/>
                </a:rPr>
                <a:t>chaseCat</a:t>
              </a:r>
              <a:r>
                <a:rPr lang="en-CA" sz="2800" dirty="0" smtClean="0">
                  <a:latin typeface="+mn-lt"/>
                </a:rPr>
                <a:t>() </a:t>
              </a:r>
              <a:endParaRPr lang="en-CA" sz="2800" dirty="0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7650" y="1961300"/>
            <a:ext cx="2474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latin typeface="+mn-lt"/>
              </a:rPr>
              <a:t>fields   or</a:t>
            </a:r>
          </a:p>
          <a:p>
            <a:pPr algn="r"/>
            <a:r>
              <a:rPr lang="en-CA" dirty="0" smtClean="0">
                <a:latin typeface="+mn-lt"/>
              </a:rPr>
              <a:t>instance variables</a:t>
            </a:r>
            <a:br>
              <a:rPr lang="en-CA" dirty="0" smtClean="0">
                <a:latin typeface="+mn-lt"/>
              </a:rPr>
            </a:br>
            <a:r>
              <a:rPr lang="en-CA" dirty="0" smtClean="0">
                <a:latin typeface="+mn-lt"/>
              </a:rPr>
              <a:t>(data)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4856" y="3457632"/>
            <a:ext cx="1469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dirty="0" smtClean="0">
                <a:latin typeface="+mn-lt"/>
              </a:rPr>
              <a:t>methods</a:t>
            </a:r>
          </a:p>
          <a:p>
            <a:pPr algn="r"/>
            <a:r>
              <a:rPr lang="en-CA" dirty="0" smtClean="0">
                <a:latin typeface="+mn-lt"/>
              </a:rPr>
              <a:t>(behavior)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2768462" y="2145966"/>
            <a:ext cx="251467" cy="830997"/>
          </a:xfrm>
          <a:prstGeom prst="leftBrace">
            <a:avLst>
              <a:gd name="adj1" fmla="val 27384"/>
              <a:gd name="adj2" fmla="val 49433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Left Brace 14"/>
          <p:cNvSpPr/>
          <p:nvPr/>
        </p:nvSpPr>
        <p:spPr>
          <a:xfrm>
            <a:off x="2768462" y="3219225"/>
            <a:ext cx="251467" cy="1577715"/>
          </a:xfrm>
          <a:prstGeom prst="leftBrace">
            <a:avLst>
              <a:gd name="adj1" fmla="val 27384"/>
              <a:gd name="adj2" fmla="val 49294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6699475" y="1363786"/>
            <a:ext cx="1616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+mn-lt"/>
              </a:rPr>
              <a:t>class</a:t>
            </a:r>
          </a:p>
          <a:p>
            <a:r>
              <a:rPr lang="en-CA" dirty="0" smtClean="0">
                <a:latin typeface="+mn-lt"/>
              </a:rPr>
              <a:t>(prototype)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66125" y="5046428"/>
            <a:ext cx="1346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dirty="0" smtClean="0">
                <a:latin typeface="+mn-lt"/>
              </a:rPr>
              <a:t>instances</a:t>
            </a:r>
          </a:p>
          <a:p>
            <a:pPr algn="r"/>
            <a:r>
              <a:rPr lang="en-CA" dirty="0" smtClean="0">
                <a:latin typeface="+mn-lt"/>
              </a:rPr>
              <a:t>(objects)</a:t>
            </a:r>
          </a:p>
        </p:txBody>
      </p:sp>
      <p:cxnSp>
        <p:nvCxnSpPr>
          <p:cNvPr id="26" name="Straight Arrow Connector 25"/>
          <p:cNvCxnSpPr>
            <a:stCxn id="16" idx="1"/>
          </p:cNvCxnSpPr>
          <p:nvPr/>
        </p:nvCxnSpPr>
        <p:spPr>
          <a:xfrm flipH="1">
            <a:off x="5861275" y="1779285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Brace 46"/>
          <p:cNvSpPr/>
          <p:nvPr/>
        </p:nvSpPr>
        <p:spPr>
          <a:xfrm>
            <a:off x="6155483" y="5038755"/>
            <a:ext cx="268833" cy="830997"/>
          </a:xfrm>
          <a:prstGeom prst="rightBrace">
            <a:avLst>
              <a:gd name="adj1" fmla="val 30945"/>
              <a:gd name="adj2" fmla="val 50000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30" name="Picture 6" descr="C:\Users\andy\AppData\Local\Microsoft\Windows\Temporary Internet Files\Content.IE5\L59488R8\MP900422451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483" y="5061822"/>
            <a:ext cx="898120" cy="8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ndy\AppData\Local\Microsoft\Windows\Temporary Internet Files\Content.IE5\68J688KY\MP900427623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53046"/>
            <a:ext cx="709315" cy="110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4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Classes and Objects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Every </a:t>
            </a:r>
            <a:r>
              <a:rPr lang="en-US" sz="2600" b="1" dirty="0"/>
              <a:t>object</a:t>
            </a:r>
            <a:r>
              <a:rPr lang="en-US" sz="2600" dirty="0"/>
              <a:t> </a:t>
            </a:r>
            <a:r>
              <a:rPr lang="en-US" sz="2600" dirty="0" smtClean="0"/>
              <a:t>is an </a:t>
            </a:r>
            <a:r>
              <a:rPr lang="en-US" sz="2600" dirty="0"/>
              <a:t>instance of a </a:t>
            </a:r>
            <a:r>
              <a:rPr lang="en-US" sz="2600" b="1" dirty="0"/>
              <a:t>class</a:t>
            </a:r>
            <a:r>
              <a:rPr lang="en-US" sz="2600" dirty="0"/>
              <a:t>, which serves as the type of the object and as a blueprint</a:t>
            </a:r>
            <a:r>
              <a:rPr lang="en-US" sz="2600" dirty="0" smtClean="0"/>
              <a:t>, defining </a:t>
            </a:r>
            <a:r>
              <a:rPr lang="en-US" sz="2600" dirty="0"/>
              <a:t>the data which the object stores and the methods for accessing and </a:t>
            </a:r>
            <a:r>
              <a:rPr lang="en-US" sz="2600" dirty="0" smtClean="0"/>
              <a:t>modifying that </a:t>
            </a:r>
            <a:r>
              <a:rPr lang="en-US" sz="2600" dirty="0"/>
              <a:t>data.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The </a:t>
            </a:r>
            <a:r>
              <a:rPr lang="en-US" sz="2600" dirty="0"/>
              <a:t>critical members of a class in Java are the following: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 smtClean="0"/>
              <a:t>Instance variables</a:t>
            </a:r>
            <a:r>
              <a:rPr lang="en-US" sz="1900" dirty="0" smtClean="0">
                <a:solidFill>
                  <a:srgbClr val="0070C0"/>
                </a:solidFill>
              </a:rPr>
              <a:t>  (</a:t>
            </a:r>
            <a:r>
              <a:rPr lang="en-US" sz="1900" dirty="0" smtClean="0">
                <a:solidFill>
                  <a:srgbClr val="0000FF"/>
                </a:solidFill>
              </a:rPr>
              <a:t>or</a:t>
            </a:r>
            <a:r>
              <a:rPr lang="en-US" sz="1900" dirty="0" smtClean="0">
                <a:solidFill>
                  <a:srgbClr val="0070C0"/>
                </a:solidFill>
              </a:rPr>
              <a:t> </a:t>
            </a:r>
            <a:r>
              <a:rPr lang="en-US" sz="1900" b="1" dirty="0" smtClean="0"/>
              <a:t>fields</a:t>
            </a:r>
            <a:r>
              <a:rPr lang="en-US" sz="1900" dirty="0">
                <a:solidFill>
                  <a:srgbClr val="0070C0"/>
                </a:solidFill>
              </a:rPr>
              <a:t>)</a:t>
            </a:r>
            <a:r>
              <a:rPr lang="en-US" sz="1900" dirty="0" smtClean="0">
                <a:solidFill>
                  <a:srgbClr val="0070C0"/>
                </a:solidFill>
              </a:rPr>
              <a:t> </a:t>
            </a:r>
            <a:r>
              <a:rPr lang="en-US" sz="1900" dirty="0">
                <a:solidFill>
                  <a:srgbClr val="0000FF"/>
                </a:solidFill>
              </a:rPr>
              <a:t>represent the data </a:t>
            </a:r>
            <a:r>
              <a:rPr lang="en-US" sz="1900" dirty="0" smtClean="0">
                <a:solidFill>
                  <a:srgbClr val="0000FF"/>
                </a:solidFill>
              </a:rPr>
              <a:t>associated with </a:t>
            </a:r>
            <a:r>
              <a:rPr lang="en-US" sz="1900" dirty="0">
                <a:solidFill>
                  <a:srgbClr val="0000FF"/>
                </a:solidFill>
              </a:rPr>
              <a:t>an object of a class. Instance variables must have a type, which </a:t>
            </a:r>
            <a:r>
              <a:rPr lang="en-US" sz="1900" dirty="0" smtClean="0">
                <a:solidFill>
                  <a:srgbClr val="0000FF"/>
                </a:solidFill>
              </a:rPr>
              <a:t>can either </a:t>
            </a:r>
            <a:r>
              <a:rPr lang="en-US" sz="1900" dirty="0">
                <a:solidFill>
                  <a:srgbClr val="0000FF"/>
                </a:solidFill>
              </a:rPr>
              <a:t>be </a:t>
            </a:r>
            <a:r>
              <a:rPr lang="en-US" sz="1900" dirty="0" smtClean="0">
                <a:solidFill>
                  <a:srgbClr val="0000FF"/>
                </a:solidFill>
              </a:rPr>
              <a:t>a primitive type </a:t>
            </a:r>
            <a:r>
              <a:rPr lang="en-US" sz="1900" dirty="0">
                <a:solidFill>
                  <a:srgbClr val="0000FF"/>
                </a:solidFill>
              </a:rPr>
              <a:t>(such as </a:t>
            </a:r>
            <a:r>
              <a:rPr lang="en-US" sz="1900" dirty="0" err="1">
                <a:solidFill>
                  <a:srgbClr val="0000FF"/>
                </a:solidFill>
              </a:rPr>
              <a:t>int</a:t>
            </a:r>
            <a:r>
              <a:rPr lang="en-US" sz="1900" dirty="0">
                <a:solidFill>
                  <a:srgbClr val="0000FF"/>
                </a:solidFill>
              </a:rPr>
              <a:t>, float, or double) or any class </a:t>
            </a:r>
            <a:r>
              <a:rPr lang="en-US" sz="1900" dirty="0" smtClean="0">
                <a:solidFill>
                  <a:srgbClr val="0000FF"/>
                </a:solidFill>
              </a:rPr>
              <a:t>type.</a:t>
            </a:r>
            <a:br>
              <a:rPr lang="en-US" sz="1900" dirty="0" smtClean="0">
                <a:solidFill>
                  <a:srgbClr val="0000FF"/>
                </a:solidFill>
              </a:rPr>
            </a:br>
            <a:endParaRPr lang="en-US" sz="1900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 smtClean="0"/>
              <a:t>Methods</a:t>
            </a:r>
            <a:r>
              <a:rPr lang="en-US" sz="1900" dirty="0" smtClean="0">
                <a:solidFill>
                  <a:srgbClr val="0070C0"/>
                </a:solidFill>
              </a:rPr>
              <a:t> </a:t>
            </a:r>
            <a:r>
              <a:rPr lang="en-US" sz="1900" dirty="0">
                <a:solidFill>
                  <a:srgbClr val="0000FF"/>
                </a:solidFill>
              </a:rPr>
              <a:t>in Java are blocks of code that can be called to perform </a:t>
            </a:r>
            <a:r>
              <a:rPr lang="en-US" sz="1900" dirty="0" smtClean="0">
                <a:solidFill>
                  <a:srgbClr val="0000FF"/>
                </a:solidFill>
              </a:rPr>
              <a:t>actions. Methods</a:t>
            </a:r>
            <a:r>
              <a:rPr lang="en-US" sz="1900" dirty="0">
                <a:solidFill>
                  <a:srgbClr val="0000FF"/>
                </a:solidFill>
              </a:rPr>
              <a:t> </a:t>
            </a:r>
            <a:r>
              <a:rPr lang="en-US" sz="1900" dirty="0" smtClean="0">
                <a:solidFill>
                  <a:srgbClr val="0000FF"/>
                </a:solidFill>
              </a:rPr>
              <a:t>can </a:t>
            </a:r>
            <a:r>
              <a:rPr lang="en-US" sz="1900" dirty="0">
                <a:solidFill>
                  <a:srgbClr val="0000FF"/>
                </a:solidFill>
              </a:rPr>
              <a:t>accept parameters as arguments, and their behavior may depend on </a:t>
            </a:r>
            <a:r>
              <a:rPr lang="en-US" sz="1900" dirty="0" smtClean="0">
                <a:solidFill>
                  <a:srgbClr val="0000FF"/>
                </a:solidFill>
              </a:rPr>
              <a:t>the object </a:t>
            </a:r>
            <a:r>
              <a:rPr lang="en-US" sz="1900" dirty="0">
                <a:solidFill>
                  <a:srgbClr val="0000FF"/>
                </a:solidFill>
              </a:rPr>
              <a:t>upon which they are invoked and the values of any parameters that </a:t>
            </a:r>
            <a:r>
              <a:rPr lang="en-US" sz="1900" dirty="0" smtClean="0">
                <a:solidFill>
                  <a:srgbClr val="0000FF"/>
                </a:solidFill>
              </a:rPr>
              <a:t>are passed</a:t>
            </a:r>
            <a:r>
              <a:rPr lang="en-US" sz="1900" dirty="0">
                <a:solidFill>
                  <a:srgbClr val="0000FF"/>
                </a:solidFill>
              </a:rPr>
              <a:t>. A method that returns information to the caller without changing </a:t>
            </a:r>
            <a:r>
              <a:rPr lang="en-US" sz="1900" dirty="0" smtClean="0">
                <a:solidFill>
                  <a:srgbClr val="0000FF"/>
                </a:solidFill>
              </a:rPr>
              <a:t>any instance </a:t>
            </a:r>
            <a:r>
              <a:rPr lang="en-US" sz="1900" dirty="0">
                <a:solidFill>
                  <a:srgbClr val="0000FF"/>
                </a:solidFill>
              </a:rPr>
              <a:t>variables is known as an </a:t>
            </a:r>
            <a:r>
              <a:rPr lang="en-US" sz="1900" b="1" dirty="0" err="1"/>
              <a:t>accessor</a:t>
            </a:r>
            <a:r>
              <a:rPr lang="en-US" sz="1900" dirty="0">
                <a:solidFill>
                  <a:srgbClr val="0000FF"/>
                </a:solidFill>
              </a:rPr>
              <a:t> method, while an </a:t>
            </a:r>
            <a:r>
              <a:rPr lang="en-US" sz="1900" b="1" dirty="0"/>
              <a:t>update</a:t>
            </a:r>
            <a:r>
              <a:rPr lang="en-US" sz="1900" dirty="0"/>
              <a:t> </a:t>
            </a:r>
            <a:r>
              <a:rPr lang="en-US" sz="1900" dirty="0" smtClean="0">
                <a:solidFill>
                  <a:srgbClr val="0000FF"/>
                </a:solidFill>
              </a:rPr>
              <a:t>method is </a:t>
            </a:r>
            <a:r>
              <a:rPr lang="en-US" sz="1900" dirty="0">
                <a:solidFill>
                  <a:srgbClr val="0000FF"/>
                </a:solidFill>
              </a:rPr>
              <a:t>one that may change one or more instance variables when called.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2160" y="1371600"/>
            <a:ext cx="700833" cy="21698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Another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0"/>
            <a:ext cx="8153400" cy="2209800"/>
          </a:xfrm>
        </p:spPr>
        <p:txBody>
          <a:bodyPr/>
          <a:lstStyle/>
          <a:p>
            <a:r>
              <a:rPr lang="en-US" sz="2400" dirty="0"/>
              <a:t>This class includes one instance variable, named </a:t>
            </a:r>
            <a:r>
              <a:rPr lang="en-US" sz="2400" b="1" dirty="0" smtClean="0"/>
              <a:t>count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with default </a:t>
            </a:r>
            <a:r>
              <a:rPr lang="en-US" sz="2400" dirty="0"/>
              <a:t>value of zero</a:t>
            </a:r>
            <a:r>
              <a:rPr lang="en-US" sz="2400" dirty="0" smtClean="0"/>
              <a:t>, unless </a:t>
            </a:r>
            <a:r>
              <a:rPr lang="en-US" sz="2400" dirty="0"/>
              <a:t>otherwise </a:t>
            </a:r>
            <a:r>
              <a:rPr lang="en-US" sz="2400" dirty="0" smtClean="0"/>
              <a:t>initialized.</a:t>
            </a:r>
          </a:p>
          <a:p>
            <a:endParaRPr lang="en-US" sz="2400" dirty="0"/>
          </a:p>
          <a:p>
            <a:r>
              <a:rPr lang="en-US" sz="2400" dirty="0"/>
              <a:t>The class includes </a:t>
            </a:r>
            <a:r>
              <a:rPr lang="en-US" sz="2400" dirty="0" smtClean="0"/>
              <a:t>2 </a:t>
            </a:r>
            <a:r>
              <a:rPr lang="en-US" sz="2400" dirty="0"/>
              <a:t>special methods known as </a:t>
            </a:r>
            <a:r>
              <a:rPr lang="en-US" sz="2400" b="1" dirty="0" smtClean="0"/>
              <a:t>constructors</a:t>
            </a:r>
            <a:r>
              <a:rPr lang="en-US" sz="2400" dirty="0" smtClean="0"/>
              <a:t>, 1 </a:t>
            </a:r>
            <a:r>
              <a:rPr lang="en-US" sz="2400" dirty="0" err="1"/>
              <a:t>accessor</a:t>
            </a:r>
            <a:r>
              <a:rPr lang="en-US" sz="2400" dirty="0"/>
              <a:t> </a:t>
            </a:r>
            <a:r>
              <a:rPr lang="en-US" sz="2400" dirty="0" smtClean="0"/>
              <a:t>method, </a:t>
            </a:r>
            <a:r>
              <a:rPr lang="en-US" sz="2400" dirty="0"/>
              <a:t>and </a:t>
            </a:r>
            <a:r>
              <a:rPr lang="en-US" sz="2400" dirty="0" smtClean="0"/>
              <a:t>3 </a:t>
            </a:r>
            <a:r>
              <a:rPr lang="en-US" sz="2400" dirty="0"/>
              <a:t>update </a:t>
            </a:r>
            <a:r>
              <a:rPr lang="en-US" sz="2400" dirty="0" smtClean="0"/>
              <a:t>methods.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26" y="1371600"/>
            <a:ext cx="7315200" cy="22674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Reference Objects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Content Placeholder 2" descr="Rectangle: Click to edit Master text styles&#10;Second level&#10;Third level&#10;Fourth level&#10;Fifth level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1600"/>
                <a:ext cx="7772400" cy="44196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Classes are known as </a:t>
                </a:r>
                <a:r>
                  <a:rPr lang="en-US" sz="2400" b="1" dirty="0"/>
                  <a:t>reference types </a:t>
                </a:r>
                <a:r>
                  <a:rPr lang="en-US" sz="2400" dirty="0"/>
                  <a:t>in Java, and a variable </a:t>
                </a:r>
                <a:r>
                  <a:rPr lang="en-US" sz="2400" dirty="0" smtClean="0"/>
                  <a:t>of that </a:t>
                </a:r>
                <a:r>
                  <a:rPr lang="en-US" sz="2400" dirty="0"/>
                  <a:t>type </a:t>
                </a:r>
                <a:r>
                  <a:rPr lang="en-US" sz="2400" dirty="0" smtClean="0"/>
                  <a:t>is </a:t>
                </a:r>
                <a:r>
                  <a:rPr lang="en-US" sz="2400" dirty="0"/>
                  <a:t>known as a </a:t>
                </a:r>
                <a:r>
                  <a:rPr lang="en-US" sz="2400" b="1" dirty="0"/>
                  <a:t>reference variable</a:t>
                </a:r>
                <a:r>
                  <a:rPr lang="en-US" sz="2400" dirty="0"/>
                  <a:t>. </a:t>
                </a:r>
                <a:endParaRPr lang="en-US" sz="2400" dirty="0" smtClean="0"/>
              </a:p>
              <a:p>
                <a:r>
                  <a:rPr lang="en-US" sz="2400" dirty="0"/>
                  <a:t>A reference variable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/>
                  <a:t> can be viewed as a “pointer” to some object </a:t>
                </a:r>
                <a:r>
                  <a:rPr lang="en-US" sz="2400" dirty="0" smtClean="0"/>
                  <a:t>of its class type.</a:t>
                </a:r>
              </a:p>
              <a:p>
                <a:r>
                  <a:rPr lang="en-US" sz="2400" dirty="0" smtClean="0"/>
                  <a:t>A reference variable </a:t>
                </a:r>
                <a:r>
                  <a:rPr lang="en-US" sz="2400" dirty="0"/>
                  <a:t>is capable of storing the location (i.e., memory address) of an object </a:t>
                </a:r>
                <a:r>
                  <a:rPr lang="en-US" sz="2400" dirty="0" smtClean="0"/>
                  <a:t>from the </a:t>
                </a:r>
                <a:r>
                  <a:rPr lang="en-US" sz="2400" dirty="0"/>
                  <a:t>declared class. </a:t>
                </a:r>
                <a:endParaRPr lang="en-US" sz="24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rgbClr val="0000FF"/>
                    </a:solidFill>
                  </a:rPr>
                  <a:t>So </a:t>
                </a:r>
                <a:r>
                  <a:rPr lang="en-US" sz="2400" dirty="0">
                    <a:solidFill>
                      <a:srgbClr val="0000FF"/>
                    </a:solidFill>
                  </a:rPr>
                  <a:t>we might assign it to reference an existing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0000FF"/>
                    </a:solidFill>
                  </a:rPr>
                </a:br>
                <a:r>
                  <a:rPr lang="en-US" sz="2400" dirty="0" smtClean="0">
                    <a:solidFill>
                      <a:srgbClr val="0000FF"/>
                    </a:solidFill>
                  </a:rPr>
                  <a:t>instance </a:t>
                </a:r>
                <a:r>
                  <a:rPr lang="en-US" sz="2400" dirty="0">
                    <a:solidFill>
                      <a:srgbClr val="0000FF"/>
                    </a:solidFill>
                  </a:rPr>
                  <a:t>or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a newly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constructed instance. </a:t>
                </a:r>
                <a:endParaRPr lang="en-US" sz="2400" dirty="0" smtClean="0">
                  <a:solidFill>
                    <a:srgbClr val="0000FF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rgbClr val="0000FF"/>
                    </a:solidFill>
                  </a:rPr>
                  <a:t>A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reference variable can also store a special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value </a:t>
                </a:r>
                <a:br>
                  <a:rPr lang="en-US" sz="2400" dirty="0" smtClean="0">
                    <a:solidFill>
                      <a:srgbClr val="0000FF"/>
                    </a:solidFill>
                  </a:rPr>
                </a:br>
                <a:r>
                  <a:rPr lang="en-US" sz="2400" b="1" dirty="0" smtClean="0"/>
                  <a:t>null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that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represents the lack of an object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.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434" name="Content Placeholder 2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1600"/>
                <a:ext cx="7772400" cy="4419600"/>
              </a:xfrm>
              <a:blipFill rotWithShape="1">
                <a:blip r:embed="rId2"/>
                <a:stretch>
                  <a:fillRect l="-1098" t="-1103" r="-10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371600"/>
            <a:ext cx="8001000" cy="3048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Java, a new object is created by using the </a:t>
            </a:r>
            <a:r>
              <a:rPr lang="en-US" sz="2400" b="1" dirty="0"/>
              <a:t>new</a:t>
            </a:r>
            <a:r>
              <a:rPr lang="en-US" sz="2400" dirty="0"/>
              <a:t> operator followed by a call </a:t>
            </a:r>
            <a:r>
              <a:rPr lang="en-US" sz="2400" dirty="0" smtClean="0"/>
              <a:t>to a </a:t>
            </a:r>
            <a:r>
              <a:rPr lang="en-US" sz="2400" dirty="0"/>
              <a:t>constructor for the desired </a:t>
            </a:r>
            <a:r>
              <a:rPr lang="en-US" sz="2400" dirty="0" smtClean="0"/>
              <a:t>class.</a:t>
            </a:r>
          </a:p>
          <a:p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b="1" dirty="0" smtClean="0"/>
              <a:t>constructor</a:t>
            </a:r>
            <a:r>
              <a:rPr lang="en-US" sz="2400" dirty="0" smtClean="0"/>
              <a:t> </a:t>
            </a:r>
            <a:r>
              <a:rPr lang="en-US" sz="2400" dirty="0"/>
              <a:t>is a method that always shares </a:t>
            </a:r>
            <a:r>
              <a:rPr lang="en-US" sz="2400" dirty="0" smtClean="0"/>
              <a:t>the same </a:t>
            </a:r>
            <a:r>
              <a:rPr lang="en-US" sz="2400" dirty="0"/>
              <a:t>name as its class. The new operator returns a reference to the newly </a:t>
            </a:r>
            <a:r>
              <a:rPr lang="en-US" sz="2400" dirty="0" smtClean="0"/>
              <a:t>created instance</a:t>
            </a:r>
            <a:r>
              <a:rPr lang="en-US" sz="2400" dirty="0"/>
              <a:t>; the returned reference is typically assigned to </a:t>
            </a:r>
            <a:r>
              <a:rPr lang="en-US" sz="2400" dirty="0" smtClean="0"/>
              <a:t>an </a:t>
            </a:r>
            <a:r>
              <a:rPr lang="en-US" sz="2400" dirty="0" smtClean="0">
                <a:solidFill>
                  <a:srgbClr val="0000FF"/>
                </a:solidFill>
              </a:rPr>
              <a:t>object</a:t>
            </a:r>
            <a:r>
              <a:rPr lang="en-US" sz="2400" dirty="0" smtClean="0"/>
              <a:t> of that </a:t>
            </a:r>
            <a:r>
              <a:rPr lang="en-US" sz="2400" dirty="0" smtClean="0">
                <a:solidFill>
                  <a:srgbClr val="0000FF"/>
                </a:solidFill>
              </a:rPr>
              <a:t>class</a:t>
            </a:r>
            <a:r>
              <a:rPr lang="en-US" sz="2400" dirty="0" smtClean="0"/>
              <a:t> for </a:t>
            </a:r>
            <a:r>
              <a:rPr lang="en-US" sz="2400" dirty="0"/>
              <a:t>further use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00FF"/>
                </a:solidFill>
              </a:rPr>
              <a:t>Example:      </a:t>
            </a:r>
            <a:r>
              <a:rPr lang="en-US" sz="2400" dirty="0" smtClean="0"/>
              <a:t>Counter c = </a:t>
            </a:r>
            <a:r>
              <a:rPr lang="en-US" sz="2400" b="1" dirty="0" smtClean="0"/>
              <a:t>new</a:t>
            </a:r>
            <a:r>
              <a:rPr lang="en-US" sz="2400" dirty="0" smtClean="0"/>
              <a:t> </a:t>
            </a:r>
            <a:r>
              <a:rPr lang="en-US" sz="2400" b="1" dirty="0" smtClean="0"/>
              <a:t>Counter</a:t>
            </a:r>
            <a:r>
              <a:rPr lang="en-US" sz="2400" dirty="0" smtClean="0"/>
              <a:t>(167);</a:t>
            </a:r>
            <a:endParaRPr lang="en-US" sz="2400" dirty="0">
              <a:latin typeface="Tahoma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572001" y="1733910"/>
            <a:ext cx="4258822" cy="2812212"/>
          </a:xfrm>
          <a:custGeom>
            <a:avLst/>
            <a:gdLst>
              <a:gd name="connsiteX0" fmla="*/ 2372265 w 2372265"/>
              <a:gd name="connsiteY0" fmla="*/ 0 h 2751827"/>
              <a:gd name="connsiteX1" fmla="*/ 69012 w 2372265"/>
              <a:gd name="connsiteY1" fmla="*/ 741872 h 2751827"/>
              <a:gd name="connsiteX2" fmla="*/ 0 w 2372265"/>
              <a:gd name="connsiteY2" fmla="*/ 2751827 h 2751827"/>
              <a:gd name="connsiteX0" fmla="*/ 2372265 w 2372265"/>
              <a:gd name="connsiteY0" fmla="*/ 0 h 2751827"/>
              <a:gd name="connsiteX1" fmla="*/ 69012 w 2372265"/>
              <a:gd name="connsiteY1" fmla="*/ 741872 h 2751827"/>
              <a:gd name="connsiteX2" fmla="*/ 0 w 2372265"/>
              <a:gd name="connsiteY2" fmla="*/ 2751827 h 2751827"/>
              <a:gd name="connsiteX0" fmla="*/ 2492857 w 2492857"/>
              <a:gd name="connsiteY0" fmla="*/ 0 h 2751827"/>
              <a:gd name="connsiteX1" fmla="*/ 189604 w 2492857"/>
              <a:gd name="connsiteY1" fmla="*/ 741872 h 2751827"/>
              <a:gd name="connsiteX2" fmla="*/ 120592 w 2492857"/>
              <a:gd name="connsiteY2" fmla="*/ 2751827 h 2751827"/>
              <a:gd name="connsiteX0" fmla="*/ 2492857 w 2492857"/>
              <a:gd name="connsiteY0" fmla="*/ 0 h 2751827"/>
              <a:gd name="connsiteX1" fmla="*/ 189604 w 2492857"/>
              <a:gd name="connsiteY1" fmla="*/ 741872 h 2751827"/>
              <a:gd name="connsiteX2" fmla="*/ 120592 w 2492857"/>
              <a:gd name="connsiteY2" fmla="*/ 2751827 h 2751827"/>
              <a:gd name="connsiteX0" fmla="*/ 2420936 w 2420936"/>
              <a:gd name="connsiteY0" fmla="*/ 0 h 2751827"/>
              <a:gd name="connsiteX1" fmla="*/ 117683 w 2420936"/>
              <a:gd name="connsiteY1" fmla="*/ 741872 h 2751827"/>
              <a:gd name="connsiteX2" fmla="*/ 48671 w 2420936"/>
              <a:gd name="connsiteY2" fmla="*/ 2751827 h 2751827"/>
              <a:gd name="connsiteX0" fmla="*/ 2448568 w 2448568"/>
              <a:gd name="connsiteY0" fmla="*/ 0 h 2751827"/>
              <a:gd name="connsiteX1" fmla="*/ 145315 w 2448568"/>
              <a:gd name="connsiteY1" fmla="*/ 741872 h 2751827"/>
              <a:gd name="connsiteX2" fmla="*/ 76303 w 2448568"/>
              <a:gd name="connsiteY2" fmla="*/ 2751827 h 2751827"/>
              <a:gd name="connsiteX0" fmla="*/ 2520461 w 2520461"/>
              <a:gd name="connsiteY0" fmla="*/ 0 h 2812212"/>
              <a:gd name="connsiteX1" fmla="*/ 217208 w 2520461"/>
              <a:gd name="connsiteY1" fmla="*/ 741872 h 2812212"/>
              <a:gd name="connsiteX2" fmla="*/ 139569 w 2520461"/>
              <a:gd name="connsiteY2" fmla="*/ 2812212 h 2812212"/>
              <a:gd name="connsiteX0" fmla="*/ 2489010 w 2489010"/>
              <a:gd name="connsiteY0" fmla="*/ 0 h 2812212"/>
              <a:gd name="connsiteX1" fmla="*/ 2040436 w 2489010"/>
              <a:gd name="connsiteY1" fmla="*/ 543464 h 2812212"/>
              <a:gd name="connsiteX2" fmla="*/ 185757 w 2489010"/>
              <a:gd name="connsiteY2" fmla="*/ 741872 h 2812212"/>
              <a:gd name="connsiteX3" fmla="*/ 108118 w 2489010"/>
              <a:gd name="connsiteY3" fmla="*/ 2812212 h 2812212"/>
              <a:gd name="connsiteX0" fmla="*/ 2489010 w 2489010"/>
              <a:gd name="connsiteY0" fmla="*/ 0 h 2812212"/>
              <a:gd name="connsiteX1" fmla="*/ 2040436 w 2489010"/>
              <a:gd name="connsiteY1" fmla="*/ 543464 h 2812212"/>
              <a:gd name="connsiteX2" fmla="*/ 185757 w 2489010"/>
              <a:gd name="connsiteY2" fmla="*/ 741872 h 2812212"/>
              <a:gd name="connsiteX3" fmla="*/ 108118 w 2489010"/>
              <a:gd name="connsiteY3" fmla="*/ 2812212 h 2812212"/>
              <a:gd name="connsiteX0" fmla="*/ 2381669 w 4106473"/>
              <a:gd name="connsiteY0" fmla="*/ 0 h 2812212"/>
              <a:gd name="connsiteX1" fmla="*/ 1933095 w 4106473"/>
              <a:gd name="connsiteY1" fmla="*/ 543464 h 2812212"/>
              <a:gd name="connsiteX2" fmla="*/ 4081073 w 4106473"/>
              <a:gd name="connsiteY2" fmla="*/ 1233577 h 2812212"/>
              <a:gd name="connsiteX3" fmla="*/ 777 w 4106473"/>
              <a:gd name="connsiteY3" fmla="*/ 2812212 h 2812212"/>
              <a:gd name="connsiteX0" fmla="*/ 2381733 w 4247665"/>
              <a:gd name="connsiteY0" fmla="*/ 0 h 2812212"/>
              <a:gd name="connsiteX1" fmla="*/ 3736080 w 4247665"/>
              <a:gd name="connsiteY1" fmla="*/ 138022 h 2812212"/>
              <a:gd name="connsiteX2" fmla="*/ 4081137 w 4247665"/>
              <a:gd name="connsiteY2" fmla="*/ 1233577 h 2812212"/>
              <a:gd name="connsiteX3" fmla="*/ 841 w 4247665"/>
              <a:gd name="connsiteY3" fmla="*/ 2812212 h 2812212"/>
              <a:gd name="connsiteX0" fmla="*/ 2381733 w 4247665"/>
              <a:gd name="connsiteY0" fmla="*/ 0 h 2812212"/>
              <a:gd name="connsiteX1" fmla="*/ 3736080 w 4247665"/>
              <a:gd name="connsiteY1" fmla="*/ 138022 h 2812212"/>
              <a:gd name="connsiteX2" fmla="*/ 4081137 w 4247665"/>
              <a:gd name="connsiteY2" fmla="*/ 1233577 h 2812212"/>
              <a:gd name="connsiteX3" fmla="*/ 841 w 4247665"/>
              <a:gd name="connsiteY3" fmla="*/ 2812212 h 2812212"/>
              <a:gd name="connsiteX0" fmla="*/ 2381733 w 4310712"/>
              <a:gd name="connsiteY0" fmla="*/ 0 h 2812212"/>
              <a:gd name="connsiteX1" fmla="*/ 3736080 w 4310712"/>
              <a:gd name="connsiteY1" fmla="*/ 138022 h 2812212"/>
              <a:gd name="connsiteX2" fmla="*/ 4081137 w 4310712"/>
              <a:gd name="connsiteY2" fmla="*/ 1233577 h 2812212"/>
              <a:gd name="connsiteX3" fmla="*/ 841 w 4310712"/>
              <a:gd name="connsiteY3" fmla="*/ 2812212 h 2812212"/>
              <a:gd name="connsiteX0" fmla="*/ 2381763 w 4237554"/>
              <a:gd name="connsiteY0" fmla="*/ 57196 h 2869408"/>
              <a:gd name="connsiteX1" fmla="*/ 3736110 w 4237554"/>
              <a:gd name="connsiteY1" fmla="*/ 195218 h 2869408"/>
              <a:gd name="connsiteX2" fmla="*/ 3960397 w 4237554"/>
              <a:gd name="connsiteY2" fmla="*/ 2593362 h 2869408"/>
              <a:gd name="connsiteX3" fmla="*/ 871 w 4237554"/>
              <a:gd name="connsiteY3" fmla="*/ 2869408 h 2869408"/>
              <a:gd name="connsiteX0" fmla="*/ 2381699 w 4114903"/>
              <a:gd name="connsiteY0" fmla="*/ 57196 h 2869408"/>
              <a:gd name="connsiteX1" fmla="*/ 3736046 w 4114903"/>
              <a:gd name="connsiteY1" fmla="*/ 195218 h 2869408"/>
              <a:gd name="connsiteX2" fmla="*/ 3960333 w 4114903"/>
              <a:gd name="connsiteY2" fmla="*/ 2593362 h 2869408"/>
              <a:gd name="connsiteX3" fmla="*/ 807 w 4114903"/>
              <a:gd name="connsiteY3" fmla="*/ 2869408 h 2869408"/>
              <a:gd name="connsiteX0" fmla="*/ 2380892 w 4183678"/>
              <a:gd name="connsiteY0" fmla="*/ 57196 h 2869408"/>
              <a:gd name="connsiteX1" fmla="*/ 3735239 w 4183678"/>
              <a:gd name="connsiteY1" fmla="*/ 195218 h 2869408"/>
              <a:gd name="connsiteX2" fmla="*/ 3959526 w 4183678"/>
              <a:gd name="connsiteY2" fmla="*/ 2593362 h 2869408"/>
              <a:gd name="connsiteX3" fmla="*/ 715992 w 4183678"/>
              <a:gd name="connsiteY3" fmla="*/ 2610614 h 2869408"/>
              <a:gd name="connsiteX4" fmla="*/ 0 w 4183678"/>
              <a:gd name="connsiteY4" fmla="*/ 2869408 h 2869408"/>
              <a:gd name="connsiteX0" fmla="*/ 2380892 w 4183678"/>
              <a:gd name="connsiteY0" fmla="*/ 57196 h 2869408"/>
              <a:gd name="connsiteX1" fmla="*/ 3735239 w 4183678"/>
              <a:gd name="connsiteY1" fmla="*/ 195218 h 2869408"/>
              <a:gd name="connsiteX2" fmla="*/ 3959526 w 4183678"/>
              <a:gd name="connsiteY2" fmla="*/ 2593362 h 2869408"/>
              <a:gd name="connsiteX3" fmla="*/ 715992 w 4183678"/>
              <a:gd name="connsiteY3" fmla="*/ 2610614 h 2869408"/>
              <a:gd name="connsiteX4" fmla="*/ 0 w 4183678"/>
              <a:gd name="connsiteY4" fmla="*/ 2869408 h 2869408"/>
              <a:gd name="connsiteX0" fmla="*/ 2380892 w 4265544"/>
              <a:gd name="connsiteY0" fmla="*/ 0 h 2812212"/>
              <a:gd name="connsiteX1" fmla="*/ 3950900 w 4265544"/>
              <a:gd name="connsiteY1" fmla="*/ 414067 h 2812212"/>
              <a:gd name="connsiteX2" fmla="*/ 3959526 w 4265544"/>
              <a:gd name="connsiteY2" fmla="*/ 2536166 h 2812212"/>
              <a:gd name="connsiteX3" fmla="*/ 715992 w 4265544"/>
              <a:gd name="connsiteY3" fmla="*/ 2553418 h 2812212"/>
              <a:gd name="connsiteX4" fmla="*/ 0 w 4265544"/>
              <a:gd name="connsiteY4" fmla="*/ 2812212 h 2812212"/>
              <a:gd name="connsiteX0" fmla="*/ 2380892 w 4258822"/>
              <a:gd name="connsiteY0" fmla="*/ 0 h 2812212"/>
              <a:gd name="connsiteX1" fmla="*/ 3950900 w 4258822"/>
              <a:gd name="connsiteY1" fmla="*/ 414067 h 2812212"/>
              <a:gd name="connsiteX2" fmla="*/ 3959526 w 4258822"/>
              <a:gd name="connsiteY2" fmla="*/ 2536166 h 2812212"/>
              <a:gd name="connsiteX3" fmla="*/ 810883 w 4258822"/>
              <a:gd name="connsiteY3" fmla="*/ 2579298 h 2812212"/>
              <a:gd name="connsiteX4" fmla="*/ 0 w 4258822"/>
              <a:gd name="connsiteY4" fmla="*/ 2812212 h 28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8822" h="2812212">
                <a:moveTo>
                  <a:pt x="2380892" y="0"/>
                </a:moveTo>
                <a:cubicBezTo>
                  <a:pt x="2324820" y="130834"/>
                  <a:pt x="3687794" y="-8627"/>
                  <a:pt x="3950900" y="414067"/>
                </a:cubicBezTo>
                <a:cubicBezTo>
                  <a:pt x="4214006" y="836761"/>
                  <a:pt x="4482862" y="2175294"/>
                  <a:pt x="3959526" y="2536166"/>
                </a:cubicBezTo>
                <a:cubicBezTo>
                  <a:pt x="3436190" y="2897038"/>
                  <a:pt x="1470804" y="2533290"/>
                  <a:pt x="810883" y="2579298"/>
                </a:cubicBezTo>
                <a:cubicBezTo>
                  <a:pt x="150962" y="2625306"/>
                  <a:pt x="172529" y="2708695"/>
                  <a:pt x="0" y="2812212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Creating and Using Objects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785283" y="2984742"/>
            <a:ext cx="4479346" cy="2245456"/>
          </a:xfrm>
          <a:custGeom>
            <a:avLst/>
            <a:gdLst>
              <a:gd name="connsiteX0" fmla="*/ 0 w 3243532"/>
              <a:gd name="connsiteY0" fmla="*/ 0 h 1466491"/>
              <a:gd name="connsiteX1" fmla="*/ 3243532 w 3243532"/>
              <a:gd name="connsiteY1" fmla="*/ 448574 h 1466491"/>
              <a:gd name="connsiteX2" fmla="*/ 3226279 w 3243532"/>
              <a:gd name="connsiteY2" fmla="*/ 1466491 h 1466491"/>
              <a:gd name="connsiteX0" fmla="*/ 0 w 3243532"/>
              <a:gd name="connsiteY0" fmla="*/ 0 h 1466491"/>
              <a:gd name="connsiteX1" fmla="*/ 3243532 w 3243532"/>
              <a:gd name="connsiteY1" fmla="*/ 448574 h 1466491"/>
              <a:gd name="connsiteX2" fmla="*/ 3226279 w 3243532"/>
              <a:gd name="connsiteY2" fmla="*/ 1466491 h 1466491"/>
              <a:gd name="connsiteX0" fmla="*/ 0 w 3479365"/>
              <a:gd name="connsiteY0" fmla="*/ 0 h 1466491"/>
              <a:gd name="connsiteX1" fmla="*/ 3243532 w 3479365"/>
              <a:gd name="connsiteY1" fmla="*/ 448574 h 1466491"/>
              <a:gd name="connsiteX2" fmla="*/ 3226279 w 3479365"/>
              <a:gd name="connsiteY2" fmla="*/ 1466491 h 1466491"/>
              <a:gd name="connsiteX0" fmla="*/ 0 w 3295478"/>
              <a:gd name="connsiteY0" fmla="*/ 0 h 1466491"/>
              <a:gd name="connsiteX1" fmla="*/ 3243532 w 3295478"/>
              <a:gd name="connsiteY1" fmla="*/ 448574 h 1466491"/>
              <a:gd name="connsiteX2" fmla="*/ 3226279 w 3295478"/>
              <a:gd name="connsiteY2" fmla="*/ 1466491 h 1466491"/>
              <a:gd name="connsiteX0" fmla="*/ 0 w 3295478"/>
              <a:gd name="connsiteY0" fmla="*/ 0 h 1466491"/>
              <a:gd name="connsiteX1" fmla="*/ 3243532 w 3295478"/>
              <a:gd name="connsiteY1" fmla="*/ 448574 h 1466491"/>
              <a:gd name="connsiteX2" fmla="*/ 3226279 w 3295478"/>
              <a:gd name="connsiteY2" fmla="*/ 1466491 h 1466491"/>
              <a:gd name="connsiteX0" fmla="*/ 0 w 3295478"/>
              <a:gd name="connsiteY0" fmla="*/ 0 h 1466491"/>
              <a:gd name="connsiteX1" fmla="*/ 3243532 w 3295478"/>
              <a:gd name="connsiteY1" fmla="*/ 448574 h 1466491"/>
              <a:gd name="connsiteX2" fmla="*/ 3226279 w 3295478"/>
              <a:gd name="connsiteY2" fmla="*/ 1466491 h 1466491"/>
              <a:gd name="connsiteX0" fmla="*/ 0 w 3280208"/>
              <a:gd name="connsiteY0" fmla="*/ 0 h 1466491"/>
              <a:gd name="connsiteX1" fmla="*/ 3243532 w 3280208"/>
              <a:gd name="connsiteY1" fmla="*/ 448574 h 1466491"/>
              <a:gd name="connsiteX2" fmla="*/ 3226279 w 3280208"/>
              <a:gd name="connsiteY2" fmla="*/ 1466491 h 1466491"/>
              <a:gd name="connsiteX0" fmla="*/ 0 w 3280208"/>
              <a:gd name="connsiteY0" fmla="*/ 0 h 1466491"/>
              <a:gd name="connsiteX1" fmla="*/ 3243532 w 3280208"/>
              <a:gd name="connsiteY1" fmla="*/ 448574 h 1466491"/>
              <a:gd name="connsiteX2" fmla="*/ 3226279 w 3280208"/>
              <a:gd name="connsiteY2" fmla="*/ 1466491 h 1466491"/>
              <a:gd name="connsiteX0" fmla="*/ 0 w 3292532"/>
              <a:gd name="connsiteY0" fmla="*/ 0 h 1466491"/>
              <a:gd name="connsiteX1" fmla="*/ 3243532 w 3292532"/>
              <a:gd name="connsiteY1" fmla="*/ 448574 h 1466491"/>
              <a:gd name="connsiteX2" fmla="*/ 3226279 w 3292532"/>
              <a:gd name="connsiteY2" fmla="*/ 1466491 h 1466491"/>
              <a:gd name="connsiteX0" fmla="*/ 0 w 3256072"/>
              <a:gd name="connsiteY0" fmla="*/ 0 h 1466491"/>
              <a:gd name="connsiteX1" fmla="*/ 3165894 w 3256072"/>
              <a:gd name="connsiteY1" fmla="*/ 586597 h 1466491"/>
              <a:gd name="connsiteX2" fmla="*/ 3226279 w 3256072"/>
              <a:gd name="connsiteY2" fmla="*/ 1466491 h 1466491"/>
              <a:gd name="connsiteX0" fmla="*/ 0 w 3256072"/>
              <a:gd name="connsiteY0" fmla="*/ 0 h 1466491"/>
              <a:gd name="connsiteX1" fmla="*/ 3165894 w 3256072"/>
              <a:gd name="connsiteY1" fmla="*/ 586597 h 1466491"/>
              <a:gd name="connsiteX2" fmla="*/ 3226279 w 3256072"/>
              <a:gd name="connsiteY2" fmla="*/ 1466491 h 1466491"/>
              <a:gd name="connsiteX0" fmla="*/ 0 w 3271163"/>
              <a:gd name="connsiteY0" fmla="*/ 0 h 1466491"/>
              <a:gd name="connsiteX1" fmla="*/ 3165894 w 3271163"/>
              <a:gd name="connsiteY1" fmla="*/ 586597 h 1466491"/>
              <a:gd name="connsiteX2" fmla="*/ 3226279 w 3271163"/>
              <a:gd name="connsiteY2" fmla="*/ 1466491 h 1466491"/>
              <a:gd name="connsiteX0" fmla="*/ 0 w 3271163"/>
              <a:gd name="connsiteY0" fmla="*/ 0 h 1466491"/>
              <a:gd name="connsiteX1" fmla="*/ 3165894 w 3271163"/>
              <a:gd name="connsiteY1" fmla="*/ 586597 h 1466491"/>
              <a:gd name="connsiteX2" fmla="*/ 3226279 w 3271163"/>
              <a:gd name="connsiteY2" fmla="*/ 1466491 h 1466491"/>
              <a:gd name="connsiteX0" fmla="*/ 0 w 3235710"/>
              <a:gd name="connsiteY0" fmla="*/ 0 h 1466491"/>
              <a:gd name="connsiteX1" fmla="*/ 2924354 w 3235710"/>
              <a:gd name="connsiteY1" fmla="*/ 785004 h 1466491"/>
              <a:gd name="connsiteX2" fmla="*/ 3226279 w 3235710"/>
              <a:gd name="connsiteY2" fmla="*/ 1466491 h 1466491"/>
              <a:gd name="connsiteX0" fmla="*/ 0 w 3226279"/>
              <a:gd name="connsiteY0" fmla="*/ 0 h 1466491"/>
              <a:gd name="connsiteX1" fmla="*/ 2924354 w 3226279"/>
              <a:gd name="connsiteY1" fmla="*/ 785004 h 1466491"/>
              <a:gd name="connsiteX2" fmla="*/ 3226279 w 3226279"/>
              <a:gd name="connsiteY2" fmla="*/ 1466491 h 1466491"/>
              <a:gd name="connsiteX0" fmla="*/ 1285749 w 4512028"/>
              <a:gd name="connsiteY0" fmla="*/ 0 h 1466491"/>
              <a:gd name="connsiteX1" fmla="*/ 78051 w 4512028"/>
              <a:gd name="connsiteY1" fmla="*/ 172529 h 1466491"/>
              <a:gd name="connsiteX2" fmla="*/ 4210103 w 4512028"/>
              <a:gd name="connsiteY2" fmla="*/ 785004 h 1466491"/>
              <a:gd name="connsiteX3" fmla="*/ 4512028 w 4512028"/>
              <a:gd name="connsiteY3" fmla="*/ 1466491 h 1466491"/>
              <a:gd name="connsiteX0" fmla="*/ 1285749 w 4512028"/>
              <a:gd name="connsiteY0" fmla="*/ 0 h 1466491"/>
              <a:gd name="connsiteX1" fmla="*/ 78051 w 4512028"/>
              <a:gd name="connsiteY1" fmla="*/ 172529 h 1466491"/>
              <a:gd name="connsiteX2" fmla="*/ 207446 w 4512028"/>
              <a:gd name="connsiteY2" fmla="*/ 1242204 h 1466491"/>
              <a:gd name="connsiteX3" fmla="*/ 4512028 w 4512028"/>
              <a:gd name="connsiteY3" fmla="*/ 1466491 h 1466491"/>
              <a:gd name="connsiteX0" fmla="*/ 1285749 w 4512028"/>
              <a:gd name="connsiteY0" fmla="*/ 0 h 2009955"/>
              <a:gd name="connsiteX1" fmla="*/ 78051 w 4512028"/>
              <a:gd name="connsiteY1" fmla="*/ 172529 h 2009955"/>
              <a:gd name="connsiteX2" fmla="*/ 207446 w 4512028"/>
              <a:gd name="connsiteY2" fmla="*/ 1242204 h 2009955"/>
              <a:gd name="connsiteX3" fmla="*/ 4512028 w 4512028"/>
              <a:gd name="connsiteY3" fmla="*/ 2009955 h 2009955"/>
              <a:gd name="connsiteX0" fmla="*/ 1454381 w 4680660"/>
              <a:gd name="connsiteY0" fmla="*/ 0 h 2343654"/>
              <a:gd name="connsiteX1" fmla="*/ 246683 w 4680660"/>
              <a:gd name="connsiteY1" fmla="*/ 172529 h 2343654"/>
              <a:gd name="connsiteX2" fmla="*/ 48274 w 4680660"/>
              <a:gd name="connsiteY2" fmla="*/ 2311880 h 2343654"/>
              <a:gd name="connsiteX3" fmla="*/ 4680660 w 4680660"/>
              <a:gd name="connsiteY3" fmla="*/ 2009955 h 2343654"/>
              <a:gd name="connsiteX0" fmla="*/ 1422514 w 4648793"/>
              <a:gd name="connsiteY0" fmla="*/ 0 h 2343654"/>
              <a:gd name="connsiteX1" fmla="*/ 214816 w 4648793"/>
              <a:gd name="connsiteY1" fmla="*/ 172529 h 2343654"/>
              <a:gd name="connsiteX2" fmla="*/ 16407 w 4648793"/>
              <a:gd name="connsiteY2" fmla="*/ 2311880 h 2343654"/>
              <a:gd name="connsiteX3" fmla="*/ 4648793 w 4648793"/>
              <a:gd name="connsiteY3" fmla="*/ 2009955 h 2343654"/>
              <a:gd name="connsiteX0" fmla="*/ 1422514 w 4648793"/>
              <a:gd name="connsiteY0" fmla="*/ 0 h 2343654"/>
              <a:gd name="connsiteX1" fmla="*/ 214816 w 4648793"/>
              <a:gd name="connsiteY1" fmla="*/ 172529 h 2343654"/>
              <a:gd name="connsiteX2" fmla="*/ 16407 w 4648793"/>
              <a:gd name="connsiteY2" fmla="*/ 2311880 h 2343654"/>
              <a:gd name="connsiteX3" fmla="*/ 4648793 w 4648793"/>
              <a:gd name="connsiteY3" fmla="*/ 2009955 h 2343654"/>
              <a:gd name="connsiteX0" fmla="*/ 1453468 w 4679747"/>
              <a:gd name="connsiteY0" fmla="*/ 0 h 2343654"/>
              <a:gd name="connsiteX1" fmla="*/ 245770 w 4679747"/>
              <a:gd name="connsiteY1" fmla="*/ 172529 h 2343654"/>
              <a:gd name="connsiteX2" fmla="*/ 47361 w 4679747"/>
              <a:gd name="connsiteY2" fmla="*/ 2311880 h 2343654"/>
              <a:gd name="connsiteX3" fmla="*/ 4679747 w 4679747"/>
              <a:gd name="connsiteY3" fmla="*/ 2009955 h 2343654"/>
              <a:gd name="connsiteX0" fmla="*/ 1453468 w 4679747"/>
              <a:gd name="connsiteY0" fmla="*/ 0 h 2408769"/>
              <a:gd name="connsiteX1" fmla="*/ 245770 w 4679747"/>
              <a:gd name="connsiteY1" fmla="*/ 172529 h 2408769"/>
              <a:gd name="connsiteX2" fmla="*/ 47361 w 4679747"/>
              <a:gd name="connsiteY2" fmla="*/ 2311880 h 2408769"/>
              <a:gd name="connsiteX3" fmla="*/ 4679747 w 4679747"/>
              <a:gd name="connsiteY3" fmla="*/ 2009955 h 2408769"/>
              <a:gd name="connsiteX0" fmla="*/ 1718369 w 4996406"/>
              <a:gd name="connsiteY0" fmla="*/ 0 h 2409040"/>
              <a:gd name="connsiteX1" fmla="*/ 510671 w 4996406"/>
              <a:gd name="connsiteY1" fmla="*/ 172529 h 2409040"/>
              <a:gd name="connsiteX2" fmla="*/ 312262 w 4996406"/>
              <a:gd name="connsiteY2" fmla="*/ 2311880 h 2409040"/>
              <a:gd name="connsiteX3" fmla="*/ 4996406 w 4996406"/>
              <a:gd name="connsiteY3" fmla="*/ 1837426 h 2409040"/>
              <a:gd name="connsiteX0" fmla="*/ 1619321 w 4897358"/>
              <a:gd name="connsiteY0" fmla="*/ 0 h 2635200"/>
              <a:gd name="connsiteX1" fmla="*/ 411623 w 4897358"/>
              <a:gd name="connsiteY1" fmla="*/ 172529 h 2635200"/>
              <a:gd name="connsiteX2" fmla="*/ 213214 w 4897358"/>
              <a:gd name="connsiteY2" fmla="*/ 2311880 h 2635200"/>
              <a:gd name="connsiteX3" fmla="*/ 3551638 w 4897358"/>
              <a:gd name="connsiteY3" fmla="*/ 2579296 h 2635200"/>
              <a:gd name="connsiteX4" fmla="*/ 4897358 w 4897358"/>
              <a:gd name="connsiteY4" fmla="*/ 1837426 h 2635200"/>
              <a:gd name="connsiteX0" fmla="*/ 1598288 w 4876325"/>
              <a:gd name="connsiteY0" fmla="*/ 0 h 2637119"/>
              <a:gd name="connsiteX1" fmla="*/ 468228 w 4876325"/>
              <a:gd name="connsiteY1" fmla="*/ 129397 h 2637119"/>
              <a:gd name="connsiteX2" fmla="*/ 192181 w 4876325"/>
              <a:gd name="connsiteY2" fmla="*/ 2311880 h 2637119"/>
              <a:gd name="connsiteX3" fmla="*/ 3530605 w 4876325"/>
              <a:gd name="connsiteY3" fmla="*/ 2579296 h 2637119"/>
              <a:gd name="connsiteX4" fmla="*/ 4876325 w 4876325"/>
              <a:gd name="connsiteY4" fmla="*/ 1837426 h 2637119"/>
              <a:gd name="connsiteX0" fmla="*/ 1608546 w 4886583"/>
              <a:gd name="connsiteY0" fmla="*/ 0 h 2637119"/>
              <a:gd name="connsiteX1" fmla="*/ 478486 w 4886583"/>
              <a:gd name="connsiteY1" fmla="*/ 129397 h 2637119"/>
              <a:gd name="connsiteX2" fmla="*/ 202439 w 4886583"/>
              <a:gd name="connsiteY2" fmla="*/ 2311880 h 2637119"/>
              <a:gd name="connsiteX3" fmla="*/ 3540863 w 4886583"/>
              <a:gd name="connsiteY3" fmla="*/ 2579296 h 2637119"/>
              <a:gd name="connsiteX4" fmla="*/ 4886583 w 4886583"/>
              <a:gd name="connsiteY4" fmla="*/ 1837426 h 2637119"/>
              <a:gd name="connsiteX0" fmla="*/ 1608546 w 4886583"/>
              <a:gd name="connsiteY0" fmla="*/ 0 h 2637119"/>
              <a:gd name="connsiteX1" fmla="*/ 478486 w 4886583"/>
              <a:gd name="connsiteY1" fmla="*/ 129397 h 2637119"/>
              <a:gd name="connsiteX2" fmla="*/ 202439 w 4886583"/>
              <a:gd name="connsiteY2" fmla="*/ 2311880 h 2637119"/>
              <a:gd name="connsiteX3" fmla="*/ 3540863 w 4886583"/>
              <a:gd name="connsiteY3" fmla="*/ 2579296 h 2637119"/>
              <a:gd name="connsiteX4" fmla="*/ 4886583 w 4886583"/>
              <a:gd name="connsiteY4" fmla="*/ 1837426 h 2637119"/>
              <a:gd name="connsiteX0" fmla="*/ 1608546 w 4886583"/>
              <a:gd name="connsiteY0" fmla="*/ 0 h 2637119"/>
              <a:gd name="connsiteX1" fmla="*/ 478486 w 4886583"/>
              <a:gd name="connsiteY1" fmla="*/ 129397 h 2637119"/>
              <a:gd name="connsiteX2" fmla="*/ 202439 w 4886583"/>
              <a:gd name="connsiteY2" fmla="*/ 2311880 h 2637119"/>
              <a:gd name="connsiteX3" fmla="*/ 3540863 w 4886583"/>
              <a:gd name="connsiteY3" fmla="*/ 2579296 h 2637119"/>
              <a:gd name="connsiteX4" fmla="*/ 4886583 w 4886583"/>
              <a:gd name="connsiteY4" fmla="*/ 1837426 h 2637119"/>
              <a:gd name="connsiteX0" fmla="*/ 1608546 w 4886583"/>
              <a:gd name="connsiteY0" fmla="*/ 0 h 2637119"/>
              <a:gd name="connsiteX1" fmla="*/ 478486 w 4886583"/>
              <a:gd name="connsiteY1" fmla="*/ 129397 h 2637119"/>
              <a:gd name="connsiteX2" fmla="*/ 202439 w 4886583"/>
              <a:gd name="connsiteY2" fmla="*/ 2311880 h 2637119"/>
              <a:gd name="connsiteX3" fmla="*/ 3540863 w 4886583"/>
              <a:gd name="connsiteY3" fmla="*/ 2579296 h 2637119"/>
              <a:gd name="connsiteX4" fmla="*/ 4886583 w 4886583"/>
              <a:gd name="connsiteY4" fmla="*/ 1837426 h 2637119"/>
              <a:gd name="connsiteX0" fmla="*/ 896997 w 4873774"/>
              <a:gd name="connsiteY0" fmla="*/ 63141 h 2734765"/>
              <a:gd name="connsiteX1" fmla="*/ 465677 w 4873774"/>
              <a:gd name="connsiteY1" fmla="*/ 227043 h 2734765"/>
              <a:gd name="connsiteX2" fmla="*/ 189630 w 4873774"/>
              <a:gd name="connsiteY2" fmla="*/ 2409526 h 2734765"/>
              <a:gd name="connsiteX3" fmla="*/ 3528054 w 4873774"/>
              <a:gd name="connsiteY3" fmla="*/ 2676942 h 2734765"/>
              <a:gd name="connsiteX4" fmla="*/ 4873774 w 4873774"/>
              <a:gd name="connsiteY4" fmla="*/ 1935072 h 2734765"/>
              <a:gd name="connsiteX0" fmla="*/ 817845 w 4794622"/>
              <a:gd name="connsiteY0" fmla="*/ 0 h 2671624"/>
              <a:gd name="connsiteX1" fmla="*/ 110478 w 4794622"/>
              <a:gd name="connsiteY1" fmla="*/ 2346385 h 2671624"/>
              <a:gd name="connsiteX2" fmla="*/ 3448902 w 4794622"/>
              <a:gd name="connsiteY2" fmla="*/ 2613801 h 2671624"/>
              <a:gd name="connsiteX3" fmla="*/ 4794622 w 4794622"/>
              <a:gd name="connsiteY3" fmla="*/ 1871931 h 2671624"/>
              <a:gd name="connsiteX0" fmla="*/ 881510 w 4858287"/>
              <a:gd name="connsiteY0" fmla="*/ 0 h 2671624"/>
              <a:gd name="connsiteX1" fmla="*/ 174143 w 4858287"/>
              <a:gd name="connsiteY1" fmla="*/ 2346385 h 2671624"/>
              <a:gd name="connsiteX2" fmla="*/ 3512567 w 4858287"/>
              <a:gd name="connsiteY2" fmla="*/ 2613801 h 2671624"/>
              <a:gd name="connsiteX3" fmla="*/ 4858287 w 4858287"/>
              <a:gd name="connsiteY3" fmla="*/ 1871931 h 2671624"/>
              <a:gd name="connsiteX0" fmla="*/ 642730 w 4619507"/>
              <a:gd name="connsiteY0" fmla="*/ 0 h 2706210"/>
              <a:gd name="connsiteX1" fmla="*/ 254540 w 4619507"/>
              <a:gd name="connsiteY1" fmla="*/ 2432649 h 2706210"/>
              <a:gd name="connsiteX2" fmla="*/ 3273787 w 4619507"/>
              <a:gd name="connsiteY2" fmla="*/ 2613801 h 2706210"/>
              <a:gd name="connsiteX3" fmla="*/ 4619507 w 4619507"/>
              <a:gd name="connsiteY3" fmla="*/ 1871931 h 2706210"/>
              <a:gd name="connsiteX0" fmla="*/ 642730 w 4171832"/>
              <a:gd name="connsiteY0" fmla="*/ 0 h 2706210"/>
              <a:gd name="connsiteX1" fmla="*/ 254540 w 4171832"/>
              <a:gd name="connsiteY1" fmla="*/ 2432649 h 2706210"/>
              <a:gd name="connsiteX2" fmla="*/ 3273787 w 4171832"/>
              <a:gd name="connsiteY2" fmla="*/ 2613801 h 2706210"/>
              <a:gd name="connsiteX3" fmla="*/ 4171832 w 4171832"/>
              <a:gd name="connsiteY3" fmla="*/ 1871931 h 2706210"/>
              <a:gd name="connsiteX0" fmla="*/ 642730 w 4171832"/>
              <a:gd name="connsiteY0" fmla="*/ 0 h 2666573"/>
              <a:gd name="connsiteX1" fmla="*/ 254540 w 4171832"/>
              <a:gd name="connsiteY1" fmla="*/ 2432649 h 2666573"/>
              <a:gd name="connsiteX2" fmla="*/ 2045062 w 4171832"/>
              <a:gd name="connsiteY2" fmla="*/ 2528076 h 2666573"/>
              <a:gd name="connsiteX3" fmla="*/ 4171832 w 4171832"/>
              <a:gd name="connsiteY3" fmla="*/ 1871931 h 2666573"/>
              <a:gd name="connsiteX0" fmla="*/ 940474 w 4469576"/>
              <a:gd name="connsiteY0" fmla="*/ 0 h 2537498"/>
              <a:gd name="connsiteX1" fmla="*/ 161759 w 4469576"/>
              <a:gd name="connsiteY1" fmla="*/ 1765899 h 2537498"/>
              <a:gd name="connsiteX2" fmla="*/ 2342806 w 4469576"/>
              <a:gd name="connsiteY2" fmla="*/ 2528076 h 2537498"/>
              <a:gd name="connsiteX3" fmla="*/ 4469576 w 4469576"/>
              <a:gd name="connsiteY3" fmla="*/ 1871931 h 2537498"/>
              <a:gd name="connsiteX0" fmla="*/ 838266 w 4367368"/>
              <a:gd name="connsiteY0" fmla="*/ 0 h 2537498"/>
              <a:gd name="connsiteX1" fmla="*/ 59551 w 4367368"/>
              <a:gd name="connsiteY1" fmla="*/ 1765899 h 2537498"/>
              <a:gd name="connsiteX2" fmla="*/ 2240598 w 4367368"/>
              <a:gd name="connsiteY2" fmla="*/ 2528076 h 2537498"/>
              <a:gd name="connsiteX3" fmla="*/ 4367368 w 4367368"/>
              <a:gd name="connsiteY3" fmla="*/ 1871931 h 2537498"/>
              <a:gd name="connsiteX0" fmla="*/ 838266 w 4367368"/>
              <a:gd name="connsiteY0" fmla="*/ 0 h 2537498"/>
              <a:gd name="connsiteX1" fmla="*/ 59551 w 4367368"/>
              <a:gd name="connsiteY1" fmla="*/ 1765899 h 2537498"/>
              <a:gd name="connsiteX2" fmla="*/ 2240598 w 4367368"/>
              <a:gd name="connsiteY2" fmla="*/ 2528076 h 2537498"/>
              <a:gd name="connsiteX3" fmla="*/ 4367368 w 4367368"/>
              <a:gd name="connsiteY3" fmla="*/ 1871931 h 2537498"/>
              <a:gd name="connsiteX0" fmla="*/ 914967 w 4444069"/>
              <a:gd name="connsiteY0" fmla="*/ 0 h 2537498"/>
              <a:gd name="connsiteX1" fmla="*/ 136252 w 4444069"/>
              <a:gd name="connsiteY1" fmla="*/ 1765899 h 2537498"/>
              <a:gd name="connsiteX2" fmla="*/ 2317299 w 4444069"/>
              <a:gd name="connsiteY2" fmla="*/ 2528076 h 2537498"/>
              <a:gd name="connsiteX3" fmla="*/ 4444069 w 4444069"/>
              <a:gd name="connsiteY3" fmla="*/ 1871931 h 2537498"/>
              <a:gd name="connsiteX0" fmla="*/ 801732 w 4330834"/>
              <a:gd name="connsiteY0" fmla="*/ 0 h 2543697"/>
              <a:gd name="connsiteX1" fmla="*/ 23017 w 4330834"/>
              <a:gd name="connsiteY1" fmla="*/ 1765899 h 2543697"/>
              <a:gd name="connsiteX2" fmla="*/ 2204064 w 4330834"/>
              <a:gd name="connsiteY2" fmla="*/ 2528076 h 2543697"/>
              <a:gd name="connsiteX3" fmla="*/ 4330834 w 4330834"/>
              <a:gd name="connsiteY3" fmla="*/ 1871931 h 2543697"/>
              <a:gd name="connsiteX0" fmla="*/ 809260 w 4338362"/>
              <a:gd name="connsiteY0" fmla="*/ 0 h 2535547"/>
              <a:gd name="connsiteX1" fmla="*/ 30545 w 4338362"/>
              <a:gd name="connsiteY1" fmla="*/ 1765899 h 2535547"/>
              <a:gd name="connsiteX2" fmla="*/ 2211592 w 4338362"/>
              <a:gd name="connsiteY2" fmla="*/ 2528076 h 2535547"/>
              <a:gd name="connsiteX3" fmla="*/ 4338362 w 4338362"/>
              <a:gd name="connsiteY3" fmla="*/ 1871931 h 2535547"/>
              <a:gd name="connsiteX0" fmla="*/ 765978 w 4295080"/>
              <a:gd name="connsiteY0" fmla="*/ 0 h 2532967"/>
              <a:gd name="connsiteX1" fmla="*/ 34888 w 4295080"/>
              <a:gd name="connsiteY1" fmla="*/ 1432524 h 2532967"/>
              <a:gd name="connsiteX2" fmla="*/ 2168310 w 4295080"/>
              <a:gd name="connsiteY2" fmla="*/ 2528076 h 2532967"/>
              <a:gd name="connsiteX3" fmla="*/ 4295080 w 4295080"/>
              <a:gd name="connsiteY3" fmla="*/ 1871931 h 2532967"/>
              <a:gd name="connsiteX0" fmla="*/ 753775 w 4282877"/>
              <a:gd name="connsiteY0" fmla="*/ 0 h 2532967"/>
              <a:gd name="connsiteX1" fmla="*/ 22685 w 4282877"/>
              <a:gd name="connsiteY1" fmla="*/ 1432524 h 2532967"/>
              <a:gd name="connsiteX2" fmla="*/ 2156107 w 4282877"/>
              <a:gd name="connsiteY2" fmla="*/ 2528076 h 2532967"/>
              <a:gd name="connsiteX3" fmla="*/ 4282877 w 4282877"/>
              <a:gd name="connsiteY3" fmla="*/ 1871931 h 2532967"/>
              <a:gd name="connsiteX0" fmla="*/ 750219 w 4279321"/>
              <a:gd name="connsiteY0" fmla="*/ 0 h 2241036"/>
              <a:gd name="connsiteX1" fmla="*/ 19129 w 4279321"/>
              <a:gd name="connsiteY1" fmla="*/ 1432524 h 2241036"/>
              <a:gd name="connsiteX2" fmla="*/ 1361976 w 4279321"/>
              <a:gd name="connsiteY2" fmla="*/ 2232801 h 2241036"/>
              <a:gd name="connsiteX3" fmla="*/ 4279321 w 4279321"/>
              <a:gd name="connsiteY3" fmla="*/ 1871931 h 2241036"/>
              <a:gd name="connsiteX0" fmla="*/ 750219 w 4279321"/>
              <a:gd name="connsiteY0" fmla="*/ 0 h 2232801"/>
              <a:gd name="connsiteX1" fmla="*/ 19129 w 4279321"/>
              <a:gd name="connsiteY1" fmla="*/ 1432524 h 2232801"/>
              <a:gd name="connsiteX2" fmla="*/ 1361976 w 4279321"/>
              <a:gd name="connsiteY2" fmla="*/ 2232801 h 2232801"/>
              <a:gd name="connsiteX3" fmla="*/ 4279321 w 4279321"/>
              <a:gd name="connsiteY3" fmla="*/ 1871931 h 2232801"/>
              <a:gd name="connsiteX0" fmla="*/ 750219 w 4279321"/>
              <a:gd name="connsiteY0" fmla="*/ 0 h 2236884"/>
              <a:gd name="connsiteX1" fmla="*/ 19129 w 4279321"/>
              <a:gd name="connsiteY1" fmla="*/ 1432524 h 2236884"/>
              <a:gd name="connsiteX2" fmla="*/ 1361976 w 4279321"/>
              <a:gd name="connsiteY2" fmla="*/ 2232801 h 2236884"/>
              <a:gd name="connsiteX3" fmla="*/ 4279321 w 4279321"/>
              <a:gd name="connsiteY3" fmla="*/ 1871931 h 2236884"/>
              <a:gd name="connsiteX0" fmla="*/ 750219 w 4279321"/>
              <a:gd name="connsiteY0" fmla="*/ 0 h 2256446"/>
              <a:gd name="connsiteX1" fmla="*/ 19129 w 4279321"/>
              <a:gd name="connsiteY1" fmla="*/ 1432524 h 2256446"/>
              <a:gd name="connsiteX2" fmla="*/ 1361976 w 4279321"/>
              <a:gd name="connsiteY2" fmla="*/ 2232801 h 2256446"/>
              <a:gd name="connsiteX3" fmla="*/ 4279321 w 4279321"/>
              <a:gd name="connsiteY3" fmla="*/ 1871931 h 2256446"/>
              <a:gd name="connsiteX0" fmla="*/ 750219 w 4279321"/>
              <a:gd name="connsiteY0" fmla="*/ 0 h 2242788"/>
              <a:gd name="connsiteX1" fmla="*/ 19129 w 4279321"/>
              <a:gd name="connsiteY1" fmla="*/ 1432524 h 2242788"/>
              <a:gd name="connsiteX2" fmla="*/ 1361976 w 4279321"/>
              <a:gd name="connsiteY2" fmla="*/ 2232801 h 2242788"/>
              <a:gd name="connsiteX3" fmla="*/ 4279321 w 4279321"/>
              <a:gd name="connsiteY3" fmla="*/ 1871931 h 2242788"/>
              <a:gd name="connsiteX0" fmla="*/ 750219 w 4479346"/>
              <a:gd name="connsiteY0" fmla="*/ 0 h 2249500"/>
              <a:gd name="connsiteX1" fmla="*/ 19129 w 4479346"/>
              <a:gd name="connsiteY1" fmla="*/ 1432524 h 2249500"/>
              <a:gd name="connsiteX2" fmla="*/ 1361976 w 4479346"/>
              <a:gd name="connsiteY2" fmla="*/ 2232801 h 2249500"/>
              <a:gd name="connsiteX3" fmla="*/ 4479346 w 4479346"/>
              <a:gd name="connsiteY3" fmla="*/ 1843356 h 2249500"/>
              <a:gd name="connsiteX0" fmla="*/ 750219 w 4479346"/>
              <a:gd name="connsiteY0" fmla="*/ 0 h 2245456"/>
              <a:gd name="connsiteX1" fmla="*/ 19129 w 4479346"/>
              <a:gd name="connsiteY1" fmla="*/ 1432524 h 2245456"/>
              <a:gd name="connsiteX2" fmla="*/ 1361976 w 4479346"/>
              <a:gd name="connsiteY2" fmla="*/ 2232801 h 2245456"/>
              <a:gd name="connsiteX3" fmla="*/ 4479346 w 4479346"/>
              <a:gd name="connsiteY3" fmla="*/ 1843356 h 224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346" h="2245456">
                <a:moveTo>
                  <a:pt x="750219" y="0"/>
                </a:moveTo>
                <a:cubicBezTo>
                  <a:pt x="231735" y="158690"/>
                  <a:pt x="-82831" y="1060390"/>
                  <a:pt x="19129" y="1432524"/>
                </a:cubicBezTo>
                <a:cubicBezTo>
                  <a:pt x="121089" y="1804658"/>
                  <a:pt x="618607" y="2164329"/>
                  <a:pt x="1361976" y="2232801"/>
                </a:cubicBezTo>
                <a:cubicBezTo>
                  <a:pt x="2105345" y="2301273"/>
                  <a:pt x="3947384" y="2080582"/>
                  <a:pt x="4479346" y="1843356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Freeform 4"/>
          <p:cNvSpPr/>
          <p:nvPr/>
        </p:nvSpPr>
        <p:spPr>
          <a:xfrm>
            <a:off x="3183146" y="3732765"/>
            <a:ext cx="2881391" cy="821982"/>
          </a:xfrm>
          <a:custGeom>
            <a:avLst/>
            <a:gdLst>
              <a:gd name="connsiteX0" fmla="*/ 3105510 w 3105510"/>
              <a:gd name="connsiteY0" fmla="*/ 0 h 465826"/>
              <a:gd name="connsiteX1" fmla="*/ 60385 w 3105510"/>
              <a:gd name="connsiteY1" fmla="*/ 129396 h 465826"/>
              <a:gd name="connsiteX2" fmla="*/ 0 w 3105510"/>
              <a:gd name="connsiteY2" fmla="*/ 465826 h 465826"/>
              <a:gd name="connsiteX0" fmla="*/ 3105510 w 3105510"/>
              <a:gd name="connsiteY0" fmla="*/ 0 h 465826"/>
              <a:gd name="connsiteX1" fmla="*/ 60385 w 3105510"/>
              <a:gd name="connsiteY1" fmla="*/ 129396 h 465826"/>
              <a:gd name="connsiteX2" fmla="*/ 0 w 3105510"/>
              <a:gd name="connsiteY2" fmla="*/ 465826 h 465826"/>
              <a:gd name="connsiteX0" fmla="*/ 3286969 w 3286969"/>
              <a:gd name="connsiteY0" fmla="*/ 0 h 465826"/>
              <a:gd name="connsiteX1" fmla="*/ 241844 w 3286969"/>
              <a:gd name="connsiteY1" fmla="*/ 129396 h 465826"/>
              <a:gd name="connsiteX2" fmla="*/ 181459 w 3286969"/>
              <a:gd name="connsiteY2" fmla="*/ 465826 h 465826"/>
              <a:gd name="connsiteX0" fmla="*/ 3286969 w 3286969"/>
              <a:gd name="connsiteY0" fmla="*/ 0 h 465826"/>
              <a:gd name="connsiteX1" fmla="*/ 241844 w 3286969"/>
              <a:gd name="connsiteY1" fmla="*/ 129396 h 465826"/>
              <a:gd name="connsiteX2" fmla="*/ 181459 w 3286969"/>
              <a:gd name="connsiteY2" fmla="*/ 465826 h 465826"/>
              <a:gd name="connsiteX0" fmla="*/ 3161329 w 3161329"/>
              <a:gd name="connsiteY0" fmla="*/ 0 h 465826"/>
              <a:gd name="connsiteX1" fmla="*/ 116204 w 3161329"/>
              <a:gd name="connsiteY1" fmla="*/ 129396 h 465826"/>
              <a:gd name="connsiteX2" fmla="*/ 55819 w 3161329"/>
              <a:gd name="connsiteY2" fmla="*/ 465826 h 465826"/>
              <a:gd name="connsiteX0" fmla="*/ 3105510 w 3105510"/>
              <a:gd name="connsiteY0" fmla="*/ 0 h 465826"/>
              <a:gd name="connsiteX1" fmla="*/ 517585 w 3105510"/>
              <a:gd name="connsiteY1" fmla="*/ 146648 h 465826"/>
              <a:gd name="connsiteX2" fmla="*/ 0 w 3105510"/>
              <a:gd name="connsiteY2" fmla="*/ 465826 h 465826"/>
              <a:gd name="connsiteX0" fmla="*/ 3105510 w 3105510"/>
              <a:gd name="connsiteY0" fmla="*/ 0 h 465826"/>
              <a:gd name="connsiteX1" fmla="*/ 517585 w 3105510"/>
              <a:gd name="connsiteY1" fmla="*/ 146648 h 465826"/>
              <a:gd name="connsiteX2" fmla="*/ 0 w 3105510"/>
              <a:gd name="connsiteY2" fmla="*/ 465826 h 465826"/>
              <a:gd name="connsiteX0" fmla="*/ 3105510 w 3105510"/>
              <a:gd name="connsiteY0" fmla="*/ 0 h 465826"/>
              <a:gd name="connsiteX1" fmla="*/ 517585 w 3105510"/>
              <a:gd name="connsiteY1" fmla="*/ 146648 h 465826"/>
              <a:gd name="connsiteX2" fmla="*/ 0 w 3105510"/>
              <a:gd name="connsiteY2" fmla="*/ 465826 h 465826"/>
              <a:gd name="connsiteX0" fmla="*/ 3105510 w 3105510"/>
              <a:gd name="connsiteY0" fmla="*/ 0 h 465826"/>
              <a:gd name="connsiteX1" fmla="*/ 810884 w 3105510"/>
              <a:gd name="connsiteY1" fmla="*/ 86263 h 465826"/>
              <a:gd name="connsiteX2" fmla="*/ 0 w 3105510"/>
              <a:gd name="connsiteY2" fmla="*/ 465826 h 465826"/>
              <a:gd name="connsiteX0" fmla="*/ 3105510 w 3105510"/>
              <a:gd name="connsiteY0" fmla="*/ 0 h 465826"/>
              <a:gd name="connsiteX1" fmla="*/ 810884 w 3105510"/>
              <a:gd name="connsiteY1" fmla="*/ 86263 h 465826"/>
              <a:gd name="connsiteX2" fmla="*/ 0 w 3105510"/>
              <a:gd name="connsiteY2" fmla="*/ 465826 h 465826"/>
              <a:gd name="connsiteX0" fmla="*/ 3105510 w 3105510"/>
              <a:gd name="connsiteY0" fmla="*/ 0 h 465826"/>
              <a:gd name="connsiteX1" fmla="*/ 776378 w 3105510"/>
              <a:gd name="connsiteY1" fmla="*/ 172527 h 465826"/>
              <a:gd name="connsiteX2" fmla="*/ 0 w 3105510"/>
              <a:gd name="connsiteY2" fmla="*/ 465826 h 465826"/>
              <a:gd name="connsiteX0" fmla="*/ 3105510 w 3105510"/>
              <a:gd name="connsiteY0" fmla="*/ 111690 h 577516"/>
              <a:gd name="connsiteX1" fmla="*/ 597084 w 3105510"/>
              <a:gd name="connsiteY1" fmla="*/ 6311 h 577516"/>
              <a:gd name="connsiteX2" fmla="*/ 0 w 3105510"/>
              <a:gd name="connsiteY2" fmla="*/ 577516 h 577516"/>
              <a:gd name="connsiteX0" fmla="*/ 3141368 w 3141368"/>
              <a:gd name="connsiteY0" fmla="*/ 0 h 734768"/>
              <a:gd name="connsiteX1" fmla="*/ 597084 w 3141368"/>
              <a:gd name="connsiteY1" fmla="*/ 163563 h 734768"/>
              <a:gd name="connsiteX2" fmla="*/ 0 w 3141368"/>
              <a:gd name="connsiteY2" fmla="*/ 734768 h 734768"/>
              <a:gd name="connsiteX0" fmla="*/ 3141368 w 3141368"/>
              <a:gd name="connsiteY0" fmla="*/ 3652 h 738420"/>
              <a:gd name="connsiteX1" fmla="*/ 597084 w 3141368"/>
              <a:gd name="connsiteY1" fmla="*/ 167215 h 738420"/>
              <a:gd name="connsiteX2" fmla="*/ 0 w 3141368"/>
              <a:gd name="connsiteY2" fmla="*/ 738420 h 738420"/>
              <a:gd name="connsiteX0" fmla="*/ 3141368 w 3141368"/>
              <a:gd name="connsiteY0" fmla="*/ 72811 h 807579"/>
              <a:gd name="connsiteX1" fmla="*/ 686731 w 3141368"/>
              <a:gd name="connsiteY1" fmla="*/ 21221 h 807579"/>
              <a:gd name="connsiteX2" fmla="*/ 0 w 3141368"/>
              <a:gd name="connsiteY2" fmla="*/ 807579 h 807579"/>
              <a:gd name="connsiteX0" fmla="*/ 2881391 w 2881391"/>
              <a:gd name="connsiteY0" fmla="*/ 88219 h 805058"/>
              <a:gd name="connsiteX1" fmla="*/ 686731 w 2881391"/>
              <a:gd name="connsiteY1" fmla="*/ 18700 h 805058"/>
              <a:gd name="connsiteX2" fmla="*/ 0 w 2881391"/>
              <a:gd name="connsiteY2" fmla="*/ 805058 h 805058"/>
              <a:gd name="connsiteX0" fmla="*/ 2881391 w 2881391"/>
              <a:gd name="connsiteY0" fmla="*/ 98301 h 815140"/>
              <a:gd name="connsiteX1" fmla="*/ 686731 w 2881391"/>
              <a:gd name="connsiteY1" fmla="*/ 28782 h 815140"/>
              <a:gd name="connsiteX2" fmla="*/ 0 w 2881391"/>
              <a:gd name="connsiteY2" fmla="*/ 815140 h 815140"/>
              <a:gd name="connsiteX0" fmla="*/ 2881391 w 2881391"/>
              <a:gd name="connsiteY0" fmla="*/ 105143 h 821982"/>
              <a:gd name="connsiteX1" fmla="*/ 1000495 w 2881391"/>
              <a:gd name="connsiteY1" fmla="*/ 26659 h 821982"/>
              <a:gd name="connsiteX2" fmla="*/ 0 w 2881391"/>
              <a:gd name="connsiteY2" fmla="*/ 821982 h 82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391" h="821982">
                <a:moveTo>
                  <a:pt x="2881391" y="105143"/>
                </a:moveTo>
                <a:cubicBezTo>
                  <a:pt x="2694991" y="15326"/>
                  <a:pt x="1423190" y="-33727"/>
                  <a:pt x="1000495" y="26659"/>
                </a:cubicBezTo>
                <a:cubicBezTo>
                  <a:pt x="577800" y="87045"/>
                  <a:pt x="20128" y="709839"/>
                  <a:pt x="0" y="821982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Freeform 13"/>
          <p:cNvSpPr/>
          <p:nvPr/>
        </p:nvSpPr>
        <p:spPr>
          <a:xfrm>
            <a:off x="3994030" y="4080294"/>
            <a:ext cx="379562" cy="483080"/>
          </a:xfrm>
          <a:custGeom>
            <a:avLst/>
            <a:gdLst>
              <a:gd name="connsiteX0" fmla="*/ 379562 w 379562"/>
              <a:gd name="connsiteY0" fmla="*/ 0 h 483080"/>
              <a:gd name="connsiteX1" fmla="*/ 0 w 379562"/>
              <a:gd name="connsiteY1" fmla="*/ 483080 h 4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9562" h="483080">
                <a:moveTo>
                  <a:pt x="379562" y="0"/>
                </a:moveTo>
                <a:lnTo>
                  <a:pt x="0" y="483080"/>
                </a:ln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325617" y="5009008"/>
            <a:ext cx="3125831" cy="1308060"/>
            <a:chOff x="5756938" y="5009116"/>
            <a:chExt cx="3125831" cy="1308060"/>
          </a:xfrm>
        </p:grpSpPr>
        <p:sp>
          <p:nvSpPr>
            <p:cNvPr id="11" name="Rectangle 10"/>
            <p:cNvSpPr/>
            <p:nvPr/>
          </p:nvSpPr>
          <p:spPr>
            <a:xfrm>
              <a:off x="5756938" y="5009116"/>
              <a:ext cx="3125831" cy="1308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756938" y="5009116"/>
              <a:ext cx="3125831" cy="1308060"/>
              <a:chOff x="5756938" y="5009116"/>
              <a:chExt cx="3125831" cy="130806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236428" y="5009116"/>
                <a:ext cx="3273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c</a:t>
                </a:r>
                <a:endParaRPr lang="en-CA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343583" y="5009117"/>
                <a:ext cx="9396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count</a:t>
                </a:r>
                <a:endParaRPr lang="en-CA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276258" y="5432206"/>
                <a:ext cx="1074333" cy="461665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  167  </a:t>
                </a:r>
                <a:endParaRPr lang="en-CA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286122" y="5411276"/>
                <a:ext cx="277640" cy="30264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tIns="0" rtlCol="0" anchor="ctr" anchorCtr="1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CA" dirty="0" smtClean="0"/>
                  <a:t>.</a:t>
                </a:r>
                <a:endParaRPr lang="en-CA" dirty="0"/>
              </a:p>
            </p:txBody>
          </p:sp>
          <p:cxnSp>
            <p:nvCxnSpPr>
              <p:cNvPr id="12" name="Straight Arrow Connector 11"/>
              <p:cNvCxnSpPr>
                <a:endCxn id="6" idx="1"/>
              </p:cNvCxnSpPr>
              <p:nvPr/>
            </p:nvCxnSpPr>
            <p:spPr>
              <a:xfrm>
                <a:off x="6424942" y="5562600"/>
                <a:ext cx="75032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tangle 5"/>
              <p:cNvSpPr/>
              <p:nvPr/>
            </p:nvSpPr>
            <p:spPr>
              <a:xfrm>
                <a:off x="7175269" y="5105400"/>
                <a:ext cx="1511531" cy="914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979299" y="6006835"/>
                <a:ext cx="1903470" cy="31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en-CA" sz="1600" b="1" dirty="0" smtClean="0">
                    <a:latin typeface="+mn-lt"/>
                  </a:rPr>
                  <a:t>Counter</a:t>
                </a:r>
                <a:r>
                  <a:rPr lang="en-CA" sz="1600" dirty="0" smtClean="0">
                    <a:latin typeface="+mn-lt"/>
                  </a:rPr>
                  <a:t> type object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756938" y="5687513"/>
                <a:ext cx="1286313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en-CA" sz="1600" b="1" dirty="0" smtClean="0">
                    <a:latin typeface="+mn-lt"/>
                  </a:rPr>
                  <a:t>Counter</a:t>
                </a:r>
                <a:r>
                  <a:rPr lang="en-CA" sz="1600" dirty="0" smtClean="0">
                    <a:latin typeface="+mn-lt"/>
                  </a:rPr>
                  <a:t> type</a:t>
                </a:r>
              </a:p>
              <a:p>
                <a:pPr algn="ctr">
                  <a:lnSpc>
                    <a:spcPts val="1700"/>
                  </a:lnSpc>
                </a:pPr>
                <a:r>
                  <a:rPr lang="en-CA" sz="1600" dirty="0" smtClean="0">
                    <a:latin typeface="+mn-lt"/>
                  </a:rPr>
                  <a:t>reference</a:t>
                </a:r>
                <a:endParaRPr lang="en-CA" sz="1600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98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75" y="-106680"/>
            <a:ext cx="7265521" cy="22158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Slides copied directly from Andy</a:t>
            </a:r>
            <a:br>
              <a:rPr lang="en-US" sz="3600" dirty="0" smtClean="0"/>
            </a:br>
            <a:r>
              <a:rPr lang="en-US" sz="3200" dirty="0" smtClean="0"/>
              <a:t>(And not covered by Jeff) </a:t>
            </a:r>
            <a:endParaRPr lang="en-US" sz="2800" dirty="0"/>
          </a:p>
        </p:txBody>
      </p:sp>
      <p:pic>
        <p:nvPicPr>
          <p:cNvPr id="125954" name="Picture 2" descr="Andy Mirzai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74531"/>
            <a:ext cx="2536825" cy="338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6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0183" y="1305020"/>
            <a:ext cx="700833" cy="35548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lnSpc>
                <a:spcPts val="1847"/>
              </a:lnSpc>
              <a:buFont typeface="+mj-lt"/>
              <a:buAutoNum type="arabicPeriod"/>
            </a:pPr>
            <a:r>
              <a:rPr lang="en-CA" sz="1400" dirty="0" smtClean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Continued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29200"/>
            <a:ext cx="7772400" cy="1143000"/>
          </a:xfrm>
        </p:spPr>
        <p:txBody>
          <a:bodyPr/>
          <a:lstStyle/>
          <a:p>
            <a:r>
              <a:rPr lang="en-US" sz="2000" dirty="0" smtClean="0"/>
              <a:t>Here, </a:t>
            </a:r>
            <a:r>
              <a:rPr lang="en-US" sz="2000" dirty="0"/>
              <a:t>a new Counter is constructed at line 4, with its </a:t>
            </a:r>
            <a:r>
              <a:rPr lang="en-US" sz="2000" dirty="0" smtClean="0"/>
              <a:t>reference assigned </a:t>
            </a:r>
            <a:r>
              <a:rPr lang="en-US" sz="2000" dirty="0"/>
              <a:t>to the variable c. That relies on a form of the constructor, Counter( ), </a:t>
            </a:r>
            <a:r>
              <a:rPr lang="en-US" sz="2000" dirty="0" smtClean="0"/>
              <a:t>that takes </a:t>
            </a:r>
            <a:r>
              <a:rPr lang="en-US" sz="2000" dirty="0"/>
              <a:t>no arguments between the </a:t>
            </a:r>
            <a:r>
              <a:rPr lang="en-US" sz="2000" dirty="0" smtClean="0"/>
              <a:t>parentheses.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95400"/>
            <a:ext cx="7315200" cy="3574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b="1" dirty="0" smtClean="0"/>
              <a:t>Dot</a:t>
            </a:r>
            <a:r>
              <a:rPr lang="en-US" dirty="0" smtClean="0">
                <a:solidFill>
                  <a:srgbClr val="0000FF"/>
                </a:solidFill>
              </a:rPr>
              <a:t> Operator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458200" cy="487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 reference </a:t>
            </a:r>
            <a:r>
              <a:rPr lang="en-US" sz="2400" dirty="0"/>
              <a:t>variable </a:t>
            </a:r>
            <a:r>
              <a:rPr lang="en-US" sz="2400" dirty="0" smtClean="0"/>
              <a:t>name of an </a:t>
            </a:r>
            <a:r>
              <a:rPr lang="en-US" sz="2400" dirty="0"/>
              <a:t>object </a:t>
            </a:r>
            <a:r>
              <a:rPr lang="en-US" sz="2400" dirty="0" smtClean="0"/>
              <a:t>can be used </a:t>
            </a:r>
            <a:r>
              <a:rPr lang="en-US" sz="2400" dirty="0"/>
              <a:t>to access the members </a:t>
            </a:r>
            <a:r>
              <a:rPr lang="en-US" sz="2400" dirty="0" smtClean="0"/>
              <a:t>of the object’s class.</a:t>
            </a:r>
          </a:p>
          <a:p>
            <a:r>
              <a:rPr lang="en-US" sz="2400" dirty="0" smtClean="0"/>
              <a:t>This </a:t>
            </a:r>
            <a:r>
              <a:rPr lang="en-US" sz="2400" dirty="0"/>
              <a:t>access is </a:t>
            </a:r>
            <a:r>
              <a:rPr lang="en-US" sz="2400" dirty="0" smtClean="0"/>
              <a:t>performed </a:t>
            </a:r>
            <a:r>
              <a:rPr lang="en-US" sz="2400" dirty="0"/>
              <a:t>with the dot (“.”) </a:t>
            </a:r>
            <a:r>
              <a:rPr lang="en-US" sz="2400" dirty="0" smtClean="0"/>
              <a:t>operator</a:t>
            </a:r>
            <a:r>
              <a:rPr lang="en-US" sz="2400" dirty="0"/>
              <a:t>.</a:t>
            </a:r>
            <a:endParaRPr lang="en-US" sz="2400" dirty="0" smtClean="0"/>
          </a:p>
          <a:p>
            <a:r>
              <a:rPr lang="en-US" sz="2400" dirty="0" smtClean="0"/>
              <a:t>Such access is done by </a:t>
            </a:r>
            <a:r>
              <a:rPr lang="en-US" sz="2400" dirty="0"/>
              <a:t>using the </a:t>
            </a:r>
            <a:r>
              <a:rPr lang="en-US" sz="2400" dirty="0" smtClean="0"/>
              <a:t>object reference </a:t>
            </a:r>
            <a:r>
              <a:rPr lang="en-US" sz="2400" dirty="0"/>
              <a:t>variable name, </a:t>
            </a:r>
            <a:r>
              <a:rPr lang="en-US" sz="2400" dirty="0" smtClean="0"/>
              <a:t>followed by the dot operator, followed by </a:t>
            </a:r>
            <a:r>
              <a:rPr lang="en-US" sz="2400" dirty="0"/>
              <a:t>the </a:t>
            </a:r>
            <a:r>
              <a:rPr lang="en-US" sz="2400" dirty="0" smtClean="0"/>
              <a:t>member field or member method </a:t>
            </a:r>
            <a:r>
              <a:rPr lang="en-US" sz="2400" dirty="0"/>
              <a:t>name and its </a:t>
            </a:r>
            <a:r>
              <a:rPr lang="en-US" sz="2400" dirty="0" smtClean="0"/>
              <a:t>parameters: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Examples:</a:t>
            </a:r>
            <a:r>
              <a:rPr lang="en-US" sz="1800" dirty="0" smtClean="0"/>
              <a:t>	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	</a:t>
            </a:r>
            <a:r>
              <a:rPr lang="en-US" sz="1800" dirty="0" err="1" smtClean="0"/>
              <a:t>myObject.field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myObject.myMethod</a:t>
            </a:r>
            <a:r>
              <a:rPr lang="en-US" sz="1800" dirty="0" smtClean="0"/>
              <a:t> ( parameters )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	</a:t>
            </a:r>
            <a:r>
              <a:rPr lang="en-US" sz="1800" dirty="0" err="1" smtClean="0"/>
              <a:t>e.increment</a:t>
            </a:r>
            <a:r>
              <a:rPr lang="en-US" sz="1800" dirty="0" smtClean="0"/>
              <a:t> ( 3 );</a:t>
            </a:r>
            <a:r>
              <a:rPr lang="en-US" sz="1800" dirty="0" smtClean="0">
                <a:solidFill>
                  <a:srgbClr val="0070C0"/>
                </a:solidFill>
              </a:rPr>
              <a:t>                              	// increments </a:t>
            </a:r>
            <a:r>
              <a:rPr lang="en-US" sz="1800" dirty="0">
                <a:solidFill>
                  <a:srgbClr val="0070C0"/>
                </a:solidFill>
              </a:rPr>
              <a:t>C</a:t>
            </a:r>
            <a:r>
              <a:rPr lang="en-US" sz="1800" dirty="0" smtClean="0">
                <a:solidFill>
                  <a:srgbClr val="0070C0"/>
                </a:solidFill>
              </a:rPr>
              <a:t>ounter </a:t>
            </a:r>
            <a:r>
              <a:rPr lang="en-US" sz="1800" dirty="0">
                <a:solidFill>
                  <a:srgbClr val="0070C0"/>
                </a:solidFill>
              </a:rPr>
              <a:t>e</a:t>
            </a:r>
            <a:r>
              <a:rPr lang="en-US" sz="1800" dirty="0" smtClean="0">
                <a:solidFill>
                  <a:srgbClr val="0070C0"/>
                </a:solidFill>
              </a:rPr>
              <a:t> by 3</a:t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 smtClean="0">
                <a:solidFill>
                  <a:srgbClr val="0070C0"/>
                </a:solidFill>
              </a:rPr>
              <a:t>	</a:t>
            </a:r>
            <a:r>
              <a:rPr lang="en-US" sz="1800" dirty="0" err="1" smtClean="0">
                <a:solidFill>
                  <a:srgbClr val="000000"/>
                </a:solidFill>
              </a:rPr>
              <a:t>System.out.println</a:t>
            </a:r>
            <a:r>
              <a:rPr lang="en-US" sz="1800" dirty="0" smtClean="0">
                <a:solidFill>
                  <a:srgbClr val="000000"/>
                </a:solidFill>
              </a:rPr>
              <a:t> (  </a:t>
            </a:r>
            <a:r>
              <a:rPr lang="en-US" sz="1800" dirty="0" err="1" smtClean="0">
                <a:solidFill>
                  <a:srgbClr val="000000"/>
                </a:solidFill>
              </a:rPr>
              <a:t>e.getCount</a:t>
            </a:r>
            <a:r>
              <a:rPr lang="en-US" sz="1800" dirty="0" smtClean="0">
                <a:solidFill>
                  <a:srgbClr val="000000"/>
                </a:solidFill>
              </a:rPr>
              <a:t>() );       	</a:t>
            </a:r>
            <a:r>
              <a:rPr lang="en-US" sz="1800" dirty="0" smtClean="0">
                <a:solidFill>
                  <a:srgbClr val="0070C0"/>
                </a:solidFill>
              </a:rPr>
              <a:t>// print counter value of Counter e</a:t>
            </a:r>
            <a:r>
              <a:rPr lang="en-US" sz="1800" dirty="0">
                <a:solidFill>
                  <a:srgbClr val="0070C0"/>
                </a:solidFill>
              </a:rPr>
              <a:t/>
            </a: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1800" dirty="0" smtClean="0">
                <a:solidFill>
                  <a:srgbClr val="0070C0"/>
                </a:solidFill>
              </a:rPr>
              <a:t>	</a:t>
            </a:r>
            <a:r>
              <a:rPr lang="en-US" sz="1800" dirty="0" err="1" smtClean="0">
                <a:solidFill>
                  <a:srgbClr val="000000"/>
                </a:solidFill>
              </a:rPr>
              <a:t>System.out.println</a:t>
            </a:r>
            <a:r>
              <a:rPr lang="en-US" sz="1800" dirty="0" smtClean="0">
                <a:solidFill>
                  <a:srgbClr val="000000"/>
                </a:solidFill>
              </a:rPr>
              <a:t> ( </a:t>
            </a:r>
            <a:r>
              <a:rPr lang="en-US" sz="1800" dirty="0" err="1" smtClean="0">
                <a:solidFill>
                  <a:srgbClr val="000000"/>
                </a:solidFill>
              </a:rPr>
              <a:t>e.count</a:t>
            </a:r>
            <a:r>
              <a:rPr lang="en-US" sz="1800" dirty="0" smtClean="0">
                <a:solidFill>
                  <a:srgbClr val="000000"/>
                </a:solidFill>
              </a:rPr>
              <a:t> );       	</a:t>
            </a:r>
            <a:r>
              <a:rPr lang="en-US" sz="1800" dirty="0" smtClean="0">
                <a:solidFill>
                  <a:srgbClr val="0070C0"/>
                </a:solidFill>
              </a:rPr>
              <a:t>// </a:t>
            </a:r>
            <a:r>
              <a:rPr lang="en-US" sz="1800" dirty="0" err="1" smtClean="0">
                <a:solidFill>
                  <a:srgbClr val="0070C0"/>
                </a:solidFill>
              </a:rPr>
              <a:t>Ooops</a:t>
            </a:r>
            <a:r>
              <a:rPr lang="en-US" sz="1800" dirty="0" smtClean="0">
                <a:solidFill>
                  <a:srgbClr val="0070C0"/>
                </a:solidFill>
              </a:rPr>
              <a:t>! count field was private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Wrapper Types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077200" cy="4495800"/>
          </a:xfrm>
        </p:spPr>
        <p:txBody>
          <a:bodyPr/>
          <a:lstStyle/>
          <a:p>
            <a:r>
              <a:rPr lang="en-US" sz="2800" dirty="0"/>
              <a:t>There are many data structures and algorithms in Java’s libraries that are </a:t>
            </a:r>
            <a:r>
              <a:rPr lang="en-US" sz="2800" dirty="0" smtClean="0"/>
              <a:t>specifically designed </a:t>
            </a:r>
            <a:r>
              <a:rPr lang="en-US" sz="2800" dirty="0"/>
              <a:t>so that they only work with object types (not primitives</a:t>
            </a:r>
            <a:r>
              <a:rPr lang="en-US" sz="2800" dirty="0" smtClean="0"/>
              <a:t>).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To get around </a:t>
            </a:r>
            <a:r>
              <a:rPr lang="en-US" sz="2800" dirty="0"/>
              <a:t>this obstacle, Java defines a </a:t>
            </a:r>
            <a:r>
              <a:rPr lang="en-US" sz="2800" b="1" dirty="0"/>
              <a:t>wrapper</a:t>
            </a:r>
            <a:r>
              <a:rPr lang="en-US" sz="2800" dirty="0"/>
              <a:t> class for each base type</a:t>
            </a:r>
            <a:r>
              <a:rPr lang="en-US" sz="2800" dirty="0" smtClean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</a:rPr>
              <a:t>Java provides additional support for implicitly converting between base types </a:t>
            </a:r>
            <a:r>
              <a:rPr lang="en-US" sz="2400" dirty="0" smtClean="0">
                <a:solidFill>
                  <a:srgbClr val="0000FF"/>
                </a:solidFill>
              </a:rPr>
              <a:t>and their </a:t>
            </a:r>
            <a:r>
              <a:rPr lang="en-US" sz="2400" dirty="0">
                <a:solidFill>
                  <a:srgbClr val="0000FF"/>
                </a:solidFill>
              </a:rPr>
              <a:t>wrapper types through a process known as automatic </a:t>
            </a:r>
            <a:r>
              <a:rPr lang="en-US" sz="2400" b="1" dirty="0"/>
              <a:t>boxing</a:t>
            </a:r>
            <a:r>
              <a:rPr lang="en-US" sz="2400" dirty="0">
                <a:solidFill>
                  <a:srgbClr val="0000FF"/>
                </a:solidFill>
              </a:rPr>
              <a:t> and </a:t>
            </a:r>
            <a:r>
              <a:rPr lang="en-US" sz="2400" b="1" dirty="0"/>
              <a:t>unboxing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  <a:endParaRPr lang="en-US" sz="2400" dirty="0" smtClean="0">
              <a:solidFill>
                <a:srgbClr val="0000FF"/>
              </a:solidFill>
            </a:endParaRPr>
          </a:p>
          <a:p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 Wrapper Types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772400" cy="2712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68" y="4114800"/>
            <a:ext cx="8458200" cy="205047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Signatures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3962400"/>
          </a:xfrm>
        </p:spPr>
        <p:txBody>
          <a:bodyPr>
            <a:normAutofit/>
          </a:bodyPr>
          <a:lstStyle/>
          <a:p>
            <a:r>
              <a:rPr lang="en-US" sz="2400" dirty="0"/>
              <a:t>If there are several methods with </a:t>
            </a:r>
            <a:r>
              <a:rPr lang="en-US" sz="2400" dirty="0" smtClean="0"/>
              <a:t>the </a:t>
            </a:r>
            <a:r>
              <a:rPr lang="en-US" sz="2400" dirty="0"/>
              <a:t>same name defined for a class, then </a:t>
            </a:r>
            <a:r>
              <a:rPr lang="en-US" sz="2400" dirty="0" smtClean="0"/>
              <a:t>the Java </a:t>
            </a:r>
            <a:r>
              <a:rPr lang="en-US" sz="2400" dirty="0"/>
              <a:t>runtime system uses the one that matches the actual number of </a:t>
            </a:r>
            <a:r>
              <a:rPr lang="en-US" sz="2400" dirty="0" smtClean="0"/>
              <a:t>parameters sent </a:t>
            </a:r>
            <a:r>
              <a:rPr lang="en-US" sz="2400" dirty="0"/>
              <a:t>as arguments, as well as their respective </a:t>
            </a:r>
            <a:r>
              <a:rPr lang="en-US" sz="2400" dirty="0" smtClean="0"/>
              <a:t>types.</a:t>
            </a:r>
          </a:p>
          <a:p>
            <a:endParaRPr lang="en-US" sz="2400" dirty="0" smtClean="0"/>
          </a:p>
          <a:p>
            <a:r>
              <a:rPr lang="en-US" sz="2400" dirty="0"/>
              <a:t>A method’s name combined with </a:t>
            </a:r>
            <a:r>
              <a:rPr lang="en-US" sz="2400" dirty="0" smtClean="0"/>
              <a:t>the number </a:t>
            </a:r>
            <a:r>
              <a:rPr lang="en-US" sz="2400" dirty="0"/>
              <a:t>and types of its parameters is called a method’s </a:t>
            </a:r>
            <a:r>
              <a:rPr lang="en-US" sz="2400" b="1" dirty="0"/>
              <a:t>signature</a:t>
            </a:r>
            <a:r>
              <a:rPr lang="en-US" sz="2400" dirty="0"/>
              <a:t>, for it takes </a:t>
            </a:r>
            <a:r>
              <a:rPr lang="en-US" sz="2400" dirty="0" smtClean="0"/>
              <a:t>all of </a:t>
            </a:r>
            <a:r>
              <a:rPr lang="en-US" sz="2400" dirty="0"/>
              <a:t>these parts to determine the actual method to perform for a certain method </a:t>
            </a:r>
            <a:r>
              <a:rPr lang="en-US" sz="2400" dirty="0" smtClean="0"/>
              <a:t>call.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Defining Classes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0010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/>
              <a:t>class definition </a:t>
            </a:r>
            <a:r>
              <a:rPr lang="en-US" sz="2800" dirty="0"/>
              <a:t>is a </a:t>
            </a:r>
            <a:r>
              <a:rPr lang="en-US" sz="2800" dirty="0" smtClean="0"/>
              <a:t>block of </a:t>
            </a:r>
            <a:r>
              <a:rPr lang="en-US" sz="2800" dirty="0"/>
              <a:t>code, delimited by braces “</a:t>
            </a:r>
            <a:r>
              <a:rPr lang="en-US" sz="2800" b="1" dirty="0"/>
              <a:t>{</a:t>
            </a:r>
            <a:r>
              <a:rPr lang="en-US" sz="2800" dirty="0"/>
              <a:t>” and “</a:t>
            </a:r>
            <a:r>
              <a:rPr lang="en-US" sz="2800" b="1" dirty="0"/>
              <a:t>}</a:t>
            </a:r>
            <a:r>
              <a:rPr lang="en-US" sz="2800" dirty="0"/>
              <a:t>” , within which is </a:t>
            </a:r>
            <a:r>
              <a:rPr lang="en-US" sz="2800" dirty="0" smtClean="0"/>
              <a:t>included: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FF"/>
                </a:solidFill>
              </a:rPr>
              <a:t>declarations of instance variables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FF"/>
                </a:solidFill>
              </a:rPr>
              <a:t>member methods   &amp;  constructors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FF"/>
                </a:solidFill>
              </a:rPr>
              <a:t>nested classes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400" dirty="0" smtClean="0"/>
          </a:p>
          <a:p>
            <a:r>
              <a:rPr lang="en-US" sz="2800" dirty="0"/>
              <a:t>Immediately before the definition of a class, instance variable, or </a:t>
            </a:r>
            <a:r>
              <a:rPr lang="en-US" sz="2800" dirty="0" smtClean="0"/>
              <a:t>method, keywords </a:t>
            </a:r>
            <a:r>
              <a:rPr lang="en-US" sz="2800" dirty="0"/>
              <a:t>known as </a:t>
            </a:r>
            <a:r>
              <a:rPr lang="en-US" sz="2800" b="1" dirty="0"/>
              <a:t>modifiers</a:t>
            </a:r>
            <a:r>
              <a:rPr lang="en-US" sz="2800" dirty="0"/>
              <a:t> can be placed to convey </a:t>
            </a:r>
            <a:r>
              <a:rPr lang="en-US" sz="2800" dirty="0" smtClean="0"/>
              <a:t>additional stipulations about that </a:t>
            </a:r>
            <a:r>
              <a:rPr lang="en-US" sz="2800" dirty="0"/>
              <a:t>definition.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Modifiers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05800" cy="3429000"/>
          </a:xfrm>
        </p:spPr>
        <p:txBody>
          <a:bodyPr>
            <a:noAutofit/>
          </a:bodyPr>
          <a:lstStyle/>
          <a:p>
            <a:pPr defTabSz="896938">
              <a:lnSpc>
                <a:spcPct val="150000"/>
              </a:lnSpc>
              <a:tabLst>
                <a:tab pos="538163" algn="l"/>
              </a:tabLst>
            </a:pPr>
            <a:r>
              <a:rPr lang="en-US" sz="2400" b="1" dirty="0" smtClean="0"/>
              <a:t>Access modifiers:  		</a:t>
            </a:r>
            <a:r>
              <a:rPr lang="en-US" sz="2400" dirty="0" smtClean="0">
                <a:solidFill>
                  <a:srgbClr val="0000FF"/>
                </a:solidFill>
              </a:rPr>
              <a:t>public,  protected,  private,  default</a:t>
            </a:r>
          </a:p>
          <a:p>
            <a:pPr defTabSz="896938">
              <a:lnSpc>
                <a:spcPct val="150000"/>
              </a:lnSpc>
              <a:tabLst>
                <a:tab pos="538163" algn="l"/>
              </a:tabLst>
            </a:pPr>
            <a:r>
              <a:rPr lang="en-US" sz="2400" b="1" dirty="0" smtClean="0"/>
              <a:t>Change modifier:     	</a:t>
            </a:r>
            <a:r>
              <a:rPr lang="en-US" sz="2400" dirty="0" smtClean="0">
                <a:solidFill>
                  <a:srgbClr val="0000FF"/>
                </a:solidFill>
              </a:rPr>
              <a:t>final</a:t>
            </a:r>
            <a:r>
              <a:rPr lang="en-US" sz="2400" dirty="0" smtClean="0"/>
              <a:t> </a:t>
            </a:r>
          </a:p>
          <a:p>
            <a:pPr defTabSz="896938">
              <a:lnSpc>
                <a:spcPct val="150000"/>
              </a:lnSpc>
              <a:tabLst>
                <a:tab pos="538163" algn="l"/>
              </a:tabLst>
            </a:pPr>
            <a:r>
              <a:rPr lang="en-US" sz="2400" b="1" dirty="0" smtClean="0"/>
              <a:t>Instantiation modifier:  	</a:t>
            </a:r>
            <a:r>
              <a:rPr lang="en-US" sz="2400" dirty="0" smtClean="0">
                <a:solidFill>
                  <a:srgbClr val="0000FF"/>
                </a:solidFill>
              </a:rPr>
              <a:t>static</a:t>
            </a:r>
          </a:p>
          <a:p>
            <a:pPr defTabSz="896938">
              <a:lnSpc>
                <a:spcPct val="150000"/>
              </a:lnSpc>
              <a:tabLst>
                <a:tab pos="538163" algn="l"/>
              </a:tabLst>
            </a:pPr>
            <a:r>
              <a:rPr lang="en-US" sz="2400" b="1" dirty="0" smtClean="0"/>
              <a:t>Field modifiers: 		</a:t>
            </a:r>
            <a:r>
              <a:rPr lang="en-US" sz="2400" dirty="0" smtClean="0">
                <a:solidFill>
                  <a:srgbClr val="0000FF"/>
                </a:solidFill>
              </a:rPr>
              <a:t>transient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,  volatile</a:t>
            </a:r>
            <a:endParaRPr lang="en-US" sz="1600" dirty="0" smtClean="0">
              <a:solidFill>
                <a:srgbClr val="0000FF"/>
              </a:solidFill>
            </a:endParaRPr>
          </a:p>
          <a:p>
            <a:pPr defTabSz="896938">
              <a:lnSpc>
                <a:spcPct val="150000"/>
              </a:lnSpc>
              <a:tabLst>
                <a:tab pos="538163" algn="l"/>
              </a:tabLst>
            </a:pPr>
            <a:r>
              <a:rPr lang="en-US" sz="2400" b="1" dirty="0" smtClean="0"/>
              <a:t>Method modifiers:  	</a:t>
            </a:r>
            <a:r>
              <a:rPr lang="en-US" sz="2400" dirty="0" smtClean="0">
                <a:solidFill>
                  <a:srgbClr val="0000FF"/>
                </a:solidFill>
              </a:rPr>
              <a:t>abstract, native,  synchronized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Access Control Modifier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Specifies who has access to a defined aspect of a class:</a:t>
            </a:r>
            <a:br>
              <a:rPr lang="en-US" sz="2800" dirty="0" smtClean="0"/>
            </a:b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800" b="1" dirty="0" smtClean="0"/>
          </a:p>
          <a:p>
            <a:pPr>
              <a:lnSpc>
                <a:spcPts val="2500"/>
              </a:lnSpc>
            </a:pPr>
            <a:r>
              <a:rPr lang="en-US" sz="2800" b="1" dirty="0" smtClean="0"/>
              <a:t>Private:</a:t>
            </a:r>
            <a:r>
              <a:rPr lang="en-US" sz="2800" dirty="0" smtClean="0"/>
              <a:t> 	  </a:t>
            </a:r>
            <a:r>
              <a:rPr lang="en-US" sz="2800" dirty="0" smtClean="0">
                <a:solidFill>
                  <a:srgbClr val="0000FF"/>
                </a:solidFill>
              </a:rPr>
              <a:t>accessible by members of the given class.</a:t>
            </a:r>
          </a:p>
          <a:p>
            <a:pPr>
              <a:lnSpc>
                <a:spcPts val="2500"/>
              </a:lnSpc>
            </a:pPr>
            <a:endParaRPr lang="en-US" sz="2800" dirty="0" smtClean="0">
              <a:solidFill>
                <a:srgbClr val="0000FF"/>
              </a:solidFill>
            </a:endParaRPr>
          </a:p>
          <a:p>
            <a:pPr>
              <a:lnSpc>
                <a:spcPts val="2500"/>
              </a:lnSpc>
            </a:pPr>
            <a:r>
              <a:rPr lang="en-US" sz="2800" b="1" i="1" dirty="0" smtClean="0"/>
              <a:t>default (package-protected): </a:t>
            </a:r>
            <a:r>
              <a:rPr lang="en-US" sz="2800" dirty="0" smtClean="0">
                <a:solidFill>
                  <a:srgbClr val="0000FF"/>
                </a:solidFill>
              </a:rPr>
              <a:t>accessible by classes in 		   the same package as the given class.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ts val="2500"/>
              </a:lnSpc>
            </a:pPr>
            <a:endParaRPr lang="en-US" sz="2800" b="1" dirty="0" smtClean="0">
              <a:solidFill>
                <a:srgbClr val="0000FF"/>
              </a:solidFill>
            </a:endParaRPr>
          </a:p>
          <a:p>
            <a:pPr>
              <a:lnSpc>
                <a:spcPts val="2500"/>
              </a:lnSpc>
            </a:pPr>
            <a:r>
              <a:rPr lang="en-US" sz="2800" b="1" dirty="0" smtClean="0"/>
              <a:t>protected: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0000FF"/>
                </a:solidFill>
              </a:rPr>
              <a:t>accessible by subclasses, as well as classes  		   in the same package as the given class.</a:t>
            </a:r>
          </a:p>
          <a:p>
            <a:pPr>
              <a:lnSpc>
                <a:spcPts val="2500"/>
              </a:lnSpc>
            </a:pPr>
            <a:endParaRPr lang="en-US" sz="2800" dirty="0" smtClean="0">
              <a:solidFill>
                <a:srgbClr val="0000FF"/>
              </a:solidFill>
            </a:endParaRPr>
          </a:p>
          <a:p>
            <a:pPr>
              <a:lnSpc>
                <a:spcPts val="2500"/>
              </a:lnSpc>
            </a:pPr>
            <a:r>
              <a:rPr lang="en-US" sz="2800" b="1" dirty="0" smtClean="0"/>
              <a:t>public:</a:t>
            </a:r>
            <a:r>
              <a:rPr lang="en-US" sz="2800" dirty="0" smtClean="0"/>
              <a:t>  	  </a:t>
            </a:r>
            <a:r>
              <a:rPr lang="en-US" sz="2800" dirty="0" smtClean="0">
                <a:solidFill>
                  <a:srgbClr val="0000FF"/>
                </a:solidFill>
              </a:rPr>
              <a:t>accessible by all classes.</a:t>
            </a: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905000"/>
            <a:ext cx="6046694" cy="76944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b="1" i="1" dirty="0" smtClean="0">
                <a:solidFill>
                  <a:prstClr val="black"/>
                </a:solidFill>
                <a:latin typeface="Calibri"/>
              </a:rPr>
              <a:t>Motto:  information hiding 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make 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each class or member as inaccessible as possible.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5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Static Modifier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26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a field or method member of a class is declared as </a:t>
            </a:r>
            <a:r>
              <a:rPr lang="en-US" sz="2400" b="1" dirty="0" smtClean="0"/>
              <a:t>static</a:t>
            </a:r>
            <a:r>
              <a:rPr lang="en-US" sz="2400" dirty="0" smtClean="0"/>
              <a:t>, it is associated with the class as a whole, and is shared by all instances of that class,</a:t>
            </a:r>
            <a:r>
              <a:rPr lang="en-US" sz="2400" dirty="0" smtClean="0">
                <a:solidFill>
                  <a:srgbClr val="0070C0"/>
                </a:solidFill>
              </a:rPr>
              <a:t>   </a:t>
            </a:r>
            <a:r>
              <a:rPr lang="en-US" sz="2400" dirty="0" smtClean="0">
                <a:solidFill>
                  <a:srgbClr val="0000FF"/>
                </a:solidFill>
              </a:rPr>
              <a:t>e.g.,  </a:t>
            </a:r>
            <a:r>
              <a:rPr lang="en-US" sz="2400" i="1" dirty="0" err="1" smtClean="0">
                <a:solidFill>
                  <a:srgbClr val="0000FF"/>
                </a:solidFill>
              </a:rPr>
              <a:t>instanceCount</a:t>
            </a:r>
            <a:r>
              <a:rPr lang="en-US" sz="2400" dirty="0" smtClean="0">
                <a:solidFill>
                  <a:srgbClr val="0070C0"/>
                </a:solidFill>
              </a:rPr>
              <a:t>. </a:t>
            </a:r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endParaRPr lang="en-US" sz="2400" dirty="0"/>
          </a:p>
          <a:p>
            <a:r>
              <a:rPr lang="en-US" sz="2400" dirty="0" smtClean="0"/>
              <a:t>static member access:    </a:t>
            </a:r>
            <a:r>
              <a:rPr lang="en-US" sz="2400" i="1" dirty="0" err="1" smtClean="0"/>
              <a:t>ClassName.memberName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dirty="0" smtClean="0">
                <a:solidFill>
                  <a:srgbClr val="0000FF"/>
                </a:solidFill>
              </a:rPr>
              <a:t>e.g.,  </a:t>
            </a:r>
            <a:r>
              <a:rPr lang="en-US" sz="2400" i="1" dirty="0" err="1" smtClean="0">
                <a:solidFill>
                  <a:srgbClr val="0000FF"/>
                </a:solidFill>
              </a:rPr>
              <a:t>Math.sqrt</a:t>
            </a:r>
            <a:r>
              <a:rPr lang="en-US" sz="2400" i="1" dirty="0" smtClean="0">
                <a:solidFill>
                  <a:srgbClr val="0000FF"/>
                </a:solidFill>
              </a:rPr>
              <a:t>(2)   </a:t>
            </a:r>
            <a:r>
              <a:rPr lang="en-US" sz="2400" dirty="0" smtClean="0">
                <a:solidFill>
                  <a:srgbClr val="0000FF"/>
                </a:solidFill>
              </a:rPr>
              <a:t> (in the Java Library package </a:t>
            </a:r>
            <a:r>
              <a:rPr lang="en-US" sz="2400" dirty="0" err="1" smtClean="0">
                <a:solidFill>
                  <a:srgbClr val="0000FF"/>
                </a:solidFill>
              </a:rPr>
              <a:t>java.lang</a:t>
            </a:r>
            <a:r>
              <a:rPr lang="en-US" sz="2400" dirty="0" smtClean="0">
                <a:solidFill>
                  <a:srgbClr val="0000FF"/>
                </a:solidFill>
              </a:rPr>
              <a:t>) 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/>
              <a:t>Primary purpose for static vs. (non-static) instance methods: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static methods: </a:t>
            </a:r>
            <a:r>
              <a:rPr lang="en-US" sz="2000" dirty="0" smtClean="0"/>
              <a:t>to implement (utility) functions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instance methods: </a:t>
            </a:r>
            <a:r>
              <a:rPr lang="en-US" sz="2000" dirty="0" smtClean="0"/>
              <a:t>to implement data-type operations.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Other Modifiers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5029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abstract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 </a:t>
            </a:r>
          </a:p>
          <a:p>
            <a:pPr lvl="1" defTabSz="633413">
              <a:buFont typeface="Wingdings" panose="05000000000000000000" pitchFamily="2" charset="2"/>
              <a:buChar char="§"/>
            </a:pPr>
            <a:r>
              <a:rPr lang="en-US" sz="2400" b="1" dirty="0" smtClean="0"/>
              <a:t>method:</a:t>
            </a:r>
            <a:r>
              <a:rPr lang="en-US" sz="2400" dirty="0"/>
              <a:t>	</a:t>
            </a:r>
            <a:r>
              <a:rPr lang="en-US" sz="2400" dirty="0" smtClean="0"/>
              <a:t>has declaration, but no body</a:t>
            </a:r>
          </a:p>
          <a:p>
            <a:pPr lvl="1" defTabSz="633413">
              <a:buFont typeface="Wingdings" panose="05000000000000000000" pitchFamily="2" charset="2"/>
              <a:buChar char="§"/>
            </a:pPr>
            <a:r>
              <a:rPr lang="en-US" sz="2400" b="1" dirty="0" smtClean="0"/>
              <a:t>class: 	</a:t>
            </a:r>
            <a:r>
              <a:rPr lang="en-US" sz="2400" dirty="0" smtClean="0"/>
              <a:t>can have abstract methods</a:t>
            </a:r>
          </a:p>
          <a:p>
            <a:pPr lvl="1" defTabSz="633413">
              <a:buFont typeface="Wingdings" panose="05000000000000000000" pitchFamily="2" charset="2"/>
              <a:buChar char="§"/>
            </a:pPr>
            <a:r>
              <a:rPr lang="en-US" sz="2400" b="1" dirty="0"/>
              <a:t>i</a:t>
            </a:r>
            <a:r>
              <a:rPr lang="en-US" sz="2400" b="1" dirty="0" smtClean="0"/>
              <a:t>nterface:</a:t>
            </a:r>
            <a:r>
              <a:rPr lang="en-US" sz="2400" dirty="0" smtClean="0"/>
              <a:t> is abstract class with only abstract methods; 		   	no fields, no constructors.</a:t>
            </a:r>
          </a:p>
          <a:p>
            <a:pPr defTabSz="633413"/>
            <a:r>
              <a:rPr lang="en-US" sz="2800" b="1" dirty="0" smtClean="0">
                <a:solidFill>
                  <a:srgbClr val="0000FF"/>
                </a:solidFill>
              </a:rPr>
              <a:t>final </a:t>
            </a:r>
          </a:p>
          <a:p>
            <a:pPr lvl="1" defTabSz="633413">
              <a:buFont typeface="Wingdings" panose="05000000000000000000" pitchFamily="2" charset="2"/>
              <a:buChar char="§"/>
            </a:pPr>
            <a:r>
              <a:rPr lang="en-US" sz="2400" b="1" dirty="0" smtClean="0"/>
              <a:t>field:</a:t>
            </a:r>
            <a:r>
              <a:rPr lang="en-US" sz="2400" dirty="0" smtClean="0"/>
              <a:t> </a:t>
            </a:r>
            <a:r>
              <a:rPr lang="en-US" sz="2400" dirty="0"/>
              <a:t>	</a:t>
            </a:r>
            <a:r>
              <a:rPr lang="en-US" sz="2400" dirty="0" smtClean="0"/>
              <a:t>non-resettable (constant)</a:t>
            </a:r>
          </a:p>
          <a:p>
            <a:pPr lvl="1" defTabSz="633413">
              <a:buFont typeface="Wingdings" panose="05000000000000000000" pitchFamily="2" charset="2"/>
              <a:buChar char="§"/>
            </a:pPr>
            <a:r>
              <a:rPr lang="en-US" sz="2400" b="1" dirty="0" smtClean="0"/>
              <a:t>method:</a:t>
            </a:r>
            <a:r>
              <a:rPr lang="en-US" sz="2400" dirty="0" smtClean="0"/>
              <a:t> 	non-</a:t>
            </a:r>
            <a:r>
              <a:rPr lang="en-US" sz="2400" dirty="0" err="1" smtClean="0"/>
              <a:t>overridable</a:t>
            </a:r>
            <a:endParaRPr lang="en-US" sz="2400" dirty="0" smtClean="0"/>
          </a:p>
          <a:p>
            <a:pPr lvl="1" defTabSz="633413">
              <a:buFont typeface="Wingdings" panose="05000000000000000000" pitchFamily="2" charset="2"/>
              <a:buChar char="§"/>
            </a:pPr>
            <a:r>
              <a:rPr lang="en-US" sz="2400" b="1" dirty="0" smtClean="0"/>
              <a:t>class:</a:t>
            </a:r>
            <a:r>
              <a:rPr lang="en-US" sz="2400" dirty="0" smtClean="0"/>
              <a:t> </a:t>
            </a:r>
            <a:r>
              <a:rPr lang="en-US" sz="2400" dirty="0"/>
              <a:t>	</a:t>
            </a:r>
            <a:r>
              <a:rPr lang="en-US" sz="2400" dirty="0" smtClean="0"/>
              <a:t>cannot be abstract or sub-classed.</a:t>
            </a:r>
          </a:p>
          <a:p>
            <a:pPr defTabSz="714375"/>
            <a:r>
              <a:rPr lang="en-US" sz="2800" dirty="0" smtClean="0"/>
              <a:t>Other modifiers not discussed in this course: </a:t>
            </a:r>
            <a:r>
              <a:rPr lang="en-US" sz="2800" dirty="0" smtClean="0">
                <a:solidFill>
                  <a:srgbClr val="0070C0"/>
                </a:solidFill>
              </a:rPr>
              <a:t/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native,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synchronized,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transient,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volatile, </a:t>
            </a:r>
            <a:r>
              <a:rPr lang="en-US" sz="2800" dirty="0" err="1" smtClean="0">
                <a:solidFill>
                  <a:srgbClr val="0000FF"/>
                </a:solidFill>
              </a:rPr>
              <a:t>strictfp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Course Topics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 descr="C:\Users\andy\Desktop\presentac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9812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B630D-996E-D642-BB8C-C13907CD56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112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610600" cy="4800600"/>
          </a:xfrm>
        </p:spPr>
        <p:txBody>
          <a:bodyPr>
            <a:noAutofit/>
          </a:bodyPr>
          <a:lstStyle/>
          <a:p>
            <a:pPr marL="266700" indent="-266700">
              <a:lnSpc>
                <a:spcPts val="3100"/>
              </a:lnSpc>
            </a:pPr>
            <a:r>
              <a:rPr lang="en-CA" sz="2400" dirty="0" smtClean="0"/>
              <a:t>Fundamental </a:t>
            </a:r>
            <a:r>
              <a:rPr lang="en-CA" sz="2400" b="1" dirty="0"/>
              <a:t>data structures </a:t>
            </a:r>
            <a:r>
              <a:rPr lang="en-CA" sz="2400" dirty="0" smtClean="0"/>
              <a:t>underlying </a:t>
            </a:r>
            <a:r>
              <a:rPr lang="en-CA" sz="2400" dirty="0"/>
              <a:t>widely-used </a:t>
            </a:r>
            <a:r>
              <a:rPr lang="en-CA" sz="2400" dirty="0" smtClean="0"/>
              <a:t>algorithms: </a:t>
            </a:r>
          </a:p>
          <a:p>
            <a:pPr marL="609600" lvl="2" indent="-342900">
              <a:lnSpc>
                <a:spcPts val="3100"/>
              </a:lnSpc>
              <a:buFont typeface="Symbol"/>
              <a:buChar char="-"/>
            </a:pPr>
            <a:r>
              <a:rPr lang="en-CA" dirty="0" smtClean="0">
                <a:solidFill>
                  <a:srgbClr val="0000FF"/>
                </a:solidFill>
              </a:rPr>
              <a:t>arrays,  </a:t>
            </a:r>
            <a:r>
              <a:rPr lang="en-CA" dirty="0">
                <a:solidFill>
                  <a:srgbClr val="0000FF"/>
                </a:solidFill>
              </a:rPr>
              <a:t>lists, </a:t>
            </a:r>
            <a:r>
              <a:rPr lang="en-CA" dirty="0" smtClean="0">
                <a:solidFill>
                  <a:srgbClr val="0000FF"/>
                </a:solidFill>
              </a:rPr>
              <a:t/>
            </a:r>
            <a:br>
              <a:rPr lang="en-CA" dirty="0" smtClean="0">
                <a:solidFill>
                  <a:srgbClr val="0000FF"/>
                </a:solidFill>
              </a:rPr>
            </a:br>
            <a:r>
              <a:rPr lang="en-CA" dirty="0" smtClean="0">
                <a:solidFill>
                  <a:srgbClr val="0000FF"/>
                </a:solidFill>
              </a:rPr>
              <a:t>maps,  </a:t>
            </a:r>
            <a:r>
              <a:rPr lang="en-CA" dirty="0">
                <a:solidFill>
                  <a:srgbClr val="0000FF"/>
                </a:solidFill>
              </a:rPr>
              <a:t>hash tables, </a:t>
            </a:r>
            <a:r>
              <a:rPr lang="en-CA" dirty="0" smtClean="0">
                <a:solidFill>
                  <a:srgbClr val="0000FF"/>
                </a:solidFill>
              </a:rPr>
              <a:t/>
            </a:r>
            <a:br>
              <a:rPr lang="en-CA" dirty="0" smtClean="0">
                <a:solidFill>
                  <a:srgbClr val="0000FF"/>
                </a:solidFill>
              </a:rPr>
            </a:br>
            <a:r>
              <a:rPr lang="en-CA" dirty="0" smtClean="0">
                <a:solidFill>
                  <a:srgbClr val="0000FF"/>
                </a:solidFill>
              </a:rPr>
              <a:t>priority </a:t>
            </a:r>
            <a:r>
              <a:rPr lang="en-CA" dirty="0">
                <a:solidFill>
                  <a:srgbClr val="0000FF"/>
                </a:solidFill>
              </a:rPr>
              <a:t>queues, </a:t>
            </a:r>
            <a:r>
              <a:rPr lang="en-CA" dirty="0" smtClean="0">
                <a:solidFill>
                  <a:srgbClr val="0000FF"/>
                </a:solidFill>
              </a:rPr>
              <a:t/>
            </a:r>
            <a:br>
              <a:rPr lang="en-CA" dirty="0" smtClean="0">
                <a:solidFill>
                  <a:srgbClr val="0000FF"/>
                </a:solidFill>
              </a:rPr>
            </a:br>
            <a:r>
              <a:rPr lang="en-CA" dirty="0" smtClean="0">
                <a:solidFill>
                  <a:srgbClr val="0000FF"/>
                </a:solidFill>
              </a:rPr>
              <a:t>search </a:t>
            </a:r>
            <a:r>
              <a:rPr lang="en-CA" dirty="0">
                <a:solidFill>
                  <a:srgbClr val="0000FF"/>
                </a:solidFill>
              </a:rPr>
              <a:t>trees, </a:t>
            </a:r>
            <a:r>
              <a:rPr lang="en-CA" dirty="0" smtClean="0">
                <a:solidFill>
                  <a:srgbClr val="0000FF"/>
                </a:solidFill>
              </a:rPr>
              <a:t/>
            </a:r>
            <a:br>
              <a:rPr lang="en-CA" dirty="0" smtClean="0">
                <a:solidFill>
                  <a:srgbClr val="0000FF"/>
                </a:solidFill>
              </a:rPr>
            </a:br>
            <a:r>
              <a:rPr lang="en-CA" dirty="0" smtClean="0">
                <a:solidFill>
                  <a:srgbClr val="0000FF"/>
                </a:solidFill>
              </a:rPr>
              <a:t>graphs</a:t>
            </a:r>
          </a:p>
          <a:p>
            <a:pPr marL="609600" lvl="2" indent="-342900">
              <a:lnSpc>
                <a:spcPts val="3100"/>
              </a:lnSpc>
              <a:buFont typeface="Symbol"/>
              <a:buChar char="-"/>
            </a:pPr>
            <a:r>
              <a:rPr lang="en-CA" dirty="0" smtClean="0">
                <a:solidFill>
                  <a:srgbClr val="0000FF"/>
                </a:solidFill>
              </a:rPr>
              <a:t>and their algorithmic applications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</a:t>
            </a:r>
          </a:p>
          <a:p>
            <a:pPr marL="266700" indent="-266700">
              <a:lnSpc>
                <a:spcPts val="3100"/>
              </a:lnSpc>
            </a:pPr>
            <a:r>
              <a:rPr lang="en-CA" sz="2400" dirty="0" smtClean="0"/>
              <a:t>Covered in an </a:t>
            </a:r>
            <a:r>
              <a:rPr lang="en-CA" sz="2400" b="1" dirty="0" smtClean="0"/>
              <a:t>Object-Oriented</a:t>
            </a:r>
            <a:r>
              <a:rPr lang="en-CA" sz="2400" dirty="0" smtClean="0"/>
              <a:t> context</a:t>
            </a:r>
            <a:br>
              <a:rPr lang="en-CA" sz="2400" dirty="0" smtClean="0"/>
            </a:br>
            <a:endParaRPr lang="en-CA" sz="2400" dirty="0" smtClean="0"/>
          </a:p>
          <a:p>
            <a:pPr marL="266700" indent="-266700">
              <a:lnSpc>
                <a:spcPts val="3100"/>
              </a:lnSpc>
            </a:pPr>
            <a:r>
              <a:rPr lang="en-CA" sz="2400" dirty="0" smtClean="0"/>
              <a:t>Using the </a:t>
            </a:r>
            <a:r>
              <a:rPr lang="en-CA" sz="2400" b="1" dirty="0" smtClean="0"/>
              <a:t>Java</a:t>
            </a:r>
            <a:r>
              <a:rPr lang="en-CA" sz="2400" dirty="0" smtClean="0">
                <a:ea typeface="Cambria Math" panose="02040503050406030204" pitchFamily="18" charset="0"/>
              </a:rPr>
              <a:t> </a:t>
            </a:r>
            <a:r>
              <a:rPr lang="en-CA" sz="2400" dirty="0" smtClean="0"/>
              <a:t>Programming Language</a:t>
            </a:r>
            <a:endParaRPr lang="en-CA" sz="2400" dirty="0"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Parameters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4724400"/>
          </a:xfrm>
        </p:spPr>
        <p:txBody>
          <a:bodyPr>
            <a:noAutofit/>
          </a:bodyPr>
          <a:lstStyle/>
          <a:p>
            <a:r>
              <a:rPr lang="en-US" sz="2000" dirty="0"/>
              <a:t>A method’s parameters are defined in a comma-separated list enclosed in </a:t>
            </a:r>
            <a:r>
              <a:rPr lang="en-US" sz="2000" dirty="0" smtClean="0"/>
              <a:t>parentheses after </a:t>
            </a:r>
            <a:r>
              <a:rPr lang="en-US" sz="2000" dirty="0"/>
              <a:t>the name of the method. 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</a:rPr>
              <a:t>A </a:t>
            </a:r>
            <a:r>
              <a:rPr lang="en-US" sz="2000" dirty="0">
                <a:solidFill>
                  <a:srgbClr val="0000FF"/>
                </a:solidFill>
              </a:rPr>
              <a:t>parameter consists of two parts, the </a:t>
            </a:r>
            <a:r>
              <a:rPr lang="en-US" sz="2000" dirty="0" smtClean="0">
                <a:solidFill>
                  <a:srgbClr val="0000FF"/>
                </a:solidFill>
              </a:rPr>
              <a:t>parameter type </a:t>
            </a:r>
            <a:r>
              <a:rPr lang="en-US" sz="2000" dirty="0">
                <a:solidFill>
                  <a:srgbClr val="0000FF"/>
                </a:solidFill>
              </a:rPr>
              <a:t>and the parameter name. 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</a:rPr>
              <a:t>If </a:t>
            </a:r>
            <a:r>
              <a:rPr lang="en-US" sz="2000" dirty="0">
                <a:solidFill>
                  <a:srgbClr val="0000FF"/>
                </a:solidFill>
              </a:rPr>
              <a:t>a method has no parameters, then only an </a:t>
            </a:r>
            <a:r>
              <a:rPr lang="en-US" sz="2000" dirty="0" smtClean="0">
                <a:solidFill>
                  <a:srgbClr val="0000FF"/>
                </a:solidFill>
              </a:rPr>
              <a:t>empty pair </a:t>
            </a:r>
            <a:r>
              <a:rPr lang="en-US" sz="2000" dirty="0">
                <a:solidFill>
                  <a:srgbClr val="0000FF"/>
                </a:solidFill>
              </a:rPr>
              <a:t>of parentheses is used.</a:t>
            </a:r>
          </a:p>
          <a:p>
            <a:r>
              <a:rPr lang="en-US" sz="2000" dirty="0"/>
              <a:t>All parameters in Java are </a:t>
            </a:r>
            <a:r>
              <a:rPr lang="en-US" sz="2000" b="1" dirty="0"/>
              <a:t>passed by value</a:t>
            </a:r>
            <a:r>
              <a:rPr lang="en-US" sz="2000" dirty="0"/>
              <a:t>, that is, any time we pass a </a:t>
            </a:r>
            <a:r>
              <a:rPr lang="en-US" sz="2000" dirty="0" smtClean="0"/>
              <a:t>parameter to </a:t>
            </a:r>
            <a:r>
              <a:rPr lang="en-US" sz="2000" dirty="0"/>
              <a:t>a method, a copy of that parameter is made for use within the method body. 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</a:rPr>
              <a:t>So if </a:t>
            </a:r>
            <a:r>
              <a:rPr lang="en-US" sz="2000" dirty="0">
                <a:solidFill>
                  <a:srgbClr val="0000FF"/>
                </a:solidFill>
              </a:rPr>
              <a:t>we pass an </a:t>
            </a:r>
            <a:r>
              <a:rPr lang="en-US" sz="2000" b="1" dirty="0" err="1">
                <a:solidFill>
                  <a:srgbClr val="0000FF"/>
                </a:solidFill>
              </a:rPr>
              <a:t>int</a:t>
            </a:r>
            <a:r>
              <a:rPr lang="en-US" sz="2000" dirty="0">
                <a:solidFill>
                  <a:srgbClr val="0000FF"/>
                </a:solidFill>
              </a:rPr>
              <a:t> variable to a method, then that variable’s integer value is copied.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FF"/>
                </a:solidFill>
              </a:rPr>
              <a:t>The method can change the copy but not the original. 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</a:rPr>
              <a:t>If </a:t>
            </a:r>
            <a:r>
              <a:rPr lang="en-US" sz="2000" dirty="0">
                <a:solidFill>
                  <a:srgbClr val="0000FF"/>
                </a:solidFill>
              </a:rPr>
              <a:t>we pass an object </a:t>
            </a:r>
            <a:r>
              <a:rPr lang="en-US" sz="2000" dirty="0" smtClean="0">
                <a:solidFill>
                  <a:srgbClr val="0000FF"/>
                </a:solidFill>
              </a:rPr>
              <a:t>reference as a parameter to a method, then that reference is copied (but not the object it points to).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Keyword  </a:t>
            </a:r>
            <a:r>
              <a:rPr lang="en-US" b="1" i="1" dirty="0" smtClean="0"/>
              <a:t>this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82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Within the body of a </a:t>
            </a:r>
            <a:r>
              <a:rPr lang="en-US" sz="2400" dirty="0" smtClean="0"/>
              <a:t>method, </a:t>
            </a:r>
            <a:r>
              <a:rPr lang="en-US" sz="2400" dirty="0"/>
              <a:t>the keyword </a:t>
            </a:r>
            <a:r>
              <a:rPr lang="en-US" sz="2400" b="1" dirty="0"/>
              <a:t>this</a:t>
            </a:r>
            <a:r>
              <a:rPr lang="en-US" sz="2400" dirty="0"/>
              <a:t> is </a:t>
            </a:r>
            <a:r>
              <a:rPr lang="en-US" sz="2400" dirty="0" smtClean="0"/>
              <a:t>automatically defined </a:t>
            </a:r>
            <a:r>
              <a:rPr lang="en-US" sz="2400" dirty="0"/>
              <a:t>as </a:t>
            </a:r>
            <a:r>
              <a:rPr lang="en-US" sz="2400" dirty="0" smtClean="0"/>
              <a:t>an “alias” </a:t>
            </a:r>
            <a:r>
              <a:rPr lang="en-US" sz="2400" dirty="0"/>
              <a:t>to the instance upon which the method was invoked</a:t>
            </a:r>
            <a:r>
              <a:rPr lang="en-US" sz="2400" dirty="0" smtClean="0"/>
              <a:t>. </a:t>
            </a:r>
            <a:r>
              <a:rPr lang="en-US" sz="2400" dirty="0"/>
              <a:t> </a:t>
            </a:r>
            <a:r>
              <a:rPr lang="en-US" sz="2400" dirty="0" smtClean="0"/>
              <a:t> There are three common uses: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FF"/>
                </a:solidFill>
              </a:rPr>
              <a:t>To store the reference in a variable, or send it as a parameter to </a:t>
            </a:r>
            <a:r>
              <a:rPr lang="en-US" sz="2000" dirty="0" smtClean="0">
                <a:solidFill>
                  <a:srgbClr val="0000FF"/>
                </a:solidFill>
              </a:rPr>
              <a:t>another method </a:t>
            </a:r>
            <a:r>
              <a:rPr lang="en-US" sz="2000" dirty="0">
                <a:solidFill>
                  <a:srgbClr val="0000FF"/>
                </a:solidFill>
              </a:rPr>
              <a:t>that expects an instance of that type as an argument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FF"/>
                </a:solidFill>
              </a:rPr>
              <a:t>To differentiate between an instance variable and a local variable </a:t>
            </a:r>
            <a:r>
              <a:rPr lang="en-US" sz="2000" dirty="0" smtClean="0">
                <a:solidFill>
                  <a:srgbClr val="0000FF"/>
                </a:solidFill>
              </a:rPr>
              <a:t>or parameter with the same </a:t>
            </a:r>
            <a:r>
              <a:rPr lang="en-US" sz="2000" dirty="0">
                <a:solidFill>
                  <a:srgbClr val="0000FF"/>
                </a:solidFill>
              </a:rPr>
              <a:t>name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FF"/>
                </a:solidFill>
              </a:rPr>
              <a:t>To allow one constructor body to invoke another constructor </a:t>
            </a:r>
            <a:r>
              <a:rPr lang="en-US" sz="2000" dirty="0" smtClean="0">
                <a:solidFill>
                  <a:srgbClr val="0000FF"/>
                </a:solidFill>
              </a:rPr>
              <a:t>body.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Example:  </a:t>
            </a:r>
            <a:r>
              <a:rPr lang="en-US" sz="2400" dirty="0" smtClean="0">
                <a:solidFill>
                  <a:srgbClr val="C00000"/>
                </a:solidFill>
              </a:rPr>
              <a:t>Line 4 on page 9 can be written as: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	 </a:t>
            </a:r>
            <a:r>
              <a:rPr lang="en-US" sz="2400" dirty="0" smtClean="0">
                <a:solidFill>
                  <a:srgbClr val="0070C0"/>
                </a:solidFill>
              </a:rPr>
              <a:t>    </a:t>
            </a:r>
            <a:r>
              <a:rPr lang="en-US" sz="2400" b="1" dirty="0" smtClean="0"/>
              <a:t>public</a:t>
            </a:r>
            <a:r>
              <a:rPr lang="en-US" sz="2400" dirty="0" smtClean="0"/>
              <a:t> Counter(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count) { </a:t>
            </a:r>
            <a:r>
              <a:rPr lang="en-US" sz="2400" b="1" dirty="0" err="1" smtClean="0"/>
              <a:t>this</a:t>
            </a:r>
            <a:r>
              <a:rPr lang="en-US" sz="2400" dirty="0" err="1" smtClean="0"/>
              <a:t>.count</a:t>
            </a:r>
            <a:r>
              <a:rPr lang="en-US" sz="2400" dirty="0" smtClean="0"/>
              <a:t> = count; }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Expressions and Operators</a:t>
            </a:r>
          </a:p>
        </p:txBody>
      </p:sp>
      <p:sp>
        <p:nvSpPr>
          <p:cNvPr id="29698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371600"/>
            <a:ext cx="7772400" cy="4724400"/>
          </a:xfrm>
        </p:spPr>
        <p:txBody>
          <a:bodyPr>
            <a:normAutofit/>
          </a:bodyPr>
          <a:lstStyle/>
          <a:p>
            <a:r>
              <a:rPr lang="en-US" sz="2800" dirty="0"/>
              <a:t>Existing values can be combined into expressions using special symbols and keywords known as operators.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The semantics of an operator depends upon the type of its </a:t>
            </a:r>
            <a:r>
              <a:rPr lang="en-US" sz="2800" dirty="0" smtClean="0"/>
              <a:t>operands (see </a:t>
            </a:r>
            <a:r>
              <a:rPr lang="en-US" sz="2800" dirty="0" smtClean="0">
                <a:solidFill>
                  <a:srgbClr val="0000FF"/>
                </a:solidFill>
              </a:rPr>
              <a:t>“overloading” </a:t>
            </a:r>
            <a:r>
              <a:rPr lang="en-US" sz="2800" dirty="0" smtClean="0"/>
              <a:t>later). 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Example: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 x  =  a </a:t>
            </a:r>
            <a:r>
              <a:rPr lang="en-US" sz="2400" b="1" dirty="0" smtClean="0"/>
              <a:t>+</a:t>
            </a:r>
            <a:r>
              <a:rPr lang="en-US" sz="2400" dirty="0" smtClean="0"/>
              <a:t> b ;    		</a:t>
            </a:r>
            <a:r>
              <a:rPr lang="en-US" sz="2400" dirty="0" smtClean="0">
                <a:solidFill>
                  <a:srgbClr val="0070C0"/>
                </a:solidFill>
              </a:rPr>
              <a:t>// add integers a and b</a:t>
            </a: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 smtClean="0"/>
              <a:t>	String s = “</a:t>
            </a:r>
            <a:r>
              <a:rPr lang="en-US" sz="2400" dirty="0" err="1" smtClean="0"/>
              <a:t>rewar</a:t>
            </a:r>
            <a:r>
              <a:rPr lang="en-US" sz="2400" dirty="0" smtClean="0"/>
              <a:t>” </a:t>
            </a:r>
            <a:r>
              <a:rPr lang="en-US" sz="2400" b="1" dirty="0" smtClean="0"/>
              <a:t>+</a:t>
            </a:r>
            <a:r>
              <a:rPr lang="en-US" sz="2400" dirty="0" smtClean="0"/>
              <a:t> “ding” ;   </a:t>
            </a:r>
            <a:r>
              <a:rPr lang="en-US" sz="2400" dirty="0" smtClean="0">
                <a:solidFill>
                  <a:srgbClr val="0070C0"/>
                </a:solidFill>
              </a:rPr>
              <a:t>// concatenate strings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Arithmetic Operators</a:t>
            </a:r>
          </a:p>
        </p:txBody>
      </p:sp>
      <p:sp>
        <p:nvSpPr>
          <p:cNvPr id="33794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4724400"/>
          </a:xfrm>
        </p:spPr>
        <p:txBody>
          <a:bodyPr/>
          <a:lstStyle/>
          <a:p>
            <a:r>
              <a:rPr lang="en-US" sz="2400" dirty="0" smtClean="0"/>
              <a:t>Java supports </a:t>
            </a:r>
            <a:r>
              <a:rPr lang="en-US" sz="2400" dirty="0"/>
              <a:t>the following </a:t>
            </a:r>
            <a:r>
              <a:rPr lang="en-US" sz="2400" b="1" dirty="0" smtClean="0"/>
              <a:t>binary</a:t>
            </a:r>
            <a:r>
              <a:rPr lang="en-US" sz="2400" dirty="0" smtClean="0"/>
              <a:t> arithmetic </a:t>
            </a:r>
            <a:r>
              <a:rPr lang="en-US" sz="2400" dirty="0"/>
              <a:t>operators: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If both </a:t>
            </a:r>
            <a:r>
              <a:rPr lang="en-US" sz="2400" dirty="0"/>
              <a:t>operands have type </a:t>
            </a:r>
            <a:r>
              <a:rPr lang="en-US" sz="2400" b="1" dirty="0" err="1"/>
              <a:t>int</a:t>
            </a:r>
            <a:r>
              <a:rPr lang="en-US" sz="2400" dirty="0"/>
              <a:t>, then the result is an </a:t>
            </a:r>
            <a:r>
              <a:rPr lang="en-US" sz="2400" b="1" dirty="0" err="1"/>
              <a:t>int</a:t>
            </a:r>
            <a:r>
              <a:rPr lang="en-US" sz="2400" dirty="0"/>
              <a:t>; if one or both operands have type </a:t>
            </a:r>
            <a:r>
              <a:rPr lang="en-US" sz="2400" b="1" dirty="0" smtClean="0"/>
              <a:t>double</a:t>
            </a:r>
            <a:r>
              <a:rPr lang="en-US" sz="2400" dirty="0" smtClean="0"/>
              <a:t>, </a:t>
            </a:r>
            <a:r>
              <a:rPr lang="en-US" sz="2400" dirty="0"/>
              <a:t>the result is a </a:t>
            </a:r>
            <a:r>
              <a:rPr lang="en-US" sz="2400" b="1" dirty="0" smtClean="0"/>
              <a:t>double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Integer </a:t>
            </a:r>
            <a:r>
              <a:rPr lang="en-US" sz="2400" dirty="0"/>
              <a:t>division </a:t>
            </a:r>
            <a:r>
              <a:rPr lang="en-US" sz="2400" dirty="0" smtClean="0"/>
              <a:t>has its result truncated.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81200"/>
            <a:ext cx="4419600" cy="214283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Increment and Decrement Ops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772400" cy="3429000"/>
          </a:xfrm>
        </p:spPr>
        <p:txBody>
          <a:bodyPr/>
          <a:lstStyle/>
          <a:p>
            <a:r>
              <a:rPr lang="en-US" sz="2800" dirty="0" smtClean="0"/>
              <a:t>Java provides </a:t>
            </a:r>
            <a:r>
              <a:rPr lang="en-US" sz="2800" dirty="0"/>
              <a:t>the plus-one increment (++) and decrement (−−) </a:t>
            </a:r>
            <a:r>
              <a:rPr lang="en-US" sz="2800" b="1" dirty="0" smtClean="0"/>
              <a:t>unary</a:t>
            </a:r>
            <a:r>
              <a:rPr lang="en-US" sz="2800" dirty="0" smtClean="0"/>
              <a:t> operators</a:t>
            </a:r>
            <a:r>
              <a:rPr lang="en-US" sz="2800" dirty="0"/>
              <a:t>. </a:t>
            </a:r>
            <a:endParaRPr lang="en-US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FF"/>
                </a:solidFill>
              </a:rPr>
              <a:t>If </a:t>
            </a:r>
            <a:r>
              <a:rPr lang="en-US" sz="2400" dirty="0">
                <a:solidFill>
                  <a:srgbClr val="0000FF"/>
                </a:solidFill>
              </a:rPr>
              <a:t>such </a:t>
            </a:r>
            <a:r>
              <a:rPr lang="en-US" sz="2400" dirty="0" smtClean="0">
                <a:solidFill>
                  <a:srgbClr val="0000FF"/>
                </a:solidFill>
              </a:rPr>
              <a:t>an operator </a:t>
            </a:r>
            <a:r>
              <a:rPr lang="en-US" sz="2400" dirty="0">
                <a:solidFill>
                  <a:srgbClr val="0000FF"/>
                </a:solidFill>
              </a:rPr>
              <a:t>is used </a:t>
            </a:r>
            <a:r>
              <a:rPr lang="en-US" sz="2400" dirty="0" smtClean="0">
                <a:solidFill>
                  <a:srgbClr val="0000FF"/>
                </a:solidFill>
              </a:rPr>
              <a:t>as </a:t>
            </a:r>
            <a:r>
              <a:rPr lang="en-US" sz="2400" b="1" dirty="0" smtClean="0"/>
              <a:t>prefix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to a variable reference, </a:t>
            </a:r>
            <a:r>
              <a:rPr lang="en-US" sz="2400" dirty="0">
                <a:solidFill>
                  <a:srgbClr val="0000FF"/>
                </a:solidFill>
              </a:rPr>
              <a:t>then 1 is added to (or </a:t>
            </a:r>
            <a:r>
              <a:rPr lang="en-US" sz="2400" dirty="0" smtClean="0">
                <a:solidFill>
                  <a:srgbClr val="0000FF"/>
                </a:solidFill>
              </a:rPr>
              <a:t>subtracted from</a:t>
            </a:r>
            <a:r>
              <a:rPr lang="en-US" sz="2400" dirty="0">
                <a:solidFill>
                  <a:srgbClr val="0000FF"/>
                </a:solidFill>
              </a:rPr>
              <a:t>) the </a:t>
            </a:r>
            <a:r>
              <a:rPr lang="en-US" sz="2400" dirty="0" smtClean="0">
                <a:solidFill>
                  <a:srgbClr val="0000FF"/>
                </a:solidFill>
              </a:rPr>
              <a:t>variable, </a:t>
            </a:r>
            <a:r>
              <a:rPr lang="en-US" sz="2400" b="1" dirty="0" smtClean="0">
                <a:solidFill>
                  <a:srgbClr val="0000FF"/>
                </a:solidFill>
              </a:rPr>
              <a:t>then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its value is read into the expression. 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FF"/>
                </a:solidFill>
              </a:rPr>
              <a:t>If </a:t>
            </a:r>
            <a:r>
              <a:rPr lang="en-US" sz="2400" dirty="0">
                <a:solidFill>
                  <a:srgbClr val="0000FF"/>
                </a:solidFill>
              </a:rPr>
              <a:t>it is used </a:t>
            </a:r>
            <a:r>
              <a:rPr lang="en-US" sz="2400" dirty="0" smtClean="0">
                <a:solidFill>
                  <a:srgbClr val="0000FF"/>
                </a:solidFill>
              </a:rPr>
              <a:t>as </a:t>
            </a:r>
            <a:r>
              <a:rPr lang="en-US" sz="2400" b="1" dirty="0" smtClean="0"/>
              <a:t>postfix</a:t>
            </a:r>
            <a:r>
              <a:rPr lang="en-US" sz="2400" dirty="0" smtClean="0">
                <a:solidFill>
                  <a:srgbClr val="0000FF"/>
                </a:solidFill>
              </a:rPr>
              <a:t> to a variable </a:t>
            </a:r>
            <a:r>
              <a:rPr lang="en-US" sz="2400" dirty="0">
                <a:solidFill>
                  <a:srgbClr val="0000FF"/>
                </a:solidFill>
              </a:rPr>
              <a:t>reference, then the value is </a:t>
            </a:r>
            <a:r>
              <a:rPr lang="en-US" sz="2400" b="1" dirty="0">
                <a:solidFill>
                  <a:srgbClr val="0000FF"/>
                </a:solidFill>
              </a:rPr>
              <a:t>first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read, </a:t>
            </a:r>
            <a:r>
              <a:rPr lang="en-US" sz="2400" dirty="0">
                <a:solidFill>
                  <a:srgbClr val="0000FF"/>
                </a:solidFill>
              </a:rPr>
              <a:t>and </a:t>
            </a:r>
            <a:r>
              <a:rPr lang="en-US" sz="2400" b="1" dirty="0">
                <a:solidFill>
                  <a:srgbClr val="0000FF"/>
                </a:solidFill>
              </a:rPr>
              <a:t>then</a:t>
            </a:r>
            <a:r>
              <a:rPr lang="en-US" sz="2400" dirty="0">
                <a:solidFill>
                  <a:srgbClr val="0000FF"/>
                </a:solidFill>
              </a:rPr>
              <a:t> the variable is </a:t>
            </a:r>
            <a:r>
              <a:rPr lang="en-US" sz="2400" dirty="0" smtClean="0">
                <a:solidFill>
                  <a:srgbClr val="0000FF"/>
                </a:solidFill>
              </a:rPr>
              <a:t>incremented or </a:t>
            </a:r>
            <a:r>
              <a:rPr lang="en-US" sz="2400" dirty="0">
                <a:solidFill>
                  <a:srgbClr val="0000FF"/>
                </a:solidFill>
              </a:rPr>
              <a:t>decremented by 1.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743578"/>
            <a:ext cx="6705600" cy="136777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Logical Operators</a:t>
            </a:r>
          </a:p>
        </p:txBody>
      </p:sp>
      <p:sp>
        <p:nvSpPr>
          <p:cNvPr id="3072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371600"/>
            <a:ext cx="7924800" cy="4724400"/>
          </a:xfrm>
        </p:spPr>
        <p:txBody>
          <a:bodyPr/>
          <a:lstStyle/>
          <a:p>
            <a:r>
              <a:rPr lang="en-US" sz="2400" dirty="0" smtClean="0"/>
              <a:t>Java supports </a:t>
            </a:r>
            <a:r>
              <a:rPr lang="en-US" sz="2400" dirty="0"/>
              <a:t>the following </a:t>
            </a:r>
            <a:r>
              <a:rPr lang="en-US" sz="2400" dirty="0" smtClean="0"/>
              <a:t>operators </a:t>
            </a:r>
            <a:r>
              <a:rPr lang="en-US" sz="2400" dirty="0"/>
              <a:t>for </a:t>
            </a:r>
            <a:r>
              <a:rPr lang="en-US" sz="2400" dirty="0" smtClean="0"/>
              <a:t>numerical values, which result in Boolean values: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Boolean values also have the following operators: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and and or operators </a:t>
            </a:r>
            <a:r>
              <a:rPr lang="en-US" sz="2400" b="1" dirty="0" smtClean="0"/>
              <a:t>short circuit</a:t>
            </a:r>
            <a:r>
              <a:rPr lang="en-US" sz="2400" dirty="0"/>
              <a:t>, in that they do not evaluate the second operand if the result can be determined based on the value of the first operand.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209800"/>
            <a:ext cx="2514600" cy="1410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962400"/>
            <a:ext cx="2154420" cy="90013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Conditional Operator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72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371600"/>
            <a:ext cx="7924800" cy="3276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Java supports </a:t>
            </a:r>
            <a:r>
              <a:rPr lang="en-US" sz="2400" dirty="0"/>
              <a:t>the following </a:t>
            </a:r>
            <a:r>
              <a:rPr lang="en-US" sz="2400" b="1" dirty="0" smtClean="0"/>
              <a:t>ternary</a:t>
            </a:r>
            <a:r>
              <a:rPr lang="en-US" sz="2400" dirty="0" smtClean="0"/>
              <a:t> operator: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i="1" dirty="0" smtClean="0">
                <a:ea typeface="Cambria Math" panose="02040503050406030204" pitchFamily="18" charset="0"/>
              </a:rPr>
              <a:t>(</a:t>
            </a:r>
            <a:r>
              <a:rPr lang="en-US" sz="2400" i="1" dirty="0" err="1" smtClean="0">
                <a:ea typeface="Cambria Math" panose="02040503050406030204" pitchFamily="18" charset="0"/>
              </a:rPr>
              <a:t>booleanExpression</a:t>
            </a:r>
            <a:r>
              <a:rPr lang="en-US" sz="2400" i="1" dirty="0" smtClean="0">
                <a:ea typeface="Cambria Math" panose="02040503050406030204" pitchFamily="18" charset="0"/>
              </a:rPr>
              <a:t>) ? </a:t>
            </a:r>
            <a:r>
              <a:rPr lang="en-US" sz="2400" i="1" dirty="0" err="1" smtClean="0">
                <a:ea typeface="Cambria Math" panose="02040503050406030204" pitchFamily="18" charset="0"/>
              </a:rPr>
              <a:t>valueIfTrue</a:t>
            </a:r>
            <a:r>
              <a:rPr lang="en-US" sz="2400" i="1" dirty="0" smtClean="0">
                <a:ea typeface="Cambria Math" panose="02040503050406030204" pitchFamily="18" charset="0"/>
              </a:rPr>
              <a:t> : </a:t>
            </a:r>
            <a:r>
              <a:rPr lang="en-US" sz="2400" i="1" dirty="0" err="1" smtClean="0">
                <a:ea typeface="Cambria Math" panose="02040503050406030204" pitchFamily="18" charset="0"/>
              </a:rPr>
              <a:t>valueIfFalse</a:t>
            </a:r>
            <a:r>
              <a:rPr lang="en-US" sz="2400" i="1" dirty="0" smtClean="0">
                <a:ea typeface="Cambria Math" panose="02040503050406030204" pitchFamily="18" charset="0"/>
              </a:rPr>
              <a:t> ;</a:t>
            </a:r>
            <a:endParaRPr lang="en-US" sz="2400" i="1" dirty="0" smtClean="0"/>
          </a:p>
          <a:p>
            <a:endParaRPr lang="en-US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//  acts like if-then-else.</a:t>
            </a:r>
          </a:p>
          <a:p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defTabSz="717550">
              <a:buNone/>
            </a:pPr>
            <a:r>
              <a:rPr lang="en-US" sz="2400" b="1" dirty="0" smtClean="0">
                <a:solidFill>
                  <a:srgbClr val="0000FF"/>
                </a:solidFill>
                <a:ea typeface="Cambria Math" panose="02040503050406030204" pitchFamily="18" charset="0"/>
              </a:rPr>
              <a:t>Example: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	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2400" dirty="0" smtClean="0">
              <a:ea typeface="Cambria Math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3876675"/>
            <a:ext cx="5562600" cy="17912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44000">
            <a:spAutoFit/>
          </a:bodyPr>
          <a:lstStyle/>
          <a:p>
            <a:pPr lvl="0" defTabSz="717550" fontAlgn="auto"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alibri"/>
                <a:ea typeface="Cambria Math" panose="02040503050406030204" pitchFamily="18" charset="0"/>
              </a:rPr>
              <a:t>/** this method returns larger of a or b */</a:t>
            </a:r>
          </a:p>
          <a:p>
            <a:pPr lvl="0" defTabSz="717550" fontAlgn="auto">
              <a:spcBef>
                <a:spcPct val="2000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public </a:t>
            </a:r>
            <a:r>
              <a:rPr lang="en-US" b="1" dirty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static  </a:t>
            </a:r>
            <a:r>
              <a:rPr lang="en-US" b="1" dirty="0" err="1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int</a:t>
            </a:r>
            <a:r>
              <a:rPr lang="en-US" b="1" dirty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  </a:t>
            </a:r>
            <a:r>
              <a:rPr lang="en-US" dirty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max ( </a:t>
            </a:r>
            <a:r>
              <a:rPr lang="en-US" b="1" dirty="0" err="1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 a , </a:t>
            </a:r>
            <a:r>
              <a:rPr lang="en-US" b="1" dirty="0" err="1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 b ) {   </a:t>
            </a:r>
          </a:p>
          <a:p>
            <a:pPr lvl="0" defTabSz="717550" fontAlgn="auto"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	</a:t>
            </a:r>
            <a:r>
              <a:rPr lang="en-US" b="1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return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( a &gt; b) ?  a 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 :  </a:t>
            </a:r>
            <a:r>
              <a:rPr lang="en-US" dirty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b; </a:t>
            </a:r>
          </a:p>
          <a:p>
            <a:pPr lvl="0" defTabSz="717550" fontAlgn="auto">
              <a:spcBef>
                <a:spcPct val="2000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}</a:t>
            </a:r>
            <a:endParaRPr lang="en-US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Bitwise Operators</a:t>
            </a:r>
          </a:p>
        </p:txBody>
      </p:sp>
      <p:sp>
        <p:nvSpPr>
          <p:cNvPr id="34818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343400"/>
          </a:xfrm>
        </p:spPr>
        <p:txBody>
          <a:bodyPr/>
          <a:lstStyle/>
          <a:p>
            <a:r>
              <a:rPr lang="en-US" dirty="0" smtClean="0"/>
              <a:t>Java provides </a:t>
            </a:r>
            <a:r>
              <a:rPr lang="en-US" dirty="0"/>
              <a:t>the following bitwise operators for </a:t>
            </a:r>
            <a:r>
              <a:rPr lang="en-US" dirty="0" smtClean="0"/>
              <a:t>integers and </a:t>
            </a:r>
            <a:r>
              <a:rPr lang="en-US" dirty="0" err="1" smtClean="0"/>
              <a:t>booleans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95600"/>
            <a:ext cx="6261100" cy="252524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Operator Precedence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1214718"/>
            <a:ext cx="8330795" cy="5105400"/>
            <a:chOff x="457200" y="1214718"/>
            <a:chExt cx="8330795" cy="5105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214718"/>
              <a:ext cx="7191636" cy="51054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499006" y="1292371"/>
              <a:ext cx="1288989" cy="5370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72000" tIns="108000" rIns="118800" bIns="180000" rtlCol="0">
              <a:spAutoFit/>
            </a:bodyPr>
            <a:lstStyle/>
            <a:p>
              <a:r>
                <a:rPr lang="en-CA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Association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99006" y="1832160"/>
              <a:ext cx="1282723" cy="682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tIns="216000" bIns="216000" rtlCol="0" anchor="ctr" anchorCtr="1">
              <a:spAutoFit/>
            </a:bodyPr>
            <a:lstStyle/>
            <a:p>
              <a:r>
                <a:rPr lang="en-CA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Left-to-Right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99006" y="2532776"/>
              <a:ext cx="1282723" cy="682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tIns="216000" bIns="216000" rtlCol="0" anchor="ctr" anchorCtr="1">
              <a:spAutoFit/>
            </a:bodyPr>
            <a:lstStyle/>
            <a:p>
              <a:r>
                <a:rPr lang="en-CA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Right-to-Left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4000" y="3246592"/>
              <a:ext cx="1282723" cy="24454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tIns="1062000" bIns="1116000" rtlCol="0" anchor="ctr" anchorCtr="1">
              <a:spAutoFit/>
            </a:bodyPr>
            <a:lstStyle/>
            <a:p>
              <a:r>
                <a:rPr lang="en-CA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Left-to-Right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04000" y="5715000"/>
              <a:ext cx="1282723" cy="5006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tIns="108000" bIns="144000" rtlCol="0" anchor="ctr" anchorCtr="1">
              <a:spAutoFit/>
            </a:bodyPr>
            <a:lstStyle/>
            <a:p>
              <a:r>
                <a:rPr lang="en-CA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Right-to-Left</a:t>
              </a: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Casting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Casting is an operation that allows us to change the type of a value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We can </a:t>
            </a:r>
            <a:r>
              <a:rPr lang="en-US" sz="2800" dirty="0"/>
              <a:t>take a value of one type and cast it into an equivalent value of another type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There are two forms of casting in Java: </a:t>
            </a:r>
            <a:endParaRPr lang="en-US" sz="28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 explicit </a:t>
            </a:r>
            <a:r>
              <a:rPr lang="en-US" b="1" dirty="0"/>
              <a:t>casting 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 implicit </a:t>
            </a:r>
            <a:r>
              <a:rPr lang="en-US" b="1" dirty="0"/>
              <a:t>casting</a:t>
            </a:r>
            <a:r>
              <a:rPr lang="en-US" dirty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Course Outcomes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3339053" cy="2848330"/>
          </a:xfrm>
          <a:prstGeom prst="rect">
            <a:avLst/>
          </a:prstGeom>
        </p:spPr>
      </p:pic>
      <p:sp>
        <p:nvSpPr>
          <p:cNvPr id="112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90877"/>
            <a:ext cx="4343400" cy="3228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dirty="0" smtClean="0"/>
              <a:t>By </a:t>
            </a:r>
            <a:r>
              <a:rPr lang="en-CA" sz="2400" dirty="0"/>
              <a:t>the end of the course, students will be familiar </a:t>
            </a:r>
            <a:r>
              <a:rPr lang="en-CA" sz="2400" dirty="0" smtClean="0"/>
              <a:t>with </a:t>
            </a:r>
            <a:r>
              <a:rPr lang="en-CA" sz="2400" dirty="0"/>
              <a:t>the </a:t>
            </a:r>
            <a:r>
              <a:rPr lang="en-CA" sz="2400" dirty="0" smtClean="0"/>
              <a:t>more prevalent </a:t>
            </a:r>
            <a:r>
              <a:rPr lang="en-CA" sz="2400" dirty="0"/>
              <a:t>data structure patterns,  </a:t>
            </a:r>
            <a:r>
              <a:rPr lang="en-CA" sz="2400" dirty="0" smtClean="0"/>
              <a:t>and </a:t>
            </a:r>
            <a:r>
              <a:rPr lang="en-CA" sz="2400" dirty="0"/>
              <a:t>will be able to design </a:t>
            </a:r>
            <a:r>
              <a:rPr lang="en-CA" sz="2400" dirty="0" smtClean="0"/>
              <a:t>and implement variations </a:t>
            </a:r>
            <a:r>
              <a:rPr lang="en-CA" sz="2400" dirty="0"/>
              <a:t>on </a:t>
            </a:r>
            <a:r>
              <a:rPr lang="en-CA" sz="2400" dirty="0" smtClean="0"/>
              <a:t>these patterns</a:t>
            </a:r>
            <a:r>
              <a:rPr lang="en-CA" sz="2400" dirty="0"/>
              <a:t>, </a:t>
            </a:r>
            <a:r>
              <a:rPr lang="en-CA" sz="2400" dirty="0" smtClean="0"/>
              <a:t>and </a:t>
            </a:r>
            <a:r>
              <a:rPr lang="en-CA" sz="2400" dirty="0"/>
              <a:t>use </a:t>
            </a:r>
            <a:r>
              <a:rPr lang="en-CA" sz="2400" dirty="0" smtClean="0"/>
              <a:t>them to solve </a:t>
            </a:r>
            <a:r>
              <a:rPr lang="en-CA" sz="2400" dirty="0"/>
              <a:t>a broad range of 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real-world problems</a:t>
            </a:r>
            <a:r>
              <a:rPr lang="en-CA" sz="2400" dirty="0"/>
              <a:t>. </a:t>
            </a:r>
            <a:endParaRPr lang="en-US" sz="2400" dirty="0">
              <a:ea typeface="Cambria Math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B630D-996E-D642-BB8C-C13907CD567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Explicit Casting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4495800"/>
          </a:xfrm>
        </p:spPr>
        <p:txBody>
          <a:bodyPr/>
          <a:lstStyle/>
          <a:p>
            <a:r>
              <a:rPr lang="en-US" sz="2400" dirty="0"/>
              <a:t>S</a:t>
            </a:r>
            <a:r>
              <a:rPr lang="en-US" sz="2400" dirty="0" smtClean="0"/>
              <a:t>yntax:		</a:t>
            </a:r>
            <a:r>
              <a:rPr lang="en-US" sz="2800" i="1" dirty="0" smtClean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type) </a:t>
            </a:r>
            <a:r>
              <a:rPr lang="en-US" sz="2800" i="1" dirty="0" smtClean="0">
                <a:solidFill>
                  <a:srgbClr val="0000FF"/>
                </a:solidFill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</a:rPr>
              <a:t>exp</a:t>
            </a:r>
            <a:r>
              <a:rPr lang="en-US" sz="2800" i="1" dirty="0">
                <a:solidFill>
                  <a:srgbClr val="0000FF"/>
                </a:solidFill>
              </a:rPr>
              <a:t/>
            </a:r>
            <a:br>
              <a:rPr lang="en-US" sz="2800" i="1" dirty="0">
                <a:solidFill>
                  <a:srgbClr val="0000FF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Here “type” </a:t>
            </a:r>
            <a:r>
              <a:rPr lang="en-US" sz="2400" dirty="0"/>
              <a:t>is the type that we would like the expression </a:t>
            </a:r>
            <a:r>
              <a:rPr lang="en-US" sz="2400" dirty="0" err="1"/>
              <a:t>exp</a:t>
            </a:r>
            <a:r>
              <a:rPr lang="en-US" sz="2400" dirty="0"/>
              <a:t> to have. </a:t>
            </a:r>
            <a:endParaRPr lang="en-US" sz="2400" dirty="0" smtClean="0"/>
          </a:p>
          <a:p>
            <a:r>
              <a:rPr lang="en-US" sz="2400" dirty="0" smtClean="0"/>
              <a:t>This syntax may </a:t>
            </a:r>
            <a:r>
              <a:rPr lang="en-US" sz="2400" dirty="0"/>
              <a:t>only be used to cast from one primitive type to another primitive type, </a:t>
            </a:r>
            <a:r>
              <a:rPr lang="en-US" sz="2400" dirty="0" smtClean="0"/>
              <a:t>or from </a:t>
            </a:r>
            <a:r>
              <a:rPr lang="en-US" sz="2400" dirty="0"/>
              <a:t>one reference type to another reference type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Example: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800600"/>
            <a:ext cx="7924800" cy="113877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 lIns="144000">
            <a:spAutoFit/>
          </a:bodyPr>
          <a:lstStyle/>
          <a:p>
            <a:pPr lvl="0" defTabSz="358775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double 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ap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 = 14.696;              				</a:t>
            </a:r>
            <a:r>
              <a:rPr lang="en-US" sz="2000" dirty="0" smtClean="0">
                <a:solidFill>
                  <a:srgbClr val="0070C0"/>
                </a:solidFill>
                <a:latin typeface="Calibri"/>
                <a:ea typeface="Cambria Math" panose="02040503050406030204" pitchFamily="18" charset="0"/>
              </a:rPr>
              <a:t>// atmospheric pressure in psi</a:t>
            </a:r>
          </a:p>
          <a:p>
            <a:pPr lvl="0" defTabSz="358775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b="1" dirty="0" err="1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int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 round = (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int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) (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ap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 + 0.5);   		 		</a:t>
            </a:r>
            <a:r>
              <a:rPr lang="en-US" sz="2000" dirty="0" smtClean="0">
                <a:solidFill>
                  <a:srgbClr val="0070C0"/>
                </a:solidFill>
                <a:latin typeface="Calibri"/>
                <a:ea typeface="Cambria Math" panose="02040503050406030204" pitchFamily="18" charset="0"/>
              </a:rPr>
              <a:t>// round to nearest integer</a:t>
            </a:r>
          </a:p>
          <a:p>
            <a:pPr lvl="0" defTabSz="358775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double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apRound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 = (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double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) round;   		</a:t>
            </a:r>
            <a:r>
              <a:rPr lang="en-US" sz="2000" dirty="0" smtClean="0">
                <a:solidFill>
                  <a:srgbClr val="0070C0"/>
                </a:solidFill>
                <a:latin typeface="Calibri"/>
                <a:ea typeface="Cambria Math" panose="02040503050406030204" pitchFamily="18" charset="0"/>
              </a:rPr>
              <a:t>// cast back as double. Now 15.0</a:t>
            </a:r>
            <a:endParaRPr lang="en-US" sz="2000" dirty="0">
              <a:solidFill>
                <a:srgbClr val="0070C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Implicit Casting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3352800"/>
          </a:xfrm>
        </p:spPr>
        <p:txBody>
          <a:bodyPr/>
          <a:lstStyle/>
          <a:p>
            <a:r>
              <a:rPr lang="en-US" sz="2400" dirty="0"/>
              <a:t>There are cases where Java will perform an implicit cast based upon the </a:t>
            </a:r>
            <a:r>
              <a:rPr lang="en-US" sz="2400" dirty="0" smtClean="0"/>
              <a:t>context of </a:t>
            </a:r>
            <a:r>
              <a:rPr lang="en-US" sz="2400" dirty="0"/>
              <a:t>an expression. </a:t>
            </a:r>
          </a:p>
          <a:p>
            <a:r>
              <a:rPr lang="en-US" sz="2400" dirty="0" smtClean="0"/>
              <a:t>You </a:t>
            </a:r>
            <a:r>
              <a:rPr lang="en-US" sz="2400" dirty="0"/>
              <a:t>can perform a </a:t>
            </a:r>
            <a:r>
              <a:rPr lang="en-US" sz="2400" b="1" dirty="0"/>
              <a:t>widening cast </a:t>
            </a:r>
            <a:r>
              <a:rPr lang="en-US" sz="2400" dirty="0"/>
              <a:t>between </a:t>
            </a:r>
            <a:r>
              <a:rPr lang="en-US" sz="2400" dirty="0" smtClean="0"/>
              <a:t>primitive types </a:t>
            </a:r>
            <a:r>
              <a:rPr lang="en-US" sz="2400" dirty="0"/>
              <a:t>(such as from an </a:t>
            </a:r>
            <a:r>
              <a:rPr lang="en-US" sz="2400" dirty="0" err="1"/>
              <a:t>int</a:t>
            </a:r>
            <a:r>
              <a:rPr lang="en-US" sz="2400" dirty="0"/>
              <a:t> to a double), without explicit use of the casting operator.</a:t>
            </a:r>
          </a:p>
          <a:p>
            <a:r>
              <a:rPr lang="en-US" sz="2400" dirty="0"/>
              <a:t>However, if attempting to do an implicit </a:t>
            </a:r>
            <a:r>
              <a:rPr lang="en-US" sz="2400" b="1" dirty="0"/>
              <a:t>narrowing cast</a:t>
            </a:r>
            <a:r>
              <a:rPr lang="en-US" sz="2400" dirty="0"/>
              <a:t>, a compiler error results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Example: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4948770"/>
            <a:ext cx="7315200" cy="10341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 lIns="144000">
            <a:spAutoFit/>
          </a:bodyPr>
          <a:lstStyle/>
          <a:p>
            <a:pPr lvl="0" defTabSz="358775" fontAlgn="auto">
              <a:spcBef>
                <a:spcPct val="20000"/>
              </a:spcBef>
              <a:spcAft>
                <a:spcPts val="0"/>
              </a:spcAft>
            </a:pPr>
            <a:r>
              <a:rPr lang="en-US" sz="1800" b="1" dirty="0" err="1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int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  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x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 = 2  ;      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double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  y = 20.0 ;</a:t>
            </a:r>
          </a:p>
          <a:p>
            <a:pPr lvl="0" defTabSz="358775" fontAlgn="auto">
              <a:spcBef>
                <a:spcPct val="2000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y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  =   (3*y+4) / (x+2) ;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 	</a:t>
            </a:r>
            <a:r>
              <a:rPr lang="en-US" sz="1800" dirty="0" smtClean="0">
                <a:solidFill>
                  <a:srgbClr val="0070C0"/>
                </a:solidFill>
                <a:latin typeface="Calibri"/>
                <a:ea typeface="Cambria Math" panose="02040503050406030204" pitchFamily="18" charset="0"/>
              </a:rPr>
              <a:t>//  implicit widening cast.  Now  y == 16.0</a:t>
            </a:r>
          </a:p>
          <a:p>
            <a:pPr lvl="0" defTabSz="358775" fontAlgn="auto">
              <a:spcBef>
                <a:spcPct val="2000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x  = 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(3*y+4) / (x+2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) ;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		</a:t>
            </a:r>
            <a:r>
              <a:rPr lang="en-US" sz="1800" dirty="0" smtClean="0">
                <a:solidFill>
                  <a:srgbClr val="0070C0"/>
                </a:solidFill>
                <a:latin typeface="Calibri"/>
                <a:ea typeface="Cambria Math" panose="02040503050406030204" pitchFamily="18" charset="0"/>
              </a:rPr>
              <a:t>//  Is now  x == 13  ?   No. Compiler error!   Why?</a:t>
            </a:r>
            <a:endParaRPr lang="en-US" sz="1800" dirty="0">
              <a:solidFill>
                <a:srgbClr val="0070C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Quiz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0550" y="1495985"/>
            <a:ext cx="7905750" cy="17912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44000">
            <a:spAutoFit/>
          </a:bodyPr>
          <a:lstStyle/>
          <a:p>
            <a:pPr lvl="0" defTabSz="358775" fontAlgn="auto">
              <a:spcBef>
                <a:spcPct val="200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/>
                <a:ea typeface="Cambria Math" panose="02040503050406030204" pitchFamily="18" charset="0"/>
              </a:rPr>
              <a:t>//  Broken comparator  -  can you spot the flaw!</a:t>
            </a:r>
          </a:p>
          <a:p>
            <a:pPr lvl="0" defTabSz="358775" fontAlgn="auto"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+mn-lt"/>
                <a:ea typeface="Cambria Math" panose="02040503050406030204" pitchFamily="18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+mn-lt"/>
                <a:ea typeface="Cambria Math" panose="02040503050406030204" pitchFamily="18" charset="0"/>
              </a:rPr>
              <a:t>public  </a:t>
            </a:r>
            <a:r>
              <a:rPr lang="en-US" dirty="0" err="1" smtClean="0">
                <a:solidFill>
                  <a:prstClr val="black"/>
                </a:solidFill>
                <a:latin typeface="+mn-lt"/>
                <a:ea typeface="Cambria Math" panose="02040503050406030204" pitchFamily="18" charset="0"/>
              </a:rPr>
              <a:t>int</a:t>
            </a:r>
            <a:r>
              <a:rPr lang="en-US" dirty="0" smtClean="0">
                <a:solidFill>
                  <a:prstClr val="black"/>
                </a:solidFill>
                <a:latin typeface="+mn-lt"/>
                <a:ea typeface="Cambria Math" panose="02040503050406030204" pitchFamily="18" charset="0"/>
              </a:rPr>
              <a:t>  compare ( Integer  first  ,  Integer  second )  {</a:t>
            </a:r>
          </a:p>
          <a:p>
            <a:pPr lvl="0" defTabSz="358775" fontAlgn="auto"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+mn-lt"/>
                <a:ea typeface="Cambria Math" panose="02040503050406030204" pitchFamily="18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+mn-lt"/>
                <a:ea typeface="Cambria Math" panose="02040503050406030204" pitchFamily="18" charset="0"/>
              </a:rPr>
              <a:t>	return  first &lt; second  ?  -1   :   ( first == second ?  0  :  1 );</a:t>
            </a:r>
          </a:p>
          <a:p>
            <a:pPr lvl="0" defTabSz="358775" fontAlgn="auto"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+mn-lt"/>
                <a:ea typeface="Cambria Math" panose="02040503050406030204" pitchFamily="18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+mn-lt"/>
                <a:ea typeface="Cambria Math" panose="02040503050406030204" pitchFamily="18" charset="0"/>
              </a:rPr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8700" y="4243345"/>
            <a:ext cx="6781800" cy="904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44000">
            <a:spAutoFit/>
          </a:bodyPr>
          <a:lstStyle/>
          <a:p>
            <a:pPr lvl="0" defTabSz="358775" fontAlgn="auto">
              <a:spcBef>
                <a:spcPct val="200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/>
                <a:ea typeface="Cambria Math" panose="02040503050406030204" pitchFamily="18" charset="0"/>
              </a:rPr>
              <a:t>//  What would this return:  –1   ,  0,  or  1 ?  </a:t>
            </a:r>
          </a:p>
          <a:p>
            <a:pPr lvl="0" defTabSz="358775" fontAlgn="auto">
              <a:spcBef>
                <a:spcPct val="2000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+mn-lt"/>
                <a:ea typeface="Cambria Math" panose="02040503050406030204" pitchFamily="18" charset="0"/>
              </a:rPr>
              <a:t>compare( new Integer(12)  ,  new Integer(12)  ) ;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Part 1: Summary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7724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Java </a:t>
            </a:r>
            <a:r>
              <a:rPr lang="en-US" sz="2400" dirty="0" smtClean="0"/>
              <a:t>source (.</a:t>
            </a:r>
            <a:r>
              <a:rPr lang="en-US" sz="2400" dirty="0"/>
              <a:t>java) text </a:t>
            </a:r>
            <a:r>
              <a:rPr lang="en-US" sz="2400" dirty="0" smtClean="0"/>
              <a:t>file   &amp;   compiled (.</a:t>
            </a:r>
            <a:r>
              <a:rPr lang="en-US" sz="2400" dirty="0"/>
              <a:t>class) byte-code </a:t>
            </a:r>
            <a:r>
              <a:rPr lang="en-US" sz="2400" dirty="0" smtClean="0"/>
              <a:t>file</a:t>
            </a:r>
          </a:p>
          <a:p>
            <a:r>
              <a:rPr lang="en-US" sz="2400" dirty="0" smtClean="0"/>
              <a:t>Reserved words   &amp;   identifiers</a:t>
            </a:r>
          </a:p>
          <a:p>
            <a:r>
              <a:rPr lang="en-US" sz="2400" dirty="0" smtClean="0"/>
              <a:t>Primitive types     &amp;   reference types</a:t>
            </a:r>
          </a:p>
          <a:p>
            <a:r>
              <a:rPr lang="en-US" sz="2400" dirty="0" smtClean="0"/>
              <a:t>Classes &amp; objects</a:t>
            </a:r>
          </a:p>
          <a:p>
            <a:r>
              <a:rPr lang="en-US" sz="2400" dirty="0" smtClean="0"/>
              <a:t>Class members: fields, constructors,  methods,  nested classes</a:t>
            </a:r>
          </a:p>
          <a:p>
            <a:r>
              <a:rPr lang="en-US" sz="2400" dirty="0" smtClean="0"/>
              <a:t>Class &amp; method signatures</a:t>
            </a:r>
          </a:p>
          <a:p>
            <a:r>
              <a:rPr lang="en-US" sz="2400" dirty="0" smtClean="0"/>
              <a:t>Keyword  </a:t>
            </a:r>
            <a:r>
              <a:rPr lang="en-US" sz="2400" b="1" dirty="0" smtClean="0"/>
              <a:t>this</a:t>
            </a:r>
          </a:p>
          <a:p>
            <a:r>
              <a:rPr lang="en-US" sz="2400" b="1" dirty="0" smtClean="0"/>
              <a:t>new</a:t>
            </a:r>
            <a:r>
              <a:rPr lang="en-US" sz="2400" dirty="0" smtClean="0"/>
              <a:t> &amp; dot ( </a:t>
            </a:r>
            <a:r>
              <a:rPr lang="en-US" sz="2400" b="1" dirty="0" smtClean="0"/>
              <a:t>.</a:t>
            </a:r>
            <a:r>
              <a:rPr lang="en-US" sz="2400" dirty="0" smtClean="0"/>
              <a:t> )  operators</a:t>
            </a:r>
          </a:p>
          <a:p>
            <a:r>
              <a:rPr lang="en-US" sz="2400" dirty="0" smtClean="0"/>
              <a:t>Wrapper types</a:t>
            </a:r>
          </a:p>
          <a:p>
            <a:r>
              <a:rPr lang="en-US" sz="2400" dirty="0" smtClean="0"/>
              <a:t>Modifiers: access,  static,  abstract,  final   </a:t>
            </a:r>
          </a:p>
          <a:p>
            <a:r>
              <a:rPr lang="en-US" sz="2400" dirty="0" smtClean="0"/>
              <a:t>Expressions   &amp;   operators</a:t>
            </a:r>
          </a:p>
          <a:p>
            <a:r>
              <a:rPr lang="en-US" sz="2400" dirty="0" smtClean="0"/>
              <a:t>Operator precedence</a:t>
            </a:r>
          </a:p>
          <a:p>
            <a:r>
              <a:rPr lang="en-US" sz="2400" dirty="0" smtClean="0"/>
              <a:t>Explicit  &amp;  implicit  casting</a:t>
            </a:r>
          </a:p>
          <a:p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2050" name="Picture 2" descr="C:\Users\andy\Desktop\criteri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657600"/>
            <a:ext cx="2741427" cy="234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6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20326"/>
            <a:ext cx="2938462" cy="44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7907"/>
            <a:ext cx="8077200" cy="23622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 eaLnBrk="1" hangingPunct="1"/>
            <a:r>
              <a:rPr lang="en-US" sz="4800" dirty="0" smtClean="0">
                <a:solidFill>
                  <a:srgbClr val="0000FF"/>
                </a:solidFill>
                <a:latin typeface="Rockwell" panose="02060603020205020403" pitchFamily="18" charset="0"/>
                <a:ea typeface="Cambria Math" panose="02040503050406030204" pitchFamily="18" charset="0"/>
              </a:rPr>
              <a:t>Java Primer:   Part 2 </a:t>
            </a:r>
            <a:br>
              <a:rPr lang="en-US" sz="4800" dirty="0" smtClean="0">
                <a:solidFill>
                  <a:srgbClr val="0000FF"/>
                </a:solidFill>
                <a:latin typeface="Rockwell" panose="02060603020205020403" pitchFamily="18" charset="0"/>
                <a:ea typeface="Cambria Math" panose="02040503050406030204" pitchFamily="18" charset="0"/>
              </a:rPr>
            </a:br>
            <a:r>
              <a:rPr lang="en-US" dirty="0" smtClean="0">
                <a:solidFill>
                  <a:srgbClr val="0000FF"/>
                </a:solidFill>
                <a:latin typeface="Rockwell" panose="02060603020205020403" pitchFamily="18" charset="0"/>
                <a:ea typeface="Cambria Math" panose="02040503050406030204" pitchFamily="18" charset="0"/>
              </a:rPr>
              <a:t>I/O Methods and </a:t>
            </a:r>
            <a:r>
              <a:rPr lang="en-US" dirty="0">
                <a:solidFill>
                  <a:srgbClr val="0000FF"/>
                </a:solidFill>
                <a:latin typeface="Rockwell" panose="02060603020205020403" pitchFamily="18" charset="0"/>
                <a:ea typeface="Cambria Math" panose="02040503050406030204" pitchFamily="18" charset="0"/>
              </a:rPr>
              <a:t>Control Flow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1C319-2FC9-5648-9CAA-1854A1D9EF5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3074" name="Picture 2" descr="C:\Users\andy\Desktop\man reading 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2214000"/>
            <a:ext cx="6159600" cy="34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Statements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419600"/>
          </a:xfrm>
        </p:spPr>
        <p:txBody>
          <a:bodyPr/>
          <a:lstStyle/>
          <a:p>
            <a:r>
              <a:rPr lang="en-US" sz="2800" dirty="0"/>
              <a:t>The syntax of a simple </a:t>
            </a:r>
            <a:r>
              <a:rPr lang="en-US" sz="2800" b="1" dirty="0"/>
              <a:t>if</a:t>
            </a:r>
            <a:r>
              <a:rPr lang="en-US" sz="2800" dirty="0"/>
              <a:t> statement is as follows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err="1" smtClean="0"/>
              <a:t>booleanExpression</a:t>
            </a:r>
            <a:r>
              <a:rPr lang="en-US" sz="2800" dirty="0" smtClean="0"/>
              <a:t> </a:t>
            </a:r>
            <a:r>
              <a:rPr lang="en-US" sz="2800" dirty="0"/>
              <a:t>is a </a:t>
            </a:r>
            <a:r>
              <a:rPr lang="en-US" sz="2800" dirty="0" err="1"/>
              <a:t>boolean</a:t>
            </a:r>
            <a:r>
              <a:rPr lang="en-US" sz="2800" dirty="0"/>
              <a:t> expression and </a:t>
            </a:r>
            <a:r>
              <a:rPr lang="en-US" sz="2800" dirty="0" err="1"/>
              <a:t>trueBody</a:t>
            </a:r>
            <a:r>
              <a:rPr lang="en-US" sz="2800" dirty="0"/>
              <a:t> and </a:t>
            </a:r>
            <a:r>
              <a:rPr lang="en-US" sz="2800" dirty="0" err="1"/>
              <a:t>falseBody</a:t>
            </a:r>
            <a:r>
              <a:rPr lang="en-US" sz="2800" dirty="0"/>
              <a:t> </a:t>
            </a:r>
            <a:r>
              <a:rPr lang="en-US" sz="2800" dirty="0" smtClean="0"/>
              <a:t>are each </a:t>
            </a:r>
            <a:r>
              <a:rPr lang="en-US" sz="2800" dirty="0"/>
              <a:t>either a single statement or a block of statements enclosed in braces (“</a:t>
            </a:r>
            <a:r>
              <a:rPr lang="en-US" sz="2800" b="1" dirty="0"/>
              <a:t>{</a:t>
            </a:r>
            <a:r>
              <a:rPr lang="en-US" sz="2800" dirty="0"/>
              <a:t>” </a:t>
            </a:r>
            <a:r>
              <a:rPr lang="en-US" sz="2800" dirty="0" smtClean="0"/>
              <a:t>and “</a:t>
            </a:r>
            <a:r>
              <a:rPr lang="en-US" sz="2800" b="1" dirty="0"/>
              <a:t>}</a:t>
            </a:r>
            <a:r>
              <a:rPr lang="en-US" sz="2800" dirty="0"/>
              <a:t>”).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37198"/>
            <a:ext cx="3505200" cy="1851061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6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Compound if Statements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also a way to group </a:t>
            </a:r>
            <a:r>
              <a:rPr lang="en-US" dirty="0" smtClean="0"/>
              <a:t>a number </a:t>
            </a:r>
            <a:r>
              <a:rPr lang="en-US" dirty="0"/>
              <a:t>of </a:t>
            </a:r>
            <a:r>
              <a:rPr lang="en-US" dirty="0" err="1"/>
              <a:t>boolean</a:t>
            </a:r>
            <a:r>
              <a:rPr lang="en-US" dirty="0"/>
              <a:t> tests, as follows: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124200"/>
            <a:ext cx="5769429" cy="299155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Switch Statements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077200" cy="4800600"/>
          </a:xfrm>
        </p:spPr>
        <p:txBody>
          <a:bodyPr/>
          <a:lstStyle/>
          <a:p>
            <a:r>
              <a:rPr lang="en-US" sz="2400" dirty="0"/>
              <a:t>Java provides for multiple-value control flow using the </a:t>
            </a:r>
            <a:r>
              <a:rPr lang="en-US" sz="2400" dirty="0">
                <a:solidFill>
                  <a:srgbClr val="0000FF"/>
                </a:solidFill>
              </a:rPr>
              <a:t>switch</a:t>
            </a:r>
            <a:r>
              <a:rPr lang="en-US" sz="2400" dirty="0"/>
              <a:t> </a:t>
            </a:r>
            <a:r>
              <a:rPr lang="en-US" sz="2400" dirty="0" smtClean="0"/>
              <a:t>statement.</a:t>
            </a:r>
          </a:p>
          <a:p>
            <a:r>
              <a:rPr lang="en-US" sz="2400" dirty="0"/>
              <a:t>The switch statement evaluates an </a:t>
            </a:r>
            <a:r>
              <a:rPr lang="en-US" sz="2400" dirty="0">
                <a:solidFill>
                  <a:srgbClr val="0000FF"/>
                </a:solidFill>
              </a:rPr>
              <a:t>integer, string, </a:t>
            </a:r>
            <a:r>
              <a:rPr lang="en-US" sz="2400" dirty="0"/>
              <a:t>or </a:t>
            </a:r>
            <a:r>
              <a:rPr lang="en-US" sz="2400" dirty="0" err="1">
                <a:solidFill>
                  <a:srgbClr val="0000FF"/>
                </a:solidFill>
              </a:rPr>
              <a:t>enum</a:t>
            </a:r>
            <a:r>
              <a:rPr lang="en-US" sz="2400" dirty="0"/>
              <a:t> expression </a:t>
            </a:r>
            <a:r>
              <a:rPr lang="en-US" sz="2400" dirty="0" smtClean="0"/>
              <a:t>and causes </a:t>
            </a:r>
            <a:r>
              <a:rPr lang="en-US" sz="2400" dirty="0"/>
              <a:t>control flow to jump to the code location labeled with the value of </a:t>
            </a:r>
            <a:r>
              <a:rPr lang="en-US" sz="2400" dirty="0" smtClean="0"/>
              <a:t>this expression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there is no </a:t>
            </a:r>
            <a:r>
              <a:rPr lang="en-US" sz="2400" dirty="0">
                <a:solidFill>
                  <a:srgbClr val="0000FF"/>
                </a:solidFill>
              </a:rPr>
              <a:t>matching label</a:t>
            </a:r>
            <a:r>
              <a:rPr lang="en-US" sz="2400" dirty="0"/>
              <a:t>, then control flow jumps to the location </a:t>
            </a:r>
            <a:r>
              <a:rPr lang="en-US" sz="2400" dirty="0" smtClean="0"/>
              <a:t>labeled “</a:t>
            </a:r>
            <a:r>
              <a:rPr lang="en-US" sz="2400" dirty="0" smtClean="0">
                <a:solidFill>
                  <a:srgbClr val="0000FF"/>
                </a:solidFill>
              </a:rPr>
              <a:t>default</a:t>
            </a:r>
            <a:r>
              <a:rPr lang="en-US" sz="2400" dirty="0" smtClean="0"/>
              <a:t>”. </a:t>
            </a:r>
          </a:p>
          <a:p>
            <a:r>
              <a:rPr lang="en-US" sz="2400" dirty="0" smtClean="0"/>
              <a:t>This </a:t>
            </a:r>
            <a:r>
              <a:rPr lang="en-US" sz="2400" dirty="0"/>
              <a:t>is the only explicit jump performed by the switch statement</a:t>
            </a:r>
            <a:r>
              <a:rPr lang="en-US" sz="2400" dirty="0" smtClean="0"/>
              <a:t>, however</a:t>
            </a:r>
            <a:r>
              <a:rPr lang="en-US" sz="2400" dirty="0"/>
              <a:t>, so flow of control </a:t>
            </a:r>
            <a:r>
              <a:rPr lang="en-US" sz="2400" dirty="0">
                <a:solidFill>
                  <a:srgbClr val="0000FF"/>
                </a:solidFill>
              </a:rPr>
              <a:t>“falls through” </a:t>
            </a:r>
            <a:r>
              <a:rPr lang="en-US" sz="2400" dirty="0"/>
              <a:t>to the </a:t>
            </a:r>
            <a:r>
              <a:rPr lang="en-US" sz="2400" dirty="0">
                <a:solidFill>
                  <a:srgbClr val="0000FF"/>
                </a:solidFill>
              </a:rPr>
              <a:t>next case </a:t>
            </a:r>
            <a:r>
              <a:rPr lang="en-US" sz="2400" dirty="0"/>
              <a:t>if the code for a case </a:t>
            </a:r>
            <a:r>
              <a:rPr lang="en-US" sz="2400" dirty="0" smtClean="0"/>
              <a:t>is not </a:t>
            </a:r>
            <a:r>
              <a:rPr lang="en-US" sz="2400" dirty="0"/>
              <a:t>ended with a </a:t>
            </a:r>
            <a:r>
              <a:rPr lang="en-US" sz="2400" b="1" dirty="0"/>
              <a:t>break</a:t>
            </a:r>
            <a:r>
              <a:rPr lang="en-US" sz="2400" dirty="0"/>
              <a:t> </a:t>
            </a:r>
            <a:r>
              <a:rPr lang="en-US" sz="2400" dirty="0" smtClean="0"/>
              <a:t>statement.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Switch Example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43000"/>
            <a:ext cx="5314951" cy="516953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05000" y="4572000"/>
            <a:ext cx="4953000" cy="1478212"/>
          </a:xfrm>
          <a:prstGeom prst="roundRect">
            <a:avLst/>
          </a:prstGeom>
          <a:ln>
            <a:tailEnd type="stealth" w="lg" len="lg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en-US" sz="3600" dirty="0">
                <a:solidFill>
                  <a:prstClr val="black"/>
                </a:solidFill>
                <a:ea typeface="Cambria Math" panose="02040503050406030204" pitchFamily="18" charset="0"/>
              </a:rPr>
              <a:t>click to open the </a:t>
            </a:r>
            <a:br>
              <a:rPr lang="en-US" sz="3600" dirty="0">
                <a:solidFill>
                  <a:prstClr val="black"/>
                </a:solidFill>
                <a:ea typeface="Cambria Math" panose="02040503050406030204" pitchFamily="18" charset="0"/>
              </a:rPr>
            </a:br>
            <a:r>
              <a:rPr lang="en-US" sz="3600" dirty="0">
                <a:solidFill>
                  <a:prstClr val="black"/>
                </a:solidFill>
                <a:ea typeface="Cambria Math" panose="02040503050406030204" pitchFamily="18" charset="0"/>
              </a:rPr>
              <a:t>course web </a:t>
            </a:r>
            <a:r>
              <a:rPr lang="en-US" sz="36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site</a:t>
            </a:r>
            <a:endParaRPr lang="en-US" sz="3600" dirty="0">
              <a:solidFill>
                <a:prstClr val="black"/>
              </a:solidFill>
              <a:ea typeface="Cambria Math" panose="02040503050406030204" pitchFamily="18" charset="0"/>
            </a:endParaRPr>
          </a:p>
        </p:txBody>
      </p:sp>
      <p:sp>
        <p:nvSpPr>
          <p:cNvPr id="102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848600" cy="12954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8000" dirty="0" err="1" smtClean="0">
                <a:solidFill>
                  <a:srgbClr val="0000FF"/>
                </a:solidFill>
                <a:ea typeface="Cambria Math" panose="02040503050406030204" pitchFamily="18" charset="0"/>
              </a:rPr>
              <a:t>Administrivia</a:t>
            </a:r>
            <a:endParaRPr lang="en-US" sz="7200" dirty="0">
              <a:solidFill>
                <a:srgbClr val="0000FF"/>
              </a:solidFill>
              <a:ea typeface="Cambria Math" panose="02040503050406030204" pitchFamily="18" charset="0"/>
            </a:endParaRPr>
          </a:p>
        </p:txBody>
      </p:sp>
      <p:pic>
        <p:nvPicPr>
          <p:cNvPr id="2" name="Picture 2" descr="C:\Users\andy\AppData\Local\Microsoft\Windows\Temporary Internet Files\Content.IE5\JW1DOTVX\MC900433793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67500"/>
            <a:ext cx="1382712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ndy\Desktop\task for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56" y="1905000"/>
            <a:ext cx="3223419" cy="241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1C319-2FC9-5648-9CAA-1854A1D9EF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4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Break and Continue</a:t>
            </a:r>
          </a:p>
        </p:txBody>
      </p:sp>
      <p:sp>
        <p:nvSpPr>
          <p:cNvPr id="1536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57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Java supports </a:t>
            </a:r>
            <a:r>
              <a:rPr lang="en-US" dirty="0"/>
              <a:t>a </a:t>
            </a:r>
            <a:r>
              <a:rPr lang="en-US" b="1" dirty="0"/>
              <a:t>break</a:t>
            </a:r>
            <a:r>
              <a:rPr lang="en-US" dirty="0"/>
              <a:t> statement that immediately terminate a while or for </a:t>
            </a:r>
            <a:r>
              <a:rPr lang="en-US" dirty="0" smtClean="0"/>
              <a:t>loop when </a:t>
            </a:r>
            <a:r>
              <a:rPr lang="en-US" dirty="0"/>
              <a:t>executed within its body</a:t>
            </a:r>
            <a:r>
              <a:rPr lang="en-US" dirty="0" smtClean="0"/>
              <a:t>.</a:t>
            </a:r>
          </a:p>
          <a:p>
            <a:pPr marL="1443038" lvl="1" indent="-457200">
              <a:buFont typeface="Wingdings" panose="05000000000000000000" pitchFamily="2" charset="2"/>
              <a:buChar char="§"/>
              <a:defRPr/>
            </a:pPr>
            <a:r>
              <a:rPr lang="en-US" b="1" i="1" dirty="0"/>
              <a:t>b</a:t>
            </a:r>
            <a:r>
              <a:rPr lang="en-US" b="1" i="1" dirty="0" smtClean="0"/>
              <a:t>reak</a:t>
            </a:r>
            <a:r>
              <a:rPr lang="en-US" i="1" dirty="0" smtClean="0"/>
              <a:t>  label       </a:t>
            </a:r>
            <a:r>
              <a:rPr lang="en-US" i="1" dirty="0" smtClean="0">
                <a:solidFill>
                  <a:srgbClr val="0070C0"/>
                </a:solidFill>
              </a:rPr>
              <a:t>// label is optional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Java also </a:t>
            </a:r>
            <a:r>
              <a:rPr lang="en-US" dirty="0"/>
              <a:t>supports a </a:t>
            </a:r>
            <a:r>
              <a:rPr lang="en-US" b="1" dirty="0"/>
              <a:t>continue</a:t>
            </a:r>
            <a:r>
              <a:rPr lang="en-US" dirty="0"/>
              <a:t> statement that causes the current iteration of </a:t>
            </a:r>
            <a:r>
              <a:rPr lang="en-US" dirty="0" smtClean="0"/>
              <a:t>a loop </a:t>
            </a:r>
            <a:r>
              <a:rPr lang="en-US" dirty="0"/>
              <a:t>body to stop, but with subsequent passes of the loop proceeding as expected.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While Loops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419600"/>
          </a:xfrm>
        </p:spPr>
        <p:txBody>
          <a:bodyPr/>
          <a:lstStyle/>
          <a:p>
            <a:r>
              <a:rPr lang="en-US" sz="2800" dirty="0"/>
              <a:t>The simplest kind of loop in Java is a </a:t>
            </a:r>
            <a:r>
              <a:rPr lang="en-US" sz="2800" b="1" dirty="0"/>
              <a:t>while</a:t>
            </a:r>
            <a:r>
              <a:rPr lang="en-US" sz="2800" dirty="0"/>
              <a:t> loop. </a:t>
            </a:r>
            <a:endParaRPr lang="en-US" sz="2800" dirty="0" smtClean="0"/>
          </a:p>
          <a:p>
            <a:r>
              <a:rPr lang="en-US" sz="2800" dirty="0" smtClean="0"/>
              <a:t>Such </a:t>
            </a:r>
            <a:r>
              <a:rPr lang="en-US" sz="2800" dirty="0"/>
              <a:t>a loop tests that a </a:t>
            </a:r>
            <a:r>
              <a:rPr lang="en-US" sz="2800" dirty="0" smtClean="0"/>
              <a:t>certain condition </a:t>
            </a:r>
            <a:r>
              <a:rPr lang="en-US" sz="2800" dirty="0"/>
              <a:t>is satisfied and will perform the body of the loop each time this </a:t>
            </a:r>
            <a:r>
              <a:rPr lang="en-US" sz="2800" dirty="0" smtClean="0"/>
              <a:t>condition is </a:t>
            </a:r>
            <a:r>
              <a:rPr lang="en-US" sz="2800" dirty="0"/>
              <a:t>evaluated to be true.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syntax for such a conditional test before a loop </a:t>
            </a:r>
            <a:r>
              <a:rPr lang="en-US" sz="2800" dirty="0" smtClean="0"/>
              <a:t>body is </a:t>
            </a:r>
            <a:r>
              <a:rPr lang="en-US" sz="2800" dirty="0"/>
              <a:t>executed is as follows:</a:t>
            </a:r>
          </a:p>
          <a:p>
            <a:pPr marL="0" indent="0">
              <a:buNone/>
            </a:pPr>
            <a:r>
              <a:rPr lang="en-US" sz="2800" b="1" dirty="0" smtClean="0"/>
              <a:t>		</a:t>
            </a:r>
            <a:endParaRPr lang="en-US" sz="2800" i="1" dirty="0"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09800" y="4533899"/>
            <a:ext cx="4362450" cy="1181101"/>
            <a:chOff x="1981200" y="4419600"/>
            <a:chExt cx="4362450" cy="1181101"/>
          </a:xfrm>
        </p:grpSpPr>
        <p:sp>
          <p:nvSpPr>
            <p:cNvPr id="8" name="Rectangle 7"/>
            <p:cNvSpPr/>
            <p:nvPr/>
          </p:nvSpPr>
          <p:spPr>
            <a:xfrm>
              <a:off x="1981200" y="4419600"/>
              <a:ext cx="4362450" cy="1181101"/>
            </a:xfrm>
            <a:prstGeom prst="rect">
              <a:avLst/>
            </a:prstGeom>
            <a:solidFill>
              <a:schemeClr val="bg1"/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7400" y="4495800"/>
              <a:ext cx="4210050" cy="104028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2800" b="1" i="1" dirty="0">
                  <a:solidFill>
                    <a:prstClr val="black"/>
                  </a:solidFill>
                  <a:latin typeface="Calibri" panose="020F0502020204030204" pitchFamily="34" charset="0"/>
                </a:rPr>
                <a:t>while</a:t>
              </a:r>
              <a:r>
                <a:rPr lang="en-US" sz="2800" i="1" dirty="0">
                  <a:solidFill>
                    <a:prstClr val="black"/>
                  </a:solidFill>
                  <a:latin typeface="Calibri" panose="020F0502020204030204" pitchFamily="34" charset="0"/>
                </a:rPr>
                <a:t> (</a:t>
              </a:r>
              <a:r>
                <a:rPr lang="en-US" sz="2800" i="1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booleanExpression</a:t>
              </a:r>
              <a:r>
                <a:rPr lang="en-US" sz="2800" i="1" dirty="0">
                  <a:solidFill>
                    <a:prstClr val="black"/>
                  </a:solidFill>
                  <a:latin typeface="Calibri" panose="020F0502020204030204" pitchFamily="34" charset="0"/>
                </a:rPr>
                <a:t>)</a:t>
              </a:r>
            </a:p>
            <a:p>
              <a:pPr lvl="0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2800" i="1" dirty="0">
                  <a:solidFill>
                    <a:prstClr val="black"/>
                  </a:solidFill>
                  <a:latin typeface="Calibri" panose="020F0502020204030204" pitchFamily="34" charset="0"/>
                </a:rPr>
                <a:t>		</a:t>
              </a:r>
              <a:r>
                <a:rPr lang="en-US" sz="2800" i="1" dirty="0" err="1" smtClean="0">
                  <a:solidFill>
                    <a:prstClr val="black"/>
                  </a:solidFill>
                  <a:latin typeface="Calibri" panose="020F0502020204030204" pitchFamily="34" charset="0"/>
                </a:rPr>
                <a:t>loopBody</a:t>
              </a:r>
              <a:endParaRPr lang="en-US" sz="2800" i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Do-While Loops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772400" cy="3271396"/>
          </a:xfrm>
        </p:spPr>
        <p:txBody>
          <a:bodyPr>
            <a:normAutofit/>
          </a:bodyPr>
          <a:lstStyle/>
          <a:p>
            <a:r>
              <a:rPr lang="en-US" dirty="0"/>
              <a:t>Java has another form of the while loop that allows the </a:t>
            </a:r>
            <a:r>
              <a:rPr lang="en-US" dirty="0" err="1"/>
              <a:t>boolean</a:t>
            </a:r>
            <a:r>
              <a:rPr lang="en-US" dirty="0"/>
              <a:t> condition to </a:t>
            </a:r>
            <a:r>
              <a:rPr lang="en-US" dirty="0" smtClean="0"/>
              <a:t>be checked </a:t>
            </a:r>
            <a:r>
              <a:rPr lang="en-US" dirty="0"/>
              <a:t>at the end of each pass of the loop rather than before each pass. </a:t>
            </a:r>
            <a:endParaRPr lang="en-US" dirty="0" smtClean="0"/>
          </a:p>
          <a:p>
            <a:r>
              <a:rPr lang="en-US" dirty="0" smtClean="0"/>
              <a:t>This form is </a:t>
            </a:r>
            <a:r>
              <a:rPr lang="en-US" dirty="0"/>
              <a:t>known as a do-while loop, and has syntax shown below:</a:t>
            </a:r>
          </a:p>
          <a:p>
            <a:pPr marL="0" indent="0">
              <a:buNone/>
            </a:pPr>
            <a:endParaRPr lang="en-US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152650" y="4642997"/>
            <a:ext cx="4343400" cy="1300604"/>
            <a:chOff x="2038350" y="4642997"/>
            <a:chExt cx="4343400" cy="1300604"/>
          </a:xfrm>
        </p:grpSpPr>
        <p:sp>
          <p:nvSpPr>
            <p:cNvPr id="8" name="Rectangle 7"/>
            <p:cNvSpPr/>
            <p:nvPr/>
          </p:nvSpPr>
          <p:spPr>
            <a:xfrm>
              <a:off x="2038350" y="4642997"/>
              <a:ext cx="4343400" cy="13006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100"/>
                </a:lnSpc>
              </a:pPr>
              <a:endParaRPr lang="en-CA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66950" y="4724400"/>
              <a:ext cx="4114800" cy="1140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lnSpc>
                  <a:spcPts val="2500"/>
                </a:lnSpc>
                <a:spcBef>
                  <a:spcPct val="20000"/>
                </a:spcBef>
                <a:spcAft>
                  <a:spcPts val="0"/>
                </a:spcAft>
              </a:pPr>
              <a:r>
                <a:rPr lang="en-US" sz="2800" b="1" i="1" dirty="0">
                  <a:solidFill>
                    <a:prstClr val="black"/>
                  </a:solidFill>
                  <a:latin typeface="Calibri"/>
                </a:rPr>
                <a:t>d</a:t>
              </a:r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o</a:t>
              </a:r>
              <a:b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en-US" sz="2800" i="1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lang="en-US" sz="2800" i="1" dirty="0" err="1" smtClean="0">
                  <a:solidFill>
                    <a:prstClr val="black"/>
                  </a:solidFill>
                  <a:latin typeface="Calibri"/>
                </a:rPr>
                <a:t>loopBody</a:t>
              </a:r>
              <a:endParaRPr lang="en-US" sz="2800" i="1" dirty="0">
                <a:solidFill>
                  <a:prstClr val="black"/>
                </a:solidFill>
                <a:latin typeface="Calibri"/>
              </a:endParaRPr>
            </a:p>
            <a:p>
              <a:pPr lvl="0" fontAlgn="auto">
                <a:lnSpc>
                  <a:spcPts val="2500"/>
                </a:lnSpc>
                <a:spcBef>
                  <a:spcPct val="20000"/>
                </a:spcBef>
                <a:spcAft>
                  <a:spcPts val="0"/>
                </a:spcAft>
              </a:pPr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while </a:t>
              </a:r>
              <a:r>
                <a:rPr lang="en-US" sz="2800" i="1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n-US" sz="2800" i="1" dirty="0" err="1" smtClean="0">
                  <a:solidFill>
                    <a:prstClr val="black"/>
                  </a:solidFill>
                  <a:latin typeface="Calibri"/>
                </a:rPr>
                <a:t>booleanExpression</a:t>
              </a:r>
              <a:r>
                <a:rPr lang="en-US" sz="2800" i="1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For Loops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405" y="1295400"/>
            <a:ext cx="7772400" cy="3962400"/>
          </a:xfrm>
        </p:spPr>
        <p:txBody>
          <a:bodyPr>
            <a:noAutofit/>
          </a:bodyPr>
          <a:lstStyle/>
          <a:p>
            <a:r>
              <a:rPr lang="en-US" sz="2400" dirty="0"/>
              <a:t>The traditional </a:t>
            </a:r>
            <a:r>
              <a:rPr lang="en-US" sz="2400" b="1" dirty="0"/>
              <a:t>for</a:t>
            </a:r>
            <a:r>
              <a:rPr lang="en-US" sz="2400" dirty="0"/>
              <a:t>-loop syntax consists of four </a:t>
            </a:r>
            <a:r>
              <a:rPr lang="en-US" sz="2400" dirty="0" smtClean="0"/>
              <a:t>sections   — an </a:t>
            </a:r>
            <a:r>
              <a:rPr lang="en-US" sz="2400" dirty="0"/>
              <a:t>initialization, </a:t>
            </a:r>
            <a:r>
              <a:rPr lang="en-US" sz="2400" dirty="0" smtClean="0"/>
              <a:t>a </a:t>
            </a:r>
            <a:r>
              <a:rPr lang="en-US" sz="2400" dirty="0" err="1" smtClean="0"/>
              <a:t>boolean</a:t>
            </a:r>
            <a:r>
              <a:rPr lang="en-US" sz="2400" dirty="0" smtClean="0"/>
              <a:t> </a:t>
            </a:r>
            <a:r>
              <a:rPr lang="en-US" sz="2400" dirty="0"/>
              <a:t>condition, an increment </a:t>
            </a:r>
            <a:r>
              <a:rPr lang="en-US" sz="2400" dirty="0" smtClean="0"/>
              <a:t>statement or block, </a:t>
            </a:r>
            <a:r>
              <a:rPr lang="en-US" sz="2400" dirty="0"/>
              <a:t>and the </a:t>
            </a:r>
            <a:r>
              <a:rPr lang="en-US" sz="2400" dirty="0" smtClean="0"/>
              <a:t>body</a:t>
            </a:r>
            <a:endParaRPr lang="en-US" sz="2400" dirty="0"/>
          </a:p>
          <a:p>
            <a:pPr marL="1328738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any of </a:t>
            </a:r>
            <a:r>
              <a:rPr lang="en-US" sz="2000" dirty="0" smtClean="0">
                <a:solidFill>
                  <a:srgbClr val="0000FF"/>
                </a:solidFill>
              </a:rPr>
              <a:t>these four sections can </a:t>
            </a:r>
            <a:r>
              <a:rPr lang="en-US" sz="2000" dirty="0">
                <a:solidFill>
                  <a:srgbClr val="0000FF"/>
                </a:solidFill>
              </a:rPr>
              <a:t>be empty. 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The </a:t>
            </a:r>
            <a:r>
              <a:rPr lang="en-US" sz="2400" dirty="0"/>
              <a:t>structure is as follows: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Meaning: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495800"/>
            <a:ext cx="2783613" cy="1701800"/>
          </a:xfrm>
          <a:prstGeom prst="rect">
            <a:avLst/>
          </a:prstGeom>
          <a:ln w="127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1537202" y="3352800"/>
            <a:ext cx="6486525" cy="904864"/>
            <a:chOff x="228600" y="3428999"/>
            <a:chExt cx="6486525" cy="904864"/>
          </a:xfrm>
        </p:grpSpPr>
        <p:sp>
          <p:nvSpPr>
            <p:cNvPr id="9" name="Rectangle 8"/>
            <p:cNvSpPr/>
            <p:nvPr/>
          </p:nvSpPr>
          <p:spPr>
            <a:xfrm>
              <a:off x="228600" y="3429000"/>
              <a:ext cx="6486525" cy="9048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2388" y="3428999"/>
              <a:ext cx="6410325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b="1" i="1" dirty="0">
                  <a:solidFill>
                    <a:prstClr val="black"/>
                  </a:solidFill>
                  <a:latin typeface="Calibri"/>
                </a:rPr>
                <a:t>for</a:t>
              </a:r>
              <a:r>
                <a:rPr lang="en-US" i="1" dirty="0">
                  <a:solidFill>
                    <a:prstClr val="black"/>
                  </a:solidFill>
                  <a:latin typeface="Calibri"/>
                </a:rPr>
                <a:t> (initialization;  </a:t>
              </a:r>
              <a:r>
                <a:rPr lang="en-US" i="1" dirty="0" err="1">
                  <a:solidFill>
                    <a:prstClr val="black"/>
                  </a:solidFill>
                  <a:latin typeface="Calibri"/>
                </a:rPr>
                <a:t>booleanCondition</a:t>
              </a:r>
              <a:r>
                <a:rPr lang="en-US" i="1" dirty="0">
                  <a:solidFill>
                    <a:prstClr val="black"/>
                  </a:solidFill>
                  <a:latin typeface="Calibri"/>
                </a:rPr>
                <a:t>;  increment)</a:t>
              </a:r>
            </a:p>
            <a:p>
              <a:pPr lvl="0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i="1" dirty="0">
                  <a:solidFill>
                    <a:prstClr val="black"/>
                  </a:solidFill>
                  <a:latin typeface="Calibri"/>
                </a:rPr>
                <a:t>		</a:t>
              </a:r>
              <a:r>
                <a:rPr lang="en-US" i="1" dirty="0" err="1">
                  <a:solidFill>
                    <a:prstClr val="black"/>
                  </a:solidFill>
                  <a:latin typeface="Calibri"/>
                </a:rPr>
                <a:t>loopBody</a:t>
              </a:r>
              <a:endParaRPr lang="en-US" i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Example For Loops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4495800"/>
          </a:xfrm>
        </p:spPr>
        <p:txBody>
          <a:bodyPr/>
          <a:lstStyle/>
          <a:p>
            <a:r>
              <a:rPr lang="en-US" sz="2800" dirty="0" smtClean="0"/>
              <a:t>Compute </a:t>
            </a:r>
            <a:r>
              <a:rPr lang="en-US" sz="2800" dirty="0"/>
              <a:t>the sum of an </a:t>
            </a:r>
            <a:r>
              <a:rPr lang="en-US" sz="2800" dirty="0" smtClean="0"/>
              <a:t>array of doubles:</a:t>
            </a:r>
            <a:br>
              <a:rPr lang="en-US" sz="2800" dirty="0" smtClean="0"/>
            </a:br>
            <a:endParaRPr lang="en-US" sz="2800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Compute the maximum in an array of doubles: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12" y="1905000"/>
            <a:ext cx="7082051" cy="18288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513" y="4267200"/>
            <a:ext cx="7082051" cy="19812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For-Each Loops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467600" cy="2971800"/>
          </a:xfrm>
        </p:spPr>
        <p:txBody>
          <a:bodyPr>
            <a:normAutofit/>
          </a:bodyPr>
          <a:lstStyle/>
          <a:p>
            <a:r>
              <a:rPr lang="en-US" sz="2800" dirty="0"/>
              <a:t>Since looping through elements of a collection is such a common construct, </a:t>
            </a:r>
            <a:r>
              <a:rPr lang="en-US" sz="2800" dirty="0" smtClean="0"/>
              <a:t>Java provides </a:t>
            </a:r>
            <a:r>
              <a:rPr lang="en-US" sz="2800" dirty="0"/>
              <a:t>a shorthand notation for such loops, called </a:t>
            </a:r>
            <a:r>
              <a:rPr lang="en-US" sz="2800" dirty="0" smtClean="0"/>
              <a:t>the </a:t>
            </a:r>
            <a:r>
              <a:rPr lang="en-US" sz="2800" b="1" dirty="0" smtClean="0"/>
              <a:t>for-each </a:t>
            </a:r>
            <a:r>
              <a:rPr lang="en-US" sz="2800" dirty="0"/>
              <a:t>loop.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The syntax for </a:t>
            </a:r>
            <a:r>
              <a:rPr lang="en-US" sz="2800" dirty="0"/>
              <a:t>such a loop is as follows</a:t>
            </a:r>
            <a:r>
              <a:rPr lang="en-US" sz="2800" dirty="0" smtClean="0"/>
              <a:t>:	</a:t>
            </a:r>
            <a:endParaRPr lang="en-US" sz="2800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676400" y="4343400"/>
            <a:ext cx="5665787" cy="1040285"/>
            <a:chOff x="1447800" y="4419600"/>
            <a:chExt cx="5665787" cy="1040285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5665787" cy="104028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0" y="4419600"/>
              <a:ext cx="5589587" cy="1040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2800" b="1" i="1" dirty="0">
                  <a:solidFill>
                    <a:prstClr val="black"/>
                  </a:solidFill>
                  <a:latin typeface="Calibri"/>
                </a:rPr>
                <a:t>for</a:t>
              </a:r>
              <a:r>
                <a:rPr lang="en-US" sz="2800" i="1" dirty="0">
                  <a:solidFill>
                    <a:prstClr val="black"/>
                  </a:solidFill>
                  <a:latin typeface="Calibri"/>
                </a:rPr>
                <a:t> (</a:t>
              </a:r>
              <a:r>
                <a:rPr lang="en-US" sz="2800" i="1" dirty="0" err="1" smtClean="0">
                  <a:solidFill>
                    <a:prstClr val="black"/>
                  </a:solidFill>
                  <a:latin typeface="Calibri"/>
                </a:rPr>
                <a:t>elementType</a:t>
              </a:r>
              <a:r>
                <a:rPr lang="en-US" sz="2800" i="1" dirty="0" smtClean="0">
                  <a:solidFill>
                    <a:prstClr val="black"/>
                  </a:solidFill>
                  <a:latin typeface="Calibri"/>
                </a:rPr>
                <a:t>  </a:t>
              </a:r>
              <a:r>
                <a:rPr lang="en-US" sz="2800" i="1" dirty="0">
                  <a:solidFill>
                    <a:prstClr val="black"/>
                  </a:solidFill>
                  <a:latin typeface="Calibri"/>
                </a:rPr>
                <a:t>name </a:t>
              </a:r>
              <a:r>
                <a:rPr lang="en-US" sz="2800" i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800" i="1" smtClean="0">
                  <a:solidFill>
                    <a:prstClr val="black"/>
                  </a:solidFill>
                  <a:latin typeface="Calibri"/>
                </a:rPr>
                <a:t>:  collection)</a:t>
              </a:r>
              <a:endParaRPr lang="en-US" sz="2800" i="1" dirty="0">
                <a:solidFill>
                  <a:prstClr val="black"/>
                </a:solidFill>
                <a:latin typeface="Calibri"/>
              </a:endParaRPr>
            </a:p>
            <a:p>
              <a:pPr lvl="0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2800" i="1" dirty="0">
                  <a:solidFill>
                    <a:prstClr val="black"/>
                  </a:solidFill>
                  <a:latin typeface="Calibri"/>
                </a:rPr>
                <a:t>		</a:t>
              </a:r>
              <a:r>
                <a:rPr lang="en-US" sz="2800" i="1" dirty="0" err="1">
                  <a:solidFill>
                    <a:prstClr val="black"/>
                  </a:solidFill>
                  <a:latin typeface="Calibri"/>
                </a:rPr>
                <a:t>loopBody</a:t>
              </a:r>
              <a:endParaRPr lang="en-US" sz="2800" i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For-Each Loop Example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419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Computing sum of an array of doubles: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/>
              <a:t>When using a for-each loop, there is no explicit use of array indices. </a:t>
            </a:r>
            <a:endParaRPr lang="en-US" sz="2800" dirty="0" smtClean="0"/>
          </a:p>
          <a:p>
            <a:r>
              <a:rPr lang="en-US" sz="2800" dirty="0" smtClean="0"/>
              <a:t>The loop variable </a:t>
            </a:r>
            <a:r>
              <a:rPr lang="en-US" sz="2800" dirty="0"/>
              <a:t>represents one particular element of the array.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57400"/>
            <a:ext cx="7239000" cy="17808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java.util.Scanner</a:t>
            </a:r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Methods</a:t>
            </a:r>
          </a:p>
        </p:txBody>
      </p:sp>
      <p:sp>
        <p:nvSpPr>
          <p:cNvPr id="1946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51582" y="1389528"/>
            <a:ext cx="7772400" cy="1524000"/>
          </a:xfrm>
        </p:spPr>
        <p:txBody>
          <a:bodyPr/>
          <a:lstStyle/>
          <a:p>
            <a:r>
              <a:rPr lang="en-US" sz="2800" dirty="0"/>
              <a:t>The Scanner class reads the input stream and divides it into tokens, which </a:t>
            </a:r>
            <a:r>
              <a:rPr lang="en-US" sz="2800" dirty="0" smtClean="0"/>
              <a:t>are strings </a:t>
            </a:r>
            <a:r>
              <a:rPr lang="en-US" sz="2800" dirty="0"/>
              <a:t>of characters separated by </a:t>
            </a:r>
            <a:r>
              <a:rPr lang="en-US" sz="2800" dirty="0" smtClean="0"/>
              <a:t>delimiters.</a:t>
            </a:r>
            <a:endParaRPr lang="en-US" sz="2800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95599"/>
            <a:ext cx="6884765" cy="341182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Simple Output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36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447800"/>
            <a:ext cx="7772400" cy="4648200"/>
          </a:xfrm>
        </p:spPr>
        <p:txBody>
          <a:bodyPr/>
          <a:lstStyle/>
          <a:p>
            <a:r>
              <a:rPr lang="en-US" sz="2400" dirty="0"/>
              <a:t>Java provides a built-in static object, called </a:t>
            </a:r>
            <a:r>
              <a:rPr lang="en-US" sz="2400" b="1" dirty="0" err="1"/>
              <a:t>System.out</a:t>
            </a:r>
            <a:r>
              <a:rPr lang="en-US" sz="2400" dirty="0"/>
              <a:t>, that performs output </a:t>
            </a:r>
            <a:r>
              <a:rPr lang="en-US" sz="2400" dirty="0" smtClean="0"/>
              <a:t>to the </a:t>
            </a:r>
            <a:r>
              <a:rPr lang="en-US" sz="2400" dirty="0"/>
              <a:t>“standard output” </a:t>
            </a:r>
            <a:r>
              <a:rPr lang="en-US" sz="2400" dirty="0" smtClean="0"/>
              <a:t>device, with the following methods: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19400"/>
            <a:ext cx="8323787" cy="27432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Example:  </a:t>
            </a:r>
            <a:r>
              <a:rPr lang="en-US" dirty="0" err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Input/Output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19200" y="1371598"/>
            <a:ext cx="6934200" cy="4924425"/>
            <a:chOff x="1219200" y="1219200"/>
            <a:chExt cx="6934200" cy="4924425"/>
          </a:xfrm>
        </p:grpSpPr>
        <p:sp>
          <p:nvSpPr>
            <p:cNvPr id="3" name="TextBox 2"/>
            <p:cNvSpPr txBox="1"/>
            <p:nvPr/>
          </p:nvSpPr>
          <p:spPr>
            <a:xfrm>
              <a:off x="1219200" y="1219200"/>
              <a:ext cx="6934200" cy="4924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tIns="0" bIns="0" rtlCol="0">
              <a:spAutoFit/>
            </a:bodyPr>
            <a:lstStyle/>
            <a:p>
              <a:r>
                <a:rPr lang="en-CA" sz="2000" b="1" dirty="0" smtClean="0">
                  <a:latin typeface="+mn-lt"/>
                </a:rPr>
                <a:t>import</a:t>
              </a:r>
              <a:r>
                <a:rPr lang="en-CA" sz="2000" dirty="0" smtClean="0">
                  <a:latin typeface="+mn-lt"/>
                </a:rPr>
                <a:t>  </a:t>
              </a:r>
              <a:r>
                <a:rPr lang="en-CA" sz="2000" dirty="0" err="1" smtClean="0">
                  <a:latin typeface="+mn-lt"/>
                </a:rPr>
                <a:t>java.util.Scanner</a:t>
              </a:r>
              <a:r>
                <a:rPr lang="en-CA" sz="2000" dirty="0" smtClean="0">
                  <a:latin typeface="+mn-lt"/>
                </a:rPr>
                <a:t> ; </a:t>
              </a:r>
            </a:p>
            <a:p>
              <a:r>
                <a:rPr lang="en-CA" sz="2000" b="1" dirty="0" smtClean="0">
                  <a:latin typeface="+mn-lt"/>
                </a:rPr>
                <a:t>import</a:t>
              </a:r>
              <a:r>
                <a:rPr lang="en-CA" sz="2000" dirty="0" smtClean="0">
                  <a:latin typeface="+mn-lt"/>
                </a:rPr>
                <a:t>  </a:t>
              </a:r>
              <a:r>
                <a:rPr lang="en-CA" sz="2000" dirty="0" err="1" smtClean="0">
                  <a:latin typeface="+mn-lt"/>
                </a:rPr>
                <a:t>java.io.PrintStream</a:t>
              </a:r>
              <a:r>
                <a:rPr lang="en-CA" sz="2000" dirty="0" smtClean="0">
                  <a:latin typeface="+mn-lt"/>
                </a:rPr>
                <a:t> </a:t>
              </a:r>
              <a:r>
                <a:rPr lang="en-CA" sz="2000" dirty="0">
                  <a:latin typeface="+mn-lt"/>
                </a:rPr>
                <a:t>;       </a:t>
              </a:r>
              <a:endParaRPr lang="en-CA" sz="2000" dirty="0" smtClean="0">
                <a:latin typeface="+mn-lt"/>
              </a:endParaRPr>
            </a:p>
            <a:p>
              <a:endParaRPr lang="en-CA" sz="2000" dirty="0">
                <a:latin typeface="+mn-lt"/>
              </a:endParaRPr>
            </a:p>
            <a:p>
              <a:r>
                <a:rPr lang="en-CA" sz="2000" b="1" dirty="0" smtClean="0">
                  <a:latin typeface="+mn-lt"/>
                </a:rPr>
                <a:t>public  class   </a:t>
              </a:r>
              <a:r>
                <a:rPr lang="en-CA" sz="2000" dirty="0" err="1" smtClean="0">
                  <a:latin typeface="+mn-lt"/>
                </a:rPr>
                <a:t>IOExample</a:t>
              </a:r>
              <a:r>
                <a:rPr lang="en-CA" sz="2000" dirty="0" smtClean="0">
                  <a:latin typeface="+mn-lt"/>
                </a:rPr>
                <a:t> {</a:t>
              </a:r>
            </a:p>
            <a:p>
              <a:pPr defTabSz="266700"/>
              <a:r>
                <a:rPr lang="en-CA" sz="2000" dirty="0">
                  <a:latin typeface="+mn-lt"/>
                </a:rPr>
                <a:t>	</a:t>
              </a:r>
              <a:r>
                <a:rPr lang="en-CA" sz="2000" b="1" dirty="0" smtClean="0">
                  <a:latin typeface="+mn-lt"/>
                </a:rPr>
                <a:t>public  static  void  </a:t>
              </a:r>
              <a:r>
                <a:rPr lang="en-CA" sz="2000" dirty="0" smtClean="0">
                  <a:latin typeface="+mn-lt"/>
                </a:rPr>
                <a:t>main(String[ ] </a:t>
              </a:r>
              <a:r>
                <a:rPr lang="en-CA" sz="2000" dirty="0" err="1" smtClean="0">
                  <a:latin typeface="+mn-lt"/>
                </a:rPr>
                <a:t>args</a:t>
              </a:r>
              <a:r>
                <a:rPr lang="en-CA" sz="2000" dirty="0" smtClean="0">
                  <a:latin typeface="+mn-lt"/>
                </a:rPr>
                <a:t>) {</a:t>
              </a:r>
            </a:p>
            <a:p>
              <a:pPr defTabSz="266700"/>
              <a:r>
                <a:rPr lang="en-CA" sz="2000" dirty="0">
                  <a:latin typeface="+mn-lt"/>
                </a:rPr>
                <a:t>	</a:t>
              </a:r>
              <a:r>
                <a:rPr lang="en-CA" sz="2000" dirty="0" smtClean="0">
                  <a:latin typeface="+mn-lt"/>
                </a:rPr>
                <a:t>	Scanner  input  =  </a:t>
              </a:r>
              <a:r>
                <a:rPr lang="en-CA" sz="2000" b="1" dirty="0" smtClean="0">
                  <a:latin typeface="+mn-lt"/>
                </a:rPr>
                <a:t>new</a:t>
              </a:r>
              <a:r>
                <a:rPr lang="en-CA" sz="2000" dirty="0" smtClean="0">
                  <a:latin typeface="+mn-lt"/>
                </a:rPr>
                <a:t> Scanner(System.in) ;</a:t>
              </a:r>
            </a:p>
            <a:p>
              <a:pPr defTabSz="266700"/>
              <a:r>
                <a:rPr lang="en-CA" sz="2000" dirty="0">
                  <a:latin typeface="+mn-lt"/>
                </a:rPr>
                <a:t>	</a:t>
              </a:r>
              <a:r>
                <a:rPr lang="en-CA" sz="2000" dirty="0" smtClean="0">
                  <a:latin typeface="+mn-lt"/>
                </a:rPr>
                <a:t>	</a:t>
              </a:r>
              <a:r>
                <a:rPr lang="en-CA" sz="2000" dirty="0" err="1" smtClean="0">
                  <a:latin typeface="+mn-lt"/>
                </a:rPr>
                <a:t>PrintStream</a:t>
              </a:r>
              <a:r>
                <a:rPr lang="en-CA" sz="2000" dirty="0" smtClean="0">
                  <a:latin typeface="+mn-lt"/>
                </a:rPr>
                <a:t> output = </a:t>
              </a:r>
              <a:r>
                <a:rPr lang="en-CA" sz="2000" dirty="0" err="1" smtClean="0">
                  <a:latin typeface="+mn-lt"/>
                </a:rPr>
                <a:t>System.out</a:t>
              </a:r>
              <a:r>
                <a:rPr lang="en-CA" sz="2000" dirty="0" smtClean="0">
                  <a:latin typeface="+mn-lt"/>
                </a:rPr>
                <a:t> ;</a:t>
              </a:r>
            </a:p>
            <a:p>
              <a:pPr defTabSz="266700"/>
              <a:r>
                <a:rPr lang="en-CA" sz="2000" dirty="0">
                  <a:latin typeface="+mn-lt"/>
                </a:rPr>
                <a:t>	</a:t>
              </a:r>
              <a:r>
                <a:rPr lang="en-CA" sz="2000" dirty="0" smtClean="0">
                  <a:latin typeface="+mn-lt"/>
                </a:rPr>
                <a:t>	</a:t>
              </a:r>
              <a:r>
                <a:rPr lang="en-CA" sz="2000" dirty="0" err="1" smtClean="0">
                  <a:latin typeface="+mn-lt"/>
                </a:rPr>
                <a:t>output.print</a:t>
              </a:r>
              <a:r>
                <a:rPr lang="en-CA" sz="2000" dirty="0" smtClean="0">
                  <a:latin typeface="+mn-lt"/>
                </a:rPr>
                <a:t>(“Enter your age in years:  ”) ;</a:t>
              </a:r>
            </a:p>
            <a:p>
              <a:pPr defTabSz="266700"/>
              <a:r>
                <a:rPr lang="en-CA" sz="2000" dirty="0">
                  <a:latin typeface="+mn-lt"/>
                </a:rPr>
                <a:t>	</a:t>
              </a:r>
              <a:r>
                <a:rPr lang="en-CA" sz="2000" dirty="0" smtClean="0">
                  <a:latin typeface="+mn-lt"/>
                </a:rPr>
                <a:t>	</a:t>
              </a:r>
              <a:r>
                <a:rPr lang="en-CA" sz="2000" b="1" dirty="0" smtClean="0">
                  <a:latin typeface="+mn-lt"/>
                </a:rPr>
                <a:t>double</a:t>
              </a:r>
              <a:r>
                <a:rPr lang="en-CA" sz="2000" dirty="0" smtClean="0">
                  <a:latin typeface="+mn-lt"/>
                </a:rPr>
                <a:t> age = </a:t>
              </a:r>
              <a:r>
                <a:rPr lang="en-CA" sz="2000" dirty="0" err="1" smtClean="0">
                  <a:latin typeface="+mn-lt"/>
                </a:rPr>
                <a:t>input.nextDouble</a:t>
              </a:r>
              <a:r>
                <a:rPr lang="en-CA" sz="2000" dirty="0" smtClean="0">
                  <a:latin typeface="+mn-lt"/>
                </a:rPr>
                <a:t>( ) ;</a:t>
              </a:r>
            </a:p>
            <a:p>
              <a:pPr defTabSz="266700"/>
              <a:r>
                <a:rPr lang="en-CA" sz="2000" dirty="0">
                  <a:latin typeface="+mn-lt"/>
                </a:rPr>
                <a:t>	</a:t>
              </a:r>
              <a:r>
                <a:rPr lang="en-CA" sz="2000" dirty="0" smtClean="0">
                  <a:latin typeface="+mn-lt"/>
                </a:rPr>
                <a:t>	</a:t>
              </a:r>
              <a:r>
                <a:rPr lang="en-CA" sz="2000" dirty="0" err="1" smtClean="0">
                  <a:latin typeface="+mn-lt"/>
                </a:rPr>
                <a:t>output.print</a:t>
              </a:r>
              <a:r>
                <a:rPr lang="en-CA" sz="2000" dirty="0" smtClean="0">
                  <a:latin typeface="+mn-lt"/>
                </a:rPr>
                <a:t>(“Enter your maximum heart rate:  ”) ;</a:t>
              </a:r>
            </a:p>
            <a:p>
              <a:pPr defTabSz="266700"/>
              <a:r>
                <a:rPr lang="en-CA" sz="2000" dirty="0">
                  <a:latin typeface="+mn-lt"/>
                </a:rPr>
                <a:t>	</a:t>
              </a:r>
              <a:r>
                <a:rPr lang="en-CA" sz="2000" dirty="0" smtClean="0">
                  <a:latin typeface="+mn-lt"/>
                </a:rPr>
                <a:t>	</a:t>
              </a:r>
              <a:r>
                <a:rPr lang="en-CA" sz="2000" b="1" dirty="0" smtClean="0">
                  <a:latin typeface="+mn-lt"/>
                </a:rPr>
                <a:t>double</a:t>
              </a:r>
              <a:r>
                <a:rPr lang="en-CA" sz="2000" dirty="0" smtClean="0">
                  <a:latin typeface="+mn-lt"/>
                </a:rPr>
                <a:t>  rate  =  </a:t>
              </a:r>
              <a:r>
                <a:rPr lang="en-CA" sz="2000" dirty="0" err="1" smtClean="0">
                  <a:latin typeface="+mn-lt"/>
                </a:rPr>
                <a:t>input.nextDouble</a:t>
              </a:r>
              <a:r>
                <a:rPr lang="en-CA" sz="2000" dirty="0" smtClean="0">
                  <a:latin typeface="+mn-lt"/>
                </a:rPr>
                <a:t>( ) ;</a:t>
              </a:r>
            </a:p>
            <a:p>
              <a:pPr defTabSz="266700"/>
              <a:r>
                <a:rPr lang="en-CA" sz="2000" dirty="0">
                  <a:latin typeface="+mn-lt"/>
                </a:rPr>
                <a:t>	</a:t>
              </a:r>
              <a:r>
                <a:rPr lang="en-CA" sz="2000" dirty="0" smtClean="0">
                  <a:latin typeface="+mn-lt"/>
                </a:rPr>
                <a:t>	</a:t>
              </a:r>
              <a:r>
                <a:rPr lang="en-CA" sz="2000" b="1" dirty="0" smtClean="0">
                  <a:latin typeface="+mn-lt"/>
                </a:rPr>
                <a:t>double</a:t>
              </a:r>
              <a:r>
                <a:rPr lang="en-CA" sz="2000" dirty="0" smtClean="0">
                  <a:latin typeface="+mn-lt"/>
                </a:rPr>
                <a:t>  fb = (rate – age) </a:t>
              </a:r>
              <a:r>
                <a:rPr lang="en-CA" sz="2000" dirty="0" smtClean="0">
                  <a:latin typeface="+mn-lt"/>
                  <a:sym typeface="Symbol"/>
                </a:rPr>
                <a:t></a:t>
              </a:r>
              <a:r>
                <a:rPr lang="en-CA" sz="2000" dirty="0" smtClean="0">
                  <a:latin typeface="+mn-lt"/>
                </a:rPr>
                <a:t> 0.65 ;</a:t>
              </a:r>
            </a:p>
            <a:p>
              <a:pPr defTabSz="266700"/>
              <a:r>
                <a:rPr lang="en-CA" sz="2000" dirty="0">
                  <a:latin typeface="+mn-lt"/>
                </a:rPr>
                <a:t>	</a:t>
              </a:r>
              <a:r>
                <a:rPr lang="en-CA" sz="2000" dirty="0" smtClean="0">
                  <a:latin typeface="+mn-lt"/>
                </a:rPr>
                <a:t>	</a:t>
              </a:r>
              <a:r>
                <a:rPr lang="en-CA" sz="2000" dirty="0" err="1" smtClean="0">
                  <a:latin typeface="+mn-lt"/>
                </a:rPr>
                <a:t>output.println</a:t>
              </a:r>
              <a:r>
                <a:rPr lang="en-CA" sz="2000" dirty="0" smtClean="0">
                  <a:latin typeface="+mn-lt"/>
                </a:rPr>
                <a:t>(“Your ideal fat-burning heart rate is ” + fb) ;</a:t>
              </a:r>
            </a:p>
            <a:p>
              <a:pPr defTabSz="266700"/>
              <a:r>
                <a:rPr lang="en-CA" sz="2000" dirty="0">
                  <a:latin typeface="+mn-lt"/>
                </a:rPr>
                <a:t>	</a:t>
              </a:r>
              <a:r>
                <a:rPr lang="en-CA" sz="2000" dirty="0" smtClean="0">
                  <a:latin typeface="+mn-lt"/>
                </a:rPr>
                <a:t>	</a:t>
              </a:r>
              <a:r>
                <a:rPr lang="en-CA" sz="2000" dirty="0" err="1" smtClean="0">
                  <a:latin typeface="+mn-lt"/>
                </a:rPr>
                <a:t>input.close</a:t>
              </a:r>
              <a:r>
                <a:rPr lang="en-CA" sz="2000" dirty="0" smtClean="0">
                  <a:latin typeface="+mn-lt"/>
                </a:rPr>
                <a:t>( ) ;         </a:t>
              </a:r>
              <a:r>
                <a:rPr lang="en-CA" sz="2000" dirty="0" smtClean="0">
                  <a:solidFill>
                    <a:srgbClr val="C00000"/>
                  </a:solidFill>
                  <a:latin typeface="+mn-lt"/>
                </a:rPr>
                <a:t>// potential memory leak if not closed!</a:t>
              </a:r>
            </a:p>
            <a:p>
              <a:pPr defTabSz="266700"/>
              <a:r>
                <a:rPr lang="en-CA" sz="2000" dirty="0">
                  <a:latin typeface="+mn-lt"/>
                </a:rPr>
                <a:t>	</a:t>
              </a:r>
              <a:r>
                <a:rPr lang="en-CA" sz="2000" dirty="0" smtClean="0">
                  <a:latin typeface="+mn-lt"/>
                </a:rPr>
                <a:t>}</a:t>
              </a:r>
            </a:p>
            <a:p>
              <a:pPr defTabSz="266700"/>
              <a:r>
                <a:rPr lang="en-CA" sz="2000" dirty="0">
                  <a:latin typeface="+mn-lt"/>
                </a:rPr>
                <a:t>}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95400" y="1219200"/>
              <a:ext cx="2971800" cy="68580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905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2743200"/>
              <a:ext cx="4495800" cy="60960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905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3388518"/>
              <a:ext cx="720000" cy="252412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905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0" y="4038600"/>
              <a:ext cx="720000" cy="22860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905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28800" y="4953000"/>
              <a:ext cx="720000" cy="20955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905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28800" y="5257800"/>
              <a:ext cx="548550" cy="21600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905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55600" y="3735602"/>
              <a:ext cx="548550" cy="21600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905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38300" y="4347602"/>
              <a:ext cx="548550" cy="21600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905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8836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799" y="465138"/>
            <a:ext cx="7543800" cy="1905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 eaLnBrk="1" hangingPunct="1"/>
            <a:r>
              <a:rPr lang="en-US" sz="4800" dirty="0" smtClean="0">
                <a:solidFill>
                  <a:srgbClr val="0000FF"/>
                </a:solidFill>
                <a:latin typeface="Rockwell" panose="02060603020205020403" pitchFamily="18" charset="0"/>
                <a:ea typeface="Cambria Math" panose="02040503050406030204" pitchFamily="18" charset="0"/>
              </a:rPr>
              <a:t>Java Primer:   Part 1 </a:t>
            </a:r>
            <a:r>
              <a:rPr lang="en-US" dirty="0" smtClean="0">
                <a:solidFill>
                  <a:srgbClr val="0000FF"/>
                </a:solidFill>
                <a:latin typeface="Rockwell" panose="02060603020205020403" pitchFamily="18" charset="0"/>
                <a:ea typeface="Cambria Math" panose="02040503050406030204" pitchFamily="18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Rockwell" panose="02060603020205020403" pitchFamily="18" charset="0"/>
                <a:ea typeface="Cambria Math" panose="02040503050406030204" pitchFamily="18" charset="0"/>
              </a:rPr>
            </a:br>
            <a:r>
              <a:rPr lang="en-US" dirty="0" smtClean="0">
                <a:solidFill>
                  <a:srgbClr val="0000FF"/>
                </a:solidFill>
                <a:latin typeface="Rockwell" panose="02060603020205020403" pitchFamily="18" charset="0"/>
                <a:ea typeface="Cambria Math" panose="02040503050406030204" pitchFamily="18" charset="0"/>
              </a:rPr>
              <a:t>Types, Classes &amp; </a:t>
            </a:r>
            <a:r>
              <a:rPr lang="en-US" dirty="0">
                <a:solidFill>
                  <a:srgbClr val="0000FF"/>
                </a:solidFill>
                <a:latin typeface="Rockwell" panose="02060603020205020403" pitchFamily="18" charset="0"/>
                <a:ea typeface="Cambria Math" panose="02040503050406030204" pitchFamily="18" charset="0"/>
              </a:rPr>
              <a:t>Operators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1C319-2FC9-5648-9CAA-1854A1D9EF5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AutoShape 2" descr="https://yulink.yorku.ca/documents/290160/0/man+reading+book.jpg/3f3f6dc9-3a1a-4388-8a60-5b10fe65fc3c?t=1405360326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https://yulink.yorku.ca/documents/290160/0/man+reading+book.jpg/3f3f6dc9-3a1a-4388-8a60-5b10fe65fc3c?t=14053603260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6" descr="https://yulink.yorku.ca/documents/290160/0/man+reading+book.jpg/3f3f6dc9-3a1a-4388-8a60-5b10fe65fc3c?t=140536032600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1" name="Picture 7" descr="C:\Users\andy\Desktop\man reading 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2214000"/>
            <a:ext cx="6158372" cy="349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1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8382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Example Program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143000"/>
                <a:ext cx="8382000" cy="4800600"/>
              </a:xfr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tIns="108000">
                <a:noAutofit/>
              </a:bodyPr>
              <a:lstStyle/>
              <a:p>
                <a:pPr marL="0" indent="0" defTabSz="447675">
                  <a:lnSpc>
                    <a:spcPts val="1400"/>
                  </a:lnSpc>
                  <a:buNone/>
                </a:pPr>
                <a:r>
                  <a:rPr lang="en-CA" sz="1800" dirty="0" smtClean="0">
                    <a:cs typeface="Miriam Fixed" panose="020B0509050101010101" pitchFamily="49" charset="-79"/>
                  </a:rPr>
                  <a:t> </a:t>
                </a:r>
                <a:r>
                  <a:rPr lang="en-CA" sz="1800" b="1" dirty="0" smtClean="0">
                    <a:cs typeface="Miriam Fixed" panose="020B0509050101010101" pitchFamily="49" charset="-79"/>
                  </a:rPr>
                  <a:t>public  class 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</a:t>
                </a:r>
                <a:r>
                  <a:rPr lang="en-CA" sz="1800" dirty="0">
                    <a:cs typeface="Miriam Fixed" panose="020B0509050101010101" pitchFamily="49" charset="-79"/>
                  </a:rPr>
                  <a:t>Newton {</a:t>
                </a:r>
              </a:p>
              <a:p>
                <a:pPr marL="0" indent="0" defTabSz="447675">
                  <a:lnSpc>
                    <a:spcPts val="1400"/>
                  </a:lnSpc>
                  <a:buNone/>
                </a:pPr>
                <a:r>
                  <a:rPr lang="en-CA" sz="1800" dirty="0">
                    <a:cs typeface="Miriam Fixed" panose="020B0509050101010101" pitchFamily="49" charset="-79"/>
                  </a:rPr>
                  <a:t>	</a:t>
                </a:r>
                <a:r>
                  <a:rPr lang="en-CA" sz="1800" b="1" dirty="0">
                    <a:cs typeface="Miriam Fixed" panose="020B0509050101010101" pitchFamily="49" charset="-79"/>
                  </a:rPr>
                  <a:t>public</a:t>
                </a:r>
                <a:r>
                  <a:rPr lang="en-CA" sz="1800" dirty="0">
                    <a:cs typeface="Miriam Fixed" panose="020B0509050101010101" pitchFamily="49" charset="-79"/>
                  </a:rPr>
                  <a:t> 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</a:t>
                </a:r>
                <a:r>
                  <a:rPr lang="en-CA" sz="1800" b="1" dirty="0" smtClean="0">
                    <a:cs typeface="Miriam Fixed" panose="020B0509050101010101" pitchFamily="49" charset="-79"/>
                  </a:rPr>
                  <a:t>static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 </a:t>
                </a:r>
                <a:r>
                  <a:rPr lang="en-CA" sz="1800" b="1" dirty="0" smtClean="0">
                    <a:cs typeface="Miriam Fixed" panose="020B0509050101010101" pitchFamily="49" charset="-79"/>
                  </a:rPr>
                  <a:t>double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 </a:t>
                </a:r>
                <a:r>
                  <a:rPr lang="en-CA" sz="1800" dirty="0" err="1" smtClean="0">
                    <a:cs typeface="Miriam Fixed" panose="020B0509050101010101" pitchFamily="49" charset="-79"/>
                  </a:rPr>
                  <a:t>sqrt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( </a:t>
                </a:r>
                <a:r>
                  <a:rPr lang="en-CA" sz="1800" b="1" dirty="0" smtClean="0">
                    <a:cs typeface="Miriam Fixed" panose="020B0509050101010101" pitchFamily="49" charset="-79"/>
                  </a:rPr>
                  <a:t>double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a )  </a:t>
                </a:r>
                <a:r>
                  <a:rPr lang="en-CA" sz="1800" dirty="0">
                    <a:cs typeface="Miriam Fixed" panose="020B0509050101010101" pitchFamily="49" charset="-79"/>
                  </a:rPr>
                  <a:t>{</a:t>
                </a:r>
              </a:p>
              <a:p>
                <a:pPr marL="0" indent="0" defTabSz="447675">
                  <a:lnSpc>
                    <a:spcPts val="1400"/>
                  </a:lnSpc>
                  <a:buNone/>
                </a:pPr>
                <a:r>
                  <a:rPr lang="en-CA" sz="1800" dirty="0">
                    <a:cs typeface="Miriam Fixed" panose="020B0509050101010101" pitchFamily="49" charset="-79"/>
                  </a:rPr>
                  <a:t>	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	</a:t>
                </a:r>
                <a:r>
                  <a:rPr lang="en-CA" sz="1800" b="1" dirty="0">
                    <a:cs typeface="Miriam Fixed" panose="020B0509050101010101" pitchFamily="49" charset="-79"/>
                  </a:rPr>
                  <a:t>final</a:t>
                </a:r>
                <a:r>
                  <a:rPr lang="en-CA" sz="1800" dirty="0">
                    <a:cs typeface="Miriam Fixed" panose="020B0509050101010101" pitchFamily="49" charset="-79"/>
                  </a:rPr>
                  <a:t> </a:t>
                </a:r>
                <a:r>
                  <a:rPr lang="en-CA" sz="1800" b="1" dirty="0">
                    <a:cs typeface="Miriam Fixed" panose="020B0509050101010101" pitchFamily="49" charset="-79"/>
                  </a:rPr>
                  <a:t>double</a:t>
                </a:r>
                <a:r>
                  <a:rPr lang="en-CA" sz="1800" dirty="0">
                    <a:cs typeface="Miriam Fixed" panose="020B0509050101010101" pitchFamily="49" charset="-79"/>
                  </a:rPr>
                  <a:t> EPSILON = 1e-15</a:t>
                </a:r>
                <a:r>
                  <a:rPr lang="en-CA" sz="1800" dirty="0">
                    <a:solidFill>
                      <a:srgbClr val="5674F6"/>
                    </a:solidFill>
                    <a:cs typeface="Miriam Fixed" panose="020B0509050101010101" pitchFamily="49" charset="-79"/>
                  </a:rPr>
                  <a:t>;    </a:t>
                </a:r>
                <a:r>
                  <a:rPr lang="en-CA" sz="1800" dirty="0" smtClean="0">
                    <a:solidFill>
                      <a:srgbClr val="5674F6"/>
                    </a:solidFill>
                    <a:cs typeface="Miriam Fixed" panose="020B0509050101010101" pitchFamily="49" charset="-79"/>
                  </a:rPr>
                  <a:t>     </a:t>
                </a:r>
                <a:r>
                  <a:rPr lang="en-CA" sz="1800" i="1" dirty="0" smtClean="0">
                    <a:solidFill>
                      <a:srgbClr val="5674F6"/>
                    </a:solidFill>
                    <a:latin typeface="Cambria" panose="02040503050406030204" pitchFamily="18" charset="0"/>
                    <a:cs typeface="Miriam Fixed" panose="020B0509050101010101" pitchFamily="49" charset="-79"/>
                  </a:rPr>
                  <a:t>// </a:t>
                </a:r>
                <a:r>
                  <a:rPr lang="en-CA" sz="1800" i="1" dirty="0">
                    <a:solidFill>
                      <a:srgbClr val="5674F6"/>
                    </a:solidFill>
                    <a:latin typeface="Cambria" panose="02040503050406030204" pitchFamily="18" charset="0"/>
                    <a:cs typeface="Miriam Fixed" panose="020B0509050101010101" pitchFamily="49" charset="-79"/>
                  </a:rPr>
                  <a:t>relative error </a:t>
                </a:r>
                <a:r>
                  <a:rPr lang="en-CA" sz="1800" i="1" dirty="0" smtClean="0">
                    <a:solidFill>
                      <a:srgbClr val="5674F6"/>
                    </a:solidFill>
                    <a:latin typeface="Cambria" panose="02040503050406030204" pitchFamily="18" charset="0"/>
                    <a:cs typeface="Miriam Fixed" panose="020B0509050101010101" pitchFamily="49" charset="-79"/>
                  </a:rPr>
                  <a:t>tolerance</a:t>
                </a:r>
              </a:p>
              <a:p>
                <a:pPr marL="0" indent="0" defTabSz="447675">
                  <a:lnSpc>
                    <a:spcPts val="1400"/>
                  </a:lnSpc>
                  <a:buNone/>
                </a:pPr>
                <a:r>
                  <a:rPr lang="en-CA" sz="1800" dirty="0" smtClean="0">
                    <a:cs typeface="Miriam Fixed" panose="020B0509050101010101" pitchFamily="49" charset="-79"/>
                  </a:rPr>
                  <a:t>		</a:t>
                </a:r>
                <a:r>
                  <a:rPr lang="en-CA" sz="1800" b="1" dirty="0" smtClean="0">
                    <a:cs typeface="Miriam Fixed" panose="020B0509050101010101" pitchFamily="49" charset="-79"/>
                  </a:rPr>
                  <a:t>if   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( a  &lt;  0.0 )  </a:t>
                </a:r>
                <a:r>
                  <a:rPr lang="en-CA" sz="1800" b="1" dirty="0" smtClean="0">
                    <a:cs typeface="Miriam Fixed" panose="020B0509050101010101" pitchFamily="49" charset="-79"/>
                  </a:rPr>
                  <a:t>return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</a:t>
                </a:r>
                <a:r>
                  <a:rPr lang="en-CA" sz="1800" dirty="0" err="1" smtClean="0">
                    <a:cs typeface="Miriam Fixed" panose="020B0509050101010101" pitchFamily="49" charset="-79"/>
                  </a:rPr>
                  <a:t>Double.</a:t>
                </a:r>
                <a:r>
                  <a:rPr lang="en-CA" sz="1800" i="1" dirty="0" err="1" smtClean="0">
                    <a:cs typeface="Miriam Fixed" panose="020B0509050101010101" pitchFamily="49" charset="-79"/>
                  </a:rPr>
                  <a:t>NaN</a:t>
                </a:r>
                <a:r>
                  <a:rPr lang="en-CA" sz="1800" i="1" dirty="0" smtClean="0">
                    <a:cs typeface="Miriam Fixed" panose="020B0509050101010101" pitchFamily="49" charset="-79"/>
                  </a:rPr>
                  <a:t> 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;  </a:t>
                </a:r>
              </a:p>
              <a:p>
                <a:pPr marL="0" indent="0" defTabSz="447675">
                  <a:lnSpc>
                    <a:spcPts val="1400"/>
                  </a:lnSpc>
                  <a:buNone/>
                </a:pPr>
                <a:r>
                  <a:rPr lang="en-CA" sz="1800" dirty="0">
                    <a:cs typeface="Miriam Fixed" panose="020B0509050101010101" pitchFamily="49" charset="-79"/>
                  </a:rPr>
                  <a:t>		</a:t>
                </a:r>
                <a:r>
                  <a:rPr lang="en-CA" sz="1800" i="1" dirty="0">
                    <a:solidFill>
                      <a:srgbClr val="5674F6"/>
                    </a:solidFill>
                    <a:latin typeface="Cambria" panose="02040503050406030204" pitchFamily="18" charset="0"/>
                    <a:cs typeface="Miriam Fixed" panose="020B0509050101010101" pitchFamily="49" charset="-79"/>
                  </a:rPr>
                  <a:t>// </a:t>
                </a:r>
                <a:r>
                  <a:rPr lang="en-CA" sz="1800" i="1" dirty="0" smtClean="0">
                    <a:solidFill>
                      <a:srgbClr val="5674F6"/>
                    </a:solidFill>
                    <a:latin typeface="Cambria" panose="02040503050406030204" pitchFamily="18" charset="0"/>
                    <a:cs typeface="Miriam Fixed" panose="020B0509050101010101" pitchFamily="49" charset="-79"/>
                  </a:rPr>
                  <a:t> compute approximate root </a:t>
                </a:r>
                <a:r>
                  <a:rPr lang="en-CA" sz="1800" i="1" dirty="0">
                    <a:solidFill>
                      <a:srgbClr val="5674F6"/>
                    </a:solidFill>
                    <a:latin typeface="Cambria" panose="02040503050406030204" pitchFamily="18" charset="0"/>
                    <a:cs typeface="Miriam Fixed" panose="020B0509050101010101" pitchFamily="49" charset="-79"/>
                  </a:rPr>
                  <a:t>of </a:t>
                </a:r>
                <a:r>
                  <a:rPr lang="en-CA" sz="1800" i="1" dirty="0" smtClean="0">
                    <a:solidFill>
                      <a:srgbClr val="5674F6"/>
                    </a:solidFill>
                    <a:latin typeface="Cambria" panose="02040503050406030204" pitchFamily="18" charset="0"/>
                    <a:cs typeface="Miriam Fixed" panose="020B0509050101010101" pitchFamily="49" charset="-79"/>
                  </a:rPr>
                  <a:t>   </a:t>
                </a:r>
                <a14:m>
                  <m:oMath xmlns:m="http://schemas.openxmlformats.org/officeDocument/2006/math">
                    <m:r>
                      <a:rPr lang="en-CA" sz="1800" i="1" dirty="0" smtClean="0">
                        <a:solidFill>
                          <a:srgbClr val="5674F6"/>
                        </a:solidFill>
                        <a:latin typeface="Cambria Math"/>
                        <a:cs typeface="Miriam Fixed" panose="020B0509050101010101" pitchFamily="49" charset="-79"/>
                      </a:rPr>
                      <m:t>𝑓</m:t>
                    </m:r>
                    <m:r>
                      <a:rPr lang="en-CA" sz="1800" i="1" dirty="0" smtClean="0">
                        <a:solidFill>
                          <a:srgbClr val="5674F6"/>
                        </a:solidFill>
                        <a:latin typeface="Cambria Math"/>
                        <a:cs typeface="Miriam Fixed" panose="020B0509050101010101" pitchFamily="49" charset="-79"/>
                      </a:rPr>
                      <m:t>(</m:t>
                    </m:r>
                    <m:r>
                      <a:rPr lang="en-CA" sz="1800" i="1" dirty="0" smtClean="0">
                        <a:solidFill>
                          <a:srgbClr val="5674F6"/>
                        </a:solidFill>
                        <a:latin typeface="Cambria Math"/>
                        <a:cs typeface="Miriam Fixed" panose="020B0509050101010101" pitchFamily="49" charset="-79"/>
                      </a:rPr>
                      <m:t>𝑥</m:t>
                    </m:r>
                    <m:r>
                      <a:rPr lang="en-CA" sz="1800" i="1" dirty="0" smtClean="0">
                        <a:solidFill>
                          <a:srgbClr val="5674F6"/>
                        </a:solidFill>
                        <a:latin typeface="Cambria Math"/>
                        <a:cs typeface="Miriam Fixed" panose="020B0509050101010101" pitchFamily="49" charset="-79"/>
                      </a:rPr>
                      <m:t>) = </m:t>
                    </m:r>
                    <m:sSup>
                      <m:sSupPr>
                        <m:ctrlPr>
                          <a:rPr lang="en-CA" sz="1800" i="1" dirty="0" smtClean="0">
                            <a:solidFill>
                              <a:srgbClr val="5674F6"/>
                            </a:solidFill>
                            <a:latin typeface="Cambria Math"/>
                            <a:cs typeface="Miriam Fixed" panose="020B0509050101010101" pitchFamily="49" charset="-79"/>
                          </a:rPr>
                        </m:ctrlPr>
                      </m:sSupPr>
                      <m:e>
                        <m:r>
                          <a:rPr lang="en-CA" sz="1800" b="0" i="1" dirty="0" smtClean="0">
                            <a:solidFill>
                              <a:srgbClr val="5674F6"/>
                            </a:solidFill>
                            <a:latin typeface="Cambria Math"/>
                            <a:cs typeface="Miriam Fixed" panose="020B0509050101010101" pitchFamily="49" charset="-79"/>
                          </a:rPr>
                          <m:t>𝑥</m:t>
                        </m:r>
                      </m:e>
                      <m:sup>
                        <m:r>
                          <a:rPr lang="en-CA" sz="1800" b="0" i="1" dirty="0" smtClean="0">
                            <a:solidFill>
                              <a:srgbClr val="5674F6"/>
                            </a:solidFill>
                            <a:latin typeface="Cambria Math"/>
                            <a:cs typeface="Miriam Fixed" panose="020B0509050101010101" pitchFamily="49" charset="-79"/>
                          </a:rPr>
                          <m:t>2</m:t>
                        </m:r>
                      </m:sup>
                    </m:sSup>
                    <m:r>
                      <a:rPr lang="en-CA" sz="1800" i="1" dirty="0" smtClean="0">
                        <a:solidFill>
                          <a:srgbClr val="5674F6"/>
                        </a:solidFill>
                        <a:latin typeface="Cambria Math"/>
                        <a:cs typeface="Miriam Fixed" panose="020B0509050101010101" pitchFamily="49" charset="-79"/>
                      </a:rPr>
                      <m:t> – </m:t>
                    </m:r>
                    <m:r>
                      <a:rPr lang="en-CA" sz="1800" i="1" dirty="0" smtClean="0">
                        <a:solidFill>
                          <a:srgbClr val="5674F6"/>
                        </a:solidFill>
                        <a:latin typeface="Cambria Math"/>
                        <a:cs typeface="Miriam Fixed" panose="020B0509050101010101" pitchFamily="49" charset="-79"/>
                      </a:rPr>
                      <m:t>𝑎</m:t>
                    </m:r>
                    <m:r>
                      <a:rPr lang="en-CA" sz="1800" i="1" dirty="0" smtClean="0">
                        <a:solidFill>
                          <a:srgbClr val="5674F6"/>
                        </a:solidFill>
                        <a:latin typeface="Cambria Math"/>
                        <a:cs typeface="Miriam Fixed" panose="020B0509050101010101" pitchFamily="49" charset="-79"/>
                      </a:rPr>
                      <m:t>   </m:t>
                    </m:r>
                  </m:oMath>
                </a14:m>
                <a:r>
                  <a:rPr lang="en-CA" sz="1800" i="1" dirty="0" smtClean="0">
                    <a:solidFill>
                      <a:srgbClr val="5674F6"/>
                    </a:solidFill>
                    <a:latin typeface="Cambria" panose="02040503050406030204" pitchFamily="18" charset="0"/>
                    <a:cs typeface="Miriam Fixed" panose="020B0509050101010101" pitchFamily="49" charset="-79"/>
                  </a:rPr>
                  <a:t>by Newton’s method:</a:t>
                </a:r>
                <a:endParaRPr lang="en-CA" sz="1800" i="1" dirty="0">
                  <a:solidFill>
                    <a:srgbClr val="5674F6"/>
                  </a:solidFill>
                  <a:latin typeface="Cambria" panose="02040503050406030204" pitchFamily="18" charset="0"/>
                  <a:cs typeface="Miriam Fixed" panose="020B0509050101010101" pitchFamily="49" charset="-79"/>
                </a:endParaRPr>
              </a:p>
              <a:p>
                <a:pPr marL="0" indent="0" defTabSz="447675">
                  <a:lnSpc>
                    <a:spcPts val="1400"/>
                  </a:lnSpc>
                  <a:buNone/>
                </a:pPr>
                <a:r>
                  <a:rPr lang="en-CA" sz="1800" dirty="0">
                    <a:cs typeface="Miriam Fixed" panose="020B0509050101010101" pitchFamily="49" charset="-79"/>
                  </a:rPr>
                  <a:t>		</a:t>
                </a:r>
                <a:r>
                  <a:rPr lang="en-CA" sz="1800" b="1" dirty="0">
                    <a:cs typeface="Miriam Fixed" panose="020B0509050101010101" pitchFamily="49" charset="-79"/>
                  </a:rPr>
                  <a:t>double</a:t>
                </a:r>
                <a:r>
                  <a:rPr lang="en-CA" sz="1800" dirty="0">
                    <a:cs typeface="Miriam Fixed" panose="020B0509050101010101" pitchFamily="49" charset="-79"/>
                  </a:rPr>
                  <a:t> x = a;  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                     	</a:t>
                </a:r>
                <a:r>
                  <a:rPr lang="en-CA" sz="1800" dirty="0">
                    <a:cs typeface="Miriam Fixed" panose="020B0509050101010101" pitchFamily="49" charset="-79"/>
                  </a:rPr>
                  <a:t> 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         </a:t>
                </a:r>
                <a:r>
                  <a:rPr lang="en-CA" sz="1800" i="1" dirty="0" smtClean="0">
                    <a:solidFill>
                      <a:srgbClr val="5674F6"/>
                    </a:solidFill>
                    <a:latin typeface="Cambria" panose="02040503050406030204" pitchFamily="18" charset="0"/>
                    <a:cs typeface="Miriam Fixed" panose="020B0509050101010101" pitchFamily="49" charset="-79"/>
                  </a:rPr>
                  <a:t>//  initialize </a:t>
                </a:r>
                <a:r>
                  <a:rPr lang="en-CA" sz="1800" i="1" dirty="0">
                    <a:solidFill>
                      <a:srgbClr val="5674F6"/>
                    </a:solidFill>
                    <a:latin typeface="Cambria" panose="02040503050406030204" pitchFamily="18" charset="0"/>
                    <a:cs typeface="Miriam Fixed" panose="020B0509050101010101" pitchFamily="49" charset="-79"/>
                  </a:rPr>
                  <a:t>iteration </a:t>
                </a:r>
                <a:r>
                  <a:rPr lang="en-CA" sz="1800" i="1" dirty="0" smtClean="0">
                    <a:solidFill>
                      <a:srgbClr val="5674F6"/>
                    </a:solidFill>
                    <a:latin typeface="Cambria" panose="02040503050406030204" pitchFamily="18" charset="0"/>
                    <a:cs typeface="Miriam Fixed" panose="020B0509050101010101" pitchFamily="49" charset="-79"/>
                  </a:rPr>
                  <a:t>variable</a:t>
                </a:r>
                <a:endParaRPr lang="en-CA" sz="1800" i="1" dirty="0">
                  <a:latin typeface="Cambria" panose="02040503050406030204" pitchFamily="18" charset="0"/>
                  <a:cs typeface="Miriam Fixed" panose="020B0509050101010101" pitchFamily="49" charset="-79"/>
                </a:endParaRPr>
              </a:p>
              <a:p>
                <a:pPr marL="0" indent="0" defTabSz="447675">
                  <a:lnSpc>
                    <a:spcPts val="1400"/>
                  </a:lnSpc>
                  <a:buNone/>
                </a:pPr>
                <a:r>
                  <a:rPr lang="en-CA" sz="1800" dirty="0">
                    <a:cs typeface="Miriam Fixed" panose="020B0509050101010101" pitchFamily="49" charset="-79"/>
                  </a:rPr>
                  <a:t>		</a:t>
                </a:r>
                <a:r>
                  <a:rPr lang="en-CA" sz="1800" b="1" dirty="0">
                    <a:cs typeface="Miriam Fixed" panose="020B0509050101010101" pitchFamily="49" charset="-79"/>
                  </a:rPr>
                  <a:t>while</a:t>
                </a:r>
                <a:r>
                  <a:rPr lang="en-CA" sz="1800" dirty="0">
                    <a:cs typeface="Miriam Fixed" panose="020B0509050101010101" pitchFamily="49" charset="-79"/>
                  </a:rPr>
                  <a:t>  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( </a:t>
                </a:r>
                <a:r>
                  <a:rPr lang="en-CA" sz="1800" dirty="0" err="1" smtClean="0">
                    <a:cs typeface="Miriam Fixed" panose="020B0509050101010101" pitchFamily="49" charset="-79"/>
                  </a:rPr>
                  <a:t>Math.</a:t>
                </a:r>
                <a:r>
                  <a:rPr lang="en-CA" sz="1800" i="1" dirty="0" err="1" smtClean="0">
                    <a:cs typeface="Miriam Fixed" panose="020B0509050101010101" pitchFamily="49" charset="-79"/>
                  </a:rPr>
                  <a:t>abs</a:t>
                </a:r>
                <a:r>
                  <a:rPr lang="en-CA" sz="1800" i="1" dirty="0" smtClean="0">
                    <a:cs typeface="Miriam Fixed" panose="020B0509050101010101" pitchFamily="49" charset="-79"/>
                  </a:rPr>
                  <a:t> </a:t>
                </a:r>
                <a:r>
                  <a:rPr lang="en-CA" sz="1800" dirty="0">
                    <a:cs typeface="Miriam Fixed" panose="020B0509050101010101" pitchFamily="49" charset="-79"/>
                  </a:rPr>
                  <a:t>(x 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– a/x)  </a:t>
                </a:r>
                <a:r>
                  <a:rPr lang="en-CA" sz="1800" dirty="0">
                    <a:cs typeface="Miriam Fixed" panose="020B0509050101010101" pitchFamily="49" charset="-79"/>
                  </a:rPr>
                  <a:t>&gt; 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EPSILON </a:t>
                </a:r>
                <a:r>
                  <a:rPr lang="en-CA" sz="1800" dirty="0">
                    <a:cs typeface="Miriam Fixed" panose="020B0509050101010101" pitchFamily="49" charset="-79"/>
                  </a:rPr>
                  <a:t>* 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x )      </a:t>
                </a:r>
                <a:endParaRPr lang="en-CA" sz="1800" dirty="0">
                  <a:cs typeface="Miriam Fixed" panose="020B0509050101010101" pitchFamily="49" charset="-79"/>
                </a:endParaRPr>
              </a:p>
              <a:p>
                <a:pPr marL="0" indent="0" defTabSz="447675">
                  <a:lnSpc>
                    <a:spcPts val="1400"/>
                  </a:lnSpc>
                  <a:buNone/>
                </a:pPr>
                <a:r>
                  <a:rPr lang="en-CA" sz="1800" dirty="0">
                    <a:cs typeface="Miriam Fixed" panose="020B0509050101010101" pitchFamily="49" charset="-79"/>
                  </a:rPr>
                  <a:t>			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  x </a:t>
                </a:r>
                <a:r>
                  <a:rPr lang="en-CA" sz="1800" dirty="0">
                    <a:cs typeface="Miriam Fixed" panose="020B0509050101010101" pitchFamily="49" charset="-79"/>
                  </a:rPr>
                  <a:t>= (x + 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a/x</a:t>
                </a:r>
                <a:r>
                  <a:rPr lang="en-CA" sz="1800" dirty="0">
                    <a:cs typeface="Miriam Fixed" panose="020B0509050101010101" pitchFamily="49" charset="-79"/>
                  </a:rPr>
                  <a:t>) / 2;   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     		  </a:t>
                </a:r>
                <a:r>
                  <a:rPr lang="en-CA" sz="1800" i="1" dirty="0" smtClean="0">
                    <a:solidFill>
                      <a:srgbClr val="5674F6"/>
                    </a:solidFill>
                    <a:latin typeface="Cambria" panose="02040503050406030204" pitchFamily="18" charset="0"/>
                    <a:cs typeface="Miriam Fixed" panose="020B0509050101010101" pitchFamily="49" charset="-79"/>
                  </a:rPr>
                  <a:t>// </a:t>
                </a:r>
                <a:r>
                  <a:rPr lang="en-CA" sz="1800" i="1" dirty="0">
                    <a:solidFill>
                      <a:srgbClr val="5674F6"/>
                    </a:solidFill>
                    <a:latin typeface="Cambria" panose="02040503050406030204" pitchFamily="18" charset="0"/>
                    <a:cs typeface="Miriam Fixed" panose="020B0509050101010101" pitchFamily="49" charset="-79"/>
                  </a:rPr>
                  <a:t>Newton </a:t>
                </a:r>
                <a:r>
                  <a:rPr lang="en-CA" sz="1800" i="1" dirty="0" smtClean="0">
                    <a:solidFill>
                      <a:srgbClr val="5674F6"/>
                    </a:solidFill>
                    <a:latin typeface="Cambria" panose="02040503050406030204" pitchFamily="18" charset="0"/>
                    <a:cs typeface="Miriam Fixed" panose="020B0509050101010101" pitchFamily="49" charset="-79"/>
                  </a:rPr>
                  <a:t>iterate:   </a:t>
                </a:r>
                <a14:m>
                  <m:oMath xmlns:m="http://schemas.openxmlformats.org/officeDocument/2006/math">
                    <m:r>
                      <a:rPr lang="en-CA" sz="1800" i="1" dirty="0" smtClean="0">
                        <a:solidFill>
                          <a:srgbClr val="5674F6"/>
                        </a:solidFill>
                        <a:latin typeface="Cambria Math"/>
                        <a:cs typeface="Miriam Fixed" panose="020B0509050101010101" pitchFamily="49" charset="-79"/>
                      </a:rPr>
                      <m:t>𝑥</m:t>
                    </m:r>
                    <m:r>
                      <a:rPr lang="en-CA" sz="1800" i="1" dirty="0" smtClean="0">
                        <a:solidFill>
                          <a:srgbClr val="5674F6"/>
                        </a:solidFill>
                        <a:latin typeface="Cambria Math"/>
                        <a:cs typeface="Miriam Fixed" panose="020B0509050101010101" pitchFamily="49" charset="-79"/>
                      </a:rPr>
                      <m:t> = </m:t>
                    </m:r>
                    <m:r>
                      <a:rPr lang="en-CA" sz="1800" i="1" dirty="0" smtClean="0">
                        <a:solidFill>
                          <a:srgbClr val="5674F6"/>
                        </a:solidFill>
                        <a:latin typeface="Cambria Math"/>
                        <a:cs typeface="Miriam Fixed" panose="020B0509050101010101" pitchFamily="49" charset="-79"/>
                      </a:rPr>
                      <m:t>𝑥</m:t>
                    </m:r>
                    <m:r>
                      <a:rPr lang="en-CA" sz="1800" i="1" dirty="0" smtClean="0">
                        <a:solidFill>
                          <a:srgbClr val="5674F6"/>
                        </a:solidFill>
                        <a:latin typeface="Cambria Math"/>
                        <a:cs typeface="Miriam Fixed" panose="020B0509050101010101" pitchFamily="49" charset="-79"/>
                      </a:rPr>
                      <m:t> – </m:t>
                    </m:r>
                    <m:r>
                      <a:rPr lang="en-CA" sz="1800" i="1" dirty="0" smtClean="0">
                        <a:solidFill>
                          <a:srgbClr val="5674F6"/>
                        </a:solidFill>
                        <a:latin typeface="Cambria Math"/>
                        <a:cs typeface="Miriam Fixed" panose="020B0509050101010101" pitchFamily="49" charset="-79"/>
                      </a:rPr>
                      <m:t>𝑓</m:t>
                    </m:r>
                    <m:r>
                      <a:rPr lang="en-CA" sz="1800" i="1" dirty="0" smtClean="0">
                        <a:solidFill>
                          <a:srgbClr val="5674F6"/>
                        </a:solidFill>
                        <a:latin typeface="Cambria Math"/>
                        <a:cs typeface="Miriam Fixed" panose="020B0509050101010101" pitchFamily="49" charset="-79"/>
                      </a:rPr>
                      <m:t>(</m:t>
                    </m:r>
                    <m:r>
                      <a:rPr lang="en-CA" sz="1800" i="1" dirty="0" smtClean="0">
                        <a:solidFill>
                          <a:srgbClr val="5674F6"/>
                        </a:solidFill>
                        <a:latin typeface="Cambria Math"/>
                        <a:cs typeface="Miriam Fixed" panose="020B0509050101010101" pitchFamily="49" charset="-79"/>
                      </a:rPr>
                      <m:t>𝑥</m:t>
                    </m:r>
                    <m:r>
                      <a:rPr lang="en-CA" sz="1800" i="1" dirty="0" smtClean="0">
                        <a:solidFill>
                          <a:srgbClr val="5674F6"/>
                        </a:solidFill>
                        <a:latin typeface="Cambria Math"/>
                        <a:cs typeface="Miriam Fixed" panose="020B0509050101010101" pitchFamily="49" charset="-79"/>
                      </a:rPr>
                      <m:t>)/</m:t>
                    </m:r>
                    <m:r>
                      <a:rPr lang="en-CA" sz="1800" i="1" dirty="0" smtClean="0">
                        <a:solidFill>
                          <a:srgbClr val="5674F6"/>
                        </a:solidFill>
                        <a:latin typeface="Cambria Math"/>
                        <a:cs typeface="Miriam Fixed" panose="020B0509050101010101" pitchFamily="49" charset="-79"/>
                      </a:rPr>
                      <m:t>𝑓</m:t>
                    </m:r>
                    <m:r>
                      <a:rPr lang="en-CA" sz="1800" i="1" dirty="0" smtClean="0">
                        <a:solidFill>
                          <a:srgbClr val="5674F6"/>
                        </a:solidFill>
                        <a:latin typeface="Cambria Math"/>
                        <a:cs typeface="Miriam Fixed" panose="020B0509050101010101" pitchFamily="49" charset="-79"/>
                      </a:rPr>
                      <m:t>’(</m:t>
                    </m:r>
                    <m:r>
                      <a:rPr lang="en-CA" sz="1800" i="1" dirty="0" smtClean="0">
                        <a:solidFill>
                          <a:srgbClr val="5674F6"/>
                        </a:solidFill>
                        <a:latin typeface="Cambria Math"/>
                        <a:cs typeface="Miriam Fixed" panose="020B0509050101010101" pitchFamily="49" charset="-79"/>
                      </a:rPr>
                      <m:t>𝑥</m:t>
                    </m:r>
                    <m:r>
                      <a:rPr lang="en-CA" sz="1800" i="1" dirty="0" smtClean="0">
                        <a:solidFill>
                          <a:srgbClr val="5674F6"/>
                        </a:solidFill>
                        <a:latin typeface="Cambria Math"/>
                        <a:cs typeface="Miriam Fixed" panose="020B0509050101010101" pitchFamily="49" charset="-79"/>
                      </a:rPr>
                      <m:t>)</m:t>
                    </m:r>
                  </m:oMath>
                </a14:m>
                <a:endParaRPr lang="en-CA" sz="1800" dirty="0" smtClean="0">
                  <a:cs typeface="Miriam Fixed" panose="020B0509050101010101" pitchFamily="49" charset="-79"/>
                </a:endParaRPr>
              </a:p>
              <a:p>
                <a:pPr marL="0" indent="0" defTabSz="447675">
                  <a:lnSpc>
                    <a:spcPts val="1800"/>
                  </a:lnSpc>
                  <a:buNone/>
                </a:pPr>
                <a:r>
                  <a:rPr lang="en-CA" sz="1800" dirty="0">
                    <a:cs typeface="Miriam Fixed" panose="020B0509050101010101" pitchFamily="49" charset="-79"/>
                  </a:rPr>
                  <a:t>		</a:t>
                </a:r>
                <a:r>
                  <a:rPr lang="en-CA" sz="1800" b="1" dirty="0">
                    <a:cs typeface="Miriam Fixed" panose="020B0509050101010101" pitchFamily="49" charset="-79"/>
                  </a:rPr>
                  <a:t>return</a:t>
                </a:r>
                <a:r>
                  <a:rPr lang="en-CA" sz="1800" dirty="0">
                    <a:cs typeface="Miriam Fixed" panose="020B0509050101010101" pitchFamily="49" charset="-79"/>
                  </a:rPr>
                  <a:t> x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;</a:t>
                </a:r>
                <a:r>
                  <a:rPr lang="en-CA" sz="1800" dirty="0">
                    <a:cs typeface="Miriam Fixed" panose="020B0509050101010101" pitchFamily="49" charset="-79"/>
                  </a:rPr>
                  <a:t>	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                                            </a:t>
                </a:r>
                <a:r>
                  <a:rPr lang="en-CA" sz="1800" i="1" dirty="0" smtClean="0">
                    <a:solidFill>
                      <a:srgbClr val="5674F6"/>
                    </a:solidFill>
                    <a:latin typeface="Cambria" panose="02040503050406030204" pitchFamily="18" charset="0"/>
                    <a:cs typeface="Miriam Fixed" panose="020B0509050101010101" pitchFamily="49" charset="-79"/>
                  </a:rPr>
                  <a:t>//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1800" b="0" i="1" smtClean="0">
                            <a:solidFill>
                              <a:srgbClr val="5674F6"/>
                            </a:solidFill>
                            <a:latin typeface="Cambria Math"/>
                            <a:cs typeface="Miriam Fixed" panose="020B0509050101010101" pitchFamily="49" charset="-79"/>
                          </a:rPr>
                        </m:ctrlPr>
                      </m:dPr>
                      <m:e>
                        <m:r>
                          <a:rPr lang="en-CA" sz="1800" b="0" i="1" smtClean="0">
                            <a:solidFill>
                              <a:srgbClr val="5674F6"/>
                            </a:solidFill>
                            <a:latin typeface="Cambria Math"/>
                            <a:cs typeface="Miriam Fixed" panose="020B0509050101010101" pitchFamily="49" charset="-79"/>
                          </a:rPr>
                          <m:t>1−</m:t>
                        </m:r>
                        <m:r>
                          <a:rPr lang="en-CA" sz="1800" b="0" i="1" smtClean="0">
                            <a:solidFill>
                              <a:srgbClr val="5674F6"/>
                            </a:solidFill>
                            <a:latin typeface="Cambria Math"/>
                            <a:ea typeface="Cambria Math"/>
                            <a:cs typeface="Miriam Fixed" panose="020B0509050101010101" pitchFamily="49" charset="-79"/>
                          </a:rPr>
                          <m:t>𝜀</m:t>
                        </m:r>
                      </m:e>
                    </m:d>
                    <m:rad>
                      <m:radPr>
                        <m:degHide m:val="on"/>
                        <m:ctrlPr>
                          <a:rPr lang="en-CA" sz="1800" b="0" i="1" smtClean="0">
                            <a:solidFill>
                              <a:srgbClr val="5674F6"/>
                            </a:solidFill>
                            <a:latin typeface="Cambria Math"/>
                            <a:ea typeface="Cambria Math"/>
                            <a:cs typeface="Miriam Fixed" panose="020B0509050101010101" pitchFamily="49" charset="-79"/>
                          </a:rPr>
                        </m:ctrlPr>
                      </m:radPr>
                      <m:deg/>
                      <m:e>
                        <m:r>
                          <a:rPr lang="en-CA" sz="1800" b="0" i="1" smtClean="0">
                            <a:solidFill>
                              <a:srgbClr val="5674F6"/>
                            </a:solidFill>
                            <a:latin typeface="Cambria Math"/>
                            <a:ea typeface="Cambria Math"/>
                            <a:cs typeface="Miriam Fixed" panose="020B0509050101010101" pitchFamily="49" charset="-79"/>
                          </a:rPr>
                          <m:t>𝑎</m:t>
                        </m:r>
                      </m:e>
                    </m:rad>
                    <m:r>
                      <a:rPr lang="en-CA" sz="1800" b="0" i="1" smtClean="0">
                        <a:solidFill>
                          <a:srgbClr val="5674F6"/>
                        </a:solidFill>
                        <a:latin typeface="Cambria Math"/>
                        <a:ea typeface="Cambria Math"/>
                        <a:cs typeface="Miriam Fixed" panose="020B0509050101010101" pitchFamily="49" charset="-79"/>
                      </a:rPr>
                      <m:t>≤</m:t>
                    </m:r>
                    <m:r>
                      <a:rPr lang="en-CA" sz="1800" b="0" i="1" smtClean="0">
                        <a:solidFill>
                          <a:srgbClr val="5674F6"/>
                        </a:solidFill>
                        <a:latin typeface="Cambria Math"/>
                        <a:ea typeface="Cambria Math"/>
                        <a:cs typeface="Miriam Fixed" panose="020B0509050101010101" pitchFamily="49" charset="-79"/>
                      </a:rPr>
                      <m:t>𝑥</m:t>
                    </m:r>
                    <m:r>
                      <a:rPr lang="en-CA" sz="1800" b="0" i="1" smtClean="0">
                        <a:solidFill>
                          <a:srgbClr val="5674F6"/>
                        </a:solidFill>
                        <a:latin typeface="Cambria Math"/>
                        <a:ea typeface="Cambria Math"/>
                        <a:cs typeface="Miriam Fixed" panose="020B0509050101010101" pitchFamily="49" charset="-79"/>
                      </a:rPr>
                      <m:t>≤(1+</m:t>
                    </m:r>
                    <m:r>
                      <a:rPr lang="en-CA" sz="1800" b="0" i="1" smtClean="0">
                        <a:solidFill>
                          <a:srgbClr val="5674F6"/>
                        </a:solidFill>
                        <a:latin typeface="Cambria Math"/>
                        <a:ea typeface="Cambria Math"/>
                        <a:cs typeface="Miriam Fixed" panose="020B0509050101010101" pitchFamily="49" charset="-79"/>
                      </a:rPr>
                      <m:t>𝜀</m:t>
                    </m:r>
                    <m:r>
                      <a:rPr lang="en-CA" sz="1800" b="0" i="1" smtClean="0">
                        <a:solidFill>
                          <a:srgbClr val="5674F6"/>
                        </a:solidFill>
                        <a:latin typeface="Cambria Math"/>
                        <a:ea typeface="Cambria Math"/>
                        <a:cs typeface="Miriam Fixed" panose="020B0509050101010101" pitchFamily="49" charset="-79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CA" sz="1800" b="0" i="1" smtClean="0">
                            <a:solidFill>
                              <a:srgbClr val="5674F6"/>
                            </a:solidFill>
                            <a:latin typeface="Cambria Math"/>
                            <a:ea typeface="Cambria Math"/>
                            <a:cs typeface="Miriam Fixed" panose="020B0509050101010101" pitchFamily="49" charset="-79"/>
                          </a:rPr>
                        </m:ctrlPr>
                      </m:radPr>
                      <m:deg/>
                      <m:e>
                        <m:r>
                          <a:rPr lang="en-CA" sz="1800" b="0" i="1" smtClean="0">
                            <a:solidFill>
                              <a:srgbClr val="5674F6"/>
                            </a:solidFill>
                            <a:latin typeface="Cambria Math"/>
                            <a:ea typeface="Cambria Math"/>
                            <a:cs typeface="Miriam Fixed" panose="020B0509050101010101" pitchFamily="49" charset="-79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CA" sz="1800" dirty="0" smtClean="0">
                    <a:cs typeface="Miriam Fixed" panose="020B0509050101010101" pitchFamily="49" charset="-79"/>
                  </a:rPr>
                  <a:t> </a:t>
                </a:r>
                <a:endParaRPr lang="en-CA" sz="1800" dirty="0">
                  <a:cs typeface="Miriam Fixed" panose="020B0509050101010101" pitchFamily="49" charset="-79"/>
                </a:endParaRPr>
              </a:p>
              <a:p>
                <a:pPr marL="0" indent="0" defTabSz="447675">
                  <a:lnSpc>
                    <a:spcPts val="1400"/>
                  </a:lnSpc>
                  <a:buNone/>
                </a:pPr>
                <a:r>
                  <a:rPr lang="en-CA" sz="1800" dirty="0">
                    <a:cs typeface="Miriam Fixed" panose="020B0509050101010101" pitchFamily="49" charset="-79"/>
                  </a:rPr>
                  <a:t>	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}</a:t>
                </a:r>
                <a:br>
                  <a:rPr lang="en-CA" sz="1800" dirty="0" smtClean="0">
                    <a:cs typeface="Miriam Fixed" panose="020B0509050101010101" pitchFamily="49" charset="-79"/>
                  </a:rPr>
                </a:br>
                <a:endParaRPr lang="en-CA" sz="1800" dirty="0">
                  <a:cs typeface="Miriam Fixed" panose="020B0509050101010101" pitchFamily="49" charset="-79"/>
                </a:endParaRPr>
              </a:p>
              <a:p>
                <a:pPr marL="0" indent="0" defTabSz="447675">
                  <a:lnSpc>
                    <a:spcPts val="1400"/>
                  </a:lnSpc>
                  <a:buNone/>
                </a:pPr>
                <a:r>
                  <a:rPr lang="en-CA" sz="1800" dirty="0">
                    <a:cs typeface="Miriam Fixed" panose="020B0509050101010101" pitchFamily="49" charset="-79"/>
                  </a:rPr>
                  <a:t>	</a:t>
                </a:r>
                <a:r>
                  <a:rPr lang="en-CA" sz="1800" b="1" dirty="0">
                    <a:cs typeface="Miriam Fixed" panose="020B0509050101010101" pitchFamily="49" charset="-79"/>
                  </a:rPr>
                  <a:t>public</a:t>
                </a:r>
                <a:r>
                  <a:rPr lang="en-CA" sz="1800" dirty="0">
                    <a:cs typeface="Miriam Fixed" panose="020B0509050101010101" pitchFamily="49" charset="-79"/>
                  </a:rPr>
                  <a:t> 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</a:t>
                </a:r>
                <a:r>
                  <a:rPr lang="en-CA" sz="1800" b="1" dirty="0" smtClean="0">
                    <a:cs typeface="Miriam Fixed" panose="020B0509050101010101" pitchFamily="49" charset="-79"/>
                  </a:rPr>
                  <a:t>static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 </a:t>
                </a:r>
                <a:r>
                  <a:rPr lang="en-CA" sz="1800" b="1" dirty="0" smtClean="0">
                    <a:cs typeface="Miriam Fixed" panose="020B0509050101010101" pitchFamily="49" charset="-79"/>
                  </a:rPr>
                  <a:t>void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 main( String</a:t>
                </a:r>
                <a:r>
                  <a:rPr lang="en-CA" sz="1800" dirty="0">
                    <a:cs typeface="Miriam Fixed" panose="020B0509050101010101" pitchFamily="49" charset="-79"/>
                  </a:rPr>
                  <a:t>[] 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</a:t>
                </a:r>
                <a:r>
                  <a:rPr lang="en-CA" sz="1800" dirty="0" err="1" smtClean="0">
                    <a:cs typeface="Miriam Fixed" panose="020B0509050101010101" pitchFamily="49" charset="-79"/>
                  </a:rPr>
                  <a:t>args</a:t>
                </a:r>
                <a:r>
                  <a:rPr lang="en-CA" sz="1800" dirty="0">
                    <a:cs typeface="Miriam Fixed" panose="020B0509050101010101" pitchFamily="49" charset="-79"/>
                  </a:rPr>
                  <a:t>) 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{</a:t>
                </a:r>
              </a:p>
              <a:p>
                <a:pPr marL="0" indent="0" defTabSz="447675">
                  <a:lnSpc>
                    <a:spcPts val="1400"/>
                  </a:lnSpc>
                  <a:buNone/>
                </a:pPr>
                <a:r>
                  <a:rPr lang="en-CA" sz="1800" dirty="0">
                    <a:cs typeface="Miriam Fixed" panose="020B0509050101010101" pitchFamily="49" charset="-79"/>
                  </a:rPr>
                  <a:t> 		</a:t>
                </a:r>
                <a:r>
                  <a:rPr lang="en-CA" sz="1800" dirty="0" err="1" smtClean="0">
                    <a:cs typeface="Miriam Fixed" panose="020B0509050101010101" pitchFamily="49" charset="-79"/>
                  </a:rPr>
                  <a:t>System.</a:t>
                </a:r>
                <a:r>
                  <a:rPr lang="en-CA" sz="1800" i="1" dirty="0" err="1" smtClean="0">
                    <a:cs typeface="Miriam Fixed" panose="020B0509050101010101" pitchFamily="49" charset="-79"/>
                  </a:rPr>
                  <a:t>out</a:t>
                </a:r>
                <a:r>
                  <a:rPr lang="en-CA" sz="1800" dirty="0" err="1" smtClean="0">
                    <a:cs typeface="Miriam Fixed" panose="020B0509050101010101" pitchFamily="49" charset="-79"/>
                  </a:rPr>
                  <a:t>.println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</a:t>
                </a:r>
                <a:r>
                  <a:rPr lang="en-CA" sz="1800" dirty="0">
                    <a:cs typeface="Miriam Fixed" panose="020B0509050101010101" pitchFamily="49" charset="-79"/>
                  </a:rPr>
                  <a:t>( 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“Input numbers &amp; their square roots:”) ;</a:t>
                </a:r>
              </a:p>
              <a:p>
                <a:pPr marL="0" indent="0" defTabSz="447675">
                  <a:lnSpc>
                    <a:spcPts val="1400"/>
                  </a:lnSpc>
                  <a:buNone/>
                </a:pPr>
                <a:r>
                  <a:rPr lang="en-CA" sz="1800" dirty="0" smtClean="0">
                    <a:cs typeface="Miriam Fixed" panose="020B0509050101010101" pitchFamily="49" charset="-79"/>
                  </a:rPr>
                  <a:t>  </a:t>
                </a:r>
                <a:r>
                  <a:rPr lang="en-CA" sz="1800" dirty="0">
                    <a:cs typeface="Miriam Fixed" panose="020B0509050101010101" pitchFamily="49" charset="-79"/>
                  </a:rPr>
                  <a:t>		</a:t>
                </a:r>
                <a:r>
                  <a:rPr lang="en-CA" sz="1800" b="1" dirty="0" smtClean="0">
                    <a:cs typeface="Miriam Fixed" panose="020B0509050101010101" pitchFamily="49" charset="-79"/>
                  </a:rPr>
                  <a:t>double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 root ;            </a:t>
                </a:r>
                <a:endParaRPr lang="en-CA" sz="1800" dirty="0">
                  <a:solidFill>
                    <a:srgbClr val="0070C0"/>
                  </a:solidFill>
                  <a:cs typeface="Miriam Fixed" panose="020B0509050101010101" pitchFamily="49" charset="-79"/>
                </a:endParaRPr>
              </a:p>
              <a:p>
                <a:pPr marL="0" indent="0" defTabSz="447675">
                  <a:lnSpc>
                    <a:spcPts val="1400"/>
                  </a:lnSpc>
                  <a:buNone/>
                </a:pPr>
                <a:r>
                  <a:rPr lang="en-CA" sz="1800" dirty="0">
                    <a:cs typeface="Miriam Fixed" panose="020B0509050101010101" pitchFamily="49" charset="-79"/>
                  </a:rPr>
                  <a:t>		</a:t>
                </a:r>
                <a:r>
                  <a:rPr lang="en-CA" sz="1800" b="1" dirty="0">
                    <a:cs typeface="Miriam Fixed" panose="020B0509050101010101" pitchFamily="49" charset="-79"/>
                  </a:rPr>
                  <a:t>for</a:t>
                </a:r>
                <a:r>
                  <a:rPr lang="en-CA" sz="1800" dirty="0">
                    <a:cs typeface="Miriam Fixed" panose="020B0509050101010101" pitchFamily="49" charset="-79"/>
                  </a:rPr>
                  <a:t> (</a:t>
                </a:r>
                <a:r>
                  <a:rPr lang="en-CA" sz="1800" b="1" dirty="0" err="1">
                    <a:cs typeface="Miriam Fixed" panose="020B0509050101010101" pitchFamily="49" charset="-79"/>
                  </a:rPr>
                  <a:t>int</a:t>
                </a:r>
                <a:r>
                  <a:rPr lang="en-CA" sz="1800" dirty="0">
                    <a:cs typeface="Miriam Fixed" panose="020B0509050101010101" pitchFamily="49" charset="-79"/>
                  </a:rPr>
                  <a:t> </a:t>
                </a:r>
                <a:r>
                  <a:rPr lang="en-CA" sz="1800" dirty="0" err="1">
                    <a:cs typeface="Miriam Fixed" panose="020B0509050101010101" pitchFamily="49" charset="-79"/>
                  </a:rPr>
                  <a:t>i</a:t>
                </a:r>
                <a:r>
                  <a:rPr lang="en-CA" sz="1800" dirty="0">
                    <a:cs typeface="Miriam Fixed" panose="020B0509050101010101" pitchFamily="49" charset="-79"/>
                  </a:rPr>
                  <a:t> = 0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;   </a:t>
                </a:r>
                <a:r>
                  <a:rPr lang="en-CA" sz="1800" dirty="0" err="1" smtClean="0">
                    <a:cs typeface="Miriam Fixed" panose="020B0509050101010101" pitchFamily="49" charset="-79"/>
                  </a:rPr>
                  <a:t>i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 &lt;  </a:t>
                </a:r>
                <a:r>
                  <a:rPr lang="en-CA" sz="1800" dirty="0" err="1" smtClean="0">
                    <a:cs typeface="Miriam Fixed" panose="020B0509050101010101" pitchFamily="49" charset="-79"/>
                  </a:rPr>
                  <a:t>args.length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;   </a:t>
                </a:r>
                <a:r>
                  <a:rPr lang="en-CA" sz="1800" dirty="0" err="1" smtClean="0">
                    <a:cs typeface="Miriam Fixed" panose="020B0509050101010101" pitchFamily="49" charset="-79"/>
                  </a:rPr>
                  <a:t>i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++ ) { </a:t>
                </a:r>
              </a:p>
              <a:p>
                <a:pPr marL="0" indent="0" defTabSz="447675">
                  <a:lnSpc>
                    <a:spcPts val="1400"/>
                  </a:lnSpc>
                  <a:buNone/>
                </a:pPr>
                <a:r>
                  <a:rPr lang="en-CA" sz="1800" dirty="0" smtClean="0">
                    <a:cs typeface="Miriam Fixed" panose="020B0509050101010101" pitchFamily="49" charset="-79"/>
                  </a:rPr>
                  <a:t> 			root </a:t>
                </a:r>
                <a:r>
                  <a:rPr lang="en-CA" sz="1800" dirty="0">
                    <a:cs typeface="Miriam Fixed" panose="020B0509050101010101" pitchFamily="49" charset="-79"/>
                  </a:rPr>
                  <a:t>= </a:t>
                </a:r>
                <a:r>
                  <a:rPr lang="en-CA" sz="1800" i="1" dirty="0" err="1" smtClean="0">
                    <a:cs typeface="Miriam Fixed" panose="020B0509050101010101" pitchFamily="49" charset="-79"/>
                  </a:rPr>
                  <a:t>sqrt</a:t>
                </a:r>
                <a:r>
                  <a:rPr lang="en-CA" sz="1800" i="1" dirty="0" smtClean="0">
                    <a:cs typeface="Miriam Fixed" panose="020B0509050101010101" pitchFamily="49" charset="-79"/>
                  </a:rPr>
                  <a:t> 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(  </a:t>
                </a:r>
                <a:r>
                  <a:rPr lang="en-CA" sz="1800" dirty="0" err="1" smtClean="0">
                    <a:cs typeface="Miriam Fixed" panose="020B0509050101010101" pitchFamily="49" charset="-79"/>
                  </a:rPr>
                  <a:t>Double.</a:t>
                </a:r>
                <a:r>
                  <a:rPr lang="en-CA" sz="1800" i="1" dirty="0" err="1" smtClean="0">
                    <a:cs typeface="Miriam Fixed" panose="020B0509050101010101" pitchFamily="49" charset="-79"/>
                  </a:rPr>
                  <a:t>parseDouble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( </a:t>
                </a:r>
                <a:r>
                  <a:rPr lang="en-CA" sz="1800" dirty="0" err="1" smtClean="0">
                    <a:cs typeface="Miriam Fixed" panose="020B0509050101010101" pitchFamily="49" charset="-79"/>
                  </a:rPr>
                  <a:t>args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[</a:t>
                </a:r>
                <a:r>
                  <a:rPr lang="en-CA" sz="1800" dirty="0" err="1" smtClean="0">
                    <a:cs typeface="Miriam Fixed" panose="020B0509050101010101" pitchFamily="49" charset="-79"/>
                  </a:rPr>
                  <a:t>i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] )  ) ; </a:t>
                </a:r>
                <a:endParaRPr lang="en-CA" sz="1800" dirty="0">
                  <a:cs typeface="Miriam Fixed" panose="020B0509050101010101" pitchFamily="49" charset="-79"/>
                </a:endParaRPr>
              </a:p>
              <a:p>
                <a:pPr marL="0" indent="0" defTabSz="447675">
                  <a:lnSpc>
                    <a:spcPts val="1400"/>
                  </a:lnSpc>
                  <a:buNone/>
                </a:pPr>
                <a:r>
                  <a:rPr lang="en-CA" sz="1800" dirty="0">
                    <a:cs typeface="Miriam Fixed" panose="020B0509050101010101" pitchFamily="49" charset="-79"/>
                  </a:rPr>
                  <a:t> 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			</a:t>
                </a:r>
                <a:r>
                  <a:rPr lang="en-CA" sz="1800" dirty="0" err="1" smtClean="0">
                    <a:cs typeface="Miriam Fixed" panose="020B0509050101010101" pitchFamily="49" charset="-79"/>
                  </a:rPr>
                  <a:t>System.</a:t>
                </a:r>
                <a:r>
                  <a:rPr lang="en-CA" sz="1800" i="1" dirty="0" err="1" smtClean="0">
                    <a:cs typeface="Miriam Fixed" panose="020B0509050101010101" pitchFamily="49" charset="-79"/>
                  </a:rPr>
                  <a:t>out</a:t>
                </a:r>
                <a:r>
                  <a:rPr lang="en-CA" sz="1800" dirty="0" err="1" smtClean="0">
                    <a:cs typeface="Miriam Fixed" panose="020B0509050101010101" pitchFamily="49" charset="-79"/>
                  </a:rPr>
                  <a:t>.println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(  </a:t>
                </a:r>
                <a:r>
                  <a:rPr lang="en-CA" sz="1800" dirty="0" err="1">
                    <a:cs typeface="Miriam Fixed" panose="020B0509050101010101" pitchFamily="49" charset="-79"/>
                  </a:rPr>
                  <a:t>args</a:t>
                </a:r>
                <a:r>
                  <a:rPr lang="en-CA" sz="1800" dirty="0">
                    <a:cs typeface="Miriam Fixed" panose="020B0509050101010101" pitchFamily="49" charset="-79"/>
                  </a:rPr>
                  <a:t>[</a:t>
                </a:r>
                <a:r>
                  <a:rPr lang="en-CA" sz="1800" dirty="0" err="1">
                    <a:cs typeface="Miriam Fixed" panose="020B0509050101010101" pitchFamily="49" charset="-79"/>
                  </a:rPr>
                  <a:t>i</a:t>
                </a:r>
                <a:r>
                  <a:rPr lang="en-CA" sz="1800" dirty="0">
                    <a:cs typeface="Miriam Fixed" panose="020B0509050101010101" pitchFamily="49" charset="-79"/>
                  </a:rPr>
                  <a:t>] 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  + “ \</a:t>
                </a:r>
                <a:r>
                  <a:rPr lang="en-CA" sz="1800" dirty="0">
                    <a:cs typeface="Miriam Fixed" panose="020B0509050101010101" pitchFamily="49" charset="-79"/>
                  </a:rPr>
                  <a:t>t </a:t>
                </a:r>
                <a:r>
                  <a:rPr lang="en-CA" sz="1800" dirty="0" smtClean="0">
                    <a:cs typeface="Miriam Fixed" panose="020B0509050101010101" pitchFamily="49" charset="-79"/>
                  </a:rPr>
                  <a:t>” +    root ) ;</a:t>
                </a:r>
                <a:endParaRPr lang="en-CA" sz="1800" dirty="0">
                  <a:cs typeface="Miriam Fixed" panose="020B0509050101010101" pitchFamily="49" charset="-79"/>
                </a:endParaRPr>
              </a:p>
              <a:p>
                <a:pPr marL="0" indent="0" defTabSz="447675">
                  <a:lnSpc>
                    <a:spcPts val="1400"/>
                  </a:lnSpc>
                  <a:buNone/>
                </a:pPr>
                <a:r>
                  <a:rPr lang="en-CA" sz="1800" dirty="0">
                    <a:cs typeface="Miriam Fixed" panose="020B0509050101010101" pitchFamily="49" charset="-79"/>
                  </a:rPr>
                  <a:t>		}</a:t>
                </a:r>
              </a:p>
              <a:p>
                <a:pPr marL="0" indent="0" defTabSz="447675">
                  <a:lnSpc>
                    <a:spcPts val="1400"/>
                  </a:lnSpc>
                  <a:buNone/>
                </a:pPr>
                <a:r>
                  <a:rPr lang="en-CA" sz="1800" dirty="0">
                    <a:cs typeface="Miriam Fixed" panose="020B0509050101010101" pitchFamily="49" charset="-79"/>
                  </a:rPr>
                  <a:t>	}</a:t>
                </a:r>
              </a:p>
              <a:p>
                <a:pPr marL="0" indent="0" defTabSz="447675">
                  <a:lnSpc>
                    <a:spcPts val="1400"/>
                  </a:lnSpc>
                  <a:buNone/>
                </a:pPr>
                <a:r>
                  <a:rPr lang="en-CA" sz="1800" dirty="0" smtClean="0">
                    <a:cs typeface="Miriam Fixed" panose="020B0509050101010101" pitchFamily="49" charset="-79"/>
                  </a:rPr>
                  <a:t> }</a:t>
                </a:r>
                <a:endParaRPr lang="en-CA" sz="1800" dirty="0">
                  <a:cs typeface="Miriam Fixed" panose="020B0509050101010101" pitchFamily="49" charset="-79"/>
                </a:endParaRPr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143000"/>
                <a:ext cx="8382000" cy="4800600"/>
              </a:xfr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248400" y="4321681"/>
            <a:ext cx="2667000" cy="175945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en-CA" sz="1200" b="1" dirty="0" smtClean="0"/>
              <a:t>Output:</a:t>
            </a:r>
          </a:p>
          <a:p>
            <a:pPr>
              <a:lnSpc>
                <a:spcPts val="1300"/>
              </a:lnSpc>
            </a:pPr>
            <a:endParaRPr lang="en-CA" sz="1200" dirty="0"/>
          </a:p>
          <a:p>
            <a:pPr>
              <a:lnSpc>
                <a:spcPts val="1300"/>
              </a:lnSpc>
            </a:pPr>
            <a:r>
              <a:rPr lang="en-CA" sz="1200" dirty="0" smtClean="0"/>
              <a:t>Input </a:t>
            </a:r>
            <a:r>
              <a:rPr lang="en-CA" sz="1200" dirty="0"/>
              <a:t>numbers &amp; their square roots:</a:t>
            </a:r>
          </a:p>
          <a:p>
            <a:pPr>
              <a:lnSpc>
                <a:spcPts val="1300"/>
              </a:lnSpc>
            </a:pPr>
            <a:r>
              <a:rPr lang="en-CA" sz="1200" dirty="0"/>
              <a:t>-5  </a:t>
            </a:r>
            <a:r>
              <a:rPr lang="en-CA" sz="1200" dirty="0" smtClean="0"/>
              <a:t>	</a:t>
            </a:r>
            <a:r>
              <a:rPr lang="en-CA" sz="1200" dirty="0" err="1" smtClean="0"/>
              <a:t>NaN</a:t>
            </a:r>
            <a:endParaRPr lang="en-CA" sz="1200" dirty="0"/>
          </a:p>
          <a:p>
            <a:pPr>
              <a:lnSpc>
                <a:spcPts val="1300"/>
              </a:lnSpc>
            </a:pPr>
            <a:r>
              <a:rPr lang="en-CA" sz="1200" dirty="0" smtClean="0"/>
              <a:t>Infinity 	Infinity</a:t>
            </a:r>
          </a:p>
          <a:p>
            <a:pPr>
              <a:lnSpc>
                <a:spcPts val="1300"/>
              </a:lnSpc>
            </a:pPr>
            <a:r>
              <a:rPr lang="en-CA" sz="1200" dirty="0" smtClean="0"/>
              <a:t>0  	0.0</a:t>
            </a:r>
            <a:endParaRPr lang="en-CA" sz="1200" dirty="0"/>
          </a:p>
          <a:p>
            <a:pPr>
              <a:lnSpc>
                <a:spcPts val="1300"/>
              </a:lnSpc>
            </a:pPr>
            <a:r>
              <a:rPr lang="en-CA" sz="1200" dirty="0"/>
              <a:t>1  </a:t>
            </a:r>
            <a:r>
              <a:rPr lang="en-CA" sz="1200" dirty="0" smtClean="0"/>
              <a:t>	1.0</a:t>
            </a:r>
            <a:endParaRPr lang="en-CA" sz="1200" dirty="0"/>
          </a:p>
          <a:p>
            <a:pPr>
              <a:lnSpc>
                <a:spcPts val="1300"/>
              </a:lnSpc>
            </a:pPr>
            <a:r>
              <a:rPr lang="en-CA" sz="1200" dirty="0"/>
              <a:t>2  </a:t>
            </a:r>
            <a:r>
              <a:rPr lang="en-CA" sz="1200" dirty="0" smtClean="0"/>
              <a:t>	1.414213562373095</a:t>
            </a:r>
            <a:endParaRPr lang="en-CA" sz="1200" dirty="0"/>
          </a:p>
          <a:p>
            <a:pPr>
              <a:lnSpc>
                <a:spcPts val="1300"/>
              </a:lnSpc>
            </a:pPr>
            <a:r>
              <a:rPr lang="en-CA" sz="1200" dirty="0"/>
              <a:t>3  </a:t>
            </a:r>
            <a:r>
              <a:rPr lang="en-CA" sz="1200" dirty="0" smtClean="0"/>
              <a:t>	1.7320508075688772</a:t>
            </a:r>
            <a:endParaRPr lang="en-CA" sz="1200" dirty="0"/>
          </a:p>
          <a:p>
            <a:pPr>
              <a:lnSpc>
                <a:spcPts val="1300"/>
              </a:lnSpc>
            </a:pPr>
            <a:r>
              <a:rPr lang="en-CA" sz="1200" dirty="0"/>
              <a:t>4  </a:t>
            </a:r>
            <a:r>
              <a:rPr lang="en-CA" sz="1200" dirty="0" smtClean="0"/>
              <a:t>	2.0</a:t>
            </a:r>
            <a:endParaRPr lang="en-CA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8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Another Program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344414" cy="4572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599"/>
            <a:ext cx="7772400" cy="762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Program cont’d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90598"/>
            <a:ext cx="6934200" cy="533704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762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Program cont’d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600"/>
            <a:ext cx="7086600" cy="525780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Packages &amp; imports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4196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/* name of package that contains </a:t>
            </a:r>
            <a:r>
              <a:rPr lang="en-US" sz="2400" dirty="0">
                <a:solidFill>
                  <a:srgbClr val="0070C0"/>
                </a:solidFill>
              </a:rPr>
              <a:t>the </a:t>
            </a:r>
            <a:r>
              <a:rPr lang="en-US" sz="2400" dirty="0" smtClean="0">
                <a:solidFill>
                  <a:srgbClr val="0070C0"/>
                </a:solidFill>
              </a:rPr>
              <a:t>class definition goes on the first line */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800" b="1" dirty="0" smtClean="0"/>
              <a:t>import</a:t>
            </a:r>
            <a:r>
              <a:rPr lang="en-US" sz="2800" dirty="0" smtClean="0"/>
              <a:t>  </a:t>
            </a:r>
            <a:r>
              <a:rPr lang="en-US" sz="2800" dirty="0" err="1" smtClean="0"/>
              <a:t>packageName</a:t>
            </a:r>
            <a:r>
              <a:rPr lang="en-US" sz="2800" dirty="0" smtClean="0"/>
              <a:t>;         </a:t>
            </a:r>
            <a:r>
              <a:rPr lang="en-US" sz="2400" dirty="0" smtClean="0">
                <a:solidFill>
                  <a:srgbClr val="0070C0"/>
                </a:solidFill>
              </a:rPr>
              <a:t>// appears next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b="1" dirty="0"/>
              <a:t>i</a:t>
            </a:r>
            <a:r>
              <a:rPr lang="en-US" sz="2800" b="1" dirty="0" smtClean="0"/>
              <a:t>mport</a:t>
            </a:r>
            <a:r>
              <a:rPr lang="en-US" sz="2800" dirty="0" smtClean="0"/>
              <a:t>  </a:t>
            </a:r>
            <a:r>
              <a:rPr lang="en-US" sz="2800" dirty="0" err="1" smtClean="0"/>
              <a:t>java.util.Scanner</a:t>
            </a:r>
            <a:r>
              <a:rPr lang="en-US" sz="2800" dirty="0" smtClean="0"/>
              <a:t>;</a:t>
            </a:r>
          </a:p>
          <a:p>
            <a:r>
              <a:rPr lang="en-US" sz="2800" b="1" dirty="0" smtClean="0"/>
              <a:t>import </a:t>
            </a:r>
            <a:r>
              <a:rPr lang="en-US" sz="2800" dirty="0" smtClean="0"/>
              <a:t> </a:t>
            </a:r>
            <a:r>
              <a:rPr lang="en-US" sz="2800" dirty="0" err="1" smtClean="0"/>
              <a:t>java.util</a:t>
            </a:r>
            <a:r>
              <a:rPr lang="en-US" sz="2800" dirty="0" smtClean="0"/>
              <a:t>.*;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/* </a:t>
            </a:r>
            <a:r>
              <a:rPr lang="en-US" sz="2400" b="1" dirty="0" smtClean="0">
                <a:solidFill>
                  <a:srgbClr val="0070C0"/>
                </a:solidFill>
              </a:rPr>
              <a:t>static import </a:t>
            </a:r>
            <a:r>
              <a:rPr lang="en-US" sz="2400" dirty="0" smtClean="0">
                <a:solidFill>
                  <a:srgbClr val="0070C0"/>
                </a:solidFill>
              </a:rPr>
              <a:t>as </a:t>
            </a:r>
            <a:r>
              <a:rPr lang="en-US" sz="2400" dirty="0">
                <a:solidFill>
                  <a:srgbClr val="0070C0"/>
                </a:solidFill>
              </a:rPr>
              <a:t>of Java </a:t>
            </a:r>
            <a:r>
              <a:rPr lang="en-US" sz="2400" dirty="0" smtClean="0">
                <a:solidFill>
                  <a:srgbClr val="0070C0"/>
                </a:solidFill>
              </a:rPr>
              <a:t>5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      e.g., importing a class with static members */</a:t>
            </a:r>
            <a:r>
              <a:rPr lang="en-US" sz="2800" dirty="0" smtClean="0">
                <a:solidFill>
                  <a:srgbClr val="0070C0"/>
                </a:solidFill>
              </a:rPr>
              <a:t/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b="1" dirty="0" smtClean="0"/>
              <a:t>import  static  </a:t>
            </a:r>
            <a:r>
              <a:rPr lang="en-US" sz="2800" dirty="0" err="1" smtClean="0"/>
              <a:t>packageName.PhysicalConstants</a:t>
            </a:r>
            <a:r>
              <a:rPr lang="en-US" sz="2800" dirty="0" smtClean="0"/>
              <a:t>.*;</a:t>
            </a:r>
            <a:r>
              <a:rPr lang="en-US" sz="2800" dirty="0">
                <a:solidFill>
                  <a:srgbClr val="0070C0"/>
                </a:solidFill>
              </a:rPr>
              <a:t/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1" dirty="0"/>
              <a:t>import  static  </a:t>
            </a:r>
            <a:r>
              <a:rPr lang="en-US" sz="2800" dirty="0" err="1" smtClean="0"/>
              <a:t>java.lang.Math</a:t>
            </a:r>
            <a:r>
              <a:rPr lang="en-US" sz="2800" dirty="0" smtClean="0"/>
              <a:t>.*;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// now you can say  </a:t>
            </a:r>
            <a:r>
              <a:rPr lang="en-US" sz="2800" dirty="0" err="1" smtClean="0">
                <a:solidFill>
                  <a:srgbClr val="0000FF"/>
                </a:solidFill>
              </a:rPr>
              <a:t>sqrt</a:t>
            </a:r>
            <a:r>
              <a:rPr lang="en-US" sz="2800" dirty="0" smtClean="0">
                <a:solidFill>
                  <a:srgbClr val="0000FF"/>
                </a:solidFill>
              </a:rPr>
              <a:t>() </a:t>
            </a:r>
            <a:r>
              <a:rPr lang="en-US" sz="2800" dirty="0" smtClean="0">
                <a:solidFill>
                  <a:srgbClr val="C00000"/>
                </a:solidFill>
              </a:rPr>
              <a:t>instead of </a:t>
            </a:r>
            <a:r>
              <a:rPr lang="en-US" sz="2800" dirty="0" err="1" smtClean="0">
                <a:solidFill>
                  <a:srgbClr val="0000FF"/>
                </a:solidFill>
              </a:rPr>
              <a:t>Math.sqrt</a:t>
            </a:r>
            <a:r>
              <a:rPr lang="en-US" sz="2800" dirty="0" smtClean="0">
                <a:solidFill>
                  <a:srgbClr val="0000FF"/>
                </a:solidFill>
              </a:rPr>
              <a:t>()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EECS2011: Java Primer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Coding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058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Algorithm pseudo-code  facilitates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feasibility ,  efficiency  &amp;  verification  analysis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	prior to time consuming &amp; costly code development</a:t>
            </a:r>
          </a:p>
          <a:p>
            <a:r>
              <a:rPr lang="en-US" sz="2800" dirty="0" smtClean="0"/>
              <a:t>Packages &amp; imports</a:t>
            </a:r>
          </a:p>
          <a:p>
            <a:pPr marL="1255713" lvl="1" indent="-358775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00FF"/>
                </a:solidFill>
              </a:rPr>
              <a:t>enhanced modularity &amp; encapsulation</a:t>
            </a:r>
          </a:p>
          <a:p>
            <a:pPr marL="1255713" lvl="1" indent="-358775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00FF"/>
                </a:solidFill>
              </a:rPr>
              <a:t>avoids naming conflicts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/>
              <a:t>IDEs , e.g. Eclipse</a:t>
            </a:r>
          </a:p>
          <a:p>
            <a:r>
              <a:rPr lang="en-US" sz="2800" dirty="0" smtClean="0"/>
              <a:t>Documentation &amp; Style   </a:t>
            </a:r>
            <a:r>
              <a:rPr lang="en-US" sz="2800" dirty="0" smtClean="0">
                <a:sym typeface="Symbol"/>
              </a:rPr>
              <a:t></a:t>
            </a:r>
            <a:r>
              <a:rPr lang="en-US" sz="2800" dirty="0" smtClean="0"/>
              <a:t>  Javadoc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0045BB5-B9A2-8D42-80B1-8490E634C4DF}" type="slidenum">
              <a:rPr lang="en-US" sz="1400"/>
              <a:pPr eaLnBrk="1" hangingPunct="1"/>
              <a:t>65</a:t>
            </a:fld>
            <a:endParaRPr lang="en-US" sz="1400"/>
          </a:p>
        </p:txBody>
      </p:sp>
      <p:sp>
        <p:nvSpPr>
          <p:cNvPr id="8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11,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EECS2011: Java Primer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Errors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6556"/>
            <a:ext cx="8229600" cy="4072244"/>
          </a:xfrm>
        </p:spPr>
        <p:txBody>
          <a:bodyPr>
            <a:noAutofit/>
          </a:bodyPr>
          <a:lstStyle/>
          <a:p>
            <a:pPr>
              <a:lnSpc>
                <a:spcPts val="1800"/>
              </a:lnSpc>
            </a:pPr>
            <a:r>
              <a:rPr lang="en-US" sz="2800" dirty="0" smtClean="0"/>
              <a:t>Compile-time    	</a:t>
            </a:r>
            <a:r>
              <a:rPr lang="en-US" sz="2800" b="1" dirty="0" err="1" smtClean="0">
                <a:solidFill>
                  <a:srgbClr val="0000FF"/>
                </a:solidFill>
              </a:rPr>
              <a:t>int</a:t>
            </a:r>
            <a:r>
              <a:rPr lang="en-US" sz="2800" dirty="0" smtClean="0">
                <a:solidFill>
                  <a:srgbClr val="0000FF"/>
                </a:solidFill>
              </a:rPr>
              <a:t> x = 1.5;</a:t>
            </a:r>
          </a:p>
          <a:p>
            <a:pPr>
              <a:lnSpc>
                <a:spcPts val="1800"/>
              </a:lnSpc>
            </a:pPr>
            <a:endParaRPr lang="en-US" sz="2800" dirty="0" smtClean="0"/>
          </a:p>
          <a:p>
            <a:pPr>
              <a:lnSpc>
                <a:spcPts val="1800"/>
              </a:lnSpc>
            </a:pPr>
            <a:r>
              <a:rPr lang="en-US" sz="2800" dirty="0" smtClean="0"/>
              <a:t>Run-time 		</a:t>
            </a:r>
            <a:r>
              <a:rPr lang="en-US" sz="2800" dirty="0" smtClean="0">
                <a:solidFill>
                  <a:srgbClr val="0000FF"/>
                </a:solidFill>
              </a:rPr>
              <a:t>x/0;</a:t>
            </a:r>
          </a:p>
          <a:p>
            <a:pPr>
              <a:lnSpc>
                <a:spcPts val="1800"/>
              </a:lnSpc>
            </a:pPr>
            <a:endParaRPr lang="en-US" sz="2800" dirty="0" smtClean="0"/>
          </a:p>
          <a:p>
            <a:pPr>
              <a:lnSpc>
                <a:spcPts val="1800"/>
              </a:lnSpc>
            </a:pPr>
            <a:r>
              <a:rPr lang="en-US" sz="2800" dirty="0" smtClean="0"/>
              <a:t>Logical errors 	</a:t>
            </a:r>
            <a:r>
              <a:rPr lang="en-US" sz="2200" dirty="0" smtClean="0">
                <a:solidFill>
                  <a:srgbClr val="0000FF"/>
                </a:solidFill>
              </a:rPr>
              <a:t>bugs are the bane of programmer’s existence</a:t>
            </a:r>
            <a:r>
              <a:rPr lang="en-US" sz="2000" dirty="0" smtClean="0">
                <a:solidFill>
                  <a:srgbClr val="0000FF"/>
                </a:solidFill>
              </a:rPr>
              <a:t>!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ts val="1800"/>
              </a:lnSpc>
            </a:pP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800" b="1" dirty="0" smtClean="0">
                <a:solidFill>
                  <a:srgbClr val="0000FF"/>
                </a:solidFill>
              </a:rPr>
              <a:t>Example:</a:t>
            </a:r>
            <a:r>
              <a:rPr lang="en-US" sz="2400" b="1" dirty="0" smtClean="0">
                <a:solidFill>
                  <a:srgbClr val="0000FF"/>
                </a:solidFill>
              </a:rPr>
              <a:t>   </a:t>
            </a:r>
            <a:r>
              <a:rPr lang="en-US" sz="2400" dirty="0" smtClean="0"/>
              <a:t>An “expensive” bug</a:t>
            </a:r>
          </a:p>
          <a:p>
            <a:pPr lvl="1" defTabSz="806450"/>
            <a:r>
              <a:rPr lang="en-US" sz="1800" i="1" dirty="0" err="1" smtClean="0"/>
              <a:t>Ariane</a:t>
            </a:r>
            <a:r>
              <a:rPr lang="en-US" sz="1800" i="1" dirty="0" smtClean="0"/>
              <a:t> 5  </a:t>
            </a:r>
            <a:r>
              <a:rPr lang="en-US" sz="1800" dirty="0" smtClean="0"/>
              <a:t>European satellite </a:t>
            </a:r>
            <a:endParaRPr lang="en-US" sz="1800" dirty="0"/>
          </a:p>
          <a:p>
            <a:pPr lvl="1" defTabSz="806450"/>
            <a:r>
              <a:rPr lang="en-US" sz="1800" dirty="0" smtClean="0"/>
              <a:t>Cost:  $7B,  10 years to build</a:t>
            </a:r>
          </a:p>
          <a:p>
            <a:pPr lvl="1" defTabSz="806450"/>
            <a:r>
              <a:rPr lang="en-US" sz="1800" dirty="0" smtClean="0"/>
              <a:t>Rocket crashed within 1 min of takeoff</a:t>
            </a:r>
            <a:r>
              <a:rPr lang="en-US" sz="1800" dirty="0"/>
              <a:t> </a:t>
            </a:r>
            <a:r>
              <a:rPr lang="en-US" sz="1800" dirty="0" smtClean="0"/>
              <a:t>  </a:t>
            </a:r>
            <a:br>
              <a:rPr lang="en-US" sz="1800" dirty="0" smtClean="0"/>
            </a:br>
            <a:r>
              <a:rPr lang="en-US" sz="1800" dirty="0" smtClean="0"/>
              <a:t>with expensive uninsured scientific cargo</a:t>
            </a:r>
          </a:p>
          <a:p>
            <a:pPr lvl="1" defTabSz="806450"/>
            <a:r>
              <a:rPr lang="en-US" sz="1800" dirty="0" smtClean="0">
                <a:solidFill>
                  <a:srgbClr val="0000FF"/>
                </a:solidFill>
              </a:rPr>
              <a:t>bug: unintended cast from 64-bit to 16-bit.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0045BB5-B9A2-8D42-80B1-8490E634C4DF}" type="slidenum">
              <a:rPr lang="en-US" sz="1400"/>
              <a:pPr eaLnBrk="1" hangingPunct="1"/>
              <a:t>66</a:t>
            </a:fld>
            <a:endParaRPr lang="en-US" sz="1400"/>
          </a:p>
        </p:txBody>
      </p:sp>
      <p:sp>
        <p:nvSpPr>
          <p:cNvPr id="8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11, 2014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Ariane 5ES with ATV 4 on its way to ELA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12778"/>
            <a:ext cx="1625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930900" y="1295400"/>
            <a:ext cx="2667000" cy="138499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b="1" i="1" dirty="0" smtClean="0">
                <a:solidFill>
                  <a:prstClr val="black"/>
                </a:solidFill>
                <a:latin typeface="Calibri"/>
              </a:rPr>
              <a:t>Motto:  early detection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catch mistakes as early as possible; preferably at compile time.</a:t>
            </a:r>
            <a:endParaRPr lang="en-US" sz="2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EECS2011: Java Primer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7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Testing &amp; Debugging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01000" cy="50292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/>
              <a:t>Top-down modular testing with stubs</a:t>
            </a:r>
          </a:p>
          <a:p>
            <a:pPr>
              <a:lnSpc>
                <a:spcPts val="3000"/>
              </a:lnSpc>
            </a:pPr>
            <a:r>
              <a:rPr lang="en-US" sz="2800" dirty="0"/>
              <a:t>B</a:t>
            </a:r>
            <a:r>
              <a:rPr lang="en-US" sz="2800" dirty="0" smtClean="0"/>
              <a:t>ottom-up unit-testing</a:t>
            </a:r>
          </a:p>
          <a:p>
            <a:pPr>
              <a:lnSpc>
                <a:spcPts val="3000"/>
              </a:lnSpc>
            </a:pPr>
            <a:r>
              <a:rPr lang="en-US" sz="2800" dirty="0"/>
              <a:t>R</a:t>
            </a:r>
            <a:r>
              <a:rPr lang="en-US" sz="2800" dirty="0" smtClean="0"/>
              <a:t>egression testing on evolving software</a:t>
            </a:r>
            <a:endParaRPr lang="en-US" sz="2800" dirty="0"/>
          </a:p>
          <a:p>
            <a:pPr>
              <a:lnSpc>
                <a:spcPts val="3000"/>
              </a:lnSpc>
            </a:pPr>
            <a:r>
              <a:rPr lang="en-US" sz="2800" dirty="0" smtClean="0"/>
              <a:t>Basic debugging by print statements or assertions: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i="1" dirty="0" smtClean="0">
                <a:solidFill>
                  <a:srgbClr val="0000FF"/>
                </a:solidFill>
              </a:rPr>
              <a:t>assert ( x &gt; </a:t>
            </a:r>
            <a:r>
              <a:rPr lang="en-US" sz="2800" i="1" dirty="0">
                <a:solidFill>
                  <a:srgbClr val="0000FF"/>
                </a:solidFill>
              </a:rPr>
              <a:t>5</a:t>
            </a:r>
            <a:r>
              <a:rPr lang="en-US" sz="2800" i="1" dirty="0" smtClean="0">
                <a:solidFill>
                  <a:srgbClr val="0000FF"/>
                </a:solidFill>
              </a:rPr>
              <a:t>) 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:   “ x =  ”  +  x </a:t>
            </a:r>
            <a:r>
              <a:rPr lang="en-US" sz="2800" i="1" dirty="0" smtClean="0">
                <a:solidFill>
                  <a:srgbClr val="0000FF"/>
                </a:solidFill>
              </a:rPr>
              <a:t>;   </a:t>
            </a:r>
            <a:br>
              <a:rPr lang="en-US" sz="2800" i="1" dirty="0" smtClean="0">
                <a:solidFill>
                  <a:srgbClr val="0000FF"/>
                </a:solidFill>
              </a:rPr>
            </a:br>
            <a:r>
              <a:rPr lang="en-US" sz="2800" i="1" dirty="0" smtClean="0">
                <a:solidFill>
                  <a:srgbClr val="0000FF"/>
                </a:solidFill>
              </a:rPr>
              <a:t>	</a:t>
            </a:r>
            <a:r>
              <a:rPr lang="en-US" sz="2000" i="1" dirty="0" smtClean="0">
                <a:solidFill>
                  <a:srgbClr val="C00000"/>
                </a:solidFill>
              </a:rPr>
              <a:t>// if  false,  throw an  </a:t>
            </a:r>
            <a:r>
              <a:rPr lang="en-US" sz="2000" i="1" dirty="0" err="1" smtClean="0">
                <a:solidFill>
                  <a:srgbClr val="C00000"/>
                </a:solidFill>
              </a:rPr>
              <a:t>AssertionError</a:t>
            </a:r>
            <a:endParaRPr lang="en-US" sz="2000" i="1" dirty="0" smtClean="0">
              <a:solidFill>
                <a:srgbClr val="C00000"/>
              </a:solidFill>
            </a:endParaRPr>
          </a:p>
          <a:p>
            <a:pPr>
              <a:lnSpc>
                <a:spcPts val="3000"/>
              </a:lnSpc>
            </a:pPr>
            <a:r>
              <a:rPr lang="en-US" sz="2800" dirty="0" smtClean="0"/>
              <a:t>Enabling &amp; disabling assertions: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java  –</a:t>
            </a:r>
            <a:r>
              <a:rPr lang="en-US" sz="2800" dirty="0" err="1" smtClean="0">
                <a:solidFill>
                  <a:srgbClr val="0000FF"/>
                </a:solidFill>
              </a:rPr>
              <a:t>ea</a:t>
            </a:r>
            <a:r>
              <a:rPr lang="en-US" sz="2800" dirty="0" smtClean="0">
                <a:solidFill>
                  <a:srgbClr val="0000FF"/>
                </a:solidFill>
              </a:rPr>
              <a:t>     </a:t>
            </a:r>
            <a:r>
              <a:rPr lang="en-US" sz="2800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// enable assertions. Slow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</a:t>
            </a:r>
            <a:r>
              <a:rPr lang="en-US" sz="2000" dirty="0" smtClean="0">
                <a:solidFill>
                  <a:srgbClr val="C00000"/>
                </a:solidFill>
              </a:rPr>
              <a:t> used during testing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java  –da </a:t>
            </a:r>
            <a:r>
              <a:rPr lang="en-US" sz="2800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// disable assertions. Fast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</a:t>
            </a:r>
            <a:r>
              <a:rPr lang="en-US" sz="2000" dirty="0" smtClean="0">
                <a:solidFill>
                  <a:srgbClr val="C00000"/>
                </a:solidFill>
              </a:rPr>
              <a:t> for production</a:t>
            </a:r>
          </a:p>
          <a:p>
            <a:pPr>
              <a:lnSpc>
                <a:spcPts val="3000"/>
              </a:lnSpc>
            </a:pPr>
            <a:r>
              <a:rPr lang="en-US" sz="2800" dirty="0" smtClean="0"/>
              <a:t>Java debugger </a:t>
            </a:r>
            <a:r>
              <a:rPr lang="en-US" sz="2800" dirty="0" err="1" smtClean="0"/>
              <a:t>jdb</a:t>
            </a:r>
            <a:r>
              <a:rPr lang="en-US" sz="2800" dirty="0" smtClean="0"/>
              <a:t>  (using  breakpoints)</a:t>
            </a:r>
          </a:p>
          <a:p>
            <a:pPr>
              <a:lnSpc>
                <a:spcPts val="3000"/>
              </a:lnSpc>
            </a:pPr>
            <a:r>
              <a:rPr lang="en-US" sz="2800" dirty="0" smtClean="0"/>
              <a:t>Advanced  IDE  debuggers  with  GUI display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0045BB5-B9A2-8D42-80B1-8490E634C4DF}" type="slidenum">
              <a:rPr lang="en-US" sz="1400"/>
              <a:pPr eaLnBrk="1" hangingPunct="1"/>
              <a:t>67</a:t>
            </a:fld>
            <a:endParaRPr lang="en-US" sz="1400"/>
          </a:p>
        </p:txBody>
      </p:sp>
      <p:sp>
        <p:nvSpPr>
          <p:cNvPr id="8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11,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EECS2011: Java Primer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6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Part 2: Summary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66800" y="1371599"/>
            <a:ext cx="7772400" cy="4635795"/>
          </a:xfrm>
        </p:spPr>
        <p:txBody>
          <a:bodyPr>
            <a:normAutofit/>
          </a:bodyPr>
          <a:lstStyle/>
          <a:p>
            <a:pPr defTabSz="806450"/>
            <a:r>
              <a:rPr lang="en-US" sz="2800" dirty="0" smtClean="0"/>
              <a:t>Control Flow Statements:</a:t>
            </a:r>
          </a:p>
          <a:p>
            <a:pPr lvl="1" defTabSz="806450">
              <a:buFont typeface="Wingdings" panose="05000000000000000000" pitchFamily="2" charset="2"/>
              <a:buChar char="§"/>
            </a:pPr>
            <a:r>
              <a:rPr lang="en-US" sz="2400" dirty="0" smtClean="0"/>
              <a:t>Branching:  	if-then-else,  switch, break, continue</a:t>
            </a:r>
          </a:p>
          <a:p>
            <a:pPr lvl="1" defTabSz="806450">
              <a:buFont typeface="Wingdings" panose="05000000000000000000" pitchFamily="2" charset="2"/>
              <a:buChar char="§"/>
            </a:pPr>
            <a:r>
              <a:rPr lang="en-US" sz="2400" dirty="0" smtClean="0"/>
              <a:t>Loops:   	for-loop, while-loop, do-while, for-each</a:t>
            </a:r>
          </a:p>
          <a:p>
            <a:pPr defTabSz="806450"/>
            <a:r>
              <a:rPr lang="en-US" sz="2800" dirty="0" smtClean="0"/>
              <a:t>Simple I/O</a:t>
            </a:r>
          </a:p>
          <a:p>
            <a:pPr defTabSz="806450"/>
            <a:r>
              <a:rPr lang="en-US" sz="2800" dirty="0" smtClean="0"/>
              <a:t>Example programs</a:t>
            </a:r>
          </a:p>
          <a:p>
            <a:pPr defTabSz="806450"/>
            <a:r>
              <a:rPr lang="en-US" sz="2800" dirty="0" smtClean="0"/>
              <a:t>Packages &amp; imports</a:t>
            </a:r>
          </a:p>
          <a:p>
            <a:pPr defTabSz="806450"/>
            <a:r>
              <a:rPr lang="en-US" sz="2800" dirty="0" smtClean="0"/>
              <a:t>Coding</a:t>
            </a:r>
          </a:p>
          <a:p>
            <a:pPr defTabSz="806450"/>
            <a:r>
              <a:rPr lang="en-US" sz="2800" dirty="0" smtClean="0"/>
              <a:t>Errors</a:t>
            </a:r>
          </a:p>
          <a:p>
            <a:pPr defTabSz="806450"/>
            <a:r>
              <a:rPr lang="en-US" sz="2800" dirty="0" smtClean="0"/>
              <a:t>Testing &amp; Debugging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9" name="Picture 2" descr="C:\Users\andy\Desktop\criteri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657600"/>
            <a:ext cx="2741427" cy="234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98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20326"/>
            <a:ext cx="2938462" cy="44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F90B-DD25-E549-8018-710DBE5D78AB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Why Java?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2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524000"/>
            <a:ext cx="76962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ea typeface="Cambria Math" panose="02040503050406030204" pitchFamily="18" charset="0"/>
              </a:rPr>
              <a:t>Java </a:t>
            </a:r>
            <a:r>
              <a:rPr lang="en-US" sz="2800" dirty="0">
                <a:ea typeface="Cambria Math" panose="02040503050406030204" pitchFamily="18" charset="0"/>
              </a:rPr>
              <a:t>is </a:t>
            </a:r>
            <a:r>
              <a:rPr lang="en-US" sz="2800" dirty="0" smtClean="0">
                <a:ea typeface="Cambria Math" panose="02040503050406030204" pitchFamily="18" charset="0"/>
              </a:rPr>
              <a:t>widely available with large online support.</a:t>
            </a:r>
          </a:p>
          <a:p>
            <a:endParaRPr lang="en-US" sz="2800" dirty="0">
              <a:ea typeface="Cambria Math" panose="02040503050406030204" pitchFamily="18" charset="0"/>
            </a:endParaRPr>
          </a:p>
          <a:p>
            <a:r>
              <a:rPr lang="en-US" sz="2800" dirty="0" smtClean="0">
                <a:ea typeface="Cambria Math" panose="02040503050406030204" pitchFamily="18" charset="0"/>
              </a:rPr>
              <a:t>Embraces a full set of modern abstractions.</a:t>
            </a:r>
          </a:p>
          <a:p>
            <a:endParaRPr lang="en-US" sz="2800" dirty="0" smtClean="0">
              <a:ea typeface="Cambria Math" panose="02040503050406030204" pitchFamily="18" charset="0"/>
            </a:endParaRPr>
          </a:p>
          <a:p>
            <a:r>
              <a:rPr lang="en-US" sz="2800" dirty="0" smtClean="0">
                <a:ea typeface="Cambria Math" panose="02040503050406030204" pitchFamily="18" charset="0"/>
              </a:rPr>
              <a:t>Java’s motto:     write-once-run-anywhere.</a:t>
            </a:r>
          </a:p>
          <a:p>
            <a:endParaRPr lang="en-US" sz="2800" dirty="0" smtClean="0">
              <a:ea typeface="Cambria Math" panose="02040503050406030204" pitchFamily="18" charset="0"/>
            </a:endParaRPr>
          </a:p>
          <a:p>
            <a:r>
              <a:rPr lang="en-US" sz="2800" dirty="0" smtClean="0">
                <a:ea typeface="Cambria Math" panose="02040503050406030204" pitchFamily="18" charset="0"/>
              </a:rPr>
              <a:t>Has variety of automatic checks for mistakes in programs, especially when used in an IDE, e.g., Eclipse. </a:t>
            </a:r>
            <a:br>
              <a:rPr lang="en-US" sz="2800" dirty="0" smtClean="0">
                <a:ea typeface="Cambria Math" panose="02040503050406030204" pitchFamily="18" charset="0"/>
              </a:rPr>
            </a:br>
            <a:r>
              <a:rPr lang="en-US" sz="2800" dirty="0" smtClean="0">
                <a:ea typeface="Cambria Math" panose="02040503050406030204" pitchFamily="18" charset="0"/>
              </a:rPr>
              <a:t>So, it is suitable for learning to program.</a:t>
            </a:r>
          </a:p>
          <a:p>
            <a:endParaRPr lang="en-US" sz="2800" dirty="0">
              <a:ea typeface="Cambria Math" panose="02040503050406030204" pitchFamily="18" charset="0"/>
            </a:endParaRPr>
          </a:p>
          <a:p>
            <a:r>
              <a:rPr lang="en-US" sz="2800" dirty="0" smtClean="0">
                <a:ea typeface="Cambria Math" panose="02040503050406030204" pitchFamily="18" charset="0"/>
              </a:rPr>
              <a:t>EECS2011 uses Java but is </a:t>
            </a:r>
            <a:r>
              <a:rPr lang="en-US" sz="2800" b="1" dirty="0" smtClean="0">
                <a:ea typeface="Cambria Math" panose="02040503050406030204" pitchFamily="18" charset="0"/>
              </a:rPr>
              <a:t>not</a:t>
            </a:r>
            <a:r>
              <a:rPr lang="en-US" sz="2800" dirty="0" smtClean="0">
                <a:ea typeface="Cambria Math" panose="02040503050406030204" pitchFamily="18" charset="0"/>
              </a:rPr>
              <a:t> a Java course. </a:t>
            </a:r>
            <a:br>
              <a:rPr lang="en-US" sz="2800" dirty="0" smtClean="0">
                <a:ea typeface="Cambria Math" panose="02040503050406030204" pitchFamily="18" charset="0"/>
              </a:rPr>
            </a:br>
            <a:r>
              <a:rPr lang="en-US" sz="2800" dirty="0" smtClean="0">
                <a:ea typeface="Cambria Math" panose="02040503050406030204" pitchFamily="18" charset="0"/>
              </a:rPr>
              <a:t>It is an introductory course on data structures.</a:t>
            </a:r>
            <a:endParaRPr lang="en-US" sz="2400" dirty="0">
              <a:ea typeface="Cambria Math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B630D-996E-D642-BB8C-C13907CD567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ea typeface="Cambria Math" panose="02040503050406030204" pitchFamily="18" charset="0"/>
              </a:rPr>
              <a:t>An Example Program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8310772" cy="46482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B630D-996E-D642-BB8C-C13907CD567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Developing a Java Program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45422" y="1519445"/>
            <a:ext cx="6239038" cy="4396207"/>
            <a:chOff x="1295400" y="1455251"/>
            <a:chExt cx="6239038" cy="4396207"/>
          </a:xfrm>
        </p:grpSpPr>
        <p:sp>
          <p:nvSpPr>
            <p:cNvPr id="3" name="TextBox 2"/>
            <p:cNvSpPr txBox="1"/>
            <p:nvPr/>
          </p:nvSpPr>
          <p:spPr>
            <a:xfrm>
              <a:off x="2054038" y="1667789"/>
              <a:ext cx="839204" cy="400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CA" sz="2000" dirty="0" smtClean="0">
                  <a:latin typeface="+mn-lt"/>
                </a:rPr>
                <a:t>editor</a:t>
              </a:r>
              <a:endParaRPr lang="en-CA" sz="20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22303" y="3256193"/>
              <a:ext cx="1102674" cy="400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CA" sz="2000" dirty="0" smtClean="0">
                  <a:latin typeface="+mn-lt"/>
                </a:rPr>
                <a:t>compiler</a:t>
              </a:r>
              <a:endParaRPr lang="en-CA" sz="2000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57688" y="4623311"/>
              <a:ext cx="631904" cy="400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CA" sz="2000" dirty="0" smtClean="0">
                  <a:latin typeface="+mn-lt"/>
                </a:rPr>
                <a:t>JVM</a:t>
              </a:r>
              <a:endParaRPr lang="en-CA" sz="2000" dirty="0"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5469" y="2341793"/>
              <a:ext cx="1856342" cy="461665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solidFill>
                    <a:srgbClr val="0000FF"/>
                  </a:solidFill>
                  <a:latin typeface="+mn-lt"/>
                </a:rPr>
                <a:t>Universe.java</a:t>
              </a:r>
              <a:endParaRPr lang="en-CA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00585" y="3941993"/>
              <a:ext cx="1946110" cy="461665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CA" dirty="0" err="1" smtClean="0">
                  <a:solidFill>
                    <a:srgbClr val="0000FF"/>
                  </a:solidFill>
                  <a:latin typeface="+mn-lt"/>
                </a:rPr>
                <a:t>Universe.class</a:t>
              </a:r>
              <a:endParaRPr lang="en-CA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5400" y="5389793"/>
              <a:ext cx="2356479" cy="461665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solidFill>
                    <a:srgbClr val="0000FF"/>
                  </a:solidFill>
                  <a:latin typeface="+mn-lt"/>
                </a:rPr>
                <a:t>“Hello Universe!”</a:t>
              </a:r>
              <a:endParaRPr lang="en-CA" dirty="0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8" name="Straight Arrow Connector 7"/>
            <p:cNvCxnSpPr>
              <a:stCxn id="3" idx="2"/>
              <a:endCxn id="6" idx="0"/>
            </p:cNvCxnSpPr>
            <p:nvPr/>
          </p:nvCxnSpPr>
          <p:spPr>
            <a:xfrm>
              <a:off x="2473640" y="2067899"/>
              <a:ext cx="0" cy="2738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2"/>
              <a:endCxn id="9" idx="0"/>
            </p:cNvCxnSpPr>
            <p:nvPr/>
          </p:nvCxnSpPr>
          <p:spPr>
            <a:xfrm>
              <a:off x="2473640" y="2803458"/>
              <a:ext cx="0" cy="4527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2"/>
              <a:endCxn id="15" idx="0"/>
            </p:cNvCxnSpPr>
            <p:nvPr/>
          </p:nvCxnSpPr>
          <p:spPr>
            <a:xfrm>
              <a:off x="2473640" y="3656303"/>
              <a:ext cx="0" cy="2856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5" idx="2"/>
              <a:endCxn id="10" idx="0"/>
            </p:cNvCxnSpPr>
            <p:nvPr/>
          </p:nvCxnSpPr>
          <p:spPr>
            <a:xfrm>
              <a:off x="2473640" y="4403658"/>
              <a:ext cx="0" cy="2196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2"/>
              <a:endCxn id="16" idx="0"/>
            </p:cNvCxnSpPr>
            <p:nvPr/>
          </p:nvCxnSpPr>
          <p:spPr>
            <a:xfrm>
              <a:off x="2473640" y="5023421"/>
              <a:ext cx="0" cy="3663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ounded Rectangular Callout 1"/>
            <p:cNvSpPr/>
            <p:nvPr/>
          </p:nvSpPr>
          <p:spPr>
            <a:xfrm>
              <a:off x="4611941" y="1455251"/>
              <a:ext cx="2743199" cy="612648"/>
            </a:xfrm>
            <a:prstGeom prst="wedgeRoundRectCallout">
              <a:avLst>
                <a:gd name="adj1" fmla="val -108574"/>
                <a:gd name="adj2" fmla="val 22992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2">
                  <a:lumMod val="40000"/>
                  <a:lumOff val="6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2000" dirty="0">
                  <a:solidFill>
                    <a:srgbClr val="0000FF"/>
                  </a:solidFill>
                  <a:latin typeface="Monotype Corsiva" panose="03010101010201010101" pitchFamily="66" charset="0"/>
                </a:rPr>
                <a:t>use any text editor  or IDE</a:t>
              </a:r>
            </a:p>
            <a:p>
              <a:r>
                <a:rPr lang="en-CA" sz="2000" dirty="0">
                  <a:solidFill>
                    <a:srgbClr val="0000FF"/>
                  </a:solidFill>
                  <a:latin typeface="Monotype Corsiva" panose="03010101010201010101" pitchFamily="66" charset="0"/>
                </a:rPr>
                <a:t>to create your program</a:t>
              </a:r>
            </a:p>
          </p:txBody>
        </p:sp>
        <p:sp>
          <p:nvSpPr>
            <p:cNvPr id="31" name="Rounded Rectangular Callout 30"/>
            <p:cNvSpPr/>
            <p:nvPr/>
          </p:nvSpPr>
          <p:spPr>
            <a:xfrm>
              <a:off x="3894230" y="2266301"/>
              <a:ext cx="2658969" cy="612648"/>
            </a:xfrm>
            <a:prstGeom prst="wedgeRoundRectCallout">
              <a:avLst>
                <a:gd name="adj1" fmla="val -65156"/>
                <a:gd name="adj2" fmla="val 8358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2">
                  <a:lumMod val="40000"/>
                  <a:lumOff val="6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2000" dirty="0">
                  <a:solidFill>
                    <a:srgbClr val="0000FF"/>
                  </a:solidFill>
                  <a:latin typeface="Monotype Corsiva" panose="03010101010201010101" pitchFamily="66" charset="0"/>
                </a:rPr>
                <a:t>your program (a text file)</a:t>
              </a:r>
            </a:p>
          </p:txBody>
        </p:sp>
        <p:sp>
          <p:nvSpPr>
            <p:cNvPr id="35" name="Rounded Rectangular Callout 34"/>
            <p:cNvSpPr/>
            <p:nvPr/>
          </p:nvSpPr>
          <p:spPr>
            <a:xfrm>
              <a:off x="4616425" y="3043655"/>
              <a:ext cx="2918013" cy="612648"/>
            </a:xfrm>
            <a:prstGeom prst="wedgeRoundRectCallout">
              <a:avLst>
                <a:gd name="adj1" fmla="val -100962"/>
                <a:gd name="adj2" fmla="val 22992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2">
                  <a:lumMod val="40000"/>
                  <a:lumOff val="6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2000" dirty="0">
                  <a:solidFill>
                    <a:srgbClr val="0000FF"/>
                  </a:solidFill>
                  <a:latin typeface="Monotype Corsiva" panose="03010101010201010101" pitchFamily="66" charset="0"/>
                </a:rPr>
                <a:t>type    </a:t>
              </a:r>
              <a:r>
                <a:rPr lang="en-CA" sz="2000" dirty="0" err="1">
                  <a:solidFill>
                    <a:srgbClr val="0000FF"/>
                  </a:solidFill>
                </a:rPr>
                <a:t>javac</a:t>
              </a:r>
              <a:r>
                <a:rPr lang="en-CA" sz="2000" dirty="0">
                  <a:solidFill>
                    <a:srgbClr val="0000FF"/>
                  </a:solidFill>
                </a:rPr>
                <a:t>  Universe.java</a:t>
              </a:r>
              <a:r>
                <a:rPr lang="en-CA" sz="2000" dirty="0">
                  <a:solidFill>
                    <a:srgbClr val="0000FF"/>
                  </a:solidFill>
                  <a:latin typeface="Monotype Corsiva" panose="03010101010201010101" pitchFamily="66" charset="0"/>
                </a:rPr>
                <a:t/>
              </a:r>
              <a:br>
                <a:rPr lang="en-CA" sz="2000" dirty="0">
                  <a:solidFill>
                    <a:srgbClr val="0000FF"/>
                  </a:solidFill>
                  <a:latin typeface="Monotype Corsiva" panose="03010101010201010101" pitchFamily="66" charset="0"/>
                </a:rPr>
              </a:br>
              <a:r>
                <a:rPr lang="en-CA" sz="2000" dirty="0">
                  <a:solidFill>
                    <a:srgbClr val="0000FF"/>
                  </a:solidFill>
                  <a:latin typeface="Monotype Corsiva" panose="03010101010201010101" pitchFamily="66" charset="0"/>
                </a:rPr>
                <a:t>to compile your program</a:t>
              </a:r>
            </a:p>
          </p:txBody>
        </p:sp>
        <p:sp>
          <p:nvSpPr>
            <p:cNvPr id="36" name="Rounded Rectangular Callout 35"/>
            <p:cNvSpPr/>
            <p:nvPr/>
          </p:nvSpPr>
          <p:spPr>
            <a:xfrm>
              <a:off x="4100240" y="3791010"/>
              <a:ext cx="3375213" cy="612648"/>
            </a:xfrm>
            <a:prstGeom prst="wedgeRoundRectCallout">
              <a:avLst>
                <a:gd name="adj1" fmla="val -67991"/>
                <a:gd name="adj2" fmla="val 14211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2">
                  <a:lumMod val="40000"/>
                  <a:lumOff val="6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2000" dirty="0">
                  <a:solidFill>
                    <a:srgbClr val="0000FF"/>
                  </a:solidFill>
                  <a:latin typeface="Monotype Corsiva" panose="03010101010201010101" pitchFamily="66" charset="0"/>
                </a:rPr>
                <a:t>byte-code version of your program</a:t>
              </a:r>
            </a:p>
          </p:txBody>
        </p:sp>
        <p:sp>
          <p:nvSpPr>
            <p:cNvPr id="37" name="Rounded Rectangular Callout 36"/>
            <p:cNvSpPr/>
            <p:nvPr/>
          </p:nvSpPr>
          <p:spPr>
            <a:xfrm>
              <a:off x="4758739" y="4578738"/>
              <a:ext cx="2449604" cy="612648"/>
            </a:xfrm>
            <a:prstGeom prst="wedgeRoundRectCallout">
              <a:avLst>
                <a:gd name="adj1" fmla="val -126048"/>
                <a:gd name="adj2" fmla="val -3347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2">
                  <a:lumMod val="40000"/>
                  <a:lumOff val="6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2000" dirty="0">
                  <a:solidFill>
                    <a:srgbClr val="0000FF"/>
                  </a:solidFill>
                  <a:latin typeface="Monotype Corsiva" panose="03010101010201010101" pitchFamily="66" charset="0"/>
                </a:rPr>
                <a:t>type    </a:t>
              </a:r>
              <a:r>
                <a:rPr lang="en-CA" sz="2000" dirty="0">
                  <a:solidFill>
                    <a:srgbClr val="0000FF"/>
                  </a:solidFill>
                </a:rPr>
                <a:t>java  Universe</a:t>
              </a:r>
              <a:br>
                <a:rPr lang="en-CA" sz="2000" dirty="0">
                  <a:solidFill>
                    <a:srgbClr val="0000FF"/>
                  </a:solidFill>
                </a:rPr>
              </a:br>
              <a:r>
                <a:rPr lang="en-CA" sz="2000" dirty="0">
                  <a:solidFill>
                    <a:srgbClr val="0000FF"/>
                  </a:solidFill>
                  <a:latin typeface="Monotype Corsiva" panose="03010101010201010101" pitchFamily="66" charset="0"/>
                </a:rPr>
                <a:t>to execute your program</a:t>
              </a:r>
            </a:p>
          </p:txBody>
        </p:sp>
        <p:sp>
          <p:nvSpPr>
            <p:cNvPr id="38" name="Rounded Rectangular Callout 37"/>
            <p:cNvSpPr/>
            <p:nvPr/>
          </p:nvSpPr>
          <p:spPr>
            <a:xfrm>
              <a:off x="4212691" y="5328331"/>
              <a:ext cx="1092097" cy="476190"/>
            </a:xfrm>
            <a:prstGeom prst="wedgeRoundRectCallout">
              <a:avLst>
                <a:gd name="adj1" fmla="val -93908"/>
                <a:gd name="adj2" fmla="val 10448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2">
                  <a:lumMod val="40000"/>
                  <a:lumOff val="6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2000" dirty="0">
                  <a:solidFill>
                    <a:srgbClr val="0000FF"/>
                  </a:solidFill>
                  <a:latin typeface="Monotype Corsiva" panose="03010101010201010101" pitchFamily="66" charset="0"/>
                </a:rPr>
                <a:t>output</a:t>
              </a: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11,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Java Primer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B630D-996E-D642-BB8C-C13907CD567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7618</TotalTime>
  <Words>3194</Words>
  <Application>Microsoft Office PowerPoint</Application>
  <PresentationFormat>On-screen Show (4:3)</PresentationFormat>
  <Paragraphs>688</Paragraphs>
  <Slides>69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EECS 2011 Fundamentals      of  Data Structures</vt:lpstr>
      <vt:lpstr>Slides copied directly from Andy (And not covered by Jeff) </vt:lpstr>
      <vt:lpstr>Course Topics</vt:lpstr>
      <vt:lpstr>Course Outcomes</vt:lpstr>
      <vt:lpstr>Administrivia</vt:lpstr>
      <vt:lpstr>Java Primer:   Part 1  Types, Classes &amp; Operators</vt:lpstr>
      <vt:lpstr>Why Java?</vt:lpstr>
      <vt:lpstr>An Example Program</vt:lpstr>
      <vt:lpstr>Developing a Java Program</vt:lpstr>
      <vt:lpstr>An Eclipse view</vt:lpstr>
      <vt:lpstr>Components of a Java Program</vt:lpstr>
      <vt:lpstr>Reserved Words</vt:lpstr>
      <vt:lpstr>Identifiers</vt:lpstr>
      <vt:lpstr>Primitive Types</vt:lpstr>
      <vt:lpstr>Classes and Objects</vt:lpstr>
      <vt:lpstr>Classes and Objects</vt:lpstr>
      <vt:lpstr>Another Example</vt:lpstr>
      <vt:lpstr>Reference Objects</vt:lpstr>
      <vt:lpstr>Creating and Using Objects</vt:lpstr>
      <vt:lpstr>Continued Example</vt:lpstr>
      <vt:lpstr>The Dot Operator</vt:lpstr>
      <vt:lpstr>Wrapper Types</vt:lpstr>
      <vt:lpstr>Example Wrapper Types</vt:lpstr>
      <vt:lpstr>Signatures</vt:lpstr>
      <vt:lpstr>Defining Classes</vt:lpstr>
      <vt:lpstr>Modifiers</vt:lpstr>
      <vt:lpstr>Access Control Modifier</vt:lpstr>
      <vt:lpstr>Static Modifier</vt:lpstr>
      <vt:lpstr>Other Modifiers</vt:lpstr>
      <vt:lpstr>Parameters</vt:lpstr>
      <vt:lpstr>The Keyword  this</vt:lpstr>
      <vt:lpstr>Expressions and Operators</vt:lpstr>
      <vt:lpstr>Arithmetic Operators</vt:lpstr>
      <vt:lpstr>Increment and Decrement Ops</vt:lpstr>
      <vt:lpstr>Logical Operators</vt:lpstr>
      <vt:lpstr>Conditional Operator</vt:lpstr>
      <vt:lpstr>Bitwise Operators</vt:lpstr>
      <vt:lpstr>Operator Precedence</vt:lpstr>
      <vt:lpstr>Casting</vt:lpstr>
      <vt:lpstr>Explicit Casting</vt:lpstr>
      <vt:lpstr>Implicit Casting</vt:lpstr>
      <vt:lpstr>Quiz</vt:lpstr>
      <vt:lpstr>Part 1: Summary</vt:lpstr>
      <vt:lpstr>PowerPoint Presentation</vt:lpstr>
      <vt:lpstr>Java Primer:   Part 2  I/O Methods and Control Flow</vt:lpstr>
      <vt:lpstr>If Statements</vt:lpstr>
      <vt:lpstr>Compound if Statements</vt:lpstr>
      <vt:lpstr>Switch Statements</vt:lpstr>
      <vt:lpstr>Switch Example</vt:lpstr>
      <vt:lpstr>Break and Continue</vt:lpstr>
      <vt:lpstr>While Loops</vt:lpstr>
      <vt:lpstr>Do-While Loops</vt:lpstr>
      <vt:lpstr>For Loops</vt:lpstr>
      <vt:lpstr>Example For Loops</vt:lpstr>
      <vt:lpstr>For-Each Loops</vt:lpstr>
      <vt:lpstr>For-Each Loop Example</vt:lpstr>
      <vt:lpstr>java.util.Scanner Methods</vt:lpstr>
      <vt:lpstr>Simple Output</vt:lpstr>
      <vt:lpstr>Example:  Input/Output</vt:lpstr>
      <vt:lpstr>Example Program</vt:lpstr>
      <vt:lpstr>Another Program</vt:lpstr>
      <vt:lpstr>Program cont’d</vt:lpstr>
      <vt:lpstr>Program cont’d</vt:lpstr>
      <vt:lpstr>Packages &amp; imports</vt:lpstr>
      <vt:lpstr>Coding</vt:lpstr>
      <vt:lpstr>Errors</vt:lpstr>
      <vt:lpstr>Testing &amp; Debugging</vt:lpstr>
      <vt:lpstr>Part 2: Summary</vt:lpstr>
      <vt:lpstr>PowerPoint Presentation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Jeff Edmonds</cp:lastModifiedBy>
  <cp:revision>541</cp:revision>
  <cp:lastPrinted>2014-03-19T02:05:44Z</cp:lastPrinted>
  <dcterms:created xsi:type="dcterms:W3CDTF">2002-01-21T02:22:10Z</dcterms:created>
  <dcterms:modified xsi:type="dcterms:W3CDTF">2015-05-10T13:31:59Z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90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C:\Work\html</vt:lpwstr>
  </property>
</Properties>
</file>